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1" r:id="rId1"/>
  </p:sldMasterIdLst>
  <p:notesMasterIdLst>
    <p:notesMasterId r:id="rId9"/>
  </p:notesMasterIdLst>
  <p:sldIdLst>
    <p:sldId id="256" r:id="rId2"/>
    <p:sldId id="257" r:id="rId3"/>
    <p:sldId id="258" r:id="rId4"/>
    <p:sldId id="263"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8"/>
    <p:restoredTop sz="94847"/>
  </p:normalViewPr>
  <p:slideViewPr>
    <p:cSldViewPr snapToGrid="0" snapToObjects="1">
      <p:cViewPr varScale="1">
        <p:scale>
          <a:sx n="98" d="100"/>
          <a:sy n="98" d="100"/>
        </p:scale>
        <p:origin x="22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B47C8-9528-3C42-9CE9-744AC84A0A09}" type="datetimeFigureOut">
              <a:rPr lang="es-MX" smtClean="0"/>
              <a:t>11/09/21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F90CF-0F2A-9442-9DFC-92837F9D1A69}" type="slidenum">
              <a:rPr lang="es-MX" smtClean="0"/>
              <a:t>‹Nº›</a:t>
            </a:fld>
            <a:endParaRPr lang="es-MX"/>
          </a:p>
        </p:txBody>
      </p:sp>
    </p:spTree>
    <p:extLst>
      <p:ext uri="{BB962C8B-B14F-4D97-AF65-F5344CB8AC3E}">
        <p14:creationId xmlns:p14="http://schemas.microsoft.com/office/powerpoint/2010/main" val="4212573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19EF90CF-0F2A-9442-9DFC-92837F9D1A69}" type="slidenum">
              <a:rPr lang="es-MX" smtClean="0"/>
              <a:t>2</a:t>
            </a:fld>
            <a:endParaRPr lang="es-MX"/>
          </a:p>
        </p:txBody>
      </p:sp>
    </p:spTree>
    <p:extLst>
      <p:ext uri="{BB962C8B-B14F-4D97-AF65-F5344CB8AC3E}">
        <p14:creationId xmlns:p14="http://schemas.microsoft.com/office/powerpoint/2010/main" val="1884153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19EF90CF-0F2A-9442-9DFC-92837F9D1A69}" type="slidenum">
              <a:rPr lang="es-MX" smtClean="0"/>
              <a:t>6</a:t>
            </a:fld>
            <a:endParaRPr lang="es-MX"/>
          </a:p>
        </p:txBody>
      </p:sp>
    </p:spTree>
    <p:extLst>
      <p:ext uri="{BB962C8B-B14F-4D97-AF65-F5344CB8AC3E}">
        <p14:creationId xmlns:p14="http://schemas.microsoft.com/office/powerpoint/2010/main" val="4076705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AC24A9-CCB6-4F8D-B8DB-C2F3692CFA5A}" type="datetimeFigureOut">
              <a:rPr lang="en-US" smtClean="0"/>
              <a:t>9/11/21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96774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6568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89287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120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73926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2AC24A9-CCB6-4F8D-B8DB-C2F3692CFA5A}" type="datetimeFigureOut">
              <a:rPr lang="en-US" smtClean="0"/>
              <a:t>9/11/21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45466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2AC24A9-CCB6-4F8D-B8DB-C2F3692CFA5A}" type="datetimeFigureOut">
              <a:rPr lang="en-US" smtClean="0"/>
              <a:t>9/11/21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952743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09637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9078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11079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2AC24A9-CCB6-4F8D-B8DB-C2F3692CFA5A}" type="datetimeFigureOut">
              <a:rPr lang="en-US" smtClean="0"/>
              <a:t>9/11/21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1552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8444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9/11/21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2804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9/11/21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2036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9/11/21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17549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4455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AC24A9-CCB6-4F8D-B8DB-C2F3692CFA5A}" type="datetimeFigureOut">
              <a:rPr lang="en-US" smtClean="0"/>
              <a:t>9/11/21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76049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9/11/21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2018857093"/>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m.mx/interiores-Temperatura-exteriores-recargable-incorporada/dp/B098Q5XZTK/ref=sr_1_1"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covid19.cdmx.gob.mx/" TargetMode="External"/><Relationship Id="rId2" Type="http://schemas.openxmlformats.org/officeDocument/2006/relationships/hyperlink" Target="https://doi.org/10.1126/science.abd9149" TargetMode="External"/><Relationship Id="rId1" Type="http://schemas.openxmlformats.org/officeDocument/2006/relationships/slideLayout" Target="../slideLayouts/slideLayout2.xml"/><Relationship Id="rId5" Type="http://schemas.openxmlformats.org/officeDocument/2006/relationships/hyperlink" Target="https://www.un.org/sustainabledevelopment/es/health/" TargetMode="External"/><Relationship Id="rId4" Type="http://schemas.openxmlformats.org/officeDocument/2006/relationships/hyperlink" Target="https://www.washingtonpost.com/health/2021/02/10/carbon-dioxide-device-coronavir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9E3E6C-055A-4C6B-B777-DD6362F379E3}"/>
              </a:ext>
            </a:extLst>
          </p:cNvPr>
          <p:cNvPicPr>
            <a:picLocks noChangeAspect="1"/>
          </p:cNvPicPr>
          <p:nvPr/>
        </p:nvPicPr>
        <p:blipFill>
          <a:blip r:embed="rId3"/>
          <a:srcRect t="15941" b="15941"/>
          <a:stretch/>
        </p:blipFill>
        <p:spPr>
          <a:xfrm>
            <a:off x="-1653" y="-5"/>
            <a:ext cx="12191675" cy="6858000"/>
          </a:xfrm>
          <a:prstGeom prst="rect">
            <a:avLst/>
          </a:prstGeom>
        </p:spPr>
      </p:pic>
      <p:sp>
        <p:nvSpPr>
          <p:cNvPr id="2" name="Título 1">
            <a:extLst>
              <a:ext uri="{FF2B5EF4-FFF2-40B4-BE49-F238E27FC236}">
                <a16:creationId xmlns:a16="http://schemas.microsoft.com/office/drawing/2014/main" id="{F03795C5-C006-F945-8161-9E13F1645595}"/>
              </a:ext>
            </a:extLst>
          </p:cNvPr>
          <p:cNvSpPr>
            <a:spLocks noGrp="1"/>
          </p:cNvSpPr>
          <p:nvPr>
            <p:ph type="ctrTitle"/>
          </p:nvPr>
        </p:nvSpPr>
        <p:spPr>
          <a:xfrm>
            <a:off x="2463799" y="2039408"/>
            <a:ext cx="7061200" cy="1562630"/>
          </a:xfrm>
        </p:spPr>
        <p:txBody>
          <a:bodyPr vert="horz" lIns="91440" tIns="45720" rIns="91440" bIns="45720" rtlCol="0">
            <a:normAutofit fontScale="90000"/>
          </a:bodyPr>
          <a:lstStyle/>
          <a:p>
            <a:pPr algn="ctr"/>
            <a:br>
              <a:rPr lang="en-US" sz="3000" dirty="0"/>
            </a:br>
            <a:r>
              <a:rPr lang="en-US" sz="4000" dirty="0">
                <a:solidFill>
                  <a:schemeClr val="bg1"/>
                </a:solidFill>
              </a:rPr>
              <a:t>Red de </a:t>
            </a:r>
            <a:r>
              <a:rPr lang="en-US" sz="4000" dirty="0" err="1">
                <a:solidFill>
                  <a:schemeClr val="bg1"/>
                </a:solidFill>
              </a:rPr>
              <a:t>monitorización</a:t>
            </a:r>
            <a:r>
              <a:rPr lang="en-US" sz="4000">
                <a:solidFill>
                  <a:schemeClr val="bg1"/>
                </a:solidFill>
              </a:rPr>
              <a:t> de CO</a:t>
            </a:r>
            <a:r>
              <a:rPr lang="en-US" sz="4000" baseline="-25000">
                <a:solidFill>
                  <a:schemeClr val="bg1"/>
                </a:solidFill>
              </a:rPr>
              <a:t>2</a:t>
            </a:r>
            <a:br>
              <a:rPr lang="en-US" sz="3000"/>
            </a:br>
            <a:endParaRPr lang="en-US" sz="3000"/>
          </a:p>
        </p:txBody>
      </p:sp>
      <p:sp>
        <p:nvSpPr>
          <p:cNvPr id="3" name="Subtítulo 2">
            <a:extLst>
              <a:ext uri="{FF2B5EF4-FFF2-40B4-BE49-F238E27FC236}">
                <a16:creationId xmlns:a16="http://schemas.microsoft.com/office/drawing/2014/main" id="{AC4FF0D9-5047-7B4E-8B7A-D8F7FD502ED5}"/>
              </a:ext>
            </a:extLst>
          </p:cNvPr>
          <p:cNvSpPr>
            <a:spLocks noGrp="1"/>
          </p:cNvSpPr>
          <p:nvPr>
            <p:ph type="subTitle" idx="1"/>
          </p:nvPr>
        </p:nvSpPr>
        <p:spPr>
          <a:xfrm>
            <a:off x="2667001" y="3602038"/>
            <a:ext cx="6857999" cy="1312388"/>
          </a:xfrm>
        </p:spPr>
        <p:txBody>
          <a:bodyPr vert="horz" lIns="91440" tIns="45720" rIns="91440" bIns="45720" rtlCol="0">
            <a:normAutofit/>
          </a:bodyPr>
          <a:lstStyle/>
          <a:p>
            <a:pPr algn="ctr">
              <a:lnSpc>
                <a:spcPct val="110000"/>
              </a:lnSpc>
            </a:pPr>
            <a:r>
              <a:rPr lang="en-US" sz="1600" err="1">
                <a:solidFill>
                  <a:schemeClr val="bg1"/>
                </a:solidFill>
              </a:rPr>
              <a:t>Presentan</a:t>
            </a:r>
            <a:r>
              <a:rPr lang="en-US" sz="1600">
                <a:solidFill>
                  <a:schemeClr val="bg1"/>
                </a:solidFill>
              </a:rPr>
              <a:t>: </a:t>
            </a:r>
          </a:p>
          <a:p>
            <a:pPr algn="ctr">
              <a:lnSpc>
                <a:spcPct val="110000"/>
              </a:lnSpc>
            </a:pPr>
            <a:r>
              <a:rPr lang="en-US" sz="1600">
                <a:solidFill>
                  <a:schemeClr val="bg1"/>
                </a:solidFill>
              </a:rPr>
              <a:t>Dr. </a:t>
            </a:r>
            <a:r>
              <a:rPr lang="en-US" sz="1600" err="1">
                <a:solidFill>
                  <a:schemeClr val="bg1"/>
                </a:solidFill>
              </a:rPr>
              <a:t>Adán</a:t>
            </a:r>
            <a:r>
              <a:rPr lang="en-US" sz="1600">
                <a:solidFill>
                  <a:schemeClr val="bg1"/>
                </a:solidFill>
              </a:rPr>
              <a:t> Geovanni Medrano Chávez</a:t>
            </a:r>
          </a:p>
          <a:p>
            <a:pPr algn="ctr">
              <a:lnSpc>
                <a:spcPct val="110000"/>
              </a:lnSpc>
            </a:pPr>
            <a:r>
              <a:rPr lang="en-US" sz="1600">
                <a:solidFill>
                  <a:schemeClr val="bg1"/>
                </a:solidFill>
              </a:rPr>
              <a:t>Dra. Areli </a:t>
            </a:r>
            <a:r>
              <a:rPr lang="en-US" sz="1600" err="1">
                <a:solidFill>
                  <a:schemeClr val="bg1"/>
                </a:solidFill>
              </a:rPr>
              <a:t>Rojo</a:t>
            </a:r>
            <a:r>
              <a:rPr lang="en-US" sz="1600">
                <a:solidFill>
                  <a:schemeClr val="bg1"/>
                </a:solidFill>
              </a:rPr>
              <a:t> Hernández</a:t>
            </a:r>
          </a:p>
          <a:p>
            <a:pPr algn="ctr">
              <a:lnSpc>
                <a:spcPct val="110000"/>
              </a:lnSpc>
              <a:buFont typeface="Wingdings 3" charset="2"/>
              <a:buChar char=""/>
            </a:pPr>
            <a:endParaRPr lang="en-US" sz="1100"/>
          </a:p>
        </p:txBody>
      </p:sp>
      <p:pic>
        <p:nvPicPr>
          <p:cNvPr id="125" name="Imagen 124" descr="Interfaz de usuario gráfica, Texto&#10;&#10;Descripción generada automáticamente">
            <a:extLst>
              <a:ext uri="{FF2B5EF4-FFF2-40B4-BE49-F238E27FC236}">
                <a16:creationId xmlns:a16="http://schemas.microsoft.com/office/drawing/2014/main" id="{DF981B61-360E-EE4D-94E9-4831B2DDE9A9}"/>
              </a:ext>
            </a:extLst>
          </p:cNvPr>
          <p:cNvPicPr>
            <a:picLocks noChangeAspect="1"/>
          </p:cNvPicPr>
          <p:nvPr/>
        </p:nvPicPr>
        <p:blipFill>
          <a:blip r:embed="rId4"/>
          <a:stretch>
            <a:fillRect/>
          </a:stretch>
        </p:blipFill>
        <p:spPr>
          <a:xfrm>
            <a:off x="149527" y="222839"/>
            <a:ext cx="5034948" cy="1312388"/>
          </a:xfrm>
          <a:prstGeom prst="rect">
            <a:avLst/>
          </a:prstGeom>
        </p:spPr>
      </p:pic>
    </p:spTree>
    <p:extLst>
      <p:ext uri="{BB962C8B-B14F-4D97-AF65-F5344CB8AC3E}">
        <p14:creationId xmlns:p14="http://schemas.microsoft.com/office/powerpoint/2010/main" val="2113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3D6A1-7BD7-4B49-AD57-1FBE255F3B3F}"/>
              </a:ext>
            </a:extLst>
          </p:cNvPr>
          <p:cNvSpPr>
            <a:spLocks noGrp="1"/>
          </p:cNvSpPr>
          <p:nvPr>
            <p:ph type="title"/>
          </p:nvPr>
        </p:nvSpPr>
        <p:spPr/>
        <p:txBody>
          <a:bodyPr/>
          <a:lstStyle/>
          <a:p>
            <a:r>
              <a:rPr lang="es-MX"/>
              <a:t>Objetivo General</a:t>
            </a:r>
          </a:p>
        </p:txBody>
      </p:sp>
      <p:pic>
        <p:nvPicPr>
          <p:cNvPr id="9" name="Marcador de contenido 8" descr="Un circuito electrónico&#10;&#10;Descripción generada automáticamente con confianza media">
            <a:extLst>
              <a:ext uri="{FF2B5EF4-FFF2-40B4-BE49-F238E27FC236}">
                <a16:creationId xmlns:a16="http://schemas.microsoft.com/office/drawing/2014/main" id="{7FB47786-AE60-AF48-9096-61A211B5C5D7}"/>
              </a:ext>
            </a:extLst>
          </p:cNvPr>
          <p:cNvPicPr>
            <a:picLocks noGrp="1" noChangeAspect="1"/>
          </p:cNvPicPr>
          <p:nvPr>
            <p:ph sz="half" idx="1"/>
          </p:nvPr>
        </p:nvPicPr>
        <p:blipFill>
          <a:blip r:embed="rId3"/>
          <a:stretch>
            <a:fillRect/>
          </a:stretch>
        </p:blipFill>
        <p:spPr>
          <a:xfrm>
            <a:off x="775064" y="2570923"/>
            <a:ext cx="1849981" cy="1230639"/>
          </a:xfrm>
        </p:spPr>
      </p:pic>
      <p:sp>
        <p:nvSpPr>
          <p:cNvPr id="7" name="Marcador de contenido 6">
            <a:extLst>
              <a:ext uri="{FF2B5EF4-FFF2-40B4-BE49-F238E27FC236}">
                <a16:creationId xmlns:a16="http://schemas.microsoft.com/office/drawing/2014/main" id="{AB7E469F-0A84-F04E-A1E4-D547712AD22F}"/>
              </a:ext>
            </a:extLst>
          </p:cNvPr>
          <p:cNvSpPr>
            <a:spLocks noGrp="1"/>
          </p:cNvSpPr>
          <p:nvPr>
            <p:ph sz="half" idx="2"/>
          </p:nvPr>
        </p:nvSpPr>
        <p:spPr>
          <a:xfrm>
            <a:off x="4898571" y="2249486"/>
            <a:ext cx="6518365" cy="3541714"/>
          </a:xfrm>
        </p:spPr>
        <p:txBody>
          <a:bodyPr>
            <a:normAutofit fontScale="85000" lnSpcReduction="10000"/>
          </a:bodyPr>
          <a:lstStyle/>
          <a:p>
            <a:r>
              <a:rPr lang="es-MX" dirty="0"/>
              <a:t>La propuesta para este proyecto consiste en diseñar e implementar una red integrada por 10 sensores que capture mediciones de CO</a:t>
            </a:r>
            <a:r>
              <a:rPr lang="es-MX" baseline="30000" dirty="0"/>
              <a:t>2 </a:t>
            </a:r>
            <a:r>
              <a:rPr lang="es-MX" dirty="0"/>
              <a:t>provenientes de un área geográfica limitada, que serán recolectadas por un agente (</a:t>
            </a:r>
            <a:r>
              <a:rPr lang="es-MX" i="1" dirty="0"/>
              <a:t>broker</a:t>
            </a:r>
            <a:r>
              <a:rPr lang="es-MX" dirty="0"/>
              <a:t>), y a su vez estarán conectados a una internet privada via WiFi. De tal suerte que los usuarios puedan acceder remotamente a las mediciones obtenidas por la red de sensores mediante una aplicación web. Y ser capaces de tomar decisiones sobre el área en cuestior a partir de los valores observados.</a:t>
            </a:r>
          </a:p>
          <a:p>
            <a:endParaRPr lang="es-MX" dirty="0"/>
          </a:p>
        </p:txBody>
      </p:sp>
      <p:pic>
        <p:nvPicPr>
          <p:cNvPr id="13" name="Imagen 12" descr="Un control color blanco&#10;&#10;Descripción generada automáticamente con confianza media">
            <a:extLst>
              <a:ext uri="{FF2B5EF4-FFF2-40B4-BE49-F238E27FC236}">
                <a16:creationId xmlns:a16="http://schemas.microsoft.com/office/drawing/2014/main" id="{43951669-C0E7-8E49-9EF6-98BBE1D9FA20}"/>
              </a:ext>
            </a:extLst>
          </p:cNvPr>
          <p:cNvPicPr>
            <a:picLocks noChangeAspect="1"/>
          </p:cNvPicPr>
          <p:nvPr/>
        </p:nvPicPr>
        <p:blipFill>
          <a:blip r:embed="rId4"/>
          <a:stretch>
            <a:fillRect/>
          </a:stretch>
        </p:blipFill>
        <p:spPr>
          <a:xfrm>
            <a:off x="1141413" y="4275397"/>
            <a:ext cx="1379718" cy="1076073"/>
          </a:xfrm>
          <a:prstGeom prst="rect">
            <a:avLst/>
          </a:prstGeom>
        </p:spPr>
      </p:pic>
      <p:pic>
        <p:nvPicPr>
          <p:cNvPr id="17" name="Imagen 16" descr="Un circuito electrónico&#10;&#10;Descripción generada automáticamente con confianza media">
            <a:extLst>
              <a:ext uri="{FF2B5EF4-FFF2-40B4-BE49-F238E27FC236}">
                <a16:creationId xmlns:a16="http://schemas.microsoft.com/office/drawing/2014/main" id="{7C08E94B-2677-D54A-BDA0-53A08FA7865C}"/>
              </a:ext>
            </a:extLst>
          </p:cNvPr>
          <p:cNvPicPr>
            <a:picLocks noChangeAspect="1"/>
          </p:cNvPicPr>
          <p:nvPr/>
        </p:nvPicPr>
        <p:blipFill>
          <a:blip r:embed="rId5"/>
          <a:stretch>
            <a:fillRect/>
          </a:stretch>
        </p:blipFill>
        <p:spPr>
          <a:xfrm>
            <a:off x="3429951" y="2582603"/>
            <a:ext cx="939800" cy="1308100"/>
          </a:xfrm>
          <a:prstGeom prst="rect">
            <a:avLst/>
          </a:prstGeom>
        </p:spPr>
      </p:pic>
      <p:pic>
        <p:nvPicPr>
          <p:cNvPr id="19" name="Imagen 18" descr="Icono&#10;&#10;Descripción generada automáticamente">
            <a:extLst>
              <a:ext uri="{FF2B5EF4-FFF2-40B4-BE49-F238E27FC236}">
                <a16:creationId xmlns:a16="http://schemas.microsoft.com/office/drawing/2014/main" id="{D98CADDF-073F-AC40-93E9-ED38A5C077BB}"/>
              </a:ext>
            </a:extLst>
          </p:cNvPr>
          <p:cNvPicPr>
            <a:picLocks noChangeAspect="1"/>
          </p:cNvPicPr>
          <p:nvPr/>
        </p:nvPicPr>
        <p:blipFill>
          <a:blip r:embed="rId6"/>
          <a:stretch>
            <a:fillRect/>
          </a:stretch>
        </p:blipFill>
        <p:spPr>
          <a:xfrm>
            <a:off x="2939204" y="4275397"/>
            <a:ext cx="1758444" cy="1197940"/>
          </a:xfrm>
          <a:prstGeom prst="rect">
            <a:avLst/>
          </a:prstGeom>
        </p:spPr>
      </p:pic>
    </p:spTree>
    <p:extLst>
      <p:ext uri="{BB962C8B-B14F-4D97-AF65-F5344CB8AC3E}">
        <p14:creationId xmlns:p14="http://schemas.microsoft.com/office/powerpoint/2010/main" val="85908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77059-FF5B-1A40-8BE5-3A38745558C4}"/>
              </a:ext>
            </a:extLst>
          </p:cNvPr>
          <p:cNvSpPr>
            <a:spLocks noGrp="1"/>
          </p:cNvSpPr>
          <p:nvPr>
            <p:ph type="title"/>
          </p:nvPr>
        </p:nvSpPr>
        <p:spPr>
          <a:xfrm>
            <a:off x="1143001" y="68771"/>
            <a:ext cx="9905998" cy="1478570"/>
          </a:xfrm>
        </p:spPr>
        <p:txBody>
          <a:bodyPr/>
          <a:lstStyle/>
          <a:p>
            <a:r>
              <a:rPr lang="es-MX"/>
              <a:t>Objetivos Particulares</a:t>
            </a:r>
          </a:p>
        </p:txBody>
      </p:sp>
      <p:sp>
        <p:nvSpPr>
          <p:cNvPr id="3" name="Marcador de contenido 2">
            <a:extLst>
              <a:ext uri="{FF2B5EF4-FFF2-40B4-BE49-F238E27FC236}">
                <a16:creationId xmlns:a16="http://schemas.microsoft.com/office/drawing/2014/main" id="{9C23AD4E-10D8-A342-8EA4-52C6C006AC19}"/>
              </a:ext>
            </a:extLst>
          </p:cNvPr>
          <p:cNvSpPr>
            <a:spLocks noGrp="1"/>
          </p:cNvSpPr>
          <p:nvPr>
            <p:ph idx="1"/>
          </p:nvPr>
        </p:nvSpPr>
        <p:spPr>
          <a:xfrm>
            <a:off x="988541" y="1383957"/>
            <a:ext cx="9581598" cy="4665987"/>
          </a:xfrm>
        </p:spPr>
        <p:txBody>
          <a:bodyPr>
            <a:normAutofit fontScale="77500" lnSpcReduction="20000"/>
          </a:bodyPr>
          <a:lstStyle/>
          <a:p>
            <a:pPr marL="457200" indent="-457200">
              <a:buFont typeface="+mj-lt"/>
              <a:buAutoNum type="arabicPeriod"/>
            </a:pPr>
            <a:r>
              <a:rPr lang="es-MX" dirty="0"/>
              <a:t>Diseñar e implementar un sensor remoto de CO</a:t>
            </a:r>
            <a:r>
              <a:rPr lang="es-MX" baseline="30000" dirty="0"/>
              <a:t>2</a:t>
            </a:r>
            <a:r>
              <a:rPr lang="es-MX" dirty="0"/>
              <a:t>.</a:t>
            </a:r>
          </a:p>
          <a:p>
            <a:pPr marL="457200" indent="-457200">
              <a:buFont typeface="+mj-lt"/>
              <a:buAutoNum type="arabicPeriod"/>
            </a:pPr>
            <a:r>
              <a:rPr lang="es-MX" dirty="0"/>
              <a:t>Diseñar e implementar un agente que procese los datos de los sensores remotos.</a:t>
            </a:r>
          </a:p>
          <a:p>
            <a:pPr marL="457200" indent="-457200">
              <a:buFont typeface="+mj-lt"/>
              <a:buAutoNum type="arabicPeriod"/>
            </a:pPr>
            <a:r>
              <a:rPr lang="es-MX" dirty="0"/>
              <a:t>Diseñar e implementar una aplicación web que muestre los datos procesados por el agente.</a:t>
            </a:r>
          </a:p>
          <a:p>
            <a:pPr marL="457200" indent="-457200">
              <a:buFont typeface="+mj-lt"/>
              <a:buAutoNum type="arabicPeriod"/>
            </a:pPr>
            <a:r>
              <a:rPr lang="es-MX" dirty="0"/>
              <a:t>Analizar la interacción entre los sensores, el agente y la aplicación web.</a:t>
            </a:r>
          </a:p>
          <a:p>
            <a:pPr marL="457200" indent="-457200">
              <a:buFont typeface="+mj-lt"/>
              <a:buAutoNum type="arabicPeriod"/>
            </a:pPr>
            <a:r>
              <a:rPr lang="es-MX" dirty="0"/>
              <a:t>Diseñar una arquitectura de red que permita conectar los sensores remotos en en diferentes subredes.</a:t>
            </a:r>
          </a:p>
          <a:p>
            <a:pPr marL="457200" indent="-457200">
              <a:buFont typeface="+mj-lt"/>
              <a:buAutoNum type="arabicPeriod"/>
            </a:pPr>
            <a:r>
              <a:rPr lang="es-MX" dirty="0"/>
              <a:t>Configurar una internet privada según la arquitectura de red del objetivo cinco.</a:t>
            </a:r>
          </a:p>
          <a:p>
            <a:pPr marL="457200" indent="-457200">
              <a:buFont typeface="+mj-lt"/>
              <a:buAutoNum type="arabicPeriod"/>
            </a:pPr>
            <a:r>
              <a:rPr lang="es-MX" dirty="0"/>
              <a:t>Conectar la red de sensores, el agente y la aplicación web sobre la internet privada.</a:t>
            </a:r>
          </a:p>
          <a:p>
            <a:pPr marL="457200" indent="-457200">
              <a:buFont typeface="+mj-lt"/>
              <a:buAutoNum type="arabicPeriod"/>
            </a:pPr>
            <a:r>
              <a:rPr lang="es-MX" dirty="0"/>
              <a:t>Verificar la interacción del sistema de monitorización sobre la internet privada.</a:t>
            </a:r>
          </a:p>
          <a:p>
            <a:pPr marL="457200" indent="-457200">
              <a:buFont typeface="+mj-lt"/>
              <a:buAutoNum type="arabicPeriod"/>
            </a:pPr>
            <a:r>
              <a:rPr lang="es-MX" dirty="0"/>
              <a:t>Configurar la aplicación web para que pueda ser accedida mediante la Internet pública.</a:t>
            </a:r>
          </a:p>
          <a:p>
            <a:pPr marL="457200" indent="-457200">
              <a:buFont typeface="+mj-lt"/>
              <a:buAutoNum type="arabicPeriod"/>
            </a:pPr>
            <a:r>
              <a:rPr lang="es-MX" dirty="0"/>
              <a:t>Verificar que el sistema de monitorización opera correctamente.</a:t>
            </a:r>
          </a:p>
        </p:txBody>
      </p:sp>
    </p:spTree>
    <p:extLst>
      <p:ext uri="{BB962C8B-B14F-4D97-AF65-F5344CB8AC3E}">
        <p14:creationId xmlns:p14="http://schemas.microsoft.com/office/powerpoint/2010/main" val="40091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35E18-0C91-1A41-9621-B867C83D2CD2}"/>
              </a:ext>
            </a:extLst>
          </p:cNvPr>
          <p:cNvSpPr>
            <a:spLocks noGrp="1"/>
          </p:cNvSpPr>
          <p:nvPr>
            <p:ph type="title"/>
          </p:nvPr>
        </p:nvSpPr>
        <p:spPr/>
        <p:txBody>
          <a:bodyPr vert="horz" lIns="91440" tIns="45720" rIns="91440" bIns="45720" rtlCol="0" anchor="ctr">
            <a:normAutofit/>
          </a:bodyPr>
          <a:lstStyle/>
          <a:p>
            <a:pPr algn="ctr"/>
            <a:r>
              <a:rPr lang="en-US" dirty="0" err="1"/>
              <a:t>Justificación</a:t>
            </a:r>
            <a:endParaRPr lang="en-US" dirty="0"/>
          </a:p>
        </p:txBody>
      </p:sp>
      <p:sp>
        <p:nvSpPr>
          <p:cNvPr id="3" name="Marcador de contenido 2">
            <a:extLst>
              <a:ext uri="{FF2B5EF4-FFF2-40B4-BE49-F238E27FC236}">
                <a16:creationId xmlns:a16="http://schemas.microsoft.com/office/drawing/2014/main" id="{6F348280-1B28-2F41-87CF-EB5552A6504A}"/>
              </a:ext>
            </a:extLst>
          </p:cNvPr>
          <p:cNvSpPr>
            <a:spLocks noGrp="1"/>
          </p:cNvSpPr>
          <p:nvPr>
            <p:ph sz="half" idx="1"/>
          </p:nvPr>
        </p:nvSpPr>
        <p:spPr>
          <a:xfrm>
            <a:off x="1020762" y="2249486"/>
            <a:ext cx="6871430" cy="3971925"/>
          </a:xfrm>
        </p:spPr>
        <p:txBody>
          <a:bodyPr vert="horz" lIns="91440" tIns="45720" rIns="91440" bIns="45720" rtlCol="0" anchor="ctr">
            <a:noAutofit/>
          </a:bodyPr>
          <a:lstStyle/>
          <a:p>
            <a:pPr>
              <a:lnSpc>
                <a:spcPct val="110000"/>
              </a:lnSpc>
            </a:pPr>
            <a:r>
              <a:rPr lang="es-ES_tradnl" sz="1800" dirty="0"/>
              <a:t>La realización de este proyecto requiere del uso de las tecnologías de la Internet de las Cosas pues su principal función es la monitorización de los niveles de CO</a:t>
            </a:r>
            <a:r>
              <a:rPr lang="es-ES_tradnl" sz="1800" baseline="30000" dirty="0"/>
              <a:t>2</a:t>
            </a:r>
            <a:r>
              <a:rPr lang="es-ES_tradnl" sz="1800" dirty="0"/>
              <a:t> en un área cuya extensión haría que el uso de monitores convencionales sea </a:t>
            </a:r>
            <a:r>
              <a:rPr lang="es-ES_tradnl" sz="1800" dirty="0" err="1"/>
              <a:t>infactible</a:t>
            </a:r>
            <a:r>
              <a:rPr lang="es-ES_tradnl" sz="1800" dirty="0"/>
              <a:t>.</a:t>
            </a:r>
          </a:p>
          <a:p>
            <a:pPr>
              <a:lnSpc>
                <a:spcPct val="110000"/>
              </a:lnSpc>
            </a:pPr>
            <a:r>
              <a:rPr lang="es-ES_tradnl" sz="1800" dirty="0"/>
              <a:t>Ya que el COVID-19 es un virus que se transmite vía aérea, el tener los niveles de CO</a:t>
            </a:r>
            <a:r>
              <a:rPr lang="es-ES_tradnl" sz="1800" baseline="30000" dirty="0"/>
              <a:t>2</a:t>
            </a:r>
            <a:r>
              <a:rPr lang="es-ES_tradnl" sz="1800" dirty="0"/>
              <a:t> adecuados ayuda a reducir el número de contagios. </a:t>
            </a:r>
          </a:p>
          <a:p>
            <a:pPr>
              <a:lnSpc>
                <a:spcPct val="110000"/>
              </a:lnSpc>
            </a:pPr>
            <a:r>
              <a:rPr lang="es-ES_tradnl" sz="1800" dirty="0"/>
              <a:t>El tener una red de sensores y una aplicación web para el monitoreo facilitaría la toma de decisiones sobre espacios determinados. Pues las revisiones se pueden hacer remotamente en el momento en el que el usuario lo necesite.</a:t>
            </a:r>
          </a:p>
          <a:p>
            <a:pPr>
              <a:lnSpc>
                <a:spcPct val="110000"/>
              </a:lnSpc>
            </a:pPr>
            <a:r>
              <a:rPr lang="es-ES_tradnl" sz="1800" dirty="0"/>
              <a:t>Se contribuye con el ODS3 de la adenda 2030 que nos habla del garantizar un vida sana y promover el bienestar todos.</a:t>
            </a:r>
          </a:p>
        </p:txBody>
      </p:sp>
      <p:pic>
        <p:nvPicPr>
          <p:cNvPr id="18" name="Marcador de contenido 17" descr="Imagen que contiene Logotipo&#10;&#10;Descripción generada automáticamente">
            <a:extLst>
              <a:ext uri="{FF2B5EF4-FFF2-40B4-BE49-F238E27FC236}">
                <a16:creationId xmlns:a16="http://schemas.microsoft.com/office/drawing/2014/main" id="{133DCB7A-25A3-A342-8407-71AAC85DEA56}"/>
              </a:ext>
            </a:extLst>
          </p:cNvPr>
          <p:cNvPicPr>
            <a:picLocks noGrp="1" noChangeAspect="1"/>
          </p:cNvPicPr>
          <p:nvPr>
            <p:ph sz="half" idx="2"/>
          </p:nvPr>
        </p:nvPicPr>
        <p:blipFill rotWithShape="1">
          <a:blip r:embed="rId3"/>
          <a:srcRect t="1911" r="3" b="3"/>
          <a:stretch/>
        </p:blipFill>
        <p:spPr>
          <a:xfrm>
            <a:off x="7892192" y="2524224"/>
            <a:ext cx="3619044" cy="2369555"/>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2843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D2275DCA-FF42-D342-AB2B-AAD5EA5C8AF9}"/>
              </a:ext>
            </a:extLst>
          </p:cNvPr>
          <p:cNvSpPr>
            <a:spLocks noGrp="1"/>
          </p:cNvSpPr>
          <p:nvPr>
            <p:ph type="title"/>
          </p:nvPr>
        </p:nvSpPr>
        <p:spPr/>
        <p:txBody>
          <a:bodyPr/>
          <a:lstStyle/>
          <a:p>
            <a:r>
              <a:rPr lang="es-MX"/>
              <a:t>Descripción del escenario de Aplicación</a:t>
            </a:r>
          </a:p>
        </p:txBody>
      </p:sp>
      <p:pic>
        <p:nvPicPr>
          <p:cNvPr id="13" name="Marcador de contenido 12">
            <a:extLst>
              <a:ext uri="{FF2B5EF4-FFF2-40B4-BE49-F238E27FC236}">
                <a16:creationId xmlns:a16="http://schemas.microsoft.com/office/drawing/2014/main" id="{7DD21E7F-AD62-A348-9339-218C7D459CE2}"/>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902226" y="1987827"/>
            <a:ext cx="5870713" cy="4487378"/>
          </a:xfrm>
        </p:spPr>
      </p:pic>
    </p:spTree>
    <p:extLst>
      <p:ext uri="{BB962C8B-B14F-4D97-AF65-F5344CB8AC3E}">
        <p14:creationId xmlns:p14="http://schemas.microsoft.com/office/powerpoint/2010/main" val="407745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4E796-026C-F943-A34B-4B1C5C9666C9}"/>
              </a:ext>
            </a:extLst>
          </p:cNvPr>
          <p:cNvSpPr>
            <a:spLocks noGrp="1"/>
          </p:cNvSpPr>
          <p:nvPr>
            <p:ph type="title"/>
          </p:nvPr>
        </p:nvSpPr>
        <p:spPr/>
        <p:txBody>
          <a:bodyPr/>
          <a:lstStyle/>
          <a:p>
            <a:r>
              <a:rPr lang="es-MX" dirty="0"/>
              <a:t>Materiales Propuestos Requeridos</a:t>
            </a:r>
          </a:p>
        </p:txBody>
      </p:sp>
      <p:sp>
        <p:nvSpPr>
          <p:cNvPr id="8" name="Marcador de texto 7">
            <a:extLst>
              <a:ext uri="{FF2B5EF4-FFF2-40B4-BE49-F238E27FC236}">
                <a16:creationId xmlns:a16="http://schemas.microsoft.com/office/drawing/2014/main" id="{9299A71A-1F3D-F94A-A110-FDB01DA04C21}"/>
              </a:ext>
            </a:extLst>
          </p:cNvPr>
          <p:cNvSpPr>
            <a:spLocks noGrp="1"/>
          </p:cNvSpPr>
          <p:nvPr>
            <p:ph type="body" idx="1"/>
          </p:nvPr>
        </p:nvSpPr>
        <p:spPr>
          <a:xfrm>
            <a:off x="1115362" y="1653930"/>
            <a:ext cx="3896467" cy="713818"/>
          </a:xfrm>
        </p:spPr>
        <p:txBody>
          <a:bodyPr/>
          <a:lstStyle/>
          <a:p>
            <a:r>
              <a:rPr lang="es-MX"/>
              <a:t>Software</a:t>
            </a:r>
          </a:p>
        </p:txBody>
      </p:sp>
      <p:sp>
        <p:nvSpPr>
          <p:cNvPr id="9" name="Marcador de contenido 8">
            <a:extLst>
              <a:ext uri="{FF2B5EF4-FFF2-40B4-BE49-F238E27FC236}">
                <a16:creationId xmlns:a16="http://schemas.microsoft.com/office/drawing/2014/main" id="{7D428476-DDDC-CE4B-9334-FB4673FDCA82}"/>
              </a:ext>
            </a:extLst>
          </p:cNvPr>
          <p:cNvSpPr>
            <a:spLocks noGrp="1"/>
          </p:cNvSpPr>
          <p:nvPr>
            <p:ph sz="half" idx="2"/>
          </p:nvPr>
        </p:nvSpPr>
        <p:spPr>
          <a:xfrm>
            <a:off x="1025611" y="2545492"/>
            <a:ext cx="5477297" cy="4127157"/>
          </a:xfrm>
        </p:spPr>
        <p:txBody>
          <a:bodyPr>
            <a:normAutofit fontScale="70000" lnSpcReduction="20000"/>
          </a:bodyPr>
          <a:lstStyle/>
          <a:p>
            <a:pPr marL="457200" indent="-457200">
              <a:buFont typeface="+mj-lt"/>
              <a:buAutoNum type="arabicPeriod"/>
            </a:pPr>
            <a:r>
              <a:rPr lang="es-MX"/>
              <a:t>Editor de código fuente VS Code.</a:t>
            </a:r>
          </a:p>
          <a:p>
            <a:pPr marL="385200" indent="-457200">
              <a:spcBef>
                <a:spcPts val="600"/>
              </a:spcBef>
              <a:buFont typeface="+mj-lt"/>
              <a:buAutoNum type="arabicPeriod"/>
            </a:pPr>
            <a:r>
              <a:rPr lang="es-MX"/>
              <a:t>Terminal de comandos.</a:t>
            </a:r>
          </a:p>
          <a:p>
            <a:pPr marL="457200" indent="-457200">
              <a:spcBef>
                <a:spcPts val="600"/>
              </a:spcBef>
              <a:buFont typeface="+mj-lt"/>
              <a:buAutoNum type="arabicPeriod"/>
            </a:pPr>
            <a:r>
              <a:rPr lang="es-MX"/>
              <a:t> Extensiones de VS Code para programar en C/C++, Arduino C, Java, Python y Markdown.</a:t>
            </a:r>
          </a:p>
          <a:p>
            <a:pPr marL="457200" indent="-457200">
              <a:spcBef>
                <a:spcPts val="600"/>
              </a:spcBef>
              <a:buFont typeface="+mj-lt"/>
              <a:buAutoNum type="arabicPeriod"/>
            </a:pPr>
            <a:r>
              <a:rPr lang="es-MX"/>
              <a:t>Compiladores GCC o CLANG. </a:t>
            </a:r>
          </a:p>
          <a:p>
            <a:pPr marL="457200" indent="-457200">
              <a:spcBef>
                <a:spcPts val="600"/>
              </a:spcBef>
              <a:buFont typeface="+mj-lt"/>
              <a:buAutoNum type="arabicPeriod"/>
            </a:pPr>
            <a:r>
              <a:rPr lang="es-MX"/>
              <a:t>Kit de desarrollo de Java AdoptOpenJDK o JavaJDK.</a:t>
            </a:r>
          </a:p>
          <a:p>
            <a:pPr marL="457200" indent="-457200">
              <a:spcBef>
                <a:spcPts val="600"/>
              </a:spcBef>
              <a:buFont typeface="+mj-lt"/>
              <a:buAutoNum type="arabicPeriod"/>
            </a:pPr>
            <a:r>
              <a:rPr lang="es-MX"/>
              <a:t>Interpreté Python 3.9.</a:t>
            </a:r>
          </a:p>
          <a:p>
            <a:pPr marL="457200" indent="-457200">
              <a:spcBef>
                <a:spcPts val="600"/>
              </a:spcBef>
              <a:buFont typeface="+mj-lt"/>
              <a:buAutoNum type="arabicPeriod"/>
            </a:pPr>
            <a:r>
              <a:rPr lang="es-MX"/>
              <a:t>Entorno de desarrollo integrado de Arduino.</a:t>
            </a:r>
          </a:p>
          <a:p>
            <a:pPr marL="457200" indent="-457200">
              <a:spcBef>
                <a:spcPts val="600"/>
              </a:spcBef>
              <a:buFont typeface="+mj-lt"/>
              <a:buAutoNum type="arabicPeriod"/>
            </a:pPr>
            <a:r>
              <a:rPr lang="es-MX"/>
              <a:t>Extensiones para trabajar con placas Arduino y ESP.</a:t>
            </a:r>
          </a:p>
          <a:p>
            <a:pPr marL="457200" indent="-457200">
              <a:spcBef>
                <a:spcPts val="600"/>
              </a:spcBef>
              <a:buFont typeface="+mj-lt"/>
              <a:buAutoNum type="arabicPeriod"/>
            </a:pPr>
            <a:r>
              <a:rPr lang="es-MX"/>
              <a:t>Editor de programas basados en flujos Node-Red.</a:t>
            </a:r>
          </a:p>
          <a:p>
            <a:pPr marL="457200" indent="-457200">
              <a:spcBef>
                <a:spcPts val="600"/>
              </a:spcBef>
              <a:buFont typeface="+mj-lt"/>
              <a:buAutoNum type="arabicPeriod"/>
            </a:pPr>
            <a:r>
              <a:rPr lang="es-MX"/>
              <a:t>Simulador de redes CISCO Packet Tracer (tentativo).</a:t>
            </a:r>
          </a:p>
          <a:p>
            <a:pPr marL="457200" indent="-457200">
              <a:spcBef>
                <a:spcPts val="600"/>
              </a:spcBef>
              <a:buFont typeface="+mj-lt"/>
              <a:buAutoNum type="arabicPeriod"/>
            </a:pPr>
            <a:r>
              <a:rPr lang="es-MX"/>
              <a:t>Simulador de redes OMNeT++ (tentativo).</a:t>
            </a:r>
          </a:p>
          <a:p>
            <a:endParaRPr lang="es-MX"/>
          </a:p>
        </p:txBody>
      </p:sp>
      <p:sp>
        <p:nvSpPr>
          <p:cNvPr id="10" name="Marcador de texto 9">
            <a:extLst>
              <a:ext uri="{FF2B5EF4-FFF2-40B4-BE49-F238E27FC236}">
                <a16:creationId xmlns:a16="http://schemas.microsoft.com/office/drawing/2014/main" id="{9B23C952-4E81-4545-9D2D-69E32EF6A771}"/>
              </a:ext>
            </a:extLst>
          </p:cNvPr>
          <p:cNvSpPr>
            <a:spLocks noGrp="1"/>
          </p:cNvSpPr>
          <p:nvPr>
            <p:ph type="body" sz="quarter" idx="3"/>
          </p:nvPr>
        </p:nvSpPr>
        <p:spPr>
          <a:xfrm>
            <a:off x="6754386" y="1653930"/>
            <a:ext cx="3899798" cy="713818"/>
          </a:xfrm>
        </p:spPr>
        <p:txBody>
          <a:bodyPr/>
          <a:lstStyle/>
          <a:p>
            <a:r>
              <a:rPr lang="es-MX" dirty="0"/>
              <a:t>Hardware</a:t>
            </a:r>
          </a:p>
        </p:txBody>
      </p:sp>
      <p:sp>
        <p:nvSpPr>
          <p:cNvPr id="11" name="Marcador de contenido 10">
            <a:extLst>
              <a:ext uri="{FF2B5EF4-FFF2-40B4-BE49-F238E27FC236}">
                <a16:creationId xmlns:a16="http://schemas.microsoft.com/office/drawing/2014/main" id="{C2E13DC0-DC17-EA40-93D5-D622C9408D16}"/>
              </a:ext>
            </a:extLst>
          </p:cNvPr>
          <p:cNvSpPr>
            <a:spLocks noGrp="1"/>
          </p:cNvSpPr>
          <p:nvPr>
            <p:ph sz="quarter" idx="4"/>
          </p:nvPr>
        </p:nvSpPr>
        <p:spPr>
          <a:xfrm>
            <a:off x="6666634" y="2545492"/>
            <a:ext cx="4664511" cy="4127157"/>
          </a:xfrm>
        </p:spPr>
        <p:txBody>
          <a:bodyPr>
            <a:normAutofit fontScale="70000" lnSpcReduction="20000"/>
          </a:bodyPr>
          <a:lstStyle/>
          <a:p>
            <a:pPr marL="457200" indent="-457200">
              <a:spcBef>
                <a:spcPts val="600"/>
              </a:spcBef>
              <a:buFont typeface="+mj-lt"/>
              <a:buAutoNum type="arabicPeriod"/>
            </a:pPr>
            <a:r>
              <a:rPr lang="es-MX" dirty="0"/>
              <a:t>Placas de desarrollo ESP32.</a:t>
            </a:r>
          </a:p>
          <a:p>
            <a:pPr marL="457200" indent="-457200">
              <a:spcBef>
                <a:spcPts val="600"/>
              </a:spcBef>
              <a:buFont typeface="+mj-lt"/>
              <a:buAutoNum type="arabicPeriod"/>
            </a:pPr>
            <a:r>
              <a:rPr lang="es-MX" dirty="0"/>
              <a:t>Sensores de CO</a:t>
            </a:r>
            <a:r>
              <a:rPr lang="es-MX" baseline="30000" dirty="0"/>
              <a:t>2</a:t>
            </a:r>
            <a:r>
              <a:rPr lang="es-MX" dirty="0"/>
              <a:t> CM1106SL-NS.</a:t>
            </a:r>
          </a:p>
          <a:p>
            <a:pPr marL="457200" indent="-457200">
              <a:spcBef>
                <a:spcPts val="600"/>
              </a:spcBef>
              <a:buFont typeface="+mj-lt"/>
              <a:buAutoNum type="arabicPeriod"/>
            </a:pPr>
            <a:r>
              <a:rPr lang="es-MX" dirty="0"/>
              <a:t>Monitor de CO</a:t>
            </a:r>
            <a:r>
              <a:rPr lang="es-MX" baseline="30000" dirty="0"/>
              <a:t>2 </a:t>
            </a:r>
            <a:r>
              <a:rPr lang="es-MX" dirty="0"/>
              <a:t> </a:t>
            </a:r>
            <a:r>
              <a:rPr lang="es-MX" dirty="0">
                <a:solidFill>
                  <a:schemeClr val="bg1">
                    <a:lumMod val="75000"/>
                    <a:lumOff val="25000"/>
                  </a:schemeClr>
                </a:solidFill>
                <a:hlinkClick r:id="rId3">
                  <a:extLst>
                    <a:ext uri="{A12FA001-AC4F-418D-AE19-62706E023703}">
                      <ahyp:hlinkClr xmlns:ahyp="http://schemas.microsoft.com/office/drawing/2018/hyperlinkcolor" val="tx"/>
                    </a:ext>
                  </a:extLst>
                </a:hlinkClick>
              </a:rPr>
              <a:t>https://www.amazon.com.mx/interiores-Temperatura-exteriores-recargable-incorporada/dp/B098Q5XZTK/ref=sr_1_1</a:t>
            </a:r>
            <a:endParaRPr lang="es-MX" dirty="0">
              <a:solidFill>
                <a:schemeClr val="bg1">
                  <a:lumMod val="75000"/>
                  <a:lumOff val="25000"/>
                </a:schemeClr>
              </a:solidFill>
            </a:endParaRPr>
          </a:p>
          <a:p>
            <a:pPr marL="457200" indent="-457200">
              <a:spcBef>
                <a:spcPts val="600"/>
              </a:spcBef>
              <a:buFont typeface="+mj-lt"/>
              <a:buAutoNum type="arabicPeriod"/>
            </a:pPr>
            <a:r>
              <a:rPr lang="es-MX" dirty="0"/>
              <a:t>Elementos electrónicos (alambres, resistores, capacitores, ledes, tabletas de desarrollo, etc.).</a:t>
            </a:r>
          </a:p>
          <a:p>
            <a:pPr marL="457200" indent="-457200">
              <a:spcBef>
                <a:spcPts val="600"/>
              </a:spcBef>
              <a:buFont typeface="+mj-lt"/>
              <a:buAutoNum type="arabicPeriod"/>
            </a:pPr>
            <a:r>
              <a:rPr lang="es-MX" dirty="0"/>
              <a:t>Conmutador de red.</a:t>
            </a:r>
          </a:p>
          <a:p>
            <a:pPr marL="457200" indent="-457200">
              <a:spcBef>
                <a:spcPts val="600"/>
              </a:spcBef>
              <a:buFont typeface="+mj-lt"/>
              <a:buAutoNum type="arabicPeriod"/>
            </a:pPr>
            <a:r>
              <a:rPr lang="es-MX" dirty="0"/>
              <a:t>Raspberry Pi 4 .</a:t>
            </a:r>
          </a:p>
          <a:p>
            <a:pPr marL="457200" indent="-457200">
              <a:spcBef>
                <a:spcPts val="600"/>
              </a:spcBef>
              <a:buFont typeface="+mj-lt"/>
              <a:buAutoNum type="arabicPeriod"/>
            </a:pPr>
            <a:r>
              <a:rPr lang="es-MX" dirty="0"/>
              <a:t>PC.</a:t>
            </a:r>
          </a:p>
        </p:txBody>
      </p:sp>
    </p:spTree>
    <p:extLst>
      <p:ext uri="{BB962C8B-B14F-4D97-AF65-F5344CB8AC3E}">
        <p14:creationId xmlns:p14="http://schemas.microsoft.com/office/powerpoint/2010/main" val="376724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8C33651-5459-C949-B44C-505F37142BFE}"/>
              </a:ext>
            </a:extLst>
          </p:cNvPr>
          <p:cNvSpPr>
            <a:spLocks noGrp="1"/>
          </p:cNvSpPr>
          <p:nvPr>
            <p:ph type="title"/>
          </p:nvPr>
        </p:nvSpPr>
        <p:spPr/>
        <p:txBody>
          <a:bodyPr/>
          <a:lstStyle/>
          <a:p>
            <a:r>
              <a:rPr lang="es-MX" dirty="0"/>
              <a:t>Referencias</a:t>
            </a:r>
          </a:p>
        </p:txBody>
      </p:sp>
      <p:sp>
        <p:nvSpPr>
          <p:cNvPr id="8" name="Marcador de contenido 7">
            <a:extLst>
              <a:ext uri="{FF2B5EF4-FFF2-40B4-BE49-F238E27FC236}">
                <a16:creationId xmlns:a16="http://schemas.microsoft.com/office/drawing/2014/main" id="{B620DFDB-28CA-174F-917A-A1726C5F9165}"/>
              </a:ext>
            </a:extLst>
          </p:cNvPr>
          <p:cNvSpPr>
            <a:spLocks noGrp="1"/>
          </p:cNvSpPr>
          <p:nvPr>
            <p:ph idx="1"/>
          </p:nvPr>
        </p:nvSpPr>
        <p:spPr/>
        <p:txBody>
          <a:bodyPr>
            <a:normAutofit fontScale="77500" lnSpcReduction="20000"/>
          </a:bodyPr>
          <a:lstStyle/>
          <a:p>
            <a:pPr marL="457200" indent="-457200">
              <a:buFont typeface="+mj-lt"/>
              <a:buAutoNum type="arabicPeriod"/>
            </a:pPr>
            <a:r>
              <a:rPr lang="es-MX" dirty="0"/>
              <a:t>Wang, C. C., Prather, K. A., Sznitman, J., Jimenez, J. L., Lakdawala, S. S., Tufekci, Z., &amp; Marr, L. C. (2021). </a:t>
            </a:r>
            <a:r>
              <a:rPr lang="es-MX" i="1" dirty="0"/>
              <a:t>Airborne transmission of respiratory viruses</a:t>
            </a:r>
            <a:r>
              <a:rPr lang="es-MX" dirty="0"/>
              <a:t>. Science (New York, N.Y.), 373(6558), eabd9149. </a:t>
            </a:r>
            <a:r>
              <a:rPr lang="es-MX" dirty="0">
                <a:solidFill>
                  <a:schemeClr val="bg1">
                    <a:lumMod val="75000"/>
                    <a:lumOff val="25000"/>
                  </a:schemeClr>
                </a:solidFill>
                <a:hlinkClick r:id="rId2">
                  <a:extLst>
                    <a:ext uri="{A12FA001-AC4F-418D-AE19-62706E023703}">
                      <ahyp:hlinkClr xmlns:ahyp="http://schemas.microsoft.com/office/drawing/2018/hyperlinkcolor" val="tx"/>
                    </a:ext>
                  </a:extLst>
                </a:hlinkClick>
              </a:rPr>
              <a:t>https://doi.org/10.1126/science.abd9149</a:t>
            </a:r>
            <a:endParaRPr lang="es-MX" dirty="0">
              <a:solidFill>
                <a:schemeClr val="bg1">
                  <a:lumMod val="75000"/>
                  <a:lumOff val="25000"/>
                </a:schemeClr>
              </a:solidFill>
            </a:endParaRPr>
          </a:p>
          <a:p>
            <a:pPr marL="457200" indent="-457200">
              <a:buFont typeface="+mj-lt"/>
              <a:buAutoNum type="arabicPeriod"/>
            </a:pPr>
            <a:r>
              <a:rPr lang="es-MX" dirty="0"/>
              <a:t>Gobierno de la Ciudad de México. (2021, julio). *COVID-19 CDMX*. </a:t>
            </a:r>
            <a:r>
              <a:rPr lang="es-MX" dirty="0">
                <a:solidFill>
                  <a:schemeClr val="bg1">
                    <a:lumMod val="75000"/>
                    <a:lumOff val="25000"/>
                  </a:schemeClr>
                </a:solidFill>
                <a:hlinkClick r:id="rId3">
                  <a:extLst>
                    <a:ext uri="{A12FA001-AC4F-418D-AE19-62706E023703}">
                      <ahyp:hlinkClr xmlns:ahyp="http://schemas.microsoft.com/office/drawing/2018/hyperlinkcolor" val="tx"/>
                    </a:ext>
                  </a:extLst>
                </a:hlinkClick>
              </a:rPr>
              <a:t>https://www.covid19.cdmx.gob.mx/</a:t>
            </a:r>
            <a:endParaRPr lang="es-MX" dirty="0">
              <a:solidFill>
                <a:schemeClr val="bg1">
                  <a:lumMod val="75000"/>
                  <a:lumOff val="25000"/>
                </a:schemeClr>
              </a:solidFill>
            </a:endParaRPr>
          </a:p>
          <a:p>
            <a:pPr marL="457200" indent="-457200">
              <a:buFont typeface="+mj-lt"/>
              <a:buAutoNum type="arabicPeriod"/>
            </a:pPr>
            <a:r>
              <a:rPr lang="es-MX" dirty="0"/>
              <a:t>Money, C. (2021, septiembre). </a:t>
            </a:r>
            <a:r>
              <a:rPr lang="es-MX" i="1" dirty="0"/>
              <a:t>The coronavirus is airborne. Here’s how to know if you’re breathing other people’s breath</a:t>
            </a:r>
            <a:r>
              <a:rPr lang="es-MX" dirty="0"/>
              <a:t>. The Washington Post. </a:t>
            </a:r>
            <a:r>
              <a:rPr lang="es-MX" dirty="0">
                <a:solidFill>
                  <a:schemeClr val="bg1">
                    <a:lumMod val="75000"/>
                    <a:lumOff val="25000"/>
                  </a:schemeClr>
                </a:solidFill>
                <a:hlinkClick r:id="rId4">
                  <a:extLst>
                    <a:ext uri="{A12FA001-AC4F-418D-AE19-62706E023703}">
                      <ahyp:hlinkClr xmlns:ahyp="http://schemas.microsoft.com/office/drawing/2018/hyperlinkcolor" val="tx"/>
                    </a:ext>
                  </a:extLst>
                </a:hlinkClick>
              </a:rPr>
              <a:t>https://www.washingtonpost.com/health/2021/02/10/carbon-dioxide-device-coronavirus/</a:t>
            </a:r>
            <a:endParaRPr lang="es-MX" dirty="0">
              <a:solidFill>
                <a:schemeClr val="bg1">
                  <a:lumMod val="75000"/>
                  <a:lumOff val="25000"/>
                </a:schemeClr>
              </a:solidFill>
            </a:endParaRPr>
          </a:p>
          <a:p>
            <a:pPr marL="457200" indent="-457200">
              <a:buFont typeface="+mj-lt"/>
              <a:buAutoNum type="arabicPeriod"/>
            </a:pPr>
            <a:r>
              <a:rPr lang="es-MX" dirty="0"/>
              <a:t>Naciones Unidas. (2021, julio). </a:t>
            </a:r>
            <a:r>
              <a:rPr lang="es-MX" i="1" dirty="0"/>
              <a:t>Salud - Desarrollo Sostenible</a:t>
            </a:r>
            <a:r>
              <a:rPr lang="es-MX" dirty="0"/>
              <a:t>. </a:t>
            </a:r>
            <a:r>
              <a:rPr lang="es-MX" dirty="0">
                <a:solidFill>
                  <a:schemeClr val="bg1">
                    <a:lumMod val="75000"/>
                    <a:lumOff val="25000"/>
                  </a:schemeClr>
                </a:solidFill>
                <a:hlinkClick r:id="rId5">
                  <a:extLst>
                    <a:ext uri="{A12FA001-AC4F-418D-AE19-62706E023703}">
                      <ahyp:hlinkClr xmlns:ahyp="http://schemas.microsoft.com/office/drawing/2018/hyperlinkcolor" val="tx"/>
                    </a:ext>
                  </a:extLst>
                </a:hlinkClick>
              </a:rPr>
              <a:t>https://www.un.org/sustainabledevelopment/es/health/</a:t>
            </a:r>
            <a:endParaRPr lang="es-MX" dirty="0">
              <a:solidFill>
                <a:schemeClr val="bg1">
                  <a:lumMod val="75000"/>
                  <a:lumOff val="25000"/>
                </a:schemeClr>
              </a:solidFill>
            </a:endParaRPr>
          </a:p>
          <a:p>
            <a:pPr marL="457200" indent="-457200">
              <a:buFont typeface="+mj-lt"/>
              <a:buAutoNum type="arabicPeriod"/>
            </a:pPr>
            <a:endParaRPr lang="es-MX" dirty="0"/>
          </a:p>
        </p:txBody>
      </p:sp>
    </p:spTree>
    <p:extLst>
      <p:ext uri="{BB962C8B-B14F-4D97-AF65-F5344CB8AC3E}">
        <p14:creationId xmlns:p14="http://schemas.microsoft.com/office/powerpoint/2010/main" val="1804902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{9C2BB447-5F0A-7347-944A-86B6F2358C17}tf10001122</Template>
  <TotalTime>108</TotalTime>
  <Words>719</Words>
  <Application>Microsoft Macintosh PowerPoint</Application>
  <PresentationFormat>Panorámica</PresentationFormat>
  <Paragraphs>51</Paragraphs>
  <Slides>7</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Tw Cen MT</vt:lpstr>
      <vt:lpstr>Wingdings 3</vt:lpstr>
      <vt:lpstr>Circuito</vt:lpstr>
      <vt:lpstr> Red de monitorización de CO2 </vt:lpstr>
      <vt:lpstr>Objetivo General</vt:lpstr>
      <vt:lpstr>Objetivos Particulares</vt:lpstr>
      <vt:lpstr>Justificación</vt:lpstr>
      <vt:lpstr>Descripción del escenario de Aplicación</vt:lpstr>
      <vt:lpstr>Materiales Propuestos Requeridos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Red de monitorización de CO2 </dc:title>
  <dc:creator>Areli Rojo Hernández</dc:creator>
  <cp:lastModifiedBy>Areli Rojo Hernández</cp:lastModifiedBy>
  <cp:revision>3</cp:revision>
  <dcterms:created xsi:type="dcterms:W3CDTF">2021-09-11T23:19:56Z</dcterms:created>
  <dcterms:modified xsi:type="dcterms:W3CDTF">2021-09-12T01:17:21Z</dcterms:modified>
</cp:coreProperties>
</file>