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9" r:id="rId6"/>
    <p:sldMasterId id="2147483661" r:id="rId7"/>
    <p:sldMasterId id="2147483663" r:id="rId8"/>
    <p:sldMasterId id="2147483665" r:id="rId9"/>
    <p:sldMasterId id="2147483667" r:id="rId10"/>
    <p:sldMasterId id="2147483669" r:id="rId11"/>
    <p:sldMasterId id="2147483671" r:id="rId12"/>
    <p:sldMasterId id="2147483673" r:id="rId13"/>
    <p:sldMasterId id="2147483675" r:id="rId14"/>
    <p:sldMasterId id="2147483677" r:id="rId15"/>
    <p:sldMasterId id="2147483679" r:id="rId16"/>
  </p:sldMasterIdLst>
  <p:sldIdLst>
    <p:sldId id="256" r:id="rId17"/>
    <p:sldId id="257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67" r:id="rId28"/>
    <p:sldId id="268" r:id="rId29"/>
    <p:sldId id="269" r:id="rId30"/>
    <p:sldId id="270" r:id="rId31"/>
    <p:sldId id="271" r:id="rId32"/>
    <p:sldId id="272" r:id="rId33"/>
    <p:sldId id="273" r:id="rId34"/>
    <p:sldId id="274" r:id="rId35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" Target="slides/slide1.xml"/><Relationship Id="rId18" Type="http://schemas.openxmlformats.org/officeDocument/2006/relationships/slide" Target="slides/slide2.xml"/><Relationship Id="rId19" Type="http://schemas.openxmlformats.org/officeDocument/2006/relationships/slide" Target="slides/slide3.xml"/><Relationship Id="rId20" Type="http://schemas.openxmlformats.org/officeDocument/2006/relationships/slide" Target="slides/slide4.xml"/><Relationship Id="rId21" Type="http://schemas.openxmlformats.org/officeDocument/2006/relationships/slide" Target="slides/slide5.xml"/><Relationship Id="rId22" Type="http://schemas.openxmlformats.org/officeDocument/2006/relationships/slide" Target="slides/slide6.xml"/><Relationship Id="rId23" Type="http://schemas.openxmlformats.org/officeDocument/2006/relationships/slide" Target="slides/slide7.xml"/><Relationship Id="rId24" Type="http://schemas.openxmlformats.org/officeDocument/2006/relationships/slide" Target="slides/slide8.xml"/><Relationship Id="rId25" Type="http://schemas.openxmlformats.org/officeDocument/2006/relationships/slide" Target="slides/slide9.xml"/><Relationship Id="rId26" Type="http://schemas.openxmlformats.org/officeDocument/2006/relationships/slide" Target="slides/slide10.xml"/><Relationship Id="rId27" Type="http://schemas.openxmlformats.org/officeDocument/2006/relationships/slide" Target="slides/slide11.xml"/><Relationship Id="rId28" Type="http://schemas.openxmlformats.org/officeDocument/2006/relationships/slide" Target="slides/slide12.xml"/><Relationship Id="rId29" Type="http://schemas.openxmlformats.org/officeDocument/2006/relationships/slide" Target="slides/slide13.xml"/><Relationship Id="rId30" Type="http://schemas.openxmlformats.org/officeDocument/2006/relationships/slide" Target="slides/slide14.xml"/><Relationship Id="rId31" Type="http://schemas.openxmlformats.org/officeDocument/2006/relationships/slide" Target="slides/slide15.xml"/><Relationship Id="rId32" Type="http://schemas.openxmlformats.org/officeDocument/2006/relationships/slide" Target="slides/slide16.xml"/><Relationship Id="rId33" Type="http://schemas.openxmlformats.org/officeDocument/2006/relationships/slide" Target="slides/slide17.xml"/><Relationship Id="rId34" Type="http://schemas.openxmlformats.org/officeDocument/2006/relationships/slide" Target="slides/slide18.xml"/><Relationship Id="rId35" Type="http://schemas.openxmlformats.org/officeDocument/2006/relationships/slide" Target="slides/slide19.xml"/><Relationship Id="rId3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616924C-5A4A-4438-8FC8-F5025E2B00B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8DB8BF6A-5ADE-431C-9D86-A75CAF24BA5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DF4522DC-2AC4-4E06-8073-2272481DD7E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ADCA1A4B-A78D-427B-814A-031FD8F12DE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68DD7E6F-DFCF-40AB-ACDA-A77E5A92A5F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69B39D4E-121A-4CF5-8022-0E4EB71397F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D9755B17-DA3F-41C5-9CBE-C13B7E1BE2A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2C761F0B-5374-4E05-9AFA-4492277DE10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ED9A46B4-8F71-4704-BC1E-4AC42DBEC8F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FD0EF6FD-D9D0-4574-B6F0-CC1531A6055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3205E93-2EEE-4E48-9C4B-31F4EBF9CB9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CC7FCF6-7331-4C54-95F1-8A744910C17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75CB7DC-A290-446C-86A2-45E6A258099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D39BF4E-9BE7-45AC-AA25-A0B7FAC7051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5042DF4-6A15-4150-91F6-E1634E86228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3A8FE30-73A6-4D25-99E4-960B26A4B18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E93CDF6A-C832-4CB7-91FD-FA6C699CC00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622B79BA-6C3B-4F2F-8D4C-987CABB1F9A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4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5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6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7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8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8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9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0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1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DEBEBCD-56CB-40D1-8E8E-BB68A7A8A8F2}" type="slidenum">
              <a:rPr b="0" lang="c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ftr" idx="28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ldNum" idx="29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DC6CC50-5989-408A-8B57-A736C4BCA4F6}" type="slidenum">
              <a:rPr b="0" lang="c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dt" idx="3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ftr" idx="3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1AF60A7-61CB-403A-94CA-F85EE24BE8F5}" type="slidenum">
              <a:rPr b="0" lang="c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dt" idx="3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ftr" idx="3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ldNum" idx="3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26E9125-C16E-4950-B90D-9B86AF13A07E}" type="slidenum">
              <a:rPr b="0" lang="c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dt" idx="3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4" r:id="rId3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ftr" idx="37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sldNum" idx="38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68B6ACF-8138-463F-9BB9-8C2912028C54}" type="slidenum">
              <a:rPr b="0" lang="c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dt" idx="39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3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ftr" idx="40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ldNum" idx="41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062DD78-B947-46D5-8644-2B791B676E12}" type="slidenum">
              <a:rPr b="0" lang="c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dt" idx="42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8" r:id="rId3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ftr" idx="43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sldNum" idx="44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3EB0EB3-EA1F-4E87-8D5F-AAC99C4CF2C9}" type="slidenum">
              <a:rPr b="0" lang="c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dt" idx="45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9E41BDF-45B2-4213-A8BA-56350666F245}" type="slidenum">
              <a:rPr b="0" lang="c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64E13CA-A33D-42B6-8E7D-F98D84C346D1}" type="slidenum">
              <a:rPr b="0" lang="c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7488B75-C891-4AF1-AD14-69FB0547FDF9}" type="slidenum">
              <a:rPr b="0" lang="c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3"/>
    <p:sldLayoutId id="2147483656" r:id="rId4"/>
    <p:sldLayoutId id="2147483657" r:id="rId5"/>
    <p:sldLayoutId id="2147483658" r:id="rId6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941E514-9DE8-4C24-9073-B5BCC40BE16E}" type="slidenum">
              <a:rPr b="0" lang="c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39ADA7B-40CE-45AD-B153-B26EF31448B7}" type="slidenum">
              <a:rPr b="0" lang="c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B0529B8-B293-448D-88FA-0A765160148F}" type="slidenum">
              <a:rPr b="0" lang="c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E779A63-2AC5-4215-B847-6DDC67DCE050}" type="slidenum">
              <a:rPr b="0" lang="c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0B291B3-B479-4346-899E-D1F13BC3C0A5}" type="slidenum">
              <a:rPr b="0" lang="c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8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s://disk.yandex.ru/d/iXfe6sk9tmlYrw" TargetMode="External"/><Relationship Id="rId2" Type="http://schemas.openxmlformats.org/officeDocument/2006/relationships/slideLayout" Target="../slideLayouts/slideLayout4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84;p1" descr=""/>
          <p:cNvPicPr/>
          <p:nvPr/>
        </p:nvPicPr>
        <p:blipFill>
          <a:blip r:embed="rId1"/>
          <a:stretch/>
        </p:blipFill>
        <p:spPr>
          <a:xfrm>
            <a:off x="0" y="-83160"/>
            <a:ext cx="12191400" cy="6895440"/>
          </a:xfrm>
          <a:prstGeom prst="rect">
            <a:avLst/>
          </a:prstGeom>
          <a:ln w="0">
            <a:noFill/>
          </a:ln>
        </p:spPr>
      </p:pic>
      <p:sp>
        <p:nvSpPr>
          <p:cNvPr id="69" name="Google Shape;85;p1"/>
          <p:cNvSpPr/>
          <p:nvPr/>
        </p:nvSpPr>
        <p:spPr>
          <a:xfrm>
            <a:off x="1015920" y="1781280"/>
            <a:ext cx="10150200" cy="374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50000"/>
              </a:lnSpc>
            </a:pPr>
            <a:r>
              <a:rPr b="1" lang="ru-RU" sz="3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РАЗРАБОТКА ОКОННОГО ПРИЛОЖЕНИЯ 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b="1" lang="ru-RU" sz="3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«ДЕМОНСТРАЦИЯ ЦВЕТОВ RGB»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b="1" lang="ru-RU" sz="3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КАК СРЕДСТВО ФОРМИРОВАНИЯ КОМПЕТЕНЦИИ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b="1" lang="ru-RU" sz="3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В ОБЛАСТИ ДИЗАЙНА ВЕБ-ПРИЛОЖЕНИЙ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0" name="Google Shape;86;p1"/>
          <p:cNvSpPr/>
          <p:nvPr/>
        </p:nvSpPr>
        <p:spPr>
          <a:xfrm>
            <a:off x="3668400" y="5651280"/>
            <a:ext cx="48456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-RU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Такалов Камил Фаилович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178200" y="1048680"/>
            <a:ext cx="11937240" cy="4665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3657600" y="228600"/>
            <a:ext cx="5028840" cy="6305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65400" y="2750760"/>
            <a:ext cx="11460240" cy="1355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 fontScale="92500" lnSpcReduction="9999"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ru-RU" sz="4400" strike="noStrike" u="none">
                <a:solidFill>
                  <a:srgbClr val="202122"/>
                </a:solidFill>
                <a:uFillTx/>
                <a:latin typeface="Times New Roman"/>
                <a:ea typeface="Times New Roman"/>
              </a:rPr>
              <a:t>§1. Сущность понятия «оконное приложение»</a:t>
            </a: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177560" y="2543040"/>
            <a:ext cx="9835920" cy="1770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 fontScale="92500" lnSpcReduction="19999"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ru-RU" sz="4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§2.</a:t>
            </a:r>
            <a:r>
              <a:rPr b="1" lang="ru-RU" sz="4400" strike="noStrike" u="none">
                <a:solidFill>
                  <a:srgbClr val="980000"/>
                </a:solidFill>
                <a:uFillTx/>
                <a:latin typeface="Times New Roman"/>
                <a:ea typeface="Times New Roman"/>
              </a:rPr>
              <a:t> </a:t>
            </a:r>
            <a:r>
              <a:rPr b="1" lang="ru-RU" sz="4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Требования к разработке оконного приложения</a:t>
            </a: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780480" y="1989360"/>
            <a:ext cx="10630440" cy="143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algn="ctr">
              <a:lnSpc>
                <a:spcPct val="150000"/>
              </a:lnSpc>
            </a:pPr>
            <a:r>
              <a:rPr b="1" lang="ru-RU" sz="4400" strike="noStrike" u="none">
                <a:solidFill>
                  <a:srgbClr val="202122"/>
                </a:solidFill>
                <a:uFillTx/>
                <a:latin typeface="Times New Roman"/>
                <a:ea typeface="Times New Roman"/>
              </a:rPr>
              <a:t>§</a:t>
            </a:r>
            <a:r>
              <a:rPr b="1" lang="ru-RU" sz="4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3.</a:t>
            </a:r>
            <a:r>
              <a:rPr b="1" lang="ru-RU" sz="4400" strike="noStrike" u="none">
                <a:solidFill>
                  <a:srgbClr val="333333"/>
                </a:solidFill>
                <a:uFillTx/>
                <a:latin typeface="Times New Roman"/>
                <a:ea typeface="Times New Roman"/>
              </a:rPr>
              <a:t>  Способы организации оконного приложения</a:t>
            </a: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455040" y="2256840"/>
            <a:ext cx="11281320" cy="234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algn="ctr">
              <a:lnSpc>
                <a:spcPct val="150000"/>
              </a:lnSpc>
            </a:pPr>
            <a:r>
              <a:rPr b="1" lang="ru-RU" sz="4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§4. Роль оконного приложения как средство формирования компетенции</a:t>
            </a: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186920" y="2481120"/>
            <a:ext cx="9817560" cy="238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rgbClr val="0563c1"/>
                </a:solidFill>
                <a:uFillTx/>
                <a:latin typeface="Times New Roman"/>
                <a:hlinkClick r:id="rId1"/>
              </a:rPr>
              <a:t>https://disk.yandex.ru/d/iXfe6sk9tmlYrw</a:t>
            </a:r>
            <a:endParaRPr b="0" lang="ru-RU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9" name="Google Shape;171;p16"/>
          <p:cNvSpPr/>
          <p:nvPr/>
        </p:nvSpPr>
        <p:spPr>
          <a:xfrm>
            <a:off x="568080" y="1304280"/>
            <a:ext cx="1105524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1" lang="ru-RU" sz="36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Оконное приложение «Демонстрация цветов RGB»</a:t>
            </a:r>
            <a:endParaRPr b="0" lang="ru-RU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3657600" y="317880"/>
            <a:ext cx="4403520" cy="6095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5456160" y="546480"/>
            <a:ext cx="387648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201;p18" descr=""/>
          <p:cNvPicPr/>
          <p:nvPr/>
        </p:nvPicPr>
        <p:blipFill>
          <a:blip r:embed="rId1"/>
          <a:stretch/>
        </p:blipFill>
        <p:spPr>
          <a:xfrm>
            <a:off x="0" y="-83160"/>
            <a:ext cx="12191400" cy="6895440"/>
          </a:xfrm>
          <a:prstGeom prst="rect">
            <a:avLst/>
          </a:prstGeom>
          <a:ln w="0">
            <a:noFill/>
          </a:ln>
        </p:spPr>
      </p:pic>
      <p:sp>
        <p:nvSpPr>
          <p:cNvPr id="93" name="Google Shape;202;p18"/>
          <p:cNvSpPr/>
          <p:nvPr/>
        </p:nvSpPr>
        <p:spPr>
          <a:xfrm>
            <a:off x="1020600" y="2096640"/>
            <a:ext cx="10150200" cy="411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50000"/>
              </a:lnSpc>
            </a:pPr>
            <a:r>
              <a:rPr b="1" lang="ru-RU" sz="3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РАЗРАБОТКА ОКОННОГО ПРИЛОЖЕНИЯ 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b="1" lang="ru-RU" sz="3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«</a:t>
            </a:r>
            <a:r>
              <a:rPr b="1" lang="ru-RU" sz="3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ДЕМОНСТРАЦИЯ ЦВЕТОВ </a:t>
            </a:r>
            <a:r>
              <a:rPr b="1" lang="en-US" sz="3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RGB»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b="1" lang="ru-RU" sz="3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КАК СРЕДСТВО ФОРМИРОВАНИЯ КОМПЕТЕНЦИИ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3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В ОБЛАСТИ ДИЗАЙНА ВЕБ-ПРИЛОЖЕНИЙ 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91;p2" descr=""/>
          <p:cNvPicPr/>
          <p:nvPr/>
        </p:nvPicPr>
        <p:blipFill>
          <a:blip r:embed="rId1"/>
          <a:stretch/>
        </p:blipFill>
        <p:spPr>
          <a:xfrm>
            <a:off x="0" y="0"/>
            <a:ext cx="12213720" cy="6857280"/>
          </a:xfrm>
          <a:prstGeom prst="rect">
            <a:avLst/>
          </a:prstGeom>
          <a:ln w="0">
            <a:noFill/>
          </a:ln>
        </p:spPr>
      </p:pic>
      <p:sp>
        <p:nvSpPr>
          <p:cNvPr id="72" name="Google Shape;92;p2"/>
          <p:cNvSpPr/>
          <p:nvPr/>
        </p:nvSpPr>
        <p:spPr>
          <a:xfrm>
            <a:off x="251280" y="2151720"/>
            <a:ext cx="1171116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50000"/>
              </a:lnSpc>
            </a:pPr>
            <a:r>
              <a:rPr b="1" lang="ru-RU" sz="3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Проблема </a:t>
            </a:r>
            <a:r>
              <a:rPr b="0" lang="ru-RU" sz="3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исследования: какова роль оконного приложения "Демонстрация цветов RGB" в формировании компетенции в области дизайна веб-приложений.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11201040" cy="2285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lnSpcReduction="9999"/>
          </a:bodyPr>
          <a:p>
            <a:pPr indent="0" algn="just"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ru-RU" sz="3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Тема</a:t>
            </a:r>
            <a:r>
              <a:rPr b="0" lang="ru-RU" sz="3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 исследования: разработка оконного приложения "Демонстрация цветов RGB" как инструмент формирования компетенции в области дизайна веб-приложений.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103;p3"/>
          <p:cNvSpPr/>
          <p:nvPr/>
        </p:nvSpPr>
        <p:spPr>
          <a:xfrm>
            <a:off x="517320" y="1192320"/>
            <a:ext cx="11156760" cy="92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5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75" name="" descr=""/>
          <p:cNvPicPr/>
          <p:nvPr/>
        </p:nvPicPr>
        <p:blipFill>
          <a:blip r:embed="rId1"/>
          <a:stretch/>
        </p:blipFill>
        <p:spPr>
          <a:xfrm>
            <a:off x="252720" y="627840"/>
            <a:ext cx="11527200" cy="5086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109;p4"/>
          <p:cNvSpPr/>
          <p:nvPr/>
        </p:nvSpPr>
        <p:spPr>
          <a:xfrm>
            <a:off x="545040" y="2057400"/>
            <a:ext cx="11101320" cy="204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</a:pPr>
            <a:r>
              <a:rPr b="1" lang="ru-RU" sz="3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Цель</a:t>
            </a:r>
            <a:r>
              <a:rPr b="0" lang="ru-RU" sz="3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 исследования: создание оконного приложения "Демонстрация цветов RGB" и изучение его роли в формировании компетенции в области дизайна веб-приложений.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114;p5"/>
          <p:cNvSpPr/>
          <p:nvPr/>
        </p:nvSpPr>
        <p:spPr>
          <a:xfrm>
            <a:off x="461880" y="1305360"/>
            <a:ext cx="11267640" cy="33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50000"/>
              </a:lnSpc>
            </a:pPr>
            <a:r>
              <a:rPr b="1" lang="ru-RU" sz="36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Объект </a:t>
            </a:r>
            <a:r>
              <a:rPr b="0" lang="ru-RU" sz="36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исследования: процесс формирования компетенции в области дизайна веб-приложений.</a:t>
            </a:r>
            <a:endParaRPr b="0" lang="ru-RU" sz="3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b="1" lang="ru-RU" sz="36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Предмет </a:t>
            </a:r>
            <a:r>
              <a:rPr b="0" lang="ru-RU" sz="36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исследования: оконное приложение "Демонстрация цветов RGB".</a:t>
            </a:r>
            <a:endParaRPr b="0" lang="ru-RU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119;p6"/>
          <p:cNvSpPr/>
          <p:nvPr/>
        </p:nvSpPr>
        <p:spPr>
          <a:xfrm>
            <a:off x="357480" y="1782720"/>
            <a:ext cx="11476800" cy="30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50000"/>
              </a:lnSpc>
            </a:pPr>
            <a:r>
              <a:rPr b="1" lang="ru-RU" sz="3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Гипотеза </a:t>
            </a:r>
            <a:r>
              <a:rPr b="0" lang="ru-RU" sz="3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исследования: мы предполагаем, что оконное приложение "Демонстрация цветов RGB" сформирует компетенции в области дизайна веб-приложений у студентов путем предоставления им необходимых знаний.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124;p7"/>
          <p:cNvSpPr/>
          <p:nvPr/>
        </p:nvSpPr>
        <p:spPr>
          <a:xfrm>
            <a:off x="136800" y="1259280"/>
            <a:ext cx="11917440" cy="429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50000"/>
              </a:lnSpc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0" name="Google Shape;125;p7"/>
          <p:cNvSpPr/>
          <p:nvPr/>
        </p:nvSpPr>
        <p:spPr>
          <a:xfrm>
            <a:off x="136800" y="674280"/>
            <a:ext cx="11521440" cy="521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50000"/>
              </a:lnSpc>
            </a:pPr>
            <a:r>
              <a:rPr b="1" lang="ru-RU" sz="3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Задачи</a:t>
            </a:r>
            <a:r>
              <a:rPr b="0" lang="ru-RU" sz="3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 исследования: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50000"/>
              </a:lnSpc>
              <a:buClr>
                <a:srgbClr val="000000"/>
              </a:buClr>
              <a:buFont typeface="OpenSymbol"/>
              <a:buAutoNum type="arabicParenR"/>
            </a:pPr>
            <a:r>
              <a:rPr b="0" lang="ru-RU" sz="3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 </a:t>
            </a:r>
            <a:r>
              <a:rPr b="0" lang="ru-RU" sz="3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Изучить понятие «оконное приложение»;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50000"/>
              </a:lnSpc>
              <a:buClr>
                <a:srgbClr val="000000"/>
              </a:buClr>
              <a:buFont typeface="OpenSymbol"/>
              <a:buAutoNum type="arabicParenR"/>
            </a:pPr>
            <a:r>
              <a:rPr b="0" lang="ru-RU" sz="3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 </a:t>
            </a:r>
            <a:r>
              <a:rPr b="0" lang="ru-RU" sz="3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Изучить требования к разработке оконного приложения;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50000"/>
              </a:lnSpc>
              <a:buClr>
                <a:srgbClr val="000000"/>
              </a:buClr>
              <a:buFont typeface="OpenSymbol"/>
              <a:buAutoNum type="arabicParenR"/>
            </a:pPr>
            <a:r>
              <a:rPr b="0" lang="ru-RU" sz="3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 </a:t>
            </a:r>
            <a:r>
              <a:rPr b="0" lang="ru-RU" sz="3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Рассмотреть роль оконного приложения в формирование компетенции в области дизайна веб-приложений;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50000"/>
              </a:lnSpc>
              <a:buClr>
                <a:srgbClr val="000000"/>
              </a:buClr>
              <a:buFont typeface="OpenSymbol"/>
              <a:buAutoNum type="arabicParenR"/>
            </a:pPr>
            <a:r>
              <a:rPr b="0" lang="ru-RU" sz="3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 </a:t>
            </a:r>
            <a:r>
              <a:rPr b="0" lang="ru-RU" sz="3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Выполнить проект;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50000"/>
              </a:lnSpc>
              <a:buClr>
                <a:srgbClr val="000000"/>
              </a:buClr>
              <a:buFont typeface="OpenSymbol"/>
              <a:buAutoNum type="arabicParenR"/>
            </a:pPr>
            <a:r>
              <a:rPr b="0" lang="ru-RU" sz="3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 </a:t>
            </a:r>
            <a:r>
              <a:rPr b="0" lang="ru-RU" sz="3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Оценить результативность проекта.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130;p8"/>
          <p:cNvSpPr/>
          <p:nvPr/>
        </p:nvSpPr>
        <p:spPr>
          <a:xfrm>
            <a:off x="194040" y="2136240"/>
            <a:ext cx="11803320" cy="255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50000"/>
              </a:lnSpc>
            </a:pPr>
            <a:r>
              <a:rPr b="1" lang="ru-RU" sz="36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Методы</a:t>
            </a:r>
            <a:r>
              <a:rPr b="0" lang="ru-RU" sz="36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 исследования: теоретический анализ специальной литературы, независимая экспертиза, оценка компетентных судей, онлайн опрос, наблюдение.</a:t>
            </a:r>
            <a:endParaRPr b="0" lang="ru-RU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LibreOffice/24.8.3.2$Windows_X86_64 LibreOffice_project/48a6bac9e7e268aeb4c3483fcf825c94556d9f92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2021-11-27T17:08:44Z</dcterms:created>
  <dc:creator>User</dc:creator>
  <dc:description/>
  <dc:language>ru-RU</dc:language>
  <cp:lastModifiedBy/>
  <dcterms:modified xsi:type="dcterms:W3CDTF">2024-12-11T19:55:25Z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