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0" r:id="rId6"/>
    <p:sldId id="267" r:id="rId7"/>
    <p:sldId id="268" r:id="rId8"/>
    <p:sldId id="263" r:id="rId9"/>
    <p:sldId id="264" r:id="rId10"/>
    <p:sldId id="269" r:id="rId11"/>
    <p:sldId id="274" r:id="rId12"/>
    <p:sldId id="275" r:id="rId13"/>
    <p:sldId id="276" r:id="rId14"/>
    <p:sldId id="270" r:id="rId15"/>
    <p:sldId id="273" r:id="rId16"/>
    <p:sldId id="271" r:id="rId17"/>
    <p:sldId id="272" r:id="rId18"/>
    <p:sldId id="277"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2"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371600"/>
            <a:ext cx="7772400" cy="1219200"/>
          </a:xfrm>
        </p:spPr>
        <p:txBody>
          <a:bodyPr>
            <a:normAutofit/>
          </a:bodyPr>
          <a:lstStyle/>
          <a:p>
            <a:r>
              <a:rPr lang="en-US" sz="3200" dirty="0"/>
              <a:t>SKNSITS</a:t>
            </a:r>
            <a:br>
              <a:rPr lang="en-US" sz="3200" dirty="0"/>
            </a:br>
            <a:r>
              <a:rPr lang="en-US" sz="3200" dirty="0"/>
              <a:t>Department Of Computer Engineering</a:t>
            </a:r>
          </a:p>
        </p:txBody>
      </p:sp>
      <p:sp>
        <p:nvSpPr>
          <p:cNvPr id="3" name="Subtitle 2"/>
          <p:cNvSpPr>
            <a:spLocks noGrp="1"/>
          </p:cNvSpPr>
          <p:nvPr>
            <p:ph type="subTitle" idx="1"/>
          </p:nvPr>
        </p:nvSpPr>
        <p:spPr>
          <a:xfrm>
            <a:off x="228600" y="2667000"/>
            <a:ext cx="8610600" cy="2057400"/>
          </a:xfrm>
        </p:spPr>
        <p:txBody>
          <a:bodyPr>
            <a:normAutofit fontScale="40000" lnSpcReduction="20000"/>
          </a:bodyPr>
          <a:lstStyle/>
          <a:p>
            <a:r>
              <a:rPr lang="en-US" sz="5000" b="1" dirty="0">
                <a:solidFill>
                  <a:schemeClr val="tx1"/>
                </a:solidFill>
              </a:rPr>
              <a:t>“Diabetic Report Analyzer”</a:t>
            </a:r>
          </a:p>
          <a:p>
            <a:pPr algn="l"/>
            <a:endParaRPr lang="en-US" dirty="0">
              <a:solidFill>
                <a:schemeClr val="tx1"/>
              </a:solidFill>
            </a:endParaRPr>
          </a:p>
          <a:p>
            <a:pPr algn="l"/>
            <a:r>
              <a:rPr lang="en-US" sz="5000" dirty="0">
                <a:solidFill>
                  <a:schemeClr val="tx1"/>
                </a:solidFill>
              </a:rPr>
              <a:t>Class:B.E.			                              Academic Year:2022-23</a:t>
            </a:r>
          </a:p>
          <a:p>
            <a:pPr algn="l"/>
            <a:r>
              <a:rPr lang="en-US" sz="5000" dirty="0">
                <a:solidFill>
                  <a:schemeClr val="tx1"/>
                </a:solidFill>
              </a:rPr>
              <a:t>Sub: Project Work Stage-I Review (2019 Course)        Sub Code: 410248</a:t>
            </a:r>
            <a:endParaRPr lang="en-US" sz="5000" b="1" dirty="0">
              <a:solidFill>
                <a:schemeClr val="tx1"/>
              </a:solidFill>
            </a:endParaRPr>
          </a:p>
          <a:p>
            <a:pPr algn="l"/>
            <a:r>
              <a:rPr lang="en-US" sz="5000" dirty="0">
                <a:solidFill>
                  <a:schemeClr val="tx1"/>
                </a:solidFill>
              </a:rPr>
              <a:t>  </a:t>
            </a:r>
            <a:r>
              <a:rPr lang="en-US" sz="5000" b="1" dirty="0">
                <a:solidFill>
                  <a:schemeClr val="tx1"/>
                </a:solidFill>
              </a:rPr>
              <a:t>	</a:t>
            </a: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	</a:t>
            </a:r>
          </a:p>
        </p:txBody>
      </p:sp>
      <p:pic>
        <p:nvPicPr>
          <p:cNvPr id="1026" name="Picture 2" descr="D:\rcb\sknlogo.jpg"/>
          <p:cNvPicPr>
            <a:picLocks noChangeAspect="1" noChangeArrowheads="1"/>
          </p:cNvPicPr>
          <p:nvPr/>
        </p:nvPicPr>
        <p:blipFill>
          <a:blip r:embed="rId2"/>
          <a:srcRect/>
          <a:stretch>
            <a:fillRect/>
          </a:stretch>
        </p:blipFill>
        <p:spPr bwMode="auto">
          <a:xfrm>
            <a:off x="3581400" y="42332"/>
            <a:ext cx="1828800" cy="1557867"/>
          </a:xfrm>
          <a:prstGeom prst="rect">
            <a:avLst/>
          </a:prstGeom>
          <a:noFill/>
        </p:spPr>
      </p:pic>
      <p:sp>
        <p:nvSpPr>
          <p:cNvPr id="4" name="TextBox 3"/>
          <p:cNvSpPr txBox="1"/>
          <p:nvPr/>
        </p:nvSpPr>
        <p:spPr>
          <a:xfrm>
            <a:off x="457200" y="4114800"/>
            <a:ext cx="3810000" cy="2308324"/>
          </a:xfrm>
          <a:prstGeom prst="rect">
            <a:avLst/>
          </a:prstGeom>
          <a:noFill/>
        </p:spPr>
        <p:txBody>
          <a:bodyPr wrap="square" rtlCol="0">
            <a:spAutoFit/>
          </a:bodyPr>
          <a:lstStyle/>
          <a:p>
            <a:r>
              <a:rPr lang="en-IN" dirty="0"/>
              <a:t>Presented By </a:t>
            </a:r>
          </a:p>
          <a:p>
            <a:pPr>
              <a:lnSpc>
                <a:spcPct val="150000"/>
              </a:lnSpc>
            </a:pPr>
            <a:r>
              <a:rPr lang="en-US" kern="0" dirty="0"/>
              <a:t>Dnyaneshwar Sonawane</a:t>
            </a:r>
          </a:p>
          <a:p>
            <a:pPr>
              <a:lnSpc>
                <a:spcPct val="150000"/>
              </a:lnSpc>
            </a:pPr>
            <a:r>
              <a:rPr lang="en-US" kern="0" dirty="0"/>
              <a:t>Raj Pandharpatte</a:t>
            </a:r>
          </a:p>
          <a:p>
            <a:pPr>
              <a:lnSpc>
                <a:spcPct val="150000"/>
              </a:lnSpc>
            </a:pPr>
            <a:r>
              <a:rPr lang="en-US" kern="0" dirty="0"/>
              <a:t>Prerna Bodakhe</a:t>
            </a:r>
          </a:p>
          <a:p>
            <a:pPr>
              <a:lnSpc>
                <a:spcPct val="150000"/>
              </a:lnSpc>
            </a:pPr>
            <a:r>
              <a:rPr lang="en-US" kern="0" dirty="0"/>
              <a:t>Vaishanvi Punalkar</a:t>
            </a:r>
          </a:p>
          <a:p>
            <a:r>
              <a:rPr lang="en-IN" dirty="0"/>
              <a:t>                                                                                                  </a:t>
            </a:r>
          </a:p>
        </p:txBody>
      </p:sp>
      <p:sp>
        <p:nvSpPr>
          <p:cNvPr id="5" name="TextBox 4"/>
          <p:cNvSpPr txBox="1"/>
          <p:nvPr/>
        </p:nvSpPr>
        <p:spPr>
          <a:xfrm>
            <a:off x="5943600" y="4155533"/>
            <a:ext cx="2438400" cy="1338828"/>
          </a:xfrm>
          <a:prstGeom prst="rect">
            <a:avLst/>
          </a:prstGeom>
          <a:noFill/>
        </p:spPr>
        <p:txBody>
          <a:bodyPr wrap="square" rtlCol="0">
            <a:spAutoFit/>
          </a:bodyPr>
          <a:lstStyle/>
          <a:p>
            <a:pPr>
              <a:lnSpc>
                <a:spcPct val="150000"/>
              </a:lnSpc>
            </a:pPr>
            <a:r>
              <a:rPr lang="en-IN" dirty="0"/>
              <a:t>  Name  of Guide</a:t>
            </a:r>
          </a:p>
          <a:p>
            <a:pPr>
              <a:lnSpc>
                <a:spcPct val="150000"/>
              </a:lnSpc>
            </a:pPr>
            <a:r>
              <a:rPr lang="en-IN" dirty="0"/>
              <a:t>Prof. Ravishankar Sir</a:t>
            </a:r>
          </a:p>
          <a:p>
            <a:pPr>
              <a:lnSpc>
                <a:spcPct val="150000"/>
              </a:lnSpc>
            </a:pP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368" b="21431"/>
          <a:stretch/>
        </p:blipFill>
        <p:spPr>
          <a:xfrm>
            <a:off x="2133600" y="609600"/>
            <a:ext cx="5387468" cy="5729514"/>
          </a:xfrm>
          <a:prstGeom prst="rect">
            <a:avLst/>
          </a:prstGeom>
          <a:ln w="19050">
            <a:solidFill>
              <a:schemeClr val="tx1"/>
            </a:solidFill>
          </a:ln>
          <a:effectLst>
            <a:outerShdw blurRad="190500" algn="tl" rotWithShape="0">
              <a:srgbClr val="000000">
                <a:alpha val="70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extLst>
      <p:ext uri="{BB962C8B-B14F-4D97-AF65-F5344CB8AC3E}">
        <p14:creationId xmlns:p14="http://schemas.microsoft.com/office/powerpoint/2010/main" val="263478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Outcome Of Projects</a:t>
            </a: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5800" y="868403"/>
            <a:ext cx="1415772"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UI Design </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33" t="8642" r="7571" b="12345"/>
          <a:stretch/>
        </p:blipFill>
        <p:spPr bwMode="auto">
          <a:xfrm>
            <a:off x="533400" y="1447800"/>
            <a:ext cx="8279624" cy="41301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38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19" t="8518" r="8472" b="9630"/>
          <a:stretch/>
        </p:blipFill>
        <p:spPr bwMode="auto">
          <a:xfrm>
            <a:off x="1371600" y="3395133"/>
            <a:ext cx="6345977" cy="3429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001" t="9754" r="9443" b="29100"/>
          <a:stretch/>
        </p:blipFill>
        <p:spPr bwMode="auto">
          <a:xfrm>
            <a:off x="1091470" y="381000"/>
            <a:ext cx="6906236" cy="2794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16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955" t="8766" r="7777" b="7778"/>
          <a:stretch/>
        </p:blipFill>
        <p:spPr bwMode="auto">
          <a:xfrm>
            <a:off x="1524000" y="3124200"/>
            <a:ext cx="6096000" cy="33560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6331" t="8418" r="6646" b="15258"/>
          <a:stretch/>
        </p:blipFill>
        <p:spPr bwMode="auto">
          <a:xfrm>
            <a:off x="1524000" y="25400"/>
            <a:ext cx="6096000" cy="30074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29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405740"/>
            <a:ext cx="4953000" cy="400110"/>
          </a:xfrm>
          <a:prstGeom prst="rect">
            <a:avLst/>
          </a:prstGeom>
          <a:noFill/>
        </p:spPr>
        <p:txBody>
          <a:bodyPr wrap="square" rtlCol="0">
            <a:spAutoFit/>
          </a:bodyPr>
          <a:lstStyle/>
          <a:p>
            <a:pPr algn="ctr"/>
            <a:r>
              <a:rPr lang="en-US" sz="2000" b="1" dirty="0"/>
              <a:t>Outcome Of Project </a:t>
            </a:r>
            <a:endParaRPr lang="en-IN"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506" b="11317"/>
          <a:stretch/>
        </p:blipFill>
        <p:spPr>
          <a:xfrm>
            <a:off x="152400" y="1346200"/>
            <a:ext cx="8686800" cy="4072467"/>
          </a:xfrm>
          <a:prstGeom prst="rect">
            <a:avLst/>
          </a:prstGeom>
          <a:ln w="9525">
            <a:solidFill>
              <a:schemeClr val="tx1"/>
            </a:solidFill>
          </a:ln>
        </p:spPr>
      </p:pic>
    </p:spTree>
    <p:extLst>
      <p:ext uri="{BB962C8B-B14F-4D97-AF65-F5344CB8AC3E}">
        <p14:creationId xmlns:p14="http://schemas.microsoft.com/office/powerpoint/2010/main" val="243223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5631"/>
            <a:ext cx="4876800" cy="400110"/>
          </a:xfrm>
          <a:prstGeom prst="rect">
            <a:avLst/>
          </a:prstGeom>
          <a:noFill/>
        </p:spPr>
        <p:txBody>
          <a:bodyPr wrap="square" rtlCol="0">
            <a:spAutoFit/>
          </a:bodyPr>
          <a:lstStyle/>
          <a:p>
            <a:pPr algn="ctr"/>
            <a:r>
              <a:rPr lang="en-US" sz="2000" b="1" dirty="0"/>
              <a:t>Outcome Of Project </a:t>
            </a:r>
            <a:endParaRPr lang="en-IN"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9177" r="1759" b="11152"/>
          <a:stretch/>
        </p:blipFill>
        <p:spPr>
          <a:xfrm>
            <a:off x="1447800" y="405741"/>
            <a:ext cx="6172200" cy="2972695"/>
          </a:xfrm>
          <a:prstGeom prst="rect">
            <a:avLst/>
          </a:prstGeom>
          <a:ln w="12700">
            <a:solidFill>
              <a:schemeClr val="tx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0330" r="7389" b="11481"/>
          <a:stretch/>
        </p:blipFill>
        <p:spPr>
          <a:xfrm>
            <a:off x="1447800" y="3505200"/>
            <a:ext cx="6172200" cy="3276600"/>
          </a:xfrm>
          <a:prstGeom prst="rect">
            <a:avLst/>
          </a:prstGeom>
          <a:ln w="12700">
            <a:solidFill>
              <a:schemeClr val="tx1"/>
            </a:solidFill>
          </a:ln>
        </p:spPr>
      </p:pic>
    </p:spTree>
    <p:extLst>
      <p:ext uri="{BB962C8B-B14F-4D97-AF65-F5344CB8AC3E}">
        <p14:creationId xmlns:p14="http://schemas.microsoft.com/office/powerpoint/2010/main" val="301443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9506" r="13333" b="11317"/>
          <a:stretch/>
        </p:blipFill>
        <p:spPr>
          <a:xfrm>
            <a:off x="1295400" y="76199"/>
            <a:ext cx="6324600" cy="3250142"/>
          </a:xfrm>
          <a:prstGeom prst="rect">
            <a:avLst/>
          </a:prstGeom>
          <a:ln w="9525">
            <a:solidFill>
              <a:schemeClr val="tx1"/>
            </a:solid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9014" r="10184" b="11975"/>
          <a:stretch/>
        </p:blipFill>
        <p:spPr>
          <a:xfrm>
            <a:off x="1286933" y="3505200"/>
            <a:ext cx="6400800" cy="3167407"/>
          </a:xfrm>
          <a:prstGeom prst="rect">
            <a:avLst/>
          </a:prstGeom>
          <a:ln w="9525">
            <a:solidFill>
              <a:schemeClr val="tx1"/>
            </a:solidFill>
          </a:ln>
        </p:spPr>
      </p:pic>
    </p:spTree>
    <p:extLst>
      <p:ext uri="{BB962C8B-B14F-4D97-AF65-F5344CB8AC3E}">
        <p14:creationId xmlns:p14="http://schemas.microsoft.com/office/powerpoint/2010/main" val="419914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177" r="12407" b="12140"/>
          <a:stretch/>
        </p:blipFill>
        <p:spPr>
          <a:xfrm>
            <a:off x="1473199" y="152400"/>
            <a:ext cx="6050143" cy="3204163"/>
          </a:xfrm>
          <a:prstGeom prst="rect">
            <a:avLst/>
          </a:prstGeom>
          <a:ln w="9525">
            <a:solidFill>
              <a:schemeClr val="tx1"/>
            </a:solid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9341" r="10833" b="11810"/>
          <a:stretch/>
        </p:blipFill>
        <p:spPr>
          <a:xfrm>
            <a:off x="1447800" y="3567838"/>
            <a:ext cx="6075543" cy="3022000"/>
          </a:xfrm>
          <a:prstGeom prst="rect">
            <a:avLst/>
          </a:prstGeom>
          <a:ln w="9525">
            <a:solidFill>
              <a:schemeClr val="tx1"/>
            </a:solidFill>
          </a:ln>
        </p:spPr>
      </p:pic>
    </p:spTree>
    <p:extLst>
      <p:ext uri="{BB962C8B-B14F-4D97-AF65-F5344CB8AC3E}">
        <p14:creationId xmlns:p14="http://schemas.microsoft.com/office/powerpoint/2010/main" val="283995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E68CBB-03D2-9B89-592B-9440F7878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54" y="1447800"/>
            <a:ext cx="8542491" cy="37707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201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algn="just">
              <a:lnSpc>
                <a:spcPct val="200000"/>
              </a:lnSpc>
              <a:buFont typeface="+mj-lt"/>
              <a:buAutoNum type="arabicPeriod"/>
            </a:pPr>
            <a:r>
              <a:rPr lang="en-IN" u="sng"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Performance Analysis of Machine Learning Techniques to Predict Diabetes Mellitus” Md Faisal Faruque, Asaduzza man, Iqbal H. Sarker, IEEE 2019.</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 Comprehensive Exploration to the Machine Learning Techniques for Diabetes Identification” Sidong Wei1, Xuejiao Zhao, Chunyan Miao Shanghai Jiao Tong University, China.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“Association Rule Extraction from Medical Transcripts of Diabetic Patients” Lakshmi K S, G Santhosh Kumar, 2014.</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“Diabetes Care Decision Support System” 2nd International Conference on Industrial and Information Systems IEEE 2010</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tx1">
                  <a:lumMod val="95000"/>
                  <a:lumOff val="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Problem statement 	</a:t>
            </a:r>
          </a:p>
          <a:p>
            <a:pPr>
              <a:buFont typeface="Wingdings" panose="05000000000000000000" pitchFamily="2" charset="2"/>
              <a:buChar char="Ø"/>
            </a:pPr>
            <a:r>
              <a:rPr lang="en-US" sz="2400" dirty="0"/>
              <a:t>Advancement in Technology pertaining to the selected project topic </a:t>
            </a:r>
          </a:p>
          <a:p>
            <a:pPr>
              <a:buFont typeface="Wingdings" panose="05000000000000000000" pitchFamily="2" charset="2"/>
              <a:buChar char="Ø"/>
            </a:pPr>
            <a:r>
              <a:rPr lang="en-US" sz="2400" dirty="0"/>
              <a:t>Project Scope	</a:t>
            </a:r>
          </a:p>
          <a:p>
            <a:pPr>
              <a:buFont typeface="Wingdings" panose="05000000000000000000" pitchFamily="2" charset="2"/>
              <a:buChar char="Ø"/>
            </a:pPr>
            <a:r>
              <a:rPr lang="en-US" sz="2400" dirty="0"/>
              <a:t>Literature review 	</a:t>
            </a:r>
          </a:p>
          <a:p>
            <a:pPr>
              <a:buFont typeface="Wingdings" panose="05000000000000000000" pitchFamily="2" charset="2"/>
              <a:buChar char="Ø"/>
            </a:pPr>
            <a:r>
              <a:rPr lang="en-US" sz="2400" dirty="0"/>
              <a:t>Model 	</a:t>
            </a:r>
          </a:p>
          <a:p>
            <a:pPr>
              <a:buFont typeface="Wingdings" panose="05000000000000000000" pitchFamily="2" charset="2"/>
              <a:buChar char="Ø"/>
            </a:pPr>
            <a:r>
              <a:rPr lang="en-US" sz="2400" dirty="0"/>
              <a:t>Design </a:t>
            </a:r>
          </a:p>
          <a:p>
            <a:pPr>
              <a:buFont typeface="Wingdings" panose="05000000000000000000" pitchFamily="2" charset="2"/>
              <a:buChar char="Ø"/>
            </a:pPr>
            <a:r>
              <a:rPr lang="en-US" sz="2400" dirty="0"/>
              <a:t>Output	</a:t>
            </a:r>
          </a:p>
          <a:p>
            <a:pPr>
              <a:buFont typeface="Wingdings" panose="05000000000000000000" pitchFamily="2" charset="2"/>
              <a:buChar char="Ø"/>
            </a:pPr>
            <a:r>
              <a:rPr lang="en-US" sz="2400" dirty="0"/>
              <a:t>References</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457200" y="1600201"/>
            <a:ext cx="8229600" cy="2590799"/>
          </a:xfrm>
        </p:spPr>
        <p:txBody>
          <a:bodyPr>
            <a:normAutofit fontScale="92500" lnSpcReduction="2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Doctors rarely on common knowledge for treatment. When common knowledge is lacking, studies are summarized after some number of cases have been studied. But this process takes time, whereas if machine learning is used, the patterns can be identified. </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For using machine learning, a huge amount of data is required. There is very limited amount of data available depending on the disease. Also the number of samples having no diseases is very high compared to number of sample</a:t>
            </a:r>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Advancement in Technology pertaining to the selected project topic 	</a:t>
            </a:r>
            <a:br>
              <a:rPr lang="en-US" dirty="0"/>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project use advancement technology as Machine Learning. Several machine learning algorithms are used to diagnoses diabetes and administering diabetes. This study focuses on new developments in machine learning which have made significant impacts in the detection and diagnosis of diabetes.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In this work, the machine learning algorithms are used to classifying diabetes patients. The classification accuracy is achieved by the classifying diabetes patients.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advancement of this project is generating reports and recommendation to a user.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0925020"/>
              </p:ext>
            </p:extLst>
          </p:nvPr>
        </p:nvGraphicFramePr>
        <p:xfrm>
          <a:off x="304800" y="1295401"/>
          <a:ext cx="8381999" cy="5337556"/>
        </p:xfrm>
        <a:graphic>
          <a:graphicData uri="http://schemas.openxmlformats.org/drawingml/2006/table">
            <a:tbl>
              <a:tblPr firstRow="1" firstCol="1" lastRow="1" lastCol="1" bandRow="1" bandCol="1">
                <a:tableStyleId>{5C22544A-7EE6-4342-B048-85BDC9FD1C3A}</a:tableStyleId>
              </a:tblPr>
              <a:tblGrid>
                <a:gridCol w="410290">
                  <a:extLst>
                    <a:ext uri="{9D8B030D-6E8A-4147-A177-3AD203B41FA5}">
                      <a16:colId xmlns:a16="http://schemas.microsoft.com/office/drawing/2014/main" val="20000"/>
                    </a:ext>
                  </a:extLst>
                </a:gridCol>
                <a:gridCol w="2278559">
                  <a:extLst>
                    <a:ext uri="{9D8B030D-6E8A-4147-A177-3AD203B41FA5}">
                      <a16:colId xmlns:a16="http://schemas.microsoft.com/office/drawing/2014/main" val="20001"/>
                    </a:ext>
                  </a:extLst>
                </a:gridCol>
                <a:gridCol w="1162340">
                  <a:extLst>
                    <a:ext uri="{9D8B030D-6E8A-4147-A177-3AD203B41FA5}">
                      <a16:colId xmlns:a16="http://schemas.microsoft.com/office/drawing/2014/main" val="20002"/>
                    </a:ext>
                  </a:extLst>
                </a:gridCol>
                <a:gridCol w="1359243">
                  <a:extLst>
                    <a:ext uri="{9D8B030D-6E8A-4147-A177-3AD203B41FA5}">
                      <a16:colId xmlns:a16="http://schemas.microsoft.com/office/drawing/2014/main" val="20003"/>
                    </a:ext>
                  </a:extLst>
                </a:gridCol>
                <a:gridCol w="793613">
                  <a:extLst>
                    <a:ext uri="{9D8B030D-6E8A-4147-A177-3AD203B41FA5}">
                      <a16:colId xmlns:a16="http://schemas.microsoft.com/office/drawing/2014/main" val="20004"/>
                    </a:ext>
                  </a:extLst>
                </a:gridCol>
                <a:gridCol w="2377954">
                  <a:extLst>
                    <a:ext uri="{9D8B030D-6E8A-4147-A177-3AD203B41FA5}">
                      <a16:colId xmlns:a16="http://schemas.microsoft.com/office/drawing/2014/main" val="20005"/>
                    </a:ext>
                  </a:extLst>
                </a:gridCol>
              </a:tblGrid>
              <a:tr h="418285">
                <a:tc>
                  <a:txBody>
                    <a:bodyPr/>
                    <a:lstStyle/>
                    <a:p>
                      <a:pPr marL="6794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SR.</a:t>
                      </a:r>
                      <a:endParaRPr lang="en-IN"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825"/>
                        </a:lnSpc>
                        <a:spcBef>
                          <a:spcPts val="5"/>
                        </a:spcBef>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825"/>
                        </a:lnSpc>
                        <a:spcBef>
                          <a:spcPts val="5"/>
                        </a:spcBef>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NO</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ORIGINATOR</a:t>
                      </a:r>
                      <a:r>
                        <a:rPr lang="en-IN" sz="1000" b="1" baseline="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WITH</a:t>
                      </a:r>
                      <a:r>
                        <a:rPr lang="en-US" sz="1000" b="1"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TITLE</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DATASET</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TOOL</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OUTCOME</a:t>
                      </a:r>
                      <a:r>
                        <a:rPr lang="en-US" sz="1000" b="1"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&amp;ACCURACY</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72962">
                <a:tc>
                  <a:txBody>
                    <a:bodyPr/>
                    <a:lstStyle/>
                    <a:p>
                      <a:pPr marL="68580" marR="102235" algn="ctr">
                        <a:lnSpc>
                          <a:spcPts val="905"/>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905"/>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1</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9055"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Deepti Sisodia,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Dilip</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Singh</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Sisodia.”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Using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Classification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Using</a:t>
                      </a:r>
                      <a:r>
                        <a:rPr lang="en-US" sz="1000" b="0" spc="-3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Classification</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nSpc>
                          <a:spcPts val="905"/>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nSpc>
                          <a:spcPts val="905"/>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         PIDD</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nSpc>
                          <a:spcPct val="9800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a:lnSpc>
                          <a:spcPct val="9800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Decision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tree,</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SVM</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Naive</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Bayesian.</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ts val="905"/>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ts val="905"/>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Weka</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ct val="9800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ct val="9800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16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detection</a:t>
                      </a:r>
                      <a:r>
                        <a:rPr lang="en-US" sz="1000" b="0" spc="16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at</a:t>
                      </a:r>
                      <a:r>
                        <a:rPr lang="en-US" sz="1000" b="0" spc="17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early</a:t>
                      </a:r>
                      <a:r>
                        <a:rPr lang="en-US" sz="1000" b="0" spc="15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stage.</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Accuracy</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76%.</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931064">
                <a:tc>
                  <a:txBody>
                    <a:bodyPr/>
                    <a:lstStyle/>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2</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9690"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9690"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Xue-Hui</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Meng,Yi-Xiang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Huang,Dong-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Ping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Rao,Qiug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Liu.”</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Comparison</a:t>
                      </a:r>
                      <a:r>
                        <a:rPr lang="en-US" sz="1000" b="0" spc="20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three data mining models for predicting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by</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rick</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factors”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7785">
                        <a:spcAft>
                          <a:spcPts val="0"/>
                        </a:spcAft>
                        <a:tabLst>
                          <a:tab pos="546735" algn="l"/>
                        </a:tabLst>
                      </a:pPr>
                      <a:endPar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7785">
                        <a:spcAft>
                          <a:spcPts val="0"/>
                        </a:spcAft>
                        <a:tabLst>
                          <a:tab pos="546735" algn="l"/>
                        </a:tabLst>
                      </a:pP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To</a:t>
                      </a:r>
                      <a:r>
                        <a:rPr lang="en-US" sz="1000" b="0" spc="28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test</a:t>
                      </a:r>
                      <a:r>
                        <a:rPr lang="en-US" sz="1000" b="0" spc="29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spc="29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735</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patients,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they</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are</a:t>
                      </a:r>
                      <a:r>
                        <a:rPr lang="en-US" sz="1000" b="0" spc="4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came</a:t>
                      </a:r>
                      <a:r>
                        <a:rPr lang="en-US" sz="1000" b="0" spc="4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two</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communities</a:t>
                      </a:r>
                      <a:r>
                        <a:rPr lang="en-US" sz="1000" b="0" spc="1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in</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205740">
                        <a:lnSpc>
                          <a:spcPts val="92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Guangzhou,</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china</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9690"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marR="59690"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Logistic</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ANN</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Decision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tree</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85725">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85725">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 Not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Mentioned</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59690"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59690"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Comparisons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three</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for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 the diabetes or prediabetes using</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common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risk</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factors.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The</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highest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accuracy (77.87%) level is achieved by</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classification</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(C5.0).</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35988">
                <a:tc>
                  <a:txBody>
                    <a:bodyPr/>
                    <a:lstStyle/>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3</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60960"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60960"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Monisha.A,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S.ShalinChistina,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Nirmala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Santiago. “Decision support system for 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chronic</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disease-Diabetes”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        PIDD</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7785">
                        <a:lnSpc>
                          <a:spcPct val="98000"/>
                        </a:lnSpc>
                        <a:spcAft>
                          <a:spcPts val="0"/>
                        </a:spcAft>
                        <a:tabLst>
                          <a:tab pos="440690" algn="l"/>
                          <a:tab pos="818515" algn="l"/>
                          <a:tab pos="903605" algn="l"/>
                        </a:tabLs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marR="57785">
                        <a:lnSpc>
                          <a:spcPct val="98000"/>
                        </a:lnSpc>
                        <a:spcAft>
                          <a:spcPts val="0"/>
                        </a:spcAft>
                        <a:tabLst>
                          <a:tab pos="440690" algn="l"/>
                          <a:tab pos="818515" algn="l"/>
                          <a:tab pos="903605"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Naive	Bayes	statistical</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modelling,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logistic</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marR="59055">
                        <a:lnSpc>
                          <a:spcPts val="900"/>
                        </a:lnSpc>
                        <a:spcAft>
                          <a:spcPts val="0"/>
                        </a:spcAft>
                        <a:tabLst>
                          <a:tab pos="859155"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regression,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Extreme</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Gradient</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Boosting</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       R</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74930">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programmi</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ng</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ct val="9800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ct val="9800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The</a:t>
                      </a:r>
                      <a:r>
                        <a:rPr lang="en-US" sz="1000" b="0" spc="16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accuracy</a:t>
                      </a:r>
                      <a:r>
                        <a:rPr lang="en-US" sz="1000" b="0" spc="15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for</a:t>
                      </a:r>
                      <a:r>
                        <a:rPr lang="en-US" sz="1000" b="0" spc="17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Extreme</a:t>
                      </a:r>
                      <a:r>
                        <a:rPr lang="en-US" sz="1000" b="0" spc="18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Gradient</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Boosting</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is</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81%</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787823">
                <a:tc>
                  <a:txBody>
                    <a:bodyPr/>
                    <a:lstStyle/>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4</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9055"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9055"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S.Selvakumar,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K.Senthamarai</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Kannan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S.GothaiNachiyar.”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 Diagnosis Using Classification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Based Data</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Mining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Techniques”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203200">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203200">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Multi-</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dimensional</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healthcare</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dataset</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gn="just">
                        <a:lnSpc>
                          <a:spcPts val="890"/>
                        </a:lnSpc>
                        <a:spcAft>
                          <a:spcPts val="0"/>
                        </a:spcAft>
                        <a:tabLst>
                          <a:tab pos="871855" algn="l"/>
                        </a:tabLs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algn="just">
                        <a:lnSpc>
                          <a:spcPts val="890"/>
                        </a:lnSpc>
                        <a:spcAft>
                          <a:spcPts val="0"/>
                        </a:spcAft>
                        <a:tabLst>
                          <a:tab pos="871855"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Binary	Logistic</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marR="60325" algn="just">
                        <a:spcBef>
                          <a:spcPts val="5"/>
                        </a:spcBef>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Regression,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Multilayer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perception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K-Nearest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neighbor</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102870">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102870">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 Not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mentioned</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59055"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59055"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The accuracy level in Binary Logistic</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Regression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0.69,</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Multilayer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Perception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0.71</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K-Nearest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neighbour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is</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0.80.</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859443">
                <a:tc>
                  <a:txBody>
                    <a:bodyPr/>
                    <a:lstStyle/>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5</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61595"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61595"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Aiswarya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Iyar,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Jeyalatha</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RonakSumbaly, “Diagnosis Of 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Using</a:t>
                      </a:r>
                      <a:r>
                        <a:rPr lang="en-US" sz="1000" b="0" spc="-3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Classification</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Mining</a:t>
                      </a:r>
                      <a:r>
                        <a:rPr lang="en-US" sz="1000" b="0" spc="-2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Techniques”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8420">
                        <a:spcAft>
                          <a:spcPts val="0"/>
                        </a:spcAft>
                        <a:tabLst>
                          <a:tab pos="636270" algn="l"/>
                        </a:tabLs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8420">
                        <a:spcAft>
                          <a:spcPts val="0"/>
                        </a:spcAft>
                        <a:tabLst>
                          <a:tab pos="636270"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Pima Indians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Database 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National</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Institute</a:t>
                      </a:r>
                      <a:r>
                        <a:rPr lang="en-US" sz="1000" b="0" baseline="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of</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8420">
                        <a:spcAft>
                          <a:spcPts val="0"/>
                        </a:spcAft>
                        <a:tabLst>
                          <a:tab pos="574040"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Decision</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tree</a:t>
                      </a:r>
                      <a:r>
                        <a:rPr lang="en-US" sz="1000" b="0" spc="19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and</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Naive</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Bayes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WEKA</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The</a:t>
                      </a:r>
                      <a:r>
                        <a:rPr lang="en-US" sz="1000" b="0" spc="-2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Naive</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Bayes</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r>
                        <a:rPr lang="en-US" sz="1000" b="0" spc="-2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is</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obtained</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79.5652% 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accuracy.</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823633">
                <a:tc>
                  <a:txBody>
                    <a:bodyPr/>
                    <a:lstStyle/>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102235" algn="ctr">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6</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9055" algn="just">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9055" algn="just">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B.Tamilvanan,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Dr.V.MuraliBhaskaran,</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Experimental</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Study</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Of</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Disease</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System</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Using</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Classification</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Techniques”</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8420">
                        <a:spcAft>
                          <a:spcPts val="0"/>
                        </a:spcAft>
                        <a:tabLst>
                          <a:tab pos="603250" algn="l"/>
                        </a:tabLs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marR="58420">
                        <a:spcAft>
                          <a:spcPts val="0"/>
                        </a:spcAft>
                        <a:tabLst>
                          <a:tab pos="603250"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Medical</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database	</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for</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diabetes</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Disease</a:t>
                      </a:r>
                      <a:r>
                        <a:rPr lang="en-US" sz="1000" b="0" spc="15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dataset</a:t>
                      </a:r>
                      <a:endParaRPr lang="en-IN"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nSpc>
                          <a:spcPts val="85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UCI.</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8420">
                        <a:spcAft>
                          <a:spcPts val="0"/>
                        </a:spcAft>
                        <a:tabLst>
                          <a:tab pos="448310" algn="l"/>
                          <a:tab pos="859790" algn="l"/>
                        </a:tabLs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marR="58420">
                        <a:spcAft>
                          <a:spcPts val="0"/>
                        </a:spcAft>
                        <a:tabLst>
                          <a:tab pos="448310" algn="l"/>
                          <a:tab pos="859790" algn="l"/>
                        </a:tabLs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Naive	Bayes,	</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Random</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Forest and</a:t>
                      </a:r>
                      <a:r>
                        <a:rPr lang="en-US" sz="1000" b="0"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NB-Tree</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nSpc>
                          <a:spcPts val="890"/>
                        </a:lnSpc>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nSpc>
                          <a:spcPts val="890"/>
                        </a:lnSpc>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WEKA</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139065">
                        <a:spcAft>
                          <a:spcPts val="0"/>
                        </a:spcAft>
                      </a:pPr>
                      <a:endPar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marR="139065">
                        <a:spcAft>
                          <a:spcPts val="0"/>
                        </a:spcAft>
                      </a:pP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The result is Naive Bayes has the best</a:t>
                      </a:r>
                      <a:r>
                        <a:rPr lang="en-US" sz="1000" b="0" spc="-18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predictive capacity with highest</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accuracy rate (76.3%) and least error</a:t>
                      </a:r>
                      <a:r>
                        <a:rPr lang="en-US" sz="1000" b="0"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rate</a:t>
                      </a:r>
                      <a:r>
                        <a:rPr lang="en-US" sz="1000" b="0" spc="-1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0" dirty="0">
                          <a:solidFill>
                            <a:schemeClr val="tx1">
                              <a:lumMod val="95000"/>
                              <a:lumOff val="5000"/>
                            </a:schemeClr>
                          </a:solidFill>
                          <a:effectLst/>
                          <a:latin typeface="Times New Roman" panose="02020603050405020304" pitchFamily="18" charset="0"/>
                          <a:cs typeface="Times New Roman" panose="02020603050405020304" pitchFamily="18" charset="0"/>
                        </a:rPr>
                        <a:t>(23.7%).</a:t>
                      </a:r>
                      <a:endParaRPr lang="en-IN" sz="1000" b="0"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638"/>
            <a:ext cx="8229600" cy="715962"/>
          </a:xfrm>
        </p:spPr>
        <p:txBody>
          <a:bodyPr>
            <a:normAutofit fontScale="90000"/>
          </a:bodyPr>
          <a:lstStyle/>
          <a:p>
            <a:br>
              <a:rPr lang="en-US" dirty="0"/>
            </a:br>
            <a:r>
              <a:rPr lang="en-US" dirty="0"/>
              <a:t>Literature Review</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59658599"/>
              </p:ext>
            </p:extLst>
          </p:nvPr>
        </p:nvGraphicFramePr>
        <p:xfrm>
          <a:off x="381000" y="1371600"/>
          <a:ext cx="8458200" cy="4930140"/>
        </p:xfrm>
        <a:graphic>
          <a:graphicData uri="http://schemas.openxmlformats.org/drawingml/2006/table">
            <a:tbl>
              <a:tblPr firstRow="1" firstCol="1" lastRow="1" lastCol="1" bandRow="1" bandCol="1">
                <a:tableStyleId>{5C22544A-7EE6-4342-B048-85BDC9FD1C3A}</a:tableStyleId>
              </a:tblPr>
              <a:tblGrid>
                <a:gridCol w="414020">
                  <a:extLst>
                    <a:ext uri="{9D8B030D-6E8A-4147-A177-3AD203B41FA5}">
                      <a16:colId xmlns:a16="http://schemas.microsoft.com/office/drawing/2014/main" val="20000"/>
                    </a:ext>
                  </a:extLst>
                </a:gridCol>
                <a:gridCol w="24053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2514600">
                  <a:extLst>
                    <a:ext uri="{9D8B030D-6E8A-4147-A177-3AD203B41FA5}">
                      <a16:colId xmlns:a16="http://schemas.microsoft.com/office/drawing/2014/main" val="20005"/>
                    </a:ext>
                  </a:extLst>
                </a:gridCol>
              </a:tblGrid>
              <a:tr h="477139">
                <a:tc>
                  <a:txBody>
                    <a:bodyPr/>
                    <a:lstStyle/>
                    <a:p>
                      <a:pPr marL="6794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SR.</a:t>
                      </a:r>
                      <a:endParaRPr lang="en-IN"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825"/>
                        </a:lnSpc>
                        <a:spcBef>
                          <a:spcPts val="5"/>
                        </a:spcBef>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945" algn="l">
                        <a:lnSpc>
                          <a:spcPts val="825"/>
                        </a:lnSpc>
                        <a:spcBef>
                          <a:spcPts val="5"/>
                        </a:spcBef>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NO</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ORIGINATOR</a:t>
                      </a:r>
                      <a:r>
                        <a:rPr lang="en-IN" sz="1000" b="1" baseline="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WITH</a:t>
                      </a:r>
                      <a:r>
                        <a:rPr lang="en-US" sz="1000" b="1" spc="-5"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TITLE</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858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DATASET</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7310"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ALGORITHM</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TOOL</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l">
                        <a:lnSpc>
                          <a:spcPts val="905"/>
                        </a:lnSpc>
                        <a:spcAft>
                          <a:spcPts val="0"/>
                        </a:spcAft>
                      </a:pPr>
                      <a:endPar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69215" algn="l">
                        <a:lnSpc>
                          <a:spcPts val="905"/>
                        </a:lnSpc>
                        <a:spcAft>
                          <a:spcPts val="0"/>
                        </a:spcAft>
                      </a:pP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OUTCOME</a:t>
                      </a:r>
                      <a:r>
                        <a:rPr lang="en-US" sz="1000" b="1" spc="-1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00" b="1" dirty="0">
                          <a:solidFill>
                            <a:schemeClr val="tx1">
                              <a:lumMod val="95000"/>
                              <a:lumOff val="5000"/>
                            </a:schemeClr>
                          </a:solidFill>
                          <a:effectLst/>
                          <a:latin typeface="Times New Roman" panose="02020603050405020304" pitchFamily="18" charset="0"/>
                          <a:cs typeface="Times New Roman" panose="02020603050405020304" pitchFamily="18" charset="0"/>
                        </a:rPr>
                        <a:t>&amp;ACCURACY</a:t>
                      </a:r>
                      <a:endParaRPr lang="en-IN" sz="1000" b="1" dirty="0">
                        <a:solidFill>
                          <a:schemeClr val="tx1">
                            <a:lumMod val="95000"/>
                            <a:lumOff val="5000"/>
                          </a:schemeClr>
                        </a:solidFill>
                        <a:effectLst/>
                        <a:latin typeface="Times New Roman" panose="02020603050405020304" pitchFamily="18" charset="0"/>
                        <a:ea typeface="Times New Roman"/>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18261">
                <a:tc>
                  <a:txBody>
                    <a:bodyPr/>
                    <a:lstStyle/>
                    <a:p>
                      <a:pPr marL="68580" marR="102235" algn="ctr">
                        <a:lnSpc>
                          <a:spcPts val="890"/>
                        </a:lnSpc>
                        <a:spcAft>
                          <a:spcPts val="0"/>
                        </a:spcAft>
                      </a:pPr>
                      <a:endParaRPr lang="en-US" sz="800" b="0" dirty="0">
                        <a:solidFill>
                          <a:schemeClr val="tx1">
                            <a:lumMod val="95000"/>
                            <a:lumOff val="5000"/>
                          </a:schemeClr>
                        </a:solidFill>
                        <a:effectLst/>
                        <a:latin typeface="Times New Roman"/>
                        <a:ea typeface="Times New Roman"/>
                        <a:cs typeface="Mangal"/>
                      </a:endParaRPr>
                    </a:p>
                    <a:p>
                      <a:pPr marL="68580" marR="102235" algn="ctr">
                        <a:lnSpc>
                          <a:spcPts val="890"/>
                        </a:lnSpc>
                        <a:spcAft>
                          <a:spcPts val="0"/>
                        </a:spcAft>
                      </a:pPr>
                      <a:endParaRPr lang="en-US" sz="800" b="0" dirty="0">
                        <a:solidFill>
                          <a:schemeClr val="tx1">
                            <a:lumMod val="95000"/>
                            <a:lumOff val="5000"/>
                          </a:schemeClr>
                        </a:solidFill>
                        <a:effectLst/>
                        <a:latin typeface="Times New Roman"/>
                        <a:ea typeface="Times New Roman"/>
                        <a:cs typeface="Mangal"/>
                      </a:endParaRPr>
                    </a:p>
                    <a:p>
                      <a:pPr marL="68580" marR="102235" algn="ctr">
                        <a:lnSpc>
                          <a:spcPts val="890"/>
                        </a:lnSpc>
                        <a:spcAft>
                          <a:spcPts val="0"/>
                        </a:spcAft>
                      </a:pPr>
                      <a:r>
                        <a:rPr lang="en-US" sz="800" b="0" dirty="0">
                          <a:solidFill>
                            <a:schemeClr val="tx1">
                              <a:lumMod val="95000"/>
                              <a:lumOff val="5000"/>
                            </a:schemeClr>
                          </a:solidFill>
                          <a:effectLst/>
                          <a:latin typeface="Times New Roman"/>
                          <a:ea typeface="Times New Roman"/>
                          <a:cs typeface="Mangal"/>
                        </a:rPr>
                        <a:t>7</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tabLst>
                          <a:tab pos="1537335" algn="l"/>
                        </a:tabLs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tabLst>
                          <a:tab pos="1537335" algn="l"/>
                        </a:tabLst>
                      </a:pPr>
                      <a:r>
                        <a:rPr lang="en-US" sz="900" b="0" dirty="0">
                          <a:solidFill>
                            <a:schemeClr val="tx1">
                              <a:lumMod val="95000"/>
                              <a:lumOff val="5000"/>
                            </a:schemeClr>
                          </a:solidFill>
                          <a:effectLst/>
                          <a:latin typeface="Times New Roman"/>
                          <a:ea typeface="Times New Roman"/>
                          <a:cs typeface="Mangal"/>
                        </a:rPr>
                        <a:t>Rahul</a:t>
                      </a:r>
                      <a:r>
                        <a:rPr lang="en-US" sz="900" b="0" baseline="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Joshi,</a:t>
                      </a:r>
                      <a:r>
                        <a:rPr lang="en-IN" sz="900" b="0" baseline="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Minyechil Alehegn,“Analysis</a:t>
                      </a:r>
                      <a:r>
                        <a:rPr lang="en-US" sz="900" b="0" baseline="0" dirty="0">
                          <a:solidFill>
                            <a:schemeClr val="tx1">
                              <a:lumMod val="95000"/>
                              <a:lumOff val="5000"/>
                            </a:schemeClr>
                          </a:solidFill>
                          <a:effectLst/>
                          <a:latin typeface="Times New Roman"/>
                          <a:ea typeface="Times New Roman"/>
                          <a:cs typeface="Mangal"/>
                        </a:rPr>
                        <a:t> </a:t>
                      </a:r>
                      <a:r>
                        <a:rPr lang="en-US" sz="900" b="0" spc="-5" dirty="0">
                          <a:solidFill>
                            <a:schemeClr val="tx1">
                              <a:lumMod val="95000"/>
                              <a:lumOff val="5000"/>
                            </a:schemeClr>
                          </a:solidFill>
                          <a:effectLst/>
                          <a:latin typeface="Times New Roman"/>
                          <a:ea typeface="Times New Roman"/>
                          <a:cs typeface="Mangal"/>
                        </a:rPr>
                        <a:t>and</a:t>
                      </a:r>
                      <a:r>
                        <a:rPr lang="en-US" sz="900" b="0" spc="-19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prediction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of</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diseases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using</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machine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learning</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algorithm:</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Ensemble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approach”</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PIDD</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60325" algn="just">
                        <a:lnSpc>
                          <a:spcPct val="100000"/>
                        </a:lnSpc>
                        <a:spcAft>
                          <a:spcPts val="0"/>
                        </a:spcAft>
                        <a:tabLst>
                          <a:tab pos="498475" algn="l"/>
                          <a:tab pos="927735" algn="l"/>
                        </a:tabLst>
                      </a:pPr>
                      <a:endParaRPr lang="en-US" sz="900" b="0" dirty="0">
                        <a:solidFill>
                          <a:schemeClr val="tx1">
                            <a:lumMod val="95000"/>
                            <a:lumOff val="5000"/>
                          </a:schemeClr>
                        </a:solidFill>
                        <a:effectLst/>
                        <a:latin typeface="Times New Roman"/>
                        <a:ea typeface="Times New Roman"/>
                        <a:cs typeface="Mangal"/>
                      </a:endParaRPr>
                    </a:p>
                    <a:p>
                      <a:pPr marL="67310" marR="60325" algn="just">
                        <a:lnSpc>
                          <a:spcPct val="100000"/>
                        </a:lnSpc>
                        <a:spcAft>
                          <a:spcPts val="0"/>
                        </a:spcAft>
                        <a:tabLst>
                          <a:tab pos="498475" algn="l"/>
                          <a:tab pos="927735" algn="l"/>
                        </a:tabLst>
                      </a:pPr>
                      <a:r>
                        <a:rPr lang="en-US" sz="900" b="0" dirty="0">
                          <a:solidFill>
                            <a:schemeClr val="tx1">
                              <a:lumMod val="95000"/>
                              <a:lumOff val="5000"/>
                            </a:schemeClr>
                          </a:solidFill>
                          <a:effectLst/>
                          <a:latin typeface="Times New Roman"/>
                          <a:ea typeface="Times New Roman"/>
                          <a:cs typeface="Mangal"/>
                        </a:rPr>
                        <a:t>KNN,	Naive	</a:t>
                      </a:r>
                      <a:r>
                        <a:rPr lang="en-US" sz="900" b="0" spc="-5" dirty="0">
                          <a:solidFill>
                            <a:schemeClr val="tx1">
                              <a:lumMod val="95000"/>
                              <a:lumOff val="5000"/>
                            </a:schemeClr>
                          </a:solidFill>
                          <a:effectLst/>
                          <a:latin typeface="Times New Roman"/>
                          <a:ea typeface="Times New Roman"/>
                          <a:cs typeface="Mangal"/>
                        </a:rPr>
                        <a:t>Bayes,</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Random</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Forest and J48</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60960" algn="just">
                        <a:lnSpc>
                          <a:spcPct val="100000"/>
                        </a:lnSpc>
                        <a:spcAft>
                          <a:spcPts val="0"/>
                        </a:spcAft>
                        <a:tabLst>
                          <a:tab pos="376555" algn="l"/>
                        </a:tabLst>
                      </a:pPr>
                      <a:endParaRPr lang="en-US" sz="900" b="0" dirty="0">
                        <a:solidFill>
                          <a:schemeClr val="tx1">
                            <a:lumMod val="95000"/>
                            <a:lumOff val="5000"/>
                          </a:schemeClr>
                        </a:solidFill>
                        <a:effectLst/>
                        <a:latin typeface="Times New Roman"/>
                        <a:ea typeface="Times New Roman"/>
                        <a:cs typeface="Mangal"/>
                      </a:endParaRPr>
                    </a:p>
                    <a:p>
                      <a:pPr marL="69215" marR="60960" algn="just">
                        <a:lnSpc>
                          <a:spcPct val="100000"/>
                        </a:lnSpc>
                        <a:spcAft>
                          <a:spcPts val="0"/>
                        </a:spcAft>
                        <a:tabLst>
                          <a:tab pos="376555" algn="l"/>
                        </a:tabLst>
                      </a:pPr>
                      <a:r>
                        <a:rPr lang="en-US" sz="900" b="0" dirty="0">
                          <a:solidFill>
                            <a:schemeClr val="tx1">
                              <a:lumMod val="95000"/>
                              <a:lumOff val="5000"/>
                            </a:schemeClr>
                          </a:solidFill>
                          <a:effectLst/>
                          <a:latin typeface="Times New Roman"/>
                          <a:ea typeface="Times New Roman"/>
                          <a:cs typeface="Mangal"/>
                        </a:rPr>
                        <a:t>Weka</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3.8.1</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	</a:t>
                      </a:r>
                      <a:r>
                        <a:rPr lang="en-US" sz="900" b="0" spc="-10" dirty="0">
                          <a:solidFill>
                            <a:schemeClr val="tx1">
                              <a:lumMod val="95000"/>
                              <a:lumOff val="5000"/>
                            </a:schemeClr>
                          </a:solidFill>
                          <a:effectLst/>
                          <a:latin typeface="Times New Roman"/>
                          <a:ea typeface="Times New Roman"/>
                          <a:cs typeface="Mangal"/>
                        </a:rPr>
                        <a:t>java</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using</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NetBeans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8.2</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5905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marR="5905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To</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get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best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result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ensemble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approach,</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when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combining</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individual</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techniques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methods.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Also</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called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hybrid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model.</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This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provide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best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performance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r>
                        <a:rPr lang="en-US" sz="900" b="0" spc="20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than</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endParaRPr lang="en-IN"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single</a:t>
                      </a:r>
                      <a:r>
                        <a:rPr lang="en-US" sz="900" b="0" spc="-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one</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12521">
                <a:tc>
                  <a:txBody>
                    <a:bodyPr/>
                    <a:lstStyle/>
                    <a:p>
                      <a:pPr marL="68580" marR="102235" algn="ctr">
                        <a:lnSpc>
                          <a:spcPts val="890"/>
                        </a:lnSpc>
                        <a:spcAft>
                          <a:spcPts val="0"/>
                        </a:spcAft>
                      </a:pPr>
                      <a:endParaRPr lang="en-US" sz="800" b="0" dirty="0">
                        <a:solidFill>
                          <a:schemeClr val="tx1">
                            <a:lumMod val="95000"/>
                            <a:lumOff val="5000"/>
                          </a:schemeClr>
                        </a:solidFill>
                        <a:effectLst/>
                        <a:latin typeface="Times New Roman"/>
                        <a:ea typeface="Times New Roman"/>
                        <a:cs typeface="Mangal"/>
                      </a:endParaRPr>
                    </a:p>
                    <a:p>
                      <a:pPr marL="68580" marR="102235" algn="ctr">
                        <a:lnSpc>
                          <a:spcPts val="890"/>
                        </a:lnSpc>
                        <a:spcAft>
                          <a:spcPts val="0"/>
                        </a:spcAft>
                      </a:pPr>
                      <a:r>
                        <a:rPr lang="en-US" sz="800" b="0" dirty="0">
                          <a:solidFill>
                            <a:schemeClr val="tx1">
                              <a:lumMod val="95000"/>
                              <a:lumOff val="5000"/>
                            </a:schemeClr>
                          </a:solidFill>
                          <a:effectLst/>
                          <a:latin typeface="Times New Roman"/>
                          <a:ea typeface="Times New Roman"/>
                          <a:cs typeface="Mangal"/>
                        </a:rPr>
                        <a:t>8</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Amina</a:t>
                      </a:r>
                      <a:r>
                        <a:rPr lang="en-US" sz="900" b="0" spc="5" baseline="0" dirty="0">
                          <a:solidFill>
                            <a:schemeClr val="tx1">
                              <a:lumMod val="95000"/>
                              <a:lumOff val="5000"/>
                            </a:schemeClr>
                          </a:solidFill>
                          <a:effectLst/>
                          <a:latin typeface="Times New Roman"/>
                          <a:ea typeface="Times New Roman"/>
                          <a:cs typeface="Mangal"/>
                        </a:rPr>
                        <a:t> </a:t>
                      </a:r>
                      <a:r>
                        <a:rPr lang="en-US" sz="900" b="0" spc="-5" dirty="0">
                          <a:solidFill>
                            <a:schemeClr val="tx1">
                              <a:lumMod val="95000"/>
                              <a:lumOff val="5000"/>
                            </a:schemeClr>
                          </a:solidFill>
                          <a:effectLst/>
                          <a:latin typeface="Times New Roman"/>
                          <a:ea typeface="Times New Roman"/>
                          <a:cs typeface="Mangal"/>
                        </a:rPr>
                        <a:t>Azar,YasirAli,Muhamma,</a:t>
                      </a:r>
                      <a:r>
                        <a:rPr lang="en-US" sz="900" b="0" dirty="0">
                          <a:solidFill>
                            <a:schemeClr val="tx1">
                              <a:lumMod val="95000"/>
                              <a:lumOff val="5000"/>
                            </a:schemeClr>
                          </a:solidFill>
                          <a:effectLst/>
                          <a:latin typeface="Times New Roman"/>
                          <a:ea typeface="Times New Roman"/>
                          <a:cs typeface="Mangal"/>
                        </a:rPr>
                        <a:t>Zaheer,”</a:t>
                      </a: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Data</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Mining</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Models</a:t>
                      </a:r>
                      <a:endParaRPr lang="en-IN"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Comparison</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for</a:t>
                      </a:r>
                      <a:r>
                        <a:rPr lang="en-US" sz="900" b="0" spc="-2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Prediction"</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PIDD</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842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7310" marR="5842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Decision tree, Naive Bayes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K-Nearest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Neighbour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algorithms</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WEKA</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14160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marR="14160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The result of this paper is the decision</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tree</a:t>
                      </a:r>
                      <a:r>
                        <a:rPr lang="en-US" sz="900" b="0" spc="-2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is</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3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best</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prediction</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algorithm.</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It</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gives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r>
                        <a:rPr lang="en-US" sz="900" b="0" spc="-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level</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75.65%.</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7139">
                <a:tc>
                  <a:txBody>
                    <a:bodyPr/>
                    <a:lstStyle/>
                    <a:p>
                      <a:pPr marL="68580" marR="102235" algn="ctr">
                        <a:lnSpc>
                          <a:spcPts val="905"/>
                        </a:lnSpc>
                        <a:spcAft>
                          <a:spcPts val="0"/>
                        </a:spcAft>
                      </a:pPr>
                      <a:endParaRPr lang="en-US" sz="800" b="0" dirty="0">
                        <a:solidFill>
                          <a:schemeClr val="tx1">
                            <a:lumMod val="95000"/>
                            <a:lumOff val="5000"/>
                          </a:schemeClr>
                        </a:solidFill>
                        <a:effectLst/>
                        <a:latin typeface="Times New Roman"/>
                        <a:ea typeface="Times New Roman"/>
                        <a:cs typeface="Mangal"/>
                      </a:endParaRPr>
                    </a:p>
                    <a:p>
                      <a:pPr marL="68580" marR="102235" algn="ctr">
                        <a:lnSpc>
                          <a:spcPts val="905"/>
                        </a:lnSpc>
                        <a:spcAft>
                          <a:spcPts val="0"/>
                        </a:spcAft>
                      </a:pPr>
                      <a:r>
                        <a:rPr lang="en-US" sz="800" b="0" dirty="0">
                          <a:solidFill>
                            <a:schemeClr val="tx1">
                              <a:lumMod val="95000"/>
                              <a:lumOff val="5000"/>
                            </a:schemeClr>
                          </a:solidFill>
                          <a:effectLst/>
                          <a:latin typeface="Times New Roman"/>
                          <a:ea typeface="Times New Roman"/>
                          <a:cs typeface="Mangal"/>
                        </a:rPr>
                        <a:t>9</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969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marR="5969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VeenaVijayan.V,</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Anjali.C,”</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Decision</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Support Systems for Predicting Diabetes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Mellitus</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Review”</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PIDD</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842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7310" marR="5842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Support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Vector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Machine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(SVM),</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Naive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Bayes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classifier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20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Decision</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Tree.</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WEKA</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13906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marR="13906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The accuracy variation with 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without pre-processing techniques are</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also evaluated. Decision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tree was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constructed by including numerical</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discretization as a pre-processing</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technique in "Decision discovery for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3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diagnosis</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of</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Type</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7139">
                <a:tc>
                  <a:txBody>
                    <a:bodyPr/>
                    <a:lstStyle/>
                    <a:p>
                      <a:pPr marL="57150" marR="106680" algn="ctr">
                        <a:lnSpc>
                          <a:spcPts val="890"/>
                        </a:lnSpc>
                        <a:spcAft>
                          <a:spcPts val="0"/>
                        </a:spcAft>
                      </a:pPr>
                      <a:endParaRPr lang="en-US" sz="800" b="0" dirty="0">
                        <a:solidFill>
                          <a:schemeClr val="tx1">
                            <a:lumMod val="95000"/>
                            <a:lumOff val="5000"/>
                          </a:schemeClr>
                        </a:solidFill>
                        <a:effectLst/>
                        <a:latin typeface="Times New Roman"/>
                        <a:ea typeface="Times New Roman"/>
                        <a:cs typeface="Mangal"/>
                      </a:endParaRPr>
                    </a:p>
                    <a:p>
                      <a:pPr marL="57150" marR="106680" algn="ctr">
                        <a:lnSpc>
                          <a:spcPts val="890"/>
                        </a:lnSpc>
                        <a:spcAft>
                          <a:spcPts val="0"/>
                        </a:spcAft>
                      </a:pPr>
                      <a:r>
                        <a:rPr lang="en-US" sz="800" b="0" dirty="0">
                          <a:solidFill>
                            <a:schemeClr val="tx1">
                              <a:lumMod val="95000"/>
                              <a:lumOff val="5000"/>
                            </a:schemeClr>
                          </a:solidFill>
                          <a:effectLst/>
                          <a:latin typeface="Times New Roman"/>
                          <a:ea typeface="Times New Roman"/>
                          <a:cs typeface="Mangal"/>
                        </a:rPr>
                        <a:t>10</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6032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marR="6032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Deepika Vema</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,Dr.Nidhi</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Mishra,</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“Analysis the prediction of breast cancer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disease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dataset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using data</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mining</a:t>
                      </a:r>
                      <a:r>
                        <a:rPr lang="en-US" sz="900" b="0" spc="-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classification techniques”</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842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marR="5842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Breast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cancer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disease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dataset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from</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UCI.</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marR="5842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7310" marR="5842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Naive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Bayes,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SMO,</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REP</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Tree,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J48</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MLP</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algorithms.</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WEKA</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6032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marR="6032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J48</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achieves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74.28%</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level</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than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other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algorithms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breast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cancer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dataset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SMO</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achieves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76.80%</a:t>
                      </a:r>
                      <a:r>
                        <a:rPr lang="en-US" sz="900" b="0" spc="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level</a:t>
                      </a:r>
                      <a:r>
                        <a:rPr lang="en-US" sz="900" b="0" spc="2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on</a:t>
                      </a:r>
                      <a:r>
                        <a:rPr lang="en-US" sz="900" b="0" spc="3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endParaRPr lang="en-IN"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datasets.</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7139">
                <a:tc>
                  <a:txBody>
                    <a:bodyPr/>
                    <a:lstStyle/>
                    <a:p>
                      <a:pPr marL="57150" marR="106680" algn="ctr">
                        <a:lnSpc>
                          <a:spcPts val="905"/>
                        </a:lnSpc>
                        <a:spcAft>
                          <a:spcPts val="0"/>
                        </a:spcAft>
                      </a:pPr>
                      <a:endParaRPr lang="en-US" sz="800" b="0" dirty="0">
                        <a:solidFill>
                          <a:schemeClr val="tx1">
                            <a:lumMod val="95000"/>
                            <a:lumOff val="5000"/>
                          </a:schemeClr>
                        </a:solidFill>
                        <a:effectLst/>
                        <a:latin typeface="Times New Roman"/>
                        <a:ea typeface="Times New Roman"/>
                        <a:cs typeface="Mangal"/>
                      </a:endParaRPr>
                    </a:p>
                    <a:p>
                      <a:pPr marL="57150" marR="106680" algn="ctr">
                        <a:lnSpc>
                          <a:spcPts val="905"/>
                        </a:lnSpc>
                        <a:spcAft>
                          <a:spcPts val="0"/>
                        </a:spcAft>
                      </a:pPr>
                      <a:r>
                        <a:rPr lang="en-US" sz="800" b="0" dirty="0">
                          <a:solidFill>
                            <a:schemeClr val="tx1">
                              <a:lumMod val="95000"/>
                              <a:lumOff val="5000"/>
                            </a:schemeClr>
                          </a:solidFill>
                          <a:effectLst/>
                          <a:latin typeface="Times New Roman"/>
                          <a:ea typeface="Times New Roman"/>
                          <a:cs typeface="Mangal"/>
                        </a:rPr>
                        <a:t>11</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842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marR="5842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VeenaVijayan V, Anjali C, ”Prediction of</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diagnosis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of</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mellitus</a:t>
                      </a:r>
                      <a:r>
                        <a:rPr lang="en-US" sz="900" b="0" spc="20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machine</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learning</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approach”</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57785" algn="just">
                        <a:lnSpc>
                          <a:spcPct val="100000"/>
                        </a:lnSpc>
                        <a:spcAft>
                          <a:spcPts val="0"/>
                        </a:spcAft>
                        <a:tabLst>
                          <a:tab pos="375920" algn="l"/>
                        </a:tabLst>
                      </a:pPr>
                      <a:endParaRPr lang="en-US" sz="900" b="0" dirty="0">
                        <a:solidFill>
                          <a:schemeClr val="tx1">
                            <a:lumMod val="95000"/>
                            <a:lumOff val="5000"/>
                          </a:schemeClr>
                        </a:solidFill>
                        <a:effectLst/>
                        <a:latin typeface="Times New Roman"/>
                        <a:ea typeface="Times New Roman"/>
                        <a:cs typeface="Mangal"/>
                      </a:endParaRPr>
                    </a:p>
                    <a:p>
                      <a:pPr marL="68580" marR="57785" algn="just">
                        <a:lnSpc>
                          <a:spcPct val="100000"/>
                        </a:lnSpc>
                        <a:spcAft>
                          <a:spcPts val="0"/>
                        </a:spcAft>
                        <a:tabLst>
                          <a:tab pos="375920" algn="l"/>
                        </a:tabLst>
                      </a:pPr>
                      <a:r>
                        <a:rPr lang="en-US" sz="900" b="0" dirty="0">
                          <a:solidFill>
                            <a:schemeClr val="tx1">
                              <a:lumMod val="95000"/>
                              <a:lumOff val="5000"/>
                            </a:schemeClr>
                          </a:solidFill>
                          <a:effectLst/>
                          <a:latin typeface="Times New Roman"/>
                          <a:ea typeface="Times New Roman"/>
                          <a:cs typeface="Mangal"/>
                        </a:rPr>
                        <a:t>Dataset</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obtained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from</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UCI</a:t>
                      </a:r>
                      <a:r>
                        <a:rPr lang="en-US" sz="900" b="0" baseline="0" dirty="0">
                          <a:solidFill>
                            <a:schemeClr val="tx1">
                              <a:lumMod val="95000"/>
                              <a:lumOff val="5000"/>
                            </a:schemeClr>
                          </a:solidFill>
                          <a:effectLst/>
                          <a:latin typeface="Times New Roman"/>
                          <a:ea typeface="Times New Roman"/>
                          <a:cs typeface="Mangal"/>
                        </a:rPr>
                        <a:t> </a:t>
                      </a:r>
                      <a:r>
                        <a:rPr lang="en-US" sz="900" b="0" spc="-5" dirty="0">
                          <a:solidFill>
                            <a:schemeClr val="tx1">
                              <a:lumMod val="95000"/>
                              <a:lumOff val="5000"/>
                            </a:schemeClr>
                          </a:solidFill>
                          <a:effectLst/>
                          <a:latin typeface="Times New Roman"/>
                          <a:ea typeface="Times New Roman"/>
                          <a:cs typeface="Mangal"/>
                        </a:rPr>
                        <a:t>machine</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learning</a:t>
                      </a:r>
                      <a:endParaRPr lang="en-IN"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repository.</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731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    AdaBoost</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tabLst>
                          <a:tab pos="494665" algn="l"/>
                        </a:tabLs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tabLst>
                          <a:tab pos="494665" algn="l"/>
                        </a:tabLst>
                      </a:pPr>
                      <a:r>
                        <a:rPr lang="en-US" sz="900" b="0" dirty="0">
                          <a:solidFill>
                            <a:schemeClr val="tx1">
                              <a:lumMod val="95000"/>
                              <a:lumOff val="5000"/>
                            </a:schemeClr>
                          </a:solidFill>
                          <a:effectLst/>
                          <a:latin typeface="Times New Roman"/>
                          <a:ea typeface="Times New Roman"/>
                          <a:cs typeface="Mangal"/>
                        </a:rPr>
                        <a:t>Matlab	–</a:t>
                      </a:r>
                      <a:endParaRPr lang="en-IN"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Weka</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marR="6032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marR="6032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AdaBoost-decision stump classifiers are</a:t>
                      </a:r>
                      <a:r>
                        <a:rPr lang="en-US" sz="900" b="0" spc="-19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used to predict diabetes with low level</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error</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rate</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its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gives</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80.729%</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of</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727583">
                <a:tc>
                  <a:txBody>
                    <a:bodyPr/>
                    <a:lstStyle/>
                    <a:p>
                      <a:pPr marL="57150" marR="106680" algn="ctr">
                        <a:lnSpc>
                          <a:spcPts val="890"/>
                        </a:lnSpc>
                        <a:spcAft>
                          <a:spcPts val="0"/>
                        </a:spcAft>
                      </a:pPr>
                      <a:endParaRPr lang="en-US" sz="800" b="0" dirty="0">
                        <a:solidFill>
                          <a:schemeClr val="tx1">
                            <a:lumMod val="95000"/>
                            <a:lumOff val="5000"/>
                          </a:schemeClr>
                        </a:solidFill>
                        <a:effectLst/>
                        <a:latin typeface="Times New Roman"/>
                        <a:ea typeface="Times New Roman"/>
                        <a:cs typeface="Mangal"/>
                      </a:endParaRPr>
                    </a:p>
                    <a:p>
                      <a:pPr marL="57150" marR="106680" algn="ctr">
                        <a:lnSpc>
                          <a:spcPts val="890"/>
                        </a:lnSpc>
                        <a:spcAft>
                          <a:spcPts val="0"/>
                        </a:spcAft>
                      </a:pPr>
                      <a:r>
                        <a:rPr lang="en-US" sz="800" b="0" dirty="0">
                          <a:solidFill>
                            <a:schemeClr val="tx1">
                              <a:lumMod val="95000"/>
                              <a:lumOff val="5000"/>
                            </a:schemeClr>
                          </a:solidFill>
                          <a:effectLst/>
                          <a:latin typeface="Times New Roman"/>
                          <a:ea typeface="Times New Roman"/>
                          <a:cs typeface="Mangal"/>
                        </a:rPr>
                        <a:t>12</a:t>
                      </a:r>
                      <a:endParaRPr lang="en-IN" sz="11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6032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marR="6032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AakanshaRathore, Simran Chauhan,</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Sakshi Gujral,</a:t>
                      </a:r>
                      <a:r>
                        <a:rPr lang="en-US" sz="900" b="0" spc="14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“Detecting</a:t>
                      </a:r>
                      <a:r>
                        <a:rPr lang="en-US" sz="900" b="0" spc="14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14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Predicting</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Diabetes</a:t>
                      </a:r>
                      <a:r>
                        <a:rPr lang="en-US" sz="900" b="0" spc="4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Using</a:t>
                      </a:r>
                      <a:r>
                        <a:rPr lang="en-US" sz="900" b="0" spc="3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Supervised</a:t>
                      </a:r>
                      <a:r>
                        <a:rPr lang="en-US" sz="900" b="0" spc="4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Learning:</a:t>
                      </a:r>
                      <a:r>
                        <a:rPr lang="en-US" sz="900" b="0" spc="3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a:t>
                      </a:r>
                      <a:r>
                        <a:rPr lang="en-US" sz="900" b="0" spc="-18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Approach</a:t>
                      </a:r>
                      <a:r>
                        <a:rPr lang="en-US" sz="900" b="0" spc="1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towards</a:t>
                      </a:r>
                      <a:r>
                        <a:rPr lang="en-US" sz="900" b="0" spc="1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Better</a:t>
                      </a:r>
                      <a:r>
                        <a:rPr lang="en-US" sz="900" b="0" spc="1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Healthcare</a:t>
                      </a:r>
                      <a:r>
                        <a:rPr lang="en-US" sz="900" b="0" spc="1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for</a:t>
                      </a:r>
                      <a:endParaRPr lang="en-IN"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Women”</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858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Pima</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7310"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7310"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SVM</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and</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Decision</a:t>
                      </a:r>
                      <a:r>
                        <a:rPr lang="en-US" sz="900" b="0" spc="-1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Tree.</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R-Studio</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9215" algn="just">
                        <a:lnSpc>
                          <a:spcPct val="100000"/>
                        </a:lnSpc>
                        <a:spcAft>
                          <a:spcPts val="0"/>
                        </a:spcAft>
                      </a:pPr>
                      <a:endParaRPr lang="en-US" sz="900" b="0" dirty="0">
                        <a:solidFill>
                          <a:schemeClr val="tx1">
                            <a:lumMod val="95000"/>
                            <a:lumOff val="5000"/>
                          </a:schemeClr>
                        </a:solidFill>
                        <a:effectLst/>
                        <a:latin typeface="Times New Roman"/>
                        <a:ea typeface="Times New Roman"/>
                        <a:cs typeface="Mangal"/>
                      </a:endParaRPr>
                    </a:p>
                    <a:p>
                      <a:pPr marL="69215" algn="just">
                        <a:lnSpc>
                          <a:spcPct val="100000"/>
                        </a:lnSpc>
                        <a:spcAft>
                          <a:spcPts val="0"/>
                        </a:spcAft>
                      </a:pPr>
                      <a:r>
                        <a:rPr lang="en-US" sz="900" b="0" dirty="0">
                          <a:solidFill>
                            <a:schemeClr val="tx1">
                              <a:lumMod val="95000"/>
                              <a:lumOff val="5000"/>
                            </a:schemeClr>
                          </a:solidFill>
                          <a:effectLst/>
                          <a:latin typeface="Times New Roman"/>
                          <a:ea typeface="Times New Roman"/>
                          <a:cs typeface="Mangal"/>
                        </a:rPr>
                        <a:t>SVM</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gives</a:t>
                      </a:r>
                      <a:r>
                        <a:rPr lang="en-US" sz="900" b="0" spc="-1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the</a:t>
                      </a:r>
                      <a:r>
                        <a:rPr lang="en-US" sz="900" b="0" spc="-20"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82%</a:t>
                      </a:r>
                      <a:r>
                        <a:rPr lang="en-US" sz="900" b="0" spc="-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of</a:t>
                      </a:r>
                      <a:r>
                        <a:rPr lang="en-US" sz="900" b="0" spc="-25" dirty="0">
                          <a:solidFill>
                            <a:schemeClr val="tx1">
                              <a:lumMod val="95000"/>
                              <a:lumOff val="5000"/>
                            </a:schemeClr>
                          </a:solidFill>
                          <a:effectLst/>
                          <a:latin typeface="Times New Roman"/>
                          <a:ea typeface="Times New Roman"/>
                          <a:cs typeface="Mangal"/>
                        </a:rPr>
                        <a:t> </a:t>
                      </a:r>
                      <a:r>
                        <a:rPr lang="en-US" sz="900" b="0" dirty="0">
                          <a:solidFill>
                            <a:schemeClr val="tx1">
                              <a:lumMod val="95000"/>
                              <a:lumOff val="5000"/>
                            </a:schemeClr>
                          </a:solidFill>
                          <a:effectLst/>
                          <a:latin typeface="Times New Roman"/>
                          <a:ea typeface="Times New Roman"/>
                          <a:cs typeface="Mangal"/>
                        </a:rPr>
                        <a:t>accuracy.</a:t>
                      </a:r>
                      <a:endParaRPr lang="en-IN" sz="900" b="0" dirty="0">
                        <a:solidFill>
                          <a:schemeClr val="tx1">
                            <a:lumMod val="95000"/>
                            <a:lumOff val="5000"/>
                          </a:schemeClr>
                        </a:solidFill>
                        <a:effectLst/>
                        <a:latin typeface="Times New Roman"/>
                        <a:ea typeface="Times New Roman"/>
                        <a:cs typeface="Mang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25400"/>
            <a:ext cx="1143000" cy="1143000"/>
          </a:xfrm>
          <a:prstGeom prst="rect">
            <a:avLst/>
          </a:prstGeom>
        </p:spPr>
      </p:pic>
    </p:spTree>
    <p:extLst>
      <p:ext uri="{BB962C8B-B14F-4D97-AF65-F5344CB8AC3E}">
        <p14:creationId xmlns:p14="http://schemas.microsoft.com/office/powerpoint/2010/main" val="168050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a:t>Model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762000"/>
            <a:ext cx="8224585" cy="8458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1143000"/>
            <a:ext cx="3429000" cy="369332"/>
          </a:xfrm>
          <a:prstGeom prst="rect">
            <a:avLst/>
          </a:prstGeom>
          <a:noFill/>
        </p:spPr>
        <p:txBody>
          <a:bodyPr wrap="square" rtlCol="0">
            <a:spAutoFit/>
          </a:bodyPr>
          <a:lstStyle/>
          <a:p>
            <a:r>
              <a:rPr lang="en-US" dirty="0"/>
              <a:t>1. Architecture</a:t>
            </a:r>
            <a:r>
              <a:rPr lang="en-IN" dirty="0"/>
              <a:t> Diagram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extLst>
      <p:ext uri="{BB962C8B-B14F-4D97-AF65-F5344CB8AC3E}">
        <p14:creationId xmlns:p14="http://schemas.microsoft.com/office/powerpoint/2010/main" val="210189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13266"/>
            <a:ext cx="2286000" cy="369332"/>
          </a:xfrm>
          <a:prstGeom prst="rect">
            <a:avLst/>
          </a:prstGeom>
          <a:noFill/>
        </p:spPr>
        <p:txBody>
          <a:bodyPr wrap="square" rtlCol="0">
            <a:spAutoFit/>
          </a:bodyPr>
          <a:lstStyle/>
          <a:p>
            <a:r>
              <a:rPr lang="en-US" dirty="0"/>
              <a:t>  </a:t>
            </a:r>
            <a:r>
              <a:rPr lang="en-US" b="1" dirty="0"/>
              <a:t>2. Use-case</a:t>
            </a:r>
            <a:r>
              <a:rPr lang="en-IN" b="1" dirty="0"/>
              <a:t> 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4531" y="304800"/>
            <a:ext cx="5016011" cy="64008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br>
              <a:rPr lang="en-US" dirty="0"/>
            </a:br>
            <a:r>
              <a:rPr lang="en-US" dirty="0"/>
              <a:t>Design</a:t>
            </a:r>
            <a:br>
              <a:rPr lang="en-US" dirty="0"/>
            </a:br>
            <a:endParaRPr lang="en-US" dirty="0"/>
          </a:p>
        </p:txBody>
      </p:sp>
      <p:sp>
        <p:nvSpPr>
          <p:cNvPr id="5" name="TextBox 4"/>
          <p:cNvSpPr txBox="1"/>
          <p:nvPr/>
        </p:nvSpPr>
        <p:spPr>
          <a:xfrm>
            <a:off x="762000" y="838200"/>
            <a:ext cx="2743200" cy="369332"/>
          </a:xfrm>
          <a:prstGeom prst="rect">
            <a:avLst/>
          </a:prstGeom>
          <a:noFill/>
        </p:spPr>
        <p:txBody>
          <a:bodyPr wrap="square" rtlCol="0">
            <a:spAutoFit/>
          </a:bodyPr>
          <a:lstStyle/>
          <a:p>
            <a:r>
              <a:rPr lang="en-IN" b="1" dirty="0"/>
              <a:t>Data Flow Diagram</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4914" b="42841"/>
          <a:stretch/>
        </p:blipFill>
        <p:spPr>
          <a:xfrm>
            <a:off x="1371600" y="1752600"/>
            <a:ext cx="6504870" cy="38862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76199"/>
            <a:ext cx="1143000" cy="114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907</TotalTime>
  <Words>1148</Words>
  <Application>Microsoft Office PowerPoint</Application>
  <PresentationFormat>On-screen Show (4:3)</PresentationFormat>
  <Paragraphs>241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SKNSITS Department Of Computer Engineering</vt:lpstr>
      <vt:lpstr>Contents</vt:lpstr>
      <vt:lpstr>Problem Statement</vt:lpstr>
      <vt:lpstr>Advancement in Technology pertaining to the selected project topic   </vt:lpstr>
      <vt:lpstr>Literature Review</vt:lpstr>
      <vt:lpstr> Literature Review </vt:lpstr>
      <vt:lpstr>Model</vt:lpstr>
      <vt:lpstr>PowerPoint Presentation</vt:lpstr>
      <vt:lpstr> Design </vt:lpstr>
      <vt:lpstr>PowerPoint Presentation</vt:lpstr>
      <vt:lpstr>Outcome Of Projects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SKNSITS Department Of Computer Engineering</dc:title>
  <dc:creator>admin</dc:creator>
  <cp:lastModifiedBy>Geeta Pote</cp:lastModifiedBy>
  <cp:revision>50</cp:revision>
  <dcterms:created xsi:type="dcterms:W3CDTF">2006-08-16T00:00:00Z</dcterms:created>
  <dcterms:modified xsi:type="dcterms:W3CDTF">2023-02-13T11:46:06Z</dcterms:modified>
</cp:coreProperties>
</file>