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9" r:id="rId6"/>
    <p:sldId id="259" r:id="rId7"/>
    <p:sldId id="260" r:id="rId8"/>
    <p:sldId id="266" r:id="rId9"/>
    <p:sldId id="267" r:id="rId10"/>
    <p:sldId id="268"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63AC5693-FBBE-4A3B-8FD4-CE2C6E3BFFD3}">
          <p14:sldIdLst>
            <p14:sldId id="256"/>
            <p14:sldId id="257"/>
            <p14:sldId id="261"/>
            <p14:sldId id="258"/>
            <p14:sldId id="269"/>
            <p14:sldId id="259"/>
            <p14:sldId id="260"/>
            <p14:sldId id="266"/>
            <p14:sldId id="267"/>
            <p14:sldId id="268"/>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0A44685-2ADF-45CF-95CA-728DEDE38274}" type="datetimeFigureOut">
              <a:rPr lang="ru-RU" smtClean="0"/>
              <a:t>01.02.2022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8CE9CD0-0940-498B-B834-BC79AE865259}"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09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0A44685-2ADF-45CF-95CA-728DEDE38274}" type="datetimeFigureOut">
              <a:rPr lang="ru-RU" smtClean="0"/>
              <a:t>01.02.2022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8CE9CD0-0940-498B-B834-BC79AE865259}" type="slidenum">
              <a:rPr lang="ru-RU" smtClean="0"/>
              <a:t>‹#›</a:t>
            </a:fld>
            <a:endParaRPr lang="ru-RU"/>
          </a:p>
        </p:txBody>
      </p:sp>
    </p:spTree>
    <p:extLst>
      <p:ext uri="{BB962C8B-B14F-4D97-AF65-F5344CB8AC3E}">
        <p14:creationId xmlns:p14="http://schemas.microsoft.com/office/powerpoint/2010/main" val="291296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0A44685-2ADF-45CF-95CA-728DEDE38274}" type="datetimeFigureOut">
              <a:rPr lang="ru-RU" smtClean="0"/>
              <a:t>01.02.2022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8CE9CD0-0940-498B-B834-BC79AE865259}" type="slidenum">
              <a:rPr lang="ru-RU" smtClean="0"/>
              <a:t>‹#›</a:t>
            </a:fld>
            <a:endParaRPr lang="ru-RU"/>
          </a:p>
        </p:txBody>
      </p:sp>
    </p:spTree>
    <p:extLst>
      <p:ext uri="{BB962C8B-B14F-4D97-AF65-F5344CB8AC3E}">
        <p14:creationId xmlns:p14="http://schemas.microsoft.com/office/powerpoint/2010/main" val="145368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0A44685-2ADF-45CF-95CA-728DEDE38274}" type="datetimeFigureOut">
              <a:rPr lang="ru-RU" smtClean="0"/>
              <a:t>01.02.2022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8CE9CD0-0940-498B-B834-BC79AE865259}" type="slidenum">
              <a:rPr lang="ru-RU" smtClean="0"/>
              <a:t>‹#›</a:t>
            </a:fld>
            <a:endParaRPr lang="ru-RU"/>
          </a:p>
        </p:txBody>
      </p:sp>
    </p:spTree>
    <p:extLst>
      <p:ext uri="{BB962C8B-B14F-4D97-AF65-F5344CB8AC3E}">
        <p14:creationId xmlns:p14="http://schemas.microsoft.com/office/powerpoint/2010/main" val="190662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0A44685-2ADF-45CF-95CA-728DEDE38274}" type="datetimeFigureOut">
              <a:rPr lang="ru-RU" smtClean="0"/>
              <a:t>01.02.2022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8CE9CD0-0940-498B-B834-BC79AE865259}" type="slidenum">
              <a:rPr lang="ru-RU" smtClean="0"/>
              <a:t>‹#›</a:t>
            </a:fld>
            <a:endParaRPr lang="ru-R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519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0A44685-2ADF-45CF-95CA-728DEDE38274}" type="datetimeFigureOut">
              <a:rPr lang="ru-RU" smtClean="0"/>
              <a:t>01.02.2022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8CE9CD0-0940-498B-B834-BC79AE865259}" type="slidenum">
              <a:rPr lang="ru-RU" smtClean="0"/>
              <a:t>‹#›</a:t>
            </a:fld>
            <a:endParaRPr lang="ru-RU"/>
          </a:p>
        </p:txBody>
      </p:sp>
    </p:spTree>
    <p:extLst>
      <p:ext uri="{BB962C8B-B14F-4D97-AF65-F5344CB8AC3E}">
        <p14:creationId xmlns:p14="http://schemas.microsoft.com/office/powerpoint/2010/main" val="123255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0A44685-2ADF-45CF-95CA-728DEDE38274}" type="datetimeFigureOut">
              <a:rPr lang="ru-RU" smtClean="0"/>
              <a:t>01.02.2022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8CE9CD0-0940-498B-B834-BC79AE865259}" type="slidenum">
              <a:rPr lang="ru-RU" smtClean="0"/>
              <a:t>‹#›</a:t>
            </a:fld>
            <a:endParaRPr lang="ru-RU"/>
          </a:p>
        </p:txBody>
      </p:sp>
    </p:spTree>
    <p:extLst>
      <p:ext uri="{BB962C8B-B14F-4D97-AF65-F5344CB8AC3E}">
        <p14:creationId xmlns:p14="http://schemas.microsoft.com/office/powerpoint/2010/main" val="210731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0A44685-2ADF-45CF-95CA-728DEDE38274}" type="datetimeFigureOut">
              <a:rPr lang="ru-RU" smtClean="0"/>
              <a:t>01.02.2022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8CE9CD0-0940-498B-B834-BC79AE865259}" type="slidenum">
              <a:rPr lang="ru-RU" smtClean="0"/>
              <a:t>‹#›</a:t>
            </a:fld>
            <a:endParaRPr lang="ru-RU"/>
          </a:p>
        </p:txBody>
      </p:sp>
    </p:spTree>
    <p:extLst>
      <p:ext uri="{BB962C8B-B14F-4D97-AF65-F5344CB8AC3E}">
        <p14:creationId xmlns:p14="http://schemas.microsoft.com/office/powerpoint/2010/main" val="27082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A44685-2ADF-45CF-95CA-728DEDE38274}" type="datetimeFigureOut">
              <a:rPr lang="ru-RU" smtClean="0"/>
              <a:t>01.02.2022</a:t>
            </a:fld>
            <a:endParaRPr lang="ru-R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a:p>
        </p:txBody>
      </p:sp>
      <p:sp>
        <p:nvSpPr>
          <p:cNvPr id="9" name="Slide Number Placeholder 8"/>
          <p:cNvSpPr>
            <a:spLocks noGrp="1"/>
          </p:cNvSpPr>
          <p:nvPr>
            <p:ph type="sldNum" sz="quarter" idx="12"/>
          </p:nvPr>
        </p:nvSpPr>
        <p:spPr/>
        <p:txBody>
          <a:bodyPr/>
          <a:lstStyle/>
          <a:p>
            <a:fld id="{18CE9CD0-0940-498B-B834-BC79AE865259}" type="slidenum">
              <a:rPr lang="ru-RU" smtClean="0"/>
              <a:t>‹#›</a:t>
            </a:fld>
            <a:endParaRPr lang="ru-RU"/>
          </a:p>
        </p:txBody>
      </p:sp>
    </p:spTree>
    <p:extLst>
      <p:ext uri="{BB962C8B-B14F-4D97-AF65-F5344CB8AC3E}">
        <p14:creationId xmlns:p14="http://schemas.microsoft.com/office/powerpoint/2010/main" val="329244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A44685-2ADF-45CF-95CA-728DEDE38274}" type="datetimeFigureOut">
              <a:rPr lang="ru-RU" smtClean="0"/>
              <a:t>01.02.2022</a:t>
            </a:fld>
            <a:endParaRPr lang="ru-R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CE9CD0-0940-498B-B834-BC79AE865259}" type="slidenum">
              <a:rPr lang="ru-RU" smtClean="0"/>
              <a:t>‹#›</a:t>
            </a:fld>
            <a:endParaRPr lang="ru-RU"/>
          </a:p>
        </p:txBody>
      </p:sp>
    </p:spTree>
    <p:extLst>
      <p:ext uri="{BB962C8B-B14F-4D97-AF65-F5344CB8AC3E}">
        <p14:creationId xmlns:p14="http://schemas.microsoft.com/office/powerpoint/2010/main" val="251762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0A44685-2ADF-45CF-95CA-728DEDE38274}" type="datetimeFigureOut">
              <a:rPr lang="ru-RU" smtClean="0"/>
              <a:t>01.02.2022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8CE9CD0-0940-498B-B834-BC79AE865259}" type="slidenum">
              <a:rPr lang="ru-RU" smtClean="0"/>
              <a:t>‹#›</a:t>
            </a:fld>
            <a:endParaRPr lang="ru-RU"/>
          </a:p>
        </p:txBody>
      </p:sp>
    </p:spTree>
    <p:extLst>
      <p:ext uri="{BB962C8B-B14F-4D97-AF65-F5344CB8AC3E}">
        <p14:creationId xmlns:p14="http://schemas.microsoft.com/office/powerpoint/2010/main" val="296644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A44685-2ADF-45CF-95CA-728DEDE38274}" type="datetimeFigureOut">
              <a:rPr lang="ru-RU" smtClean="0"/>
              <a:t>01.02.2022</a:t>
            </a:fld>
            <a:endParaRPr lang="ru-R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CE9CD0-0940-498B-B834-BC79AE865259}" type="slidenum">
              <a:rPr lang="ru-RU" smtClean="0"/>
              <a:t>‹#›</a:t>
            </a:fld>
            <a:endParaRPr lang="ru-R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125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library.ru/item.asp?id=41574717&amp;" TargetMode="External"/><Relationship Id="rId2" Type="http://schemas.openxmlformats.org/officeDocument/2006/relationships/hyperlink" Target="https://www.elibrary.ru/item.asp?id=46124662" TargetMode="External"/><Relationship Id="rId1" Type="http://schemas.openxmlformats.org/officeDocument/2006/relationships/slideLayout" Target="../slideLayouts/slideLayout2.xml"/><Relationship Id="rId4" Type="http://schemas.openxmlformats.org/officeDocument/2006/relationships/hyperlink" Target="https://www.elibrary.ru/item.asp?id=36800456&amp;pff=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54B25CE3-9813-4D11-94DE-8CB84EF81607}"/>
              </a:ext>
            </a:extLst>
          </p:cNvPr>
          <p:cNvSpPr>
            <a:spLocks noGrp="1"/>
          </p:cNvSpPr>
          <p:nvPr>
            <p:ph type="subTitle" idx="1"/>
          </p:nvPr>
        </p:nvSpPr>
        <p:spPr>
          <a:xfrm>
            <a:off x="1206583" y="3026315"/>
            <a:ext cx="10058400" cy="1143000"/>
          </a:xfrm>
        </p:spPr>
        <p:txBody>
          <a:bodyPr>
            <a:normAutofit/>
          </a:bodyPr>
          <a:lstStyle/>
          <a:p>
            <a:pPr algn="ctr"/>
            <a:r>
              <a:rPr lang="en-US" sz="2800" dirty="0">
                <a:solidFill>
                  <a:schemeClr val="tx1"/>
                </a:solidFill>
                <a:effectLst/>
                <a:latin typeface="Times New Roman" panose="02020603050405020304" pitchFamily="18" charset="0"/>
                <a:ea typeface="Calibri" panose="020F0502020204030204" pitchFamily="34" charset="0"/>
              </a:rPr>
              <a:t>Mathematical model of countering computer attacks</a:t>
            </a:r>
            <a:endParaRPr lang="ru-RU" sz="2800" dirty="0">
              <a:solidFill>
                <a:schemeClr val="tx1"/>
              </a:solidFill>
            </a:endParaRPr>
          </a:p>
        </p:txBody>
      </p:sp>
      <p:sp>
        <p:nvSpPr>
          <p:cNvPr id="7" name="TextBox 6">
            <a:extLst>
              <a:ext uri="{FF2B5EF4-FFF2-40B4-BE49-F238E27FC236}">
                <a16:creationId xmlns:a16="http://schemas.microsoft.com/office/drawing/2014/main" id="{99DC27BF-F544-4D09-86F7-74F9099D0E78}"/>
              </a:ext>
            </a:extLst>
          </p:cNvPr>
          <p:cNvSpPr txBox="1"/>
          <p:nvPr/>
        </p:nvSpPr>
        <p:spPr>
          <a:xfrm>
            <a:off x="3048740" y="200911"/>
            <a:ext cx="6094520" cy="767711"/>
          </a:xfrm>
          <a:prstGeom prst="rect">
            <a:avLst/>
          </a:prstGeom>
          <a:noFill/>
        </p:spPr>
        <p:txBody>
          <a:bodyPr wrap="square">
            <a:spAutoFit/>
          </a:bodyPr>
          <a:lstStyle/>
          <a:p>
            <a:pPr algn="ctr">
              <a:lnSpc>
                <a:spcPct val="107000"/>
              </a:lnSpc>
              <a:spcAft>
                <a:spcPts val="800"/>
              </a:spcAft>
            </a:pPr>
            <a:r>
              <a:rPr lang="en-US" sz="1800" dirty="0">
                <a:effectLst/>
                <a:latin typeface="Times New Roman" panose="02020603050405020304" pitchFamily="18" charset="0"/>
                <a:ea typeface="Calibri" panose="020F0502020204030204" pitchFamily="34" charset="0"/>
              </a:rPr>
              <a:t>National Research University </a:t>
            </a:r>
          </a:p>
          <a:p>
            <a:pPr algn="ctr">
              <a:lnSpc>
                <a:spcPct val="107000"/>
              </a:lnSpc>
              <a:spcAft>
                <a:spcPts val="800"/>
              </a:spcAft>
            </a:pPr>
            <a:r>
              <a:rPr lang="en-US" sz="1800" dirty="0">
                <a:effectLst/>
                <a:latin typeface="Times New Roman" panose="02020603050405020304" pitchFamily="18" charset="0"/>
                <a:ea typeface="Calibri" panose="020F0502020204030204" pitchFamily="34" charset="0"/>
              </a:rPr>
              <a:t>"Moscow Power Engineering Institute" </a:t>
            </a:r>
          </a:p>
        </p:txBody>
      </p:sp>
      <p:sp>
        <p:nvSpPr>
          <p:cNvPr id="11" name="TextBox 10">
            <a:extLst>
              <a:ext uri="{FF2B5EF4-FFF2-40B4-BE49-F238E27FC236}">
                <a16:creationId xmlns:a16="http://schemas.microsoft.com/office/drawing/2014/main" id="{61BA53DB-C2C2-4939-89EA-B8F8966FE26C}"/>
              </a:ext>
            </a:extLst>
          </p:cNvPr>
          <p:cNvSpPr txBox="1"/>
          <p:nvPr/>
        </p:nvSpPr>
        <p:spPr>
          <a:xfrm>
            <a:off x="5170463" y="4549748"/>
            <a:ext cx="6094520" cy="458074"/>
          </a:xfrm>
          <a:prstGeom prst="rect">
            <a:avLst/>
          </a:prstGeom>
          <a:noFill/>
        </p:spPr>
        <p:txBody>
          <a:bodyPr wrap="square">
            <a:spAutoFit/>
          </a:bodyPr>
          <a:lstStyle/>
          <a:p>
            <a:pPr marL="3420745" algn="r">
              <a:lnSpc>
                <a:spcPct val="150000"/>
              </a:lnSpc>
            </a:pPr>
            <a:r>
              <a:rPr lang="en-US" sz="1800" dirty="0">
                <a:solidFill>
                  <a:srgbClr val="0D0D0D"/>
                </a:solidFill>
                <a:effectLst/>
                <a:latin typeface="Times New Roman" panose="02020603050405020304" pitchFamily="18" charset="0"/>
                <a:ea typeface="Times New Roman" panose="02020603050405020304" pitchFamily="18" charset="0"/>
              </a:rPr>
              <a:t>Performed by: D.</a:t>
            </a:r>
            <a:r>
              <a:rPr lang="en-US" dirty="0">
                <a:solidFill>
                  <a:srgbClr val="0D0D0D"/>
                </a:solidFill>
                <a:latin typeface="Times New Roman" panose="02020603050405020304" pitchFamily="18" charset="0"/>
                <a:ea typeface="Times New Roman" panose="02020603050405020304" pitchFamily="18" charset="0"/>
              </a:rPr>
              <a:t>I</a:t>
            </a:r>
            <a:r>
              <a:rPr lang="en-US" sz="1800" dirty="0">
                <a:solidFill>
                  <a:srgbClr val="0D0D0D"/>
                </a:solidFill>
                <a:effectLst/>
                <a:latin typeface="Times New Roman" panose="02020603050405020304" pitchFamily="18" charset="0"/>
                <a:ea typeface="Times New Roman" panose="02020603050405020304" pitchFamily="18" charset="0"/>
              </a:rPr>
              <a:t>. </a:t>
            </a:r>
            <a:r>
              <a:rPr lang="en-US" sz="1800" dirty="0" err="1">
                <a:solidFill>
                  <a:srgbClr val="0D0D0D"/>
                </a:solidFill>
                <a:effectLst/>
                <a:latin typeface="Times New Roman" panose="02020603050405020304" pitchFamily="18" charset="0"/>
                <a:ea typeface="Times New Roman" panose="02020603050405020304" pitchFamily="18" charset="0"/>
              </a:rPr>
              <a:t>Ryzhov</a:t>
            </a:r>
            <a:endParaRPr lang="en-US" sz="1800" dirty="0">
              <a:solidFill>
                <a:srgbClr val="0D0D0D"/>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741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E553F-5106-4806-8289-5C7A8C3BA15C}"/>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Model description</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561E55A2-DDC2-483E-A02C-169C67303D12}"/>
              </a:ext>
            </a:extLst>
          </p:cNvPr>
          <p:cNvPicPr>
            <a:picLocks noChangeAspect="1"/>
          </p:cNvPicPr>
          <p:nvPr/>
        </p:nvPicPr>
        <p:blipFill>
          <a:blip r:embed="rId2"/>
          <a:stretch>
            <a:fillRect/>
          </a:stretch>
        </p:blipFill>
        <p:spPr>
          <a:xfrm>
            <a:off x="155575" y="1952184"/>
            <a:ext cx="5940425" cy="3728720"/>
          </a:xfrm>
          <a:prstGeom prst="rect">
            <a:avLst/>
          </a:prstGeom>
        </p:spPr>
      </p:pic>
      <p:pic>
        <p:nvPicPr>
          <p:cNvPr id="8" name="Рисунок 7">
            <a:extLst>
              <a:ext uri="{FF2B5EF4-FFF2-40B4-BE49-F238E27FC236}">
                <a16:creationId xmlns:a16="http://schemas.microsoft.com/office/drawing/2014/main" id="{A5541303-C779-4F5C-A798-52B0D2D231F9}"/>
              </a:ext>
            </a:extLst>
          </p:cNvPr>
          <p:cNvPicPr>
            <a:picLocks noChangeAspect="1"/>
          </p:cNvPicPr>
          <p:nvPr/>
        </p:nvPicPr>
        <p:blipFill>
          <a:blip r:embed="rId3"/>
          <a:stretch>
            <a:fillRect/>
          </a:stretch>
        </p:blipFill>
        <p:spPr>
          <a:xfrm>
            <a:off x="6251575" y="1952184"/>
            <a:ext cx="5940425" cy="3728720"/>
          </a:xfrm>
          <a:prstGeom prst="rect">
            <a:avLst/>
          </a:prstGeom>
        </p:spPr>
      </p:pic>
    </p:spTree>
    <p:extLst>
      <p:ext uri="{BB962C8B-B14F-4D97-AF65-F5344CB8AC3E}">
        <p14:creationId xmlns:p14="http://schemas.microsoft.com/office/powerpoint/2010/main" val="390150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E553F-5106-4806-8289-5C7A8C3BA15C}"/>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Model description</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C316EDB5-3B7B-4C00-8E00-70C49ED849E3}"/>
              </a:ext>
            </a:extLst>
          </p:cNvPr>
          <p:cNvPicPr>
            <a:picLocks noChangeAspect="1"/>
          </p:cNvPicPr>
          <p:nvPr/>
        </p:nvPicPr>
        <p:blipFill>
          <a:blip r:embed="rId2"/>
          <a:stretch>
            <a:fillRect/>
          </a:stretch>
        </p:blipFill>
        <p:spPr>
          <a:xfrm>
            <a:off x="155575" y="1952184"/>
            <a:ext cx="5940425" cy="3728720"/>
          </a:xfrm>
          <a:prstGeom prst="rect">
            <a:avLst/>
          </a:prstGeom>
        </p:spPr>
      </p:pic>
      <p:pic>
        <p:nvPicPr>
          <p:cNvPr id="4" name="Рисунок 3">
            <a:extLst>
              <a:ext uri="{FF2B5EF4-FFF2-40B4-BE49-F238E27FC236}">
                <a16:creationId xmlns:a16="http://schemas.microsoft.com/office/drawing/2014/main" id="{473E5425-6DC1-40F0-B2AE-4645B3FAF114}"/>
              </a:ext>
            </a:extLst>
          </p:cNvPr>
          <p:cNvPicPr>
            <a:picLocks noChangeAspect="1"/>
          </p:cNvPicPr>
          <p:nvPr/>
        </p:nvPicPr>
        <p:blipFill>
          <a:blip r:embed="rId3"/>
          <a:stretch>
            <a:fillRect/>
          </a:stretch>
        </p:blipFill>
        <p:spPr>
          <a:xfrm>
            <a:off x="6251575" y="1952145"/>
            <a:ext cx="5940425" cy="3728759"/>
          </a:xfrm>
          <a:prstGeom prst="rect">
            <a:avLst/>
          </a:prstGeom>
        </p:spPr>
      </p:pic>
    </p:spTree>
    <p:extLst>
      <p:ext uri="{BB962C8B-B14F-4D97-AF65-F5344CB8AC3E}">
        <p14:creationId xmlns:p14="http://schemas.microsoft.com/office/powerpoint/2010/main" val="1027845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E553F-5106-4806-8289-5C7A8C3BA15C}"/>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Examples</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40E1E1-B5FC-496F-B2B8-872FFE2C3E3B}"/>
              </a:ext>
            </a:extLst>
          </p:cNvPr>
          <p:cNvSpPr txBox="1"/>
          <p:nvPr/>
        </p:nvSpPr>
        <p:spPr>
          <a:xfrm>
            <a:off x="694678" y="1957500"/>
            <a:ext cx="10784149" cy="1023165"/>
          </a:xfrm>
          <a:prstGeom prst="rect">
            <a:avLst/>
          </a:prstGeom>
          <a:noFill/>
        </p:spPr>
        <p:txBody>
          <a:bodyPr wrap="square">
            <a:spAutoFit/>
          </a:bodyPr>
          <a:lstStyle/>
          <a:p>
            <a:pPr indent="450215">
              <a:lnSpc>
                <a:spcPct val="150000"/>
              </a:lnSpc>
            </a:pPr>
            <a:r>
              <a:rPr lang="ru-RU" sz="1400" dirty="0">
                <a:effectLst/>
                <a:latin typeface="Times New Roman" panose="02020603050405020304" pitchFamily="18" charset="0"/>
                <a:ea typeface="Calibri" panose="020F0502020204030204" pitchFamily="34" charset="0"/>
              </a:rPr>
              <a:t>Воспользовавшись пунктом меню «Примеры» можно пронаблюдать за вариантами развития различных</a:t>
            </a:r>
            <a:r>
              <a:rPr lang="ru-RU" sz="1400" dirty="0">
                <a:latin typeface="Times New Roman" panose="02020603050405020304" pitchFamily="18" charset="0"/>
                <a:ea typeface="Calibri" panose="020F0502020204030204" pitchFamily="34" charset="0"/>
              </a:rPr>
              <a:t> атак на информационный ресурс</a:t>
            </a:r>
          </a:p>
          <a:p>
            <a:pPr indent="450215">
              <a:lnSpc>
                <a:spcPct val="150000"/>
              </a:lnSpc>
            </a:pPr>
            <a:r>
              <a:rPr lang="en-US" sz="1400" dirty="0">
                <a:effectLst/>
                <a:latin typeface="Times New Roman" panose="02020603050405020304" pitchFamily="18" charset="0"/>
                <a:ea typeface="Calibri" panose="020F0502020204030204" pitchFamily="34" charset="0"/>
              </a:rPr>
              <a:t>Using the "Examples" menu item, you can observe the options for the development of various attacks on an information resource</a:t>
            </a:r>
            <a:endParaRPr lang="ru-RU" sz="1400" dirty="0">
              <a:effectLst/>
              <a:latin typeface="Times New Roman" panose="02020603050405020304" pitchFamily="18" charset="0"/>
              <a:ea typeface="Calibri" panose="020F0502020204030204" pitchFamily="34" charset="0"/>
            </a:endParaRPr>
          </a:p>
        </p:txBody>
      </p:sp>
      <p:pic>
        <p:nvPicPr>
          <p:cNvPr id="11" name="Рисунок 10">
            <a:extLst>
              <a:ext uri="{FF2B5EF4-FFF2-40B4-BE49-F238E27FC236}">
                <a16:creationId xmlns:a16="http://schemas.microsoft.com/office/drawing/2014/main" id="{B3D99735-70DB-4E53-A480-AFDC8EAC3C97}"/>
              </a:ext>
            </a:extLst>
          </p:cNvPr>
          <p:cNvPicPr>
            <a:picLocks noChangeAspect="1"/>
          </p:cNvPicPr>
          <p:nvPr/>
        </p:nvPicPr>
        <p:blipFill>
          <a:blip r:embed="rId2"/>
          <a:stretch>
            <a:fillRect/>
          </a:stretch>
        </p:blipFill>
        <p:spPr>
          <a:xfrm>
            <a:off x="6485502" y="3220725"/>
            <a:ext cx="4705689" cy="2953694"/>
          </a:xfrm>
          <a:prstGeom prst="rect">
            <a:avLst/>
          </a:prstGeom>
        </p:spPr>
      </p:pic>
      <p:pic>
        <p:nvPicPr>
          <p:cNvPr id="12" name="Рисунок 11">
            <a:extLst>
              <a:ext uri="{FF2B5EF4-FFF2-40B4-BE49-F238E27FC236}">
                <a16:creationId xmlns:a16="http://schemas.microsoft.com/office/drawing/2014/main" id="{75F30402-FC5A-4B1A-950A-38A688A295C8}"/>
              </a:ext>
            </a:extLst>
          </p:cNvPr>
          <p:cNvPicPr>
            <a:picLocks noChangeAspect="1"/>
          </p:cNvPicPr>
          <p:nvPr/>
        </p:nvPicPr>
        <p:blipFill>
          <a:blip r:embed="rId3"/>
          <a:stretch>
            <a:fillRect/>
          </a:stretch>
        </p:blipFill>
        <p:spPr>
          <a:xfrm>
            <a:off x="1000809" y="3220725"/>
            <a:ext cx="4705690" cy="2953694"/>
          </a:xfrm>
          <a:prstGeom prst="rect">
            <a:avLst/>
          </a:prstGeom>
        </p:spPr>
      </p:pic>
    </p:spTree>
    <p:extLst>
      <p:ext uri="{BB962C8B-B14F-4D97-AF65-F5344CB8AC3E}">
        <p14:creationId xmlns:p14="http://schemas.microsoft.com/office/powerpoint/2010/main" val="428448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E553F-5106-4806-8289-5C7A8C3BA15C}"/>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Exercises</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40E1E1-B5FC-496F-B2B8-872FFE2C3E3B}"/>
              </a:ext>
            </a:extLst>
          </p:cNvPr>
          <p:cNvSpPr txBox="1"/>
          <p:nvPr/>
        </p:nvSpPr>
        <p:spPr>
          <a:xfrm>
            <a:off x="694678" y="1957500"/>
            <a:ext cx="10784149" cy="1023165"/>
          </a:xfrm>
          <a:prstGeom prst="rect">
            <a:avLst/>
          </a:prstGeom>
          <a:noFill/>
        </p:spPr>
        <p:txBody>
          <a:bodyPr wrap="square">
            <a:spAutoFit/>
          </a:bodyPr>
          <a:lstStyle/>
          <a:p>
            <a:pPr indent="450215">
              <a:lnSpc>
                <a:spcPct val="150000"/>
              </a:lnSpc>
            </a:pPr>
            <a:r>
              <a:rPr lang="ru-RU" sz="1400" dirty="0">
                <a:effectLst/>
                <a:latin typeface="Times New Roman" panose="02020603050405020304" pitchFamily="18" charset="0"/>
                <a:ea typeface="Calibri" panose="020F0502020204030204" pitchFamily="34" charset="0"/>
              </a:rPr>
              <a:t>Во вкладке «Упражнения» доступны для выполнения задания по подбору оптимальных коэффициентов интенсивности противодействия и эффективности</a:t>
            </a:r>
          </a:p>
          <a:p>
            <a:pPr indent="450215">
              <a:lnSpc>
                <a:spcPct val="150000"/>
              </a:lnSpc>
            </a:pPr>
            <a:r>
              <a:rPr lang="en-US" sz="1400" dirty="0">
                <a:effectLst/>
                <a:latin typeface="Times New Roman" panose="02020603050405020304" pitchFamily="18" charset="0"/>
                <a:ea typeface="Calibri" panose="020F0502020204030204" pitchFamily="34" charset="0"/>
              </a:rPr>
              <a:t>In the "Exercises" tab, you can complete the task of selecting the optimal coefficients of the intensity of counteraction and effectiveness</a:t>
            </a:r>
            <a:endParaRPr lang="ru-RU" sz="1400" dirty="0">
              <a:effectLst/>
              <a:latin typeface="Times New Roman" panose="02020603050405020304" pitchFamily="18" charset="0"/>
              <a:ea typeface="Calibri" panose="020F0502020204030204" pitchFamily="34" charset="0"/>
            </a:endParaRPr>
          </a:p>
        </p:txBody>
      </p:sp>
      <p:pic>
        <p:nvPicPr>
          <p:cNvPr id="6" name="Рисунок 5">
            <a:extLst>
              <a:ext uri="{FF2B5EF4-FFF2-40B4-BE49-F238E27FC236}">
                <a16:creationId xmlns:a16="http://schemas.microsoft.com/office/drawing/2014/main" id="{5E32573D-B446-4D9C-A094-98FD69811648}"/>
              </a:ext>
            </a:extLst>
          </p:cNvPr>
          <p:cNvPicPr>
            <a:picLocks noChangeAspect="1"/>
          </p:cNvPicPr>
          <p:nvPr/>
        </p:nvPicPr>
        <p:blipFill>
          <a:blip r:embed="rId2"/>
          <a:stretch>
            <a:fillRect/>
          </a:stretch>
        </p:blipFill>
        <p:spPr>
          <a:xfrm>
            <a:off x="1216941" y="3180327"/>
            <a:ext cx="4612221" cy="2895025"/>
          </a:xfrm>
          <a:prstGeom prst="rect">
            <a:avLst/>
          </a:prstGeom>
        </p:spPr>
      </p:pic>
      <p:pic>
        <p:nvPicPr>
          <p:cNvPr id="7" name="Рисунок 6">
            <a:extLst>
              <a:ext uri="{FF2B5EF4-FFF2-40B4-BE49-F238E27FC236}">
                <a16:creationId xmlns:a16="http://schemas.microsoft.com/office/drawing/2014/main" id="{5E47DAC5-11D4-4975-8F0E-D6E5C5A16165}"/>
              </a:ext>
            </a:extLst>
          </p:cNvPr>
          <p:cNvPicPr>
            <a:picLocks noChangeAspect="1"/>
          </p:cNvPicPr>
          <p:nvPr/>
        </p:nvPicPr>
        <p:blipFill>
          <a:blip r:embed="rId3"/>
          <a:stretch>
            <a:fillRect/>
          </a:stretch>
        </p:blipFill>
        <p:spPr>
          <a:xfrm>
            <a:off x="6286006" y="3180327"/>
            <a:ext cx="4612221" cy="2895025"/>
          </a:xfrm>
          <a:prstGeom prst="rect">
            <a:avLst/>
          </a:prstGeom>
        </p:spPr>
      </p:pic>
    </p:spTree>
    <p:extLst>
      <p:ext uri="{BB962C8B-B14F-4D97-AF65-F5344CB8AC3E}">
        <p14:creationId xmlns:p14="http://schemas.microsoft.com/office/powerpoint/2010/main" val="428540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E553F-5106-4806-8289-5C7A8C3BA15C}"/>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References</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040E1E1-B5FC-496F-B2B8-872FFE2C3E3B}"/>
              </a:ext>
            </a:extLst>
          </p:cNvPr>
          <p:cNvSpPr txBox="1"/>
          <p:nvPr/>
        </p:nvSpPr>
        <p:spPr>
          <a:xfrm>
            <a:off x="694678" y="1957500"/>
            <a:ext cx="10784149" cy="4130298"/>
          </a:xfrm>
          <a:prstGeom prst="rect">
            <a:avLst/>
          </a:prstGeom>
          <a:noFill/>
        </p:spPr>
        <p:txBody>
          <a:bodyPr wrap="square">
            <a:spAutoFit/>
          </a:bodyPr>
          <a:lstStyle/>
          <a:p>
            <a:pPr marL="342900" lvl="0" indent="-342900">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rPr>
              <a:t>Семыкина Н. А. Математическая модель противодействия компьютерным атакам / Н. А. Семыкина, В. И. Суворов, И. А. Шаповалова // Научно-технический вестник Поволжья. – 2021. – № 5. – С. 104-106. URL: </a:t>
            </a:r>
            <a:r>
              <a:rPr lang="ru-RU" sz="1800" u="sng" dirty="0">
                <a:solidFill>
                  <a:srgbClr val="0563C1"/>
                </a:solidFill>
                <a:effectLst/>
                <a:latin typeface="Times New Roman" panose="02020603050405020304" pitchFamily="18" charset="0"/>
                <a:ea typeface="Calibri" panose="020F0502020204030204" pitchFamily="34" charset="0"/>
                <a:hlinkClick r:id="rId2"/>
              </a:rPr>
              <a:t>https://www.elibrary.ru/item.asp?id=46124662</a:t>
            </a:r>
            <a:endParaRPr lang="ru-RU" sz="18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rPr>
              <a:t>Воробьев С. П. Математическая модель оптимизации сетевой инфраструктуры распределенной корпоративной системы на базе облачных, туманных и граничных технологий / С. П. Воробьев // Моделирование, оптимизация и информационные технологии. – 2019. – Т. 7. – № 3(26). – С. 4. – DOI 10.26102/2310-6018/2019.26.3.003. </a:t>
            </a:r>
            <a:r>
              <a:rPr lang="en-US" sz="1800" dirty="0">
                <a:effectLst/>
                <a:latin typeface="Times New Roman" panose="02020603050405020304" pitchFamily="18" charset="0"/>
                <a:ea typeface="Calibri" panose="020F0502020204030204" pitchFamily="34" charset="0"/>
              </a:rPr>
              <a:t>URL: </a:t>
            </a:r>
            <a:r>
              <a:rPr lang="en-US" sz="1800" u="sng" dirty="0">
                <a:solidFill>
                  <a:srgbClr val="0563C1"/>
                </a:solidFill>
                <a:effectLst/>
                <a:latin typeface="Times New Roman" panose="02020603050405020304" pitchFamily="18" charset="0"/>
                <a:ea typeface="Calibri" panose="020F0502020204030204" pitchFamily="34" charset="0"/>
                <a:hlinkClick r:id="rId3"/>
              </a:rPr>
              <a:t>https://www.elibrary.ru/item.asp?id=41574717&amp;</a:t>
            </a:r>
            <a:r>
              <a:rPr lang="en-US" sz="1800" dirty="0">
                <a:effectLst/>
                <a:latin typeface="Times New Roman" panose="02020603050405020304" pitchFamily="18" charset="0"/>
                <a:ea typeface="Calibri" panose="020F0502020204030204" pitchFamily="34" charset="0"/>
              </a:rPr>
              <a:t> </a:t>
            </a:r>
            <a:endParaRPr lang="ru-RU" sz="1800" dirty="0">
              <a:effectLst/>
              <a:latin typeface="Times New Roman" panose="02020603050405020304" pitchFamily="18" charset="0"/>
              <a:ea typeface="Calibri" panose="020F0502020204030204" pitchFamily="34" charset="0"/>
            </a:endParaRPr>
          </a:p>
          <a:p>
            <a:pPr marL="342900" lvl="0" indent="-342900">
              <a:lnSpc>
                <a:spcPct val="107000"/>
              </a:lnSpc>
              <a:spcAft>
                <a:spcPts val="800"/>
              </a:spcAft>
              <a:buFont typeface="+mj-lt"/>
              <a:buAutoNum type="arabicPeriod"/>
            </a:pPr>
            <a:r>
              <a:rPr lang="ru-RU" sz="1800" dirty="0" err="1">
                <a:effectLst/>
                <a:latin typeface="Times New Roman" panose="02020603050405020304" pitchFamily="18" charset="0"/>
                <a:ea typeface="Calibri" panose="020F0502020204030204" pitchFamily="34" charset="0"/>
              </a:rPr>
              <a:t>Вавичкин</a:t>
            </a:r>
            <a:r>
              <a:rPr lang="ru-RU" sz="1800" dirty="0">
                <a:effectLst/>
                <a:latin typeface="Times New Roman" panose="02020603050405020304" pitchFamily="18" charset="0"/>
                <a:ea typeface="Calibri" panose="020F0502020204030204" pitchFamily="34" charset="0"/>
              </a:rPr>
              <a:t> Н. А. Математические модели в информационной безопасности / Н. А. </a:t>
            </a:r>
            <a:r>
              <a:rPr lang="ru-RU" sz="1800" dirty="0" err="1">
                <a:effectLst/>
                <a:latin typeface="Times New Roman" panose="02020603050405020304" pitchFamily="18" charset="0"/>
                <a:ea typeface="Calibri" panose="020F0502020204030204" pitchFamily="34" charset="0"/>
              </a:rPr>
              <a:t>Вавичкин</a:t>
            </a:r>
            <a:r>
              <a:rPr lang="ru-RU" sz="1800" dirty="0">
                <a:effectLst/>
                <a:latin typeface="Times New Roman" panose="02020603050405020304" pitchFamily="18" charset="0"/>
                <a:ea typeface="Calibri" panose="020F0502020204030204" pitchFamily="34" charset="0"/>
              </a:rPr>
              <a:t> // Безопасность информационного пространства - 2017, Екатеринбург, 12 декабря 2017 года / Министерство образования и науки Российской Федерации, Уральский федеральный университет имени первого Президента России Б. Н. Ельцина. – Екатеринбург: Уральский федеральный университет имени первого Президента России Б.Н. Ельцина, 2018. – С. 148-150. </a:t>
            </a:r>
            <a:r>
              <a:rPr lang="en-US" sz="1800" dirty="0">
                <a:effectLst/>
                <a:latin typeface="Times New Roman" panose="02020603050405020304" pitchFamily="18" charset="0"/>
                <a:ea typeface="Calibri" panose="020F0502020204030204" pitchFamily="34" charset="0"/>
              </a:rPr>
              <a:t>URL: </a:t>
            </a:r>
            <a:r>
              <a:rPr lang="en-US" sz="1800" u="sng" dirty="0">
                <a:solidFill>
                  <a:srgbClr val="0563C1"/>
                </a:solidFill>
                <a:effectLst/>
                <a:latin typeface="Times New Roman" panose="02020603050405020304" pitchFamily="18" charset="0"/>
                <a:ea typeface="Calibri" panose="020F0502020204030204" pitchFamily="34" charset="0"/>
                <a:hlinkClick r:id="rId4"/>
              </a:rPr>
              <a:t>https://www.elibrary.ru/item.asp?id=36800456&amp;pff=1</a:t>
            </a:r>
            <a:r>
              <a:rPr lang="ru-RU" sz="1800" u="sng" dirty="0">
                <a:solidFill>
                  <a:srgbClr val="0563C1"/>
                </a:solidFill>
                <a:effectLst/>
                <a:latin typeface="Times New Roman" panose="02020603050405020304" pitchFamily="18" charset="0"/>
                <a:ea typeface="Calibri" panose="020F0502020204030204" pitchFamily="34" charset="0"/>
                <a:hlinkClick r:id="rId4"/>
              </a:rPr>
              <a:t>\</a:t>
            </a:r>
            <a:endParaRPr lang="ru-RU"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7802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B89B65-248B-4D50-B984-EBDE71ABE8FD}"/>
              </a:ext>
            </a:extLst>
          </p:cNvPr>
          <p:cNvSpPr>
            <a:spLocks noGrp="1"/>
          </p:cNvSpPr>
          <p:nvPr>
            <p:ph type="title"/>
          </p:nvPr>
        </p:nvSpPr>
        <p:spPr/>
        <p:txBody>
          <a:bodyPr/>
          <a:lstStyle/>
          <a:p>
            <a:pPr algn="ctr"/>
            <a:r>
              <a:rPr lang="en-US" dirty="0">
                <a:solidFill>
                  <a:schemeClr val="tx1"/>
                </a:solidFill>
              </a:rPr>
              <a:t>Relevance</a:t>
            </a:r>
            <a:endParaRPr lang="ru-RU" dirty="0">
              <a:solidFill>
                <a:schemeClr val="tx1"/>
              </a:solidFill>
            </a:endParaRPr>
          </a:p>
        </p:txBody>
      </p:sp>
      <p:sp>
        <p:nvSpPr>
          <p:cNvPr id="3" name="Объект 2">
            <a:extLst>
              <a:ext uri="{FF2B5EF4-FFF2-40B4-BE49-F238E27FC236}">
                <a16:creationId xmlns:a16="http://schemas.microsoft.com/office/drawing/2014/main" id="{9EDA7B56-CE24-403F-81D7-38732FBA273A}"/>
              </a:ext>
            </a:extLst>
          </p:cNvPr>
          <p:cNvSpPr>
            <a:spLocks noGrp="1"/>
          </p:cNvSpPr>
          <p:nvPr>
            <p:ph idx="1"/>
          </p:nvPr>
        </p:nvSpPr>
        <p:spPr>
          <a:xfrm>
            <a:off x="1097280" y="1987777"/>
            <a:ext cx="10058400" cy="4023360"/>
          </a:xfrm>
        </p:spPr>
        <p:txBody>
          <a:bodyPr>
            <a:normAutofit fontScale="70000" lnSpcReduction="20000"/>
          </a:bodyPr>
          <a:lstStyle/>
          <a:p>
            <a:pPr marL="0" indent="432000">
              <a:lnSpc>
                <a:spcPct val="150000"/>
              </a:lnSpc>
              <a:spcBef>
                <a:spcPts val="0"/>
              </a:spcBef>
              <a:spcAft>
                <a:spcPts val="0"/>
              </a:spcAft>
            </a:pPr>
            <a:r>
              <a:rPr lang="ru-RU" dirty="0">
                <a:solidFill>
                  <a:schemeClr val="tx1"/>
                </a:solidFill>
                <a:latin typeface="Times New Roman" panose="02020603050405020304" pitchFamily="18" charset="0"/>
                <a:cs typeface="Times New Roman" panose="02020603050405020304" pitchFamily="18" charset="0"/>
              </a:rPr>
              <a:t>В настоящее время остро стоит вопрос обеспечения информационной безопасности компьютерных систем. По статистическим данным </a:t>
            </a:r>
            <a:r>
              <a:rPr lang="en-US" dirty="0">
                <a:solidFill>
                  <a:schemeClr val="tx1"/>
                </a:solidFill>
                <a:latin typeface="Times New Roman" panose="02020603050405020304" pitchFamily="18" charset="0"/>
                <a:cs typeface="Times New Roman" panose="02020603050405020304" pitchFamily="18" charset="0"/>
              </a:rPr>
              <a:t>Positive Technologies</a:t>
            </a:r>
            <a:r>
              <a:rPr lang="ru-RU" dirty="0">
                <a:solidFill>
                  <a:schemeClr val="tx1"/>
                </a:solidFill>
                <a:latin typeface="Times New Roman" panose="02020603050405020304" pitchFamily="18" charset="0"/>
                <a:cs typeface="Times New Roman" panose="02020603050405020304" pitchFamily="18" charset="0"/>
              </a:rPr>
              <a:t> на сегодняшний день наиболее распространенная причина (59%) нарушения работы сети государственных учреждений, оборонных предприятий и крупных организаций - это целенаправленные кибератаки (АРТ-атаки). Атака АРТ превосходит обычные </a:t>
            </a:r>
            <a:r>
              <a:rPr lang="ru-RU" dirty="0" err="1">
                <a:solidFill>
                  <a:schemeClr val="tx1"/>
                </a:solidFill>
                <a:latin typeface="Times New Roman" panose="02020603050405020304" pitchFamily="18" charset="0"/>
                <a:cs typeface="Times New Roman" panose="02020603050405020304" pitchFamily="18" charset="0"/>
              </a:rPr>
              <a:t>киберугрозы</a:t>
            </a:r>
            <a:r>
              <a:rPr lang="ru-RU" dirty="0">
                <a:solidFill>
                  <a:schemeClr val="tx1"/>
                </a:solidFill>
                <a:latin typeface="Times New Roman" panose="02020603050405020304" pitchFamily="18" charset="0"/>
                <a:cs typeface="Times New Roman" panose="02020603050405020304" pitchFamily="18" charset="0"/>
              </a:rPr>
              <a:t>, так как ориентируется на взлом конкретной цели и готовится на основании информации о ней, собираемой в течение длительного времени. АРТ осуществляет взлом целевой инфраструктуры посредством эксплуатации программных и аппаратных уязвимостей и методов социальной инженерии. </a:t>
            </a:r>
          </a:p>
          <a:p>
            <a:pPr marL="0" indent="432000">
              <a:lnSpc>
                <a:spcPct val="150000"/>
              </a:lnSpc>
              <a:spcBef>
                <a:spcPts val="0"/>
              </a:spcBef>
              <a:spcAft>
                <a:spcPts val="0"/>
              </a:spcAft>
            </a:pPr>
            <a:r>
              <a:rPr lang="en-US" dirty="0">
                <a:solidFill>
                  <a:schemeClr val="tx1"/>
                </a:solidFill>
                <a:latin typeface="Times New Roman" panose="02020603050405020304" pitchFamily="18" charset="0"/>
                <a:cs typeface="Times New Roman" panose="02020603050405020304" pitchFamily="18" charset="0"/>
              </a:rPr>
              <a:t>Currently, the issue of ensuring the information security of computer systems is acute. According to Positive Technologies statistics, by far the most common reason (59%) for disrupting the network of government agencies, defense enterprises and large organizations is targeted cyber attacks (ART attacks). The ART attack surpasses conventional cyber threats, as it focuses on hacking a specific target and is prepared based on information about it collected over a long time. ART performs hacking of the target infrastructure by exploiting software and hardware vulnerabilities and social engineering methods.</a:t>
            </a:r>
            <a:endParaRPr lang="ru-R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28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2E43CC-14ED-4B4A-99E0-351414897C5E}"/>
              </a:ext>
            </a:extLst>
          </p:cNvPr>
          <p:cNvSpPr>
            <a:spLocks noGrp="1"/>
          </p:cNvSpPr>
          <p:nvPr>
            <p:ph type="title"/>
          </p:nvPr>
        </p:nvSpPr>
        <p:spPr/>
        <p:txBody>
          <a:bodyPr/>
          <a:lstStyle/>
          <a:p>
            <a:pPr algn="ctr"/>
            <a:r>
              <a:rPr lang="en-US" dirty="0">
                <a:solidFill>
                  <a:schemeClr val="tx1"/>
                </a:solidFill>
              </a:rPr>
              <a:t>Relevance</a:t>
            </a:r>
            <a:endParaRPr lang="ru-RU" dirty="0">
              <a:solidFill>
                <a:schemeClr val="tx1"/>
              </a:solidFill>
            </a:endParaRPr>
          </a:p>
        </p:txBody>
      </p:sp>
      <p:sp>
        <p:nvSpPr>
          <p:cNvPr id="5" name="TextBox 4">
            <a:extLst>
              <a:ext uri="{FF2B5EF4-FFF2-40B4-BE49-F238E27FC236}">
                <a16:creationId xmlns:a16="http://schemas.microsoft.com/office/drawing/2014/main" id="{2BFCB3B6-B65B-41FA-A066-3D1FDC71002F}"/>
              </a:ext>
            </a:extLst>
          </p:cNvPr>
          <p:cNvSpPr txBox="1"/>
          <p:nvPr/>
        </p:nvSpPr>
        <p:spPr>
          <a:xfrm>
            <a:off x="1180730" y="1861559"/>
            <a:ext cx="9974950" cy="3372077"/>
          </a:xfrm>
          <a:prstGeom prst="rect">
            <a:avLst/>
          </a:prstGeom>
          <a:noFill/>
        </p:spPr>
        <p:txBody>
          <a:bodyPr wrap="square">
            <a:spAutoFit/>
          </a:bodyPr>
          <a:lstStyle/>
          <a:p>
            <a:pPr indent="457200">
              <a:lnSpc>
                <a:spcPct val="150000"/>
              </a:lnSpc>
            </a:pPr>
            <a:r>
              <a:rPr lang="ru-RU" sz="1600" dirty="0">
                <a:latin typeface="Times New Roman" panose="02020603050405020304" pitchFamily="18" charset="0"/>
                <a:cs typeface="Times New Roman" panose="02020603050405020304" pitchFamily="18" charset="0"/>
              </a:rPr>
              <a:t>Хотя существует целый комплекс различных мер, направленных на обнаружение АРТ, они, зачастую, оказываются малоэффективны. Для создания эффективных контрмер требуется всестороннее исследование проблемы. Одним из подходов к анализу распространения вредоносных программ в информационных системах является математическое моделирование, которое позволяет рассмотреть различные сценарии последствий кибератак для управления мерами защиты в компьютерной системе. </a:t>
            </a:r>
          </a:p>
          <a:p>
            <a:pPr indent="457200">
              <a:lnSpc>
                <a:spcPct val="150000"/>
              </a:lnSpc>
            </a:pPr>
            <a:r>
              <a:rPr lang="en-US" sz="1600" dirty="0">
                <a:latin typeface="Times New Roman" panose="02020603050405020304" pitchFamily="18" charset="0"/>
                <a:cs typeface="Times New Roman" panose="02020603050405020304" pitchFamily="18" charset="0"/>
              </a:rPr>
              <a:t>Although there is a whole range of different measures aimed at detecting ART, they are often ineffective. To create effective countermeasures, a comprehensive study of the problem is required. One of the approaches to analyzing the spread of malware in information systems is mathematical modeling, which allows us to consider various scenarios of the consequences of cyber attacks for the management of security measures in a computer system.</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20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D55F8-1AF2-4585-9F47-07E539ED39C3}"/>
              </a:ext>
            </a:extLst>
          </p:cNvPr>
          <p:cNvSpPr>
            <a:spLocks noGrp="1"/>
          </p:cNvSpPr>
          <p:nvPr>
            <p:ph type="title"/>
          </p:nvPr>
        </p:nvSpPr>
        <p:spPr/>
        <p:txBody>
          <a:bodyPr/>
          <a:lstStyle/>
          <a:p>
            <a:pPr algn="ctr"/>
            <a:r>
              <a:rPr lang="en-US" dirty="0">
                <a:solidFill>
                  <a:schemeClr val="tx1"/>
                </a:solidFill>
              </a:rPr>
              <a:t>Mathematical model</a:t>
            </a:r>
            <a:endParaRPr lang="ru-RU" dirty="0">
              <a:solidFill>
                <a:schemeClr val="tx1"/>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053673-EEA9-48F6-B080-A24002DBCF38}"/>
                  </a:ext>
                </a:extLst>
              </p:cNvPr>
              <p:cNvSpPr txBox="1"/>
              <p:nvPr/>
            </p:nvSpPr>
            <p:spPr>
              <a:xfrm>
                <a:off x="1003177" y="1835014"/>
                <a:ext cx="9765807" cy="4110741"/>
              </a:xfrm>
              <a:prstGeom prst="rect">
                <a:avLst/>
              </a:prstGeom>
              <a:noFill/>
            </p:spPr>
            <p:txBody>
              <a:bodyPr wrap="square">
                <a:spAutoFit/>
              </a:bodyPr>
              <a:lstStyle/>
              <a:p>
                <a:pPr marL="7620" indent="450215" algn="just">
                  <a:lnSpc>
                    <a:spcPct val="150000"/>
                  </a:lnSpc>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Процесс защиты от кибератак будем рассматривать на временном интервале [0,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Предположим, что информационный ресурс атакует хакерская группа. Обозначим через </a:t>
                </a:r>
              </a:p>
              <a:p>
                <a:pPr indent="450215" algn="just">
                  <a:lnSpc>
                    <a:spcPct val="150000"/>
                  </a:lnSpc>
                </a:pPr>
                <a14:m>
                  <m:oMath xmlns:m="http://schemas.openxmlformats.org/officeDocument/2006/math">
                    <m:r>
                      <a:rPr lang="en-US" sz="1600" i="1">
                        <a:effectLst/>
                        <a:latin typeface="Cambria Math" panose="02040503050406030204" pitchFamily="18" charset="0"/>
                        <a:ea typeface="Calibri" panose="020F0502020204030204" pitchFamily="34" charset="0"/>
                      </a:rPr>
                      <m:t>𝑥</m:t>
                    </m:r>
                    <m:r>
                      <a:rPr lang="ru-RU" sz="1600" i="1">
                        <a:effectLst/>
                        <a:latin typeface="Cambria Math" panose="02040503050406030204" pitchFamily="18" charset="0"/>
                        <a:ea typeface="Calibri" panose="020F0502020204030204" pitchFamily="34" charset="0"/>
                      </a:rPr>
                      <m:t>(</m:t>
                    </m:r>
                    <m:r>
                      <a:rPr lang="ru-RU" sz="1600" i="1">
                        <a:effectLst/>
                        <a:latin typeface="Cambria Math" panose="02040503050406030204" pitchFamily="18" charset="0"/>
                        <a:ea typeface="Calibri" panose="020F0502020204030204" pitchFamily="34" charset="0"/>
                      </a:rPr>
                      <m:t>𝑡</m:t>
                    </m:r>
                    <m:r>
                      <a:rPr lang="ru-RU" sz="1600" i="1">
                        <a:effectLst/>
                        <a:latin typeface="Cambria Math" panose="02040503050406030204" pitchFamily="18" charset="0"/>
                        <a:ea typeface="Calibri" panose="020F0502020204030204" pitchFamily="34" charset="0"/>
                      </a:rPr>
                      <m:t>)</m:t>
                    </m:r>
                  </m:oMath>
                </a14:m>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количество компьютерных атак на инфраструктуру хакерской группировкой в момент времени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Интенсивность атак злоумышленников зависит от следующих параметров:</a:t>
                </a:r>
              </a:p>
              <a:p>
                <a:pPr indent="450215" algn="just">
                  <a:lnSpc>
                    <a:spcPct val="150000"/>
                  </a:lnSpc>
                </a:pPr>
                <a14:m>
                  <m:oMath xmlns:m="http://schemas.openxmlformats.org/officeDocument/2006/math">
                    <m:r>
                      <a:rPr lang="en-US" sz="1600" i="1">
                        <a:effectLst/>
                        <a:latin typeface="Cambria Math" panose="02040503050406030204" pitchFamily="18" charset="0"/>
                        <a:ea typeface="Calibri" panose="020F0502020204030204" pitchFamily="34" charset="0"/>
                      </a:rPr>
                      <m:t>𝛼</m:t>
                    </m:r>
                  </m:oMath>
                </a14:m>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коэффициент интенсивности атаки,</a:t>
                </a:r>
              </a:p>
              <a:p>
                <a:pPr indent="450215" algn="just">
                  <a:lnSpc>
                    <a:spcPct val="150000"/>
                  </a:lnSpc>
                </a:pPr>
                <a14:m>
                  <m:oMath xmlns:m="http://schemas.openxmlformats.org/officeDocument/2006/math">
                    <m:r>
                      <a:rPr lang="ru-RU" sz="1600" i="1">
                        <a:effectLst/>
                        <a:latin typeface="Cambria Math" panose="02040503050406030204" pitchFamily="18" charset="0"/>
                        <a:ea typeface="Calibri" panose="020F0502020204030204" pitchFamily="34" charset="0"/>
                      </a:rPr>
                      <m:t>𝐼</m:t>
                    </m:r>
                    <m:r>
                      <a:rPr lang="ru-RU" sz="1600" i="1">
                        <a:effectLst/>
                        <a:latin typeface="Cambria Math" panose="02040503050406030204" pitchFamily="18" charset="0"/>
                        <a:ea typeface="Calibri" panose="020F0502020204030204" pitchFamily="34" charset="0"/>
                      </a:rPr>
                      <m:t>_</m:t>
                    </m:r>
                    <m:r>
                      <a:rPr lang="ru-RU" sz="1600" i="1">
                        <a:effectLst/>
                        <a:latin typeface="Cambria Math" panose="02040503050406030204" pitchFamily="18" charset="0"/>
                        <a:ea typeface="Calibri" panose="020F0502020204030204" pitchFamily="34" charset="0"/>
                      </a:rPr>
                      <m:t>𝑎𝑡𝑡</m:t>
                    </m:r>
                  </m:oMath>
                </a14:m>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уровень развития информационных технологий злоумышленников.</a:t>
                </a:r>
              </a:p>
              <a:p>
                <a:pPr indent="450215" algn="just">
                  <a:lnSpc>
                    <a:spcPct val="150000"/>
                  </a:lnSpc>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Информационная система пытается подавить атаки в объеме, равном </a:t>
                </a:r>
                <a14:m>
                  <m:oMath xmlns:m="http://schemas.openxmlformats.org/officeDocument/2006/math">
                    <m:r>
                      <a:rPr lang="en-US" sz="1600" i="1">
                        <a:effectLst/>
                        <a:latin typeface="Cambria Math" panose="02040503050406030204" pitchFamily="18" charset="0"/>
                        <a:ea typeface="Calibri" panose="020F0502020204030204" pitchFamily="34" charset="0"/>
                      </a:rPr>
                      <m:t>𝑧</m:t>
                    </m:r>
                    <m:r>
                      <a:rPr lang="ru-RU" sz="1600" i="1">
                        <a:effectLst/>
                        <a:latin typeface="Cambria Math" panose="02040503050406030204" pitchFamily="18" charset="0"/>
                        <a:ea typeface="Calibri" panose="020F0502020204030204" pitchFamily="34" charset="0"/>
                      </a:rPr>
                      <m:t>(</m:t>
                    </m:r>
                    <m:r>
                      <a:rPr lang="ru-RU" sz="1600" i="1">
                        <a:effectLst/>
                        <a:latin typeface="Cambria Math" panose="02040503050406030204" pitchFamily="18" charset="0"/>
                        <a:ea typeface="Calibri" panose="020F0502020204030204" pitchFamily="34" charset="0"/>
                      </a:rPr>
                      <m:t>𝑡</m:t>
                    </m:r>
                    <m:r>
                      <a:rPr lang="ru-RU" sz="1600" i="1">
                        <a:effectLst/>
                        <a:latin typeface="Cambria Math" panose="02040503050406030204" pitchFamily="18" charset="0"/>
                        <a:ea typeface="Calibri" panose="020F0502020204030204" pitchFamily="34" charset="0"/>
                      </a:rPr>
                      <m:t>)</m:t>
                    </m:r>
                  </m:oMath>
                </a14:m>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50000"/>
                  </a:lnSpc>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Успех защищающейся стороны зависит от</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следующих параметров:</a:t>
                </a:r>
              </a:p>
              <a:p>
                <a:pPr indent="450215" algn="just">
                  <a:lnSpc>
                    <a:spcPct val="150000"/>
                  </a:lnSpc>
                </a:pPr>
                <a14:m>
                  <m:oMath xmlns:m="http://schemas.openxmlformats.org/officeDocument/2006/math">
                    <m:r>
                      <a:rPr lang="en-US" sz="1600" i="1">
                        <a:effectLst/>
                        <a:latin typeface="Cambria Math" panose="02040503050406030204" pitchFamily="18" charset="0"/>
                        <a:ea typeface="Calibri" panose="020F0502020204030204" pitchFamily="34" charset="0"/>
                      </a:rPr>
                      <m:t>𝛽</m:t>
                    </m:r>
                  </m:oMath>
                </a14:m>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интенсивность противодействия,</a:t>
                </a:r>
              </a:p>
              <a:p>
                <a:pPr indent="450215" algn="just">
                  <a:lnSpc>
                    <a:spcPct val="150000"/>
                  </a:lnSpc>
                </a:pPr>
                <a14:m>
                  <m:oMath xmlns:m="http://schemas.openxmlformats.org/officeDocument/2006/math">
                    <m:r>
                      <a:rPr lang="ru-RU" sz="1600" i="1">
                        <a:effectLst/>
                        <a:latin typeface="Cambria Math" panose="02040503050406030204" pitchFamily="18" charset="0"/>
                        <a:ea typeface="Calibri" panose="020F0502020204030204" pitchFamily="34" charset="0"/>
                      </a:rPr>
                      <m:t>𝐼</m:t>
                    </m:r>
                    <m:r>
                      <a:rPr lang="ru-RU" sz="1600" i="1">
                        <a:effectLst/>
                        <a:latin typeface="Cambria Math" panose="02040503050406030204" pitchFamily="18" charset="0"/>
                        <a:ea typeface="Calibri" panose="020F0502020204030204" pitchFamily="34" charset="0"/>
                      </a:rPr>
                      <m:t>_</m:t>
                    </m:r>
                    <m:r>
                      <a:rPr lang="ru-RU" sz="1600" i="1">
                        <a:effectLst/>
                        <a:latin typeface="Cambria Math" panose="02040503050406030204" pitchFamily="18" charset="0"/>
                        <a:ea typeface="Calibri" panose="020F0502020204030204" pitchFamily="34" charset="0"/>
                      </a:rPr>
                      <m:t>𝑑𝑒𝑓</m:t>
                    </m:r>
                  </m:oMath>
                </a14:m>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технологический уровень защищающейся стороны,</a:t>
                </a:r>
              </a:p>
              <a:p>
                <a:pPr indent="450215" algn="just">
                  <a:lnSpc>
                    <a:spcPct val="150000"/>
                  </a:lnSpc>
                </a:pPr>
                <a14:m>
                  <m:oMath xmlns:m="http://schemas.openxmlformats.org/officeDocument/2006/math">
                    <m:r>
                      <a:rPr lang="en-US" sz="1600" i="1">
                        <a:effectLst/>
                        <a:latin typeface="Cambria Math" panose="02040503050406030204" pitchFamily="18" charset="0"/>
                        <a:ea typeface="Calibri" panose="020F0502020204030204" pitchFamily="34" charset="0"/>
                      </a:rPr>
                      <m:t>𝛾</m:t>
                    </m:r>
                  </m:oMath>
                </a14:m>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эффективность подавления </a:t>
                </a:r>
                <a:r>
                  <a:rPr lang="ru-RU" sz="1600" dirty="0" err="1">
                    <a:effectLst/>
                    <a:latin typeface="Times New Roman" panose="02020603050405020304" pitchFamily="18" charset="0"/>
                    <a:ea typeface="Calibri" panose="020F0502020204030204" pitchFamily="34" charset="0"/>
                    <a:cs typeface="Times New Roman" panose="02020603050405020304" pitchFamily="18" charset="0"/>
                  </a:rPr>
                  <a:t>кибервторжения</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7" name="TextBox 6">
                <a:extLst>
                  <a:ext uri="{FF2B5EF4-FFF2-40B4-BE49-F238E27FC236}">
                    <a16:creationId xmlns:a16="http://schemas.microsoft.com/office/drawing/2014/main" id="{B4053673-EEA9-48F6-B080-A24002DBCF38}"/>
                  </a:ext>
                </a:extLst>
              </p:cNvPr>
              <p:cNvSpPr txBox="1">
                <a:spLocks noRot="1" noChangeAspect="1" noMove="1" noResize="1" noEditPoints="1" noAdjustHandles="1" noChangeArrowheads="1" noChangeShapeType="1" noTextEdit="1"/>
              </p:cNvSpPr>
              <p:nvPr/>
            </p:nvSpPr>
            <p:spPr>
              <a:xfrm>
                <a:off x="1003177" y="1835014"/>
                <a:ext cx="9765807" cy="4110741"/>
              </a:xfrm>
              <a:prstGeom prst="rect">
                <a:avLst/>
              </a:prstGeom>
              <a:blipFill>
                <a:blip r:embed="rId2"/>
                <a:stretch>
                  <a:fillRect l="-312" r="-312" b="-1039"/>
                </a:stretch>
              </a:blipFill>
            </p:spPr>
            <p:txBody>
              <a:bodyPr/>
              <a:lstStyle/>
              <a:p>
                <a:r>
                  <a:rPr lang="ru-RU">
                    <a:noFill/>
                  </a:rPr>
                  <a:t> </a:t>
                </a:r>
              </a:p>
            </p:txBody>
          </p:sp>
        </mc:Fallback>
      </mc:AlternateContent>
    </p:spTree>
    <p:extLst>
      <p:ext uri="{BB962C8B-B14F-4D97-AF65-F5344CB8AC3E}">
        <p14:creationId xmlns:p14="http://schemas.microsoft.com/office/powerpoint/2010/main" val="137233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D55F8-1AF2-4585-9F47-07E539ED39C3}"/>
              </a:ext>
            </a:extLst>
          </p:cNvPr>
          <p:cNvSpPr>
            <a:spLocks noGrp="1"/>
          </p:cNvSpPr>
          <p:nvPr>
            <p:ph type="title"/>
          </p:nvPr>
        </p:nvSpPr>
        <p:spPr/>
        <p:txBody>
          <a:bodyPr/>
          <a:lstStyle/>
          <a:p>
            <a:pPr algn="ctr"/>
            <a:r>
              <a:rPr lang="en-US" dirty="0">
                <a:solidFill>
                  <a:schemeClr val="tx1"/>
                </a:solidFill>
              </a:rPr>
              <a:t>Mathematical model</a:t>
            </a:r>
            <a:endParaRPr lang="ru-RU" dirty="0">
              <a:solidFill>
                <a:schemeClr val="tx1"/>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053673-EEA9-48F6-B080-A24002DBCF38}"/>
                  </a:ext>
                </a:extLst>
              </p:cNvPr>
              <p:cNvSpPr txBox="1"/>
              <p:nvPr/>
            </p:nvSpPr>
            <p:spPr>
              <a:xfrm>
                <a:off x="1003177" y="1835014"/>
                <a:ext cx="9765807" cy="4110741"/>
              </a:xfrm>
              <a:prstGeom prst="rect">
                <a:avLst/>
              </a:prstGeom>
              <a:noFill/>
            </p:spPr>
            <p:txBody>
              <a:bodyPr wrap="square">
                <a:spAutoFit/>
              </a:bodyPr>
              <a:lstStyle/>
              <a:p>
                <a:pPr indent="450215" algn="just">
                  <a:lnSpc>
                    <a:spcPct val="150000"/>
                  </a:lnSpc>
                </a:pPr>
                <a:r>
                  <a:rPr lang="en-US" sz="1600" dirty="0">
                    <a:effectLst/>
                    <a:latin typeface="Times New Roman" panose="02020603050405020304" pitchFamily="18" charset="0"/>
                    <a:ea typeface="Calibri" panose="020F0502020204030204" pitchFamily="34" charset="0"/>
                  </a:rPr>
                  <a:t>The process of protection against cyber attacks will be considered in the time interval [0, T]. Let's assume that an information resource is attacked by a hacker group. Denote by</a:t>
                </a:r>
                <a:endParaRPr lang="ru-RU" sz="1600" dirty="0">
                  <a:effectLst/>
                  <a:latin typeface="Times New Roman" panose="02020603050405020304" pitchFamily="18" charset="0"/>
                  <a:ea typeface="Calibri" panose="020F0502020204030204" pitchFamily="34" charset="0"/>
                </a:endParaRPr>
              </a:p>
              <a:p>
                <a:pPr indent="450215" algn="just">
                  <a:lnSpc>
                    <a:spcPct val="150000"/>
                  </a:lnSpc>
                </a:pPr>
                <a:r>
                  <a:rPr lang="en-US" sz="1600" dirty="0">
                    <a:effectLst/>
                    <a:latin typeface="Times New Roman" panose="02020603050405020304" pitchFamily="18" charset="0"/>
                    <a:ea typeface="Calibri" panose="020F0502020204030204" pitchFamily="34" charset="0"/>
                  </a:rPr>
                  <a:t>x(t) - the number of computer attacks on the infrastructure by a hacker group at time t</a:t>
                </a:r>
                <a:endParaRPr lang="ru-RU" sz="1600" dirty="0">
                  <a:effectLst/>
                  <a:latin typeface="Times New Roman" panose="02020603050405020304" pitchFamily="18" charset="0"/>
                  <a:ea typeface="Calibri" panose="020F0502020204030204" pitchFamily="34" charset="0"/>
                </a:endParaRPr>
              </a:p>
              <a:p>
                <a:pPr indent="450215" algn="just">
                  <a:lnSpc>
                    <a:spcPct val="150000"/>
                  </a:lnSpc>
                </a:pPr>
                <a:r>
                  <a:rPr lang="en-US" sz="1600" dirty="0">
                    <a:effectLst/>
                    <a:latin typeface="Times New Roman" panose="02020603050405020304" pitchFamily="18" charset="0"/>
                    <a:ea typeface="Calibri" panose="020F0502020204030204" pitchFamily="34" charset="0"/>
                  </a:rPr>
                  <a:t>The intensity of the attackers' attacks depends on the following parameters:</a:t>
                </a:r>
                <a:endParaRPr lang="ru-RU" sz="1600" dirty="0">
                  <a:effectLst/>
                  <a:latin typeface="Times New Roman" panose="02020603050405020304" pitchFamily="18" charset="0"/>
                  <a:ea typeface="Calibri" panose="020F0502020204030204" pitchFamily="34" charset="0"/>
                </a:endParaRPr>
              </a:p>
              <a:p>
                <a:pPr indent="450215" algn="just">
                  <a:lnSpc>
                    <a:spcPct val="150000"/>
                  </a:lnSpc>
                </a:pPr>
                <a14:m>
                  <m:oMath xmlns:m="http://schemas.openxmlformats.org/officeDocument/2006/math">
                    <m:r>
                      <a:rPr lang="en-US" sz="1600" i="1">
                        <a:effectLst/>
                        <a:latin typeface="Cambria Math" panose="02040503050406030204" pitchFamily="18" charset="0"/>
                        <a:ea typeface="Calibri" panose="020F0502020204030204" pitchFamily="34" charset="0"/>
                      </a:rPr>
                      <m:t>𝛼</m:t>
                    </m:r>
                  </m:oMath>
                </a14:m>
                <a:r>
                  <a:rPr lang="en-US" sz="1600" dirty="0">
                    <a:effectLst/>
                    <a:latin typeface="Times New Roman" panose="02020603050405020304" pitchFamily="18" charset="0"/>
                    <a:ea typeface="Times New Roman" panose="02020603050405020304" pitchFamily="18" charset="0"/>
                  </a:rPr>
                  <a:t> – </a:t>
                </a:r>
                <a:r>
                  <a:rPr lang="en-US" sz="1600" dirty="0">
                    <a:effectLst/>
                    <a:latin typeface="Times New Roman" panose="02020603050405020304" pitchFamily="18" charset="0"/>
                    <a:ea typeface="Calibri" panose="020F0502020204030204" pitchFamily="34" charset="0"/>
                  </a:rPr>
                  <a:t>the intensity coefficient of the attack,</a:t>
                </a:r>
                <a:endParaRPr lang="ru-RU" sz="1600" dirty="0">
                  <a:effectLst/>
                  <a:latin typeface="Times New Roman" panose="02020603050405020304" pitchFamily="18" charset="0"/>
                  <a:ea typeface="Calibri" panose="020F0502020204030204" pitchFamily="34" charset="0"/>
                </a:endParaRPr>
              </a:p>
              <a:p>
                <a:pPr indent="450215" algn="just">
                  <a:lnSpc>
                    <a:spcPct val="150000"/>
                  </a:lnSpc>
                </a:pPr>
                <a14:m>
                  <m:oMath xmlns:m="http://schemas.openxmlformats.org/officeDocument/2006/math">
                    <m:r>
                      <a:rPr lang="ru-RU" sz="1600" i="1">
                        <a:effectLst/>
                        <a:latin typeface="Cambria Math" panose="02040503050406030204" pitchFamily="18" charset="0"/>
                        <a:ea typeface="Calibri" panose="020F0502020204030204" pitchFamily="34" charset="0"/>
                      </a:rPr>
                      <m:t>𝐼</m:t>
                    </m:r>
                    <m:r>
                      <a:rPr lang="en-US" sz="1600" i="1">
                        <a:effectLst/>
                        <a:latin typeface="Cambria Math" panose="02040503050406030204" pitchFamily="18" charset="0"/>
                        <a:ea typeface="Calibri" panose="020F0502020204030204" pitchFamily="34" charset="0"/>
                      </a:rPr>
                      <m:t>_</m:t>
                    </m:r>
                    <m:r>
                      <a:rPr lang="ru-RU" sz="1600" i="1">
                        <a:effectLst/>
                        <a:latin typeface="Cambria Math" panose="02040503050406030204" pitchFamily="18" charset="0"/>
                        <a:ea typeface="Calibri" panose="020F0502020204030204" pitchFamily="34" charset="0"/>
                      </a:rPr>
                      <m:t>𝑎𝑡𝑡</m:t>
                    </m:r>
                  </m:oMath>
                </a14:m>
                <a:r>
                  <a:rPr lang="en-US" sz="1600" dirty="0">
                    <a:effectLst/>
                    <a:latin typeface="Times New Roman" panose="02020603050405020304" pitchFamily="18" charset="0"/>
                    <a:ea typeface="Times New Roman" panose="02020603050405020304" pitchFamily="18" charset="0"/>
                  </a:rPr>
                  <a:t> – </a:t>
                </a:r>
                <a:r>
                  <a:rPr lang="en-US" sz="1600" dirty="0">
                    <a:effectLst/>
                    <a:latin typeface="Times New Roman" panose="02020603050405020304" pitchFamily="18" charset="0"/>
                    <a:ea typeface="Calibri" panose="020F0502020204030204" pitchFamily="34" charset="0"/>
                  </a:rPr>
                  <a:t>the level of development of information technologies of intruders.</a:t>
                </a:r>
                <a:endParaRPr lang="ru-RU" sz="1600" dirty="0">
                  <a:effectLst/>
                  <a:latin typeface="Times New Roman" panose="02020603050405020304" pitchFamily="18" charset="0"/>
                  <a:ea typeface="Calibri" panose="020F0502020204030204" pitchFamily="34" charset="0"/>
                </a:endParaRPr>
              </a:p>
              <a:p>
                <a:pPr indent="450215" algn="just">
                  <a:lnSpc>
                    <a:spcPct val="150000"/>
                  </a:lnSpc>
                </a:pPr>
                <a:r>
                  <a:rPr lang="en-US" sz="1600" dirty="0">
                    <a:effectLst/>
                    <a:latin typeface="Times New Roman" panose="02020603050405020304" pitchFamily="18" charset="0"/>
                    <a:ea typeface="Calibri" panose="020F0502020204030204" pitchFamily="34" charset="0"/>
                  </a:rPr>
                  <a:t>The information system tries to suppress attacks in a volume equal to z(t).</a:t>
                </a:r>
                <a:endParaRPr lang="ru-RU" sz="1600" dirty="0">
                  <a:effectLst/>
                  <a:latin typeface="Times New Roman" panose="02020603050405020304" pitchFamily="18" charset="0"/>
                  <a:ea typeface="Calibri" panose="020F0502020204030204" pitchFamily="34" charset="0"/>
                </a:endParaRPr>
              </a:p>
              <a:p>
                <a:pPr indent="450215" algn="just">
                  <a:lnSpc>
                    <a:spcPct val="150000"/>
                  </a:lnSpc>
                </a:pPr>
                <a:r>
                  <a:rPr lang="en-US" sz="1600" dirty="0">
                    <a:effectLst/>
                    <a:latin typeface="Times New Roman" panose="02020603050405020304" pitchFamily="18" charset="0"/>
                    <a:ea typeface="Times New Roman" panose="02020603050405020304" pitchFamily="18" charset="0"/>
                  </a:rPr>
                  <a:t>The success of the defending party depends on the following parameters:</a:t>
                </a:r>
                <a:endParaRPr lang="ru-RU" sz="1600" dirty="0">
                  <a:effectLst/>
                  <a:latin typeface="Times New Roman" panose="02020603050405020304" pitchFamily="18" charset="0"/>
                  <a:ea typeface="Calibri" panose="020F0502020204030204" pitchFamily="34" charset="0"/>
                </a:endParaRPr>
              </a:p>
              <a:p>
                <a:pPr indent="450215" algn="just">
                  <a:lnSpc>
                    <a:spcPct val="150000"/>
                  </a:lnSpc>
                </a:pPr>
                <a14:m>
                  <m:oMath xmlns:m="http://schemas.openxmlformats.org/officeDocument/2006/math">
                    <m:r>
                      <a:rPr lang="en-US" sz="1600" i="1">
                        <a:effectLst/>
                        <a:latin typeface="Cambria Math" panose="02040503050406030204" pitchFamily="18" charset="0"/>
                        <a:ea typeface="Calibri" panose="020F0502020204030204" pitchFamily="34" charset="0"/>
                      </a:rPr>
                      <m:t>𝛽</m:t>
                    </m:r>
                  </m:oMath>
                </a14:m>
                <a:r>
                  <a:rPr lang="en-US" sz="1600" dirty="0">
                    <a:effectLst/>
                    <a:latin typeface="Times New Roman" panose="02020603050405020304" pitchFamily="18" charset="0"/>
                    <a:ea typeface="Times New Roman" panose="02020603050405020304" pitchFamily="18" charset="0"/>
                  </a:rPr>
                  <a:t> – </a:t>
                </a:r>
                <a:r>
                  <a:rPr lang="en-US" sz="1600" dirty="0">
                    <a:effectLst/>
                    <a:latin typeface="Times New Roman" panose="02020603050405020304" pitchFamily="18" charset="0"/>
                    <a:ea typeface="Calibri" panose="020F0502020204030204" pitchFamily="34" charset="0"/>
                  </a:rPr>
                  <a:t>the intensity of the counteraction,</a:t>
                </a:r>
                <a:endParaRPr lang="ru-RU" sz="1600" dirty="0">
                  <a:effectLst/>
                  <a:latin typeface="Times New Roman" panose="02020603050405020304" pitchFamily="18" charset="0"/>
                  <a:ea typeface="Calibri" panose="020F0502020204030204" pitchFamily="34" charset="0"/>
                </a:endParaRPr>
              </a:p>
              <a:p>
                <a:pPr indent="450215" algn="just">
                  <a:lnSpc>
                    <a:spcPct val="150000"/>
                  </a:lnSpc>
                </a:pPr>
                <a14:m>
                  <m:oMath xmlns:m="http://schemas.openxmlformats.org/officeDocument/2006/math">
                    <m:r>
                      <a:rPr lang="ru-RU" sz="1600" i="1">
                        <a:effectLst/>
                        <a:latin typeface="Cambria Math" panose="02040503050406030204" pitchFamily="18" charset="0"/>
                        <a:ea typeface="Calibri" panose="020F0502020204030204" pitchFamily="34" charset="0"/>
                      </a:rPr>
                      <m:t>𝐼</m:t>
                    </m:r>
                    <m:r>
                      <a:rPr lang="en-US" sz="1600" i="1">
                        <a:effectLst/>
                        <a:latin typeface="Cambria Math" panose="02040503050406030204" pitchFamily="18" charset="0"/>
                        <a:ea typeface="Calibri" panose="020F0502020204030204" pitchFamily="34" charset="0"/>
                      </a:rPr>
                      <m:t>_</m:t>
                    </m:r>
                    <m:r>
                      <a:rPr lang="ru-RU" sz="1600" i="1">
                        <a:effectLst/>
                        <a:latin typeface="Cambria Math" panose="02040503050406030204" pitchFamily="18" charset="0"/>
                        <a:ea typeface="Calibri" panose="020F0502020204030204" pitchFamily="34" charset="0"/>
                      </a:rPr>
                      <m:t>𝑑𝑒𝑓</m:t>
                    </m:r>
                  </m:oMath>
                </a14:m>
                <a:r>
                  <a:rPr lang="en-US" sz="1600" dirty="0">
                    <a:effectLst/>
                    <a:latin typeface="Times New Roman" panose="02020603050405020304" pitchFamily="18" charset="0"/>
                    <a:ea typeface="Times New Roman" panose="02020603050405020304" pitchFamily="18" charset="0"/>
                  </a:rPr>
                  <a:t> – </a:t>
                </a:r>
                <a:r>
                  <a:rPr lang="en-US" sz="1600" dirty="0">
                    <a:effectLst/>
                    <a:latin typeface="Times New Roman" panose="02020603050405020304" pitchFamily="18" charset="0"/>
                    <a:ea typeface="Calibri" panose="020F0502020204030204" pitchFamily="34" charset="0"/>
                  </a:rPr>
                  <a:t>technological level of the defending party,</a:t>
                </a:r>
                <a:endParaRPr lang="ru-RU" sz="1600" dirty="0">
                  <a:effectLst/>
                  <a:latin typeface="Times New Roman" panose="02020603050405020304" pitchFamily="18" charset="0"/>
                  <a:ea typeface="Calibri" panose="020F0502020204030204" pitchFamily="34" charset="0"/>
                </a:endParaRPr>
              </a:p>
              <a:p>
                <a:pPr indent="450215" algn="just">
                  <a:lnSpc>
                    <a:spcPct val="150000"/>
                  </a:lnSpc>
                </a:pPr>
                <a14:m>
                  <m:oMath xmlns:m="http://schemas.openxmlformats.org/officeDocument/2006/math">
                    <m:r>
                      <a:rPr lang="en-US" sz="1600" i="1">
                        <a:effectLst/>
                        <a:latin typeface="Cambria Math" panose="02040503050406030204" pitchFamily="18" charset="0"/>
                        <a:ea typeface="Calibri" panose="020F0502020204030204" pitchFamily="34" charset="0"/>
                      </a:rPr>
                      <m:t>𝛾</m:t>
                    </m:r>
                  </m:oMath>
                </a14:m>
                <a:r>
                  <a:rPr lang="en-US" sz="1600" dirty="0">
                    <a:effectLst/>
                    <a:latin typeface="Times New Roman" panose="02020603050405020304" pitchFamily="18" charset="0"/>
                    <a:ea typeface="Times New Roman" panose="02020603050405020304" pitchFamily="18" charset="0"/>
                  </a:rPr>
                  <a:t> – the effectiveness of suppression of cyber intrusion.</a:t>
                </a:r>
                <a:endParaRPr lang="ru-RU" sz="1600" dirty="0">
                  <a:effectLst/>
                  <a:latin typeface="Times New Roman" panose="02020603050405020304" pitchFamily="18" charset="0"/>
                  <a:ea typeface="Calibri" panose="020F0502020204030204" pitchFamily="34" charset="0"/>
                </a:endParaRPr>
              </a:p>
            </p:txBody>
          </p:sp>
        </mc:Choice>
        <mc:Fallback xmlns="">
          <p:sp>
            <p:nvSpPr>
              <p:cNvPr id="7" name="TextBox 6">
                <a:extLst>
                  <a:ext uri="{FF2B5EF4-FFF2-40B4-BE49-F238E27FC236}">
                    <a16:creationId xmlns:a16="http://schemas.microsoft.com/office/drawing/2014/main" id="{B4053673-EEA9-48F6-B080-A24002DBCF38}"/>
                  </a:ext>
                </a:extLst>
              </p:cNvPr>
              <p:cNvSpPr txBox="1">
                <a:spLocks noRot="1" noChangeAspect="1" noMove="1" noResize="1" noEditPoints="1" noAdjustHandles="1" noChangeArrowheads="1" noChangeShapeType="1" noTextEdit="1"/>
              </p:cNvSpPr>
              <p:nvPr/>
            </p:nvSpPr>
            <p:spPr>
              <a:xfrm>
                <a:off x="1003177" y="1835014"/>
                <a:ext cx="9765807" cy="4110741"/>
              </a:xfrm>
              <a:prstGeom prst="rect">
                <a:avLst/>
              </a:prstGeom>
              <a:blipFill>
                <a:blip r:embed="rId2"/>
                <a:stretch>
                  <a:fillRect l="-375" r="-312" b="-1039"/>
                </a:stretch>
              </a:blipFill>
            </p:spPr>
            <p:txBody>
              <a:bodyPr/>
              <a:lstStyle/>
              <a:p>
                <a:r>
                  <a:rPr lang="ru-RU">
                    <a:noFill/>
                  </a:rPr>
                  <a:t> </a:t>
                </a:r>
              </a:p>
            </p:txBody>
          </p:sp>
        </mc:Fallback>
      </mc:AlternateContent>
    </p:spTree>
    <p:extLst>
      <p:ext uri="{BB962C8B-B14F-4D97-AF65-F5344CB8AC3E}">
        <p14:creationId xmlns:p14="http://schemas.microsoft.com/office/powerpoint/2010/main" val="133119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83B8E7-B366-408D-B4FA-AAEAD362BD2F}"/>
              </a:ext>
            </a:extLst>
          </p:cNvPr>
          <p:cNvSpPr>
            <a:spLocks noGrp="1"/>
          </p:cNvSpPr>
          <p:nvPr>
            <p:ph type="title"/>
          </p:nvPr>
        </p:nvSpPr>
        <p:spPr>
          <a:xfrm>
            <a:off x="1148548" y="251092"/>
            <a:ext cx="10058400" cy="1450757"/>
          </a:xfrm>
        </p:spPr>
        <p:txBody>
          <a:bodyPr/>
          <a:lstStyle/>
          <a:p>
            <a:pPr algn="ctr"/>
            <a:r>
              <a:rPr lang="en-US" dirty="0">
                <a:solidFill>
                  <a:schemeClr val="tx1"/>
                </a:solidFill>
              </a:rPr>
              <a:t>Mathematical model</a:t>
            </a:r>
            <a:endParaRPr lang="ru-RU" dirty="0">
              <a:solidFill>
                <a:schemeClr val="tx1"/>
              </a:solidFill>
            </a:endParaRPr>
          </a:p>
        </p:txBody>
      </p:sp>
      <p:sp>
        <p:nvSpPr>
          <p:cNvPr id="5" name="TextBox 4">
            <a:extLst>
              <a:ext uri="{FF2B5EF4-FFF2-40B4-BE49-F238E27FC236}">
                <a16:creationId xmlns:a16="http://schemas.microsoft.com/office/drawing/2014/main" id="{786AC5EB-AEB2-4DAD-81F2-1775DE259E1A}"/>
              </a:ext>
            </a:extLst>
          </p:cNvPr>
          <p:cNvSpPr txBox="1"/>
          <p:nvPr/>
        </p:nvSpPr>
        <p:spPr>
          <a:xfrm>
            <a:off x="1791439" y="1957497"/>
            <a:ext cx="8609121" cy="873572"/>
          </a:xfrm>
          <a:prstGeom prst="rect">
            <a:avLst/>
          </a:prstGeom>
          <a:noFill/>
        </p:spPr>
        <p:txBody>
          <a:bodyPr wrap="square">
            <a:spAutoFit/>
          </a:bodyPr>
          <a:lstStyle/>
          <a:p>
            <a:pPr indent="450215" algn="just">
              <a:lnSpc>
                <a:spcPct val="150000"/>
              </a:lnSpc>
              <a:spcAft>
                <a:spcPts val="800"/>
              </a:spcAft>
            </a:pPr>
            <a:r>
              <a:rPr lang="ru-RU" sz="1800" dirty="0">
                <a:effectLst/>
                <a:latin typeface="Times New Roman" panose="02020603050405020304" pitchFamily="18" charset="0"/>
                <a:ea typeface="Calibri" panose="020F0502020204030204" pitchFamily="34" charset="0"/>
              </a:rPr>
              <a:t>В соответствии с вышеперечисленными предположениями имеем следующую систему дифференциальных уравнений с начальными условиями:</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808842C-077E-4D71-8201-CBE4298D9F21}"/>
                  </a:ext>
                </a:extLst>
              </p:cNvPr>
              <p:cNvSpPr txBox="1"/>
              <p:nvPr/>
            </p:nvSpPr>
            <p:spPr>
              <a:xfrm>
                <a:off x="3048739" y="3306895"/>
                <a:ext cx="6094520" cy="14400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ru-RU" i="1" smtClean="0">
                              <a:solidFill>
                                <a:srgbClr val="836967"/>
                              </a:solidFill>
                              <a:latin typeface="Cambria Math" panose="02040503050406030204" pitchFamily="18" charset="0"/>
                            </a:rPr>
                          </m:ctrlPr>
                        </m:dPr>
                        <m:e>
                          <m:eqArr>
                            <m:eqArrPr>
                              <m:ctrlPr>
                                <a:rPr lang="ru-RU" i="1">
                                  <a:solidFill>
                                    <a:srgbClr val="836967"/>
                                  </a:solidFill>
                                  <a:latin typeface="Cambria Math" panose="02040503050406030204" pitchFamily="18" charset="0"/>
                                </a:rPr>
                              </m:ctrlPr>
                            </m:eqArrPr>
                            <m:e>
                              <m:f>
                                <m:fPr>
                                  <m:ctrlPr>
                                    <a:rPr lang="ru-RU" i="1">
                                      <a:solidFill>
                                        <a:srgbClr val="836967"/>
                                      </a:solidFill>
                                      <a:latin typeface="Cambria Math" panose="02040503050406030204" pitchFamily="18" charset="0"/>
                                    </a:rPr>
                                  </m:ctrlPr>
                                </m:fPr>
                                <m:num>
                                  <m:r>
                                    <a:rPr lang="ru-RU" i="1">
                                      <a:latin typeface="Cambria Math" panose="02040503050406030204" pitchFamily="18" charset="0"/>
                                    </a:rPr>
                                    <m:t>𝑑𝑥</m:t>
                                  </m:r>
                                </m:num>
                                <m:den>
                                  <m:r>
                                    <a:rPr lang="ru-RU" i="1">
                                      <a:latin typeface="Cambria Math" panose="02040503050406030204" pitchFamily="18" charset="0"/>
                                    </a:rPr>
                                    <m:t>𝑑𝑡</m:t>
                                  </m:r>
                                </m:den>
                              </m:f>
                              <m:r>
                                <a:rPr lang="ru-RU" i="0">
                                  <a:latin typeface="Cambria Math" panose="02040503050406030204" pitchFamily="18" charset="0"/>
                                </a:rPr>
                                <m:t>= </m:t>
                              </m:r>
                              <m:r>
                                <a:rPr lang="ru-RU" i="1">
                                  <a:latin typeface="Cambria Math" panose="02040503050406030204" pitchFamily="18" charset="0"/>
                                </a:rPr>
                                <m:t>𝛼</m:t>
                              </m:r>
                              <m:r>
                                <a:rPr lang="ru-RU" i="1">
                                  <a:latin typeface="Cambria Math" panose="02040503050406030204" pitchFamily="18" charset="0"/>
                                </a:rPr>
                                <m:t>𝑥</m:t>
                              </m:r>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𝑡</m:t>
                                  </m:r>
                                </m:e>
                              </m:d>
                              <m:d>
                                <m:dPr>
                                  <m:ctrlPr>
                                    <a:rPr lang="ru-RU" i="1">
                                      <a:solidFill>
                                        <a:srgbClr val="836967"/>
                                      </a:solidFill>
                                      <a:latin typeface="Cambria Math" panose="02040503050406030204" pitchFamily="18" charset="0"/>
                                    </a:rPr>
                                  </m:ctrlPr>
                                </m:dPr>
                                <m:e>
                                  <m:r>
                                    <a:rPr lang="ru-RU" i="0">
                                      <a:latin typeface="Cambria Math" panose="02040503050406030204" pitchFamily="18" charset="0"/>
                                    </a:rPr>
                                    <m:t>1−</m:t>
                                  </m:r>
                                  <m:f>
                                    <m:fPr>
                                      <m:ctrlPr>
                                        <a:rPr lang="ru-RU" i="1">
                                          <a:solidFill>
                                            <a:srgbClr val="836967"/>
                                          </a:solidFill>
                                          <a:latin typeface="Cambria Math" panose="02040503050406030204" pitchFamily="18" charset="0"/>
                                        </a:rPr>
                                      </m:ctrlPr>
                                    </m:fPr>
                                    <m:num>
                                      <m:r>
                                        <a:rPr lang="ru-RU" i="1">
                                          <a:latin typeface="Cambria Math" panose="02040503050406030204" pitchFamily="18" charset="0"/>
                                        </a:rPr>
                                        <m:t>𝑥</m:t>
                                      </m:r>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𝑡</m:t>
                                          </m:r>
                                        </m:e>
                                      </m:d>
                                    </m:num>
                                    <m:den>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𝐼</m:t>
                                          </m:r>
                                        </m:e>
                                        <m:sub>
                                          <m:r>
                                            <a:rPr lang="ru-RU" i="1">
                                              <a:latin typeface="Cambria Math" panose="02040503050406030204" pitchFamily="18" charset="0"/>
                                            </a:rPr>
                                            <m:t>𝑎𝑡𝑡</m:t>
                                          </m:r>
                                        </m:sub>
                                      </m:sSub>
                                    </m:den>
                                  </m:f>
                                </m:e>
                              </m:d>
                              <m:r>
                                <a:rPr lang="ru-RU" i="0">
                                  <a:latin typeface="Cambria Math" panose="02040503050406030204" pitchFamily="18" charset="0"/>
                                </a:rPr>
                                <m:t>−</m:t>
                              </m:r>
                              <m:r>
                                <a:rPr lang="ru-RU" i="1">
                                  <a:latin typeface="Cambria Math" panose="02040503050406030204" pitchFamily="18" charset="0"/>
                                </a:rPr>
                                <m:t>𝛽</m:t>
                              </m:r>
                              <m:r>
                                <a:rPr lang="ru-RU" i="1">
                                  <a:latin typeface="Cambria Math" panose="02040503050406030204" pitchFamily="18" charset="0"/>
                                </a:rPr>
                                <m:t>𝑧</m:t>
                              </m:r>
                              <m:d>
                                <m:dPr>
                                  <m:ctrlPr>
                                    <a:rPr lang="ru-RU" i="1">
                                      <a:latin typeface="Cambria Math" panose="02040503050406030204" pitchFamily="18" charset="0"/>
                                    </a:rPr>
                                  </m:ctrlPr>
                                </m:dPr>
                                <m:e>
                                  <m:r>
                                    <a:rPr lang="ru-RU" i="1">
                                      <a:latin typeface="Cambria Math" panose="02040503050406030204" pitchFamily="18" charset="0"/>
                                    </a:rPr>
                                    <m:t>𝑡</m:t>
                                  </m:r>
                                </m:e>
                              </m:d>
                              <m:r>
                                <a:rPr lang="ru-RU" i="0">
                                  <a:latin typeface="Cambria Math" panose="02040503050406030204" pitchFamily="18" charset="0"/>
                                </a:rPr>
                                <m:t>,  &amp;</m:t>
                              </m:r>
                              <m:r>
                                <a:rPr lang="ru-RU" i="1">
                                  <a:latin typeface="Cambria Math" panose="02040503050406030204" pitchFamily="18" charset="0"/>
                                </a:rPr>
                                <m:t>𝑥</m:t>
                              </m:r>
                              <m:d>
                                <m:dPr>
                                  <m:ctrlPr>
                                    <a:rPr lang="ru-RU" i="1">
                                      <a:solidFill>
                                        <a:srgbClr val="836967"/>
                                      </a:solidFill>
                                      <a:latin typeface="Cambria Math" panose="02040503050406030204" pitchFamily="18" charset="0"/>
                                    </a:rPr>
                                  </m:ctrlPr>
                                </m:dPr>
                                <m:e>
                                  <m:r>
                                    <a:rPr lang="ru-RU" i="0">
                                      <a:latin typeface="Cambria Math" panose="02040503050406030204" pitchFamily="18" charset="0"/>
                                    </a:rPr>
                                    <m:t>0</m:t>
                                  </m:r>
                                </m:e>
                              </m:d>
                              <m:r>
                                <a:rPr lang="ru-RU" i="0">
                                  <a:latin typeface="Cambria Math" panose="02040503050406030204" pitchFamily="18" charset="0"/>
                                </a:rPr>
                                <m:t>=0</m:t>
                              </m:r>
                            </m:e>
                            <m:e>
                              <m:f>
                                <m:fPr>
                                  <m:ctrlPr>
                                    <a:rPr lang="ru-RU" i="1">
                                      <a:solidFill>
                                        <a:srgbClr val="836967"/>
                                      </a:solidFill>
                                      <a:latin typeface="Cambria Math" panose="02040503050406030204" pitchFamily="18" charset="0"/>
                                    </a:rPr>
                                  </m:ctrlPr>
                                </m:fPr>
                                <m:num>
                                  <m:r>
                                    <a:rPr lang="ru-RU" i="1">
                                      <a:latin typeface="Cambria Math" panose="02040503050406030204" pitchFamily="18" charset="0"/>
                                    </a:rPr>
                                    <m:t>𝑑𝑧</m:t>
                                  </m:r>
                                </m:num>
                                <m:den>
                                  <m:r>
                                    <a:rPr lang="ru-RU" i="1">
                                      <a:latin typeface="Cambria Math" panose="02040503050406030204" pitchFamily="18" charset="0"/>
                                    </a:rPr>
                                    <m:t>𝑑𝑡</m:t>
                                  </m:r>
                                </m:den>
                              </m:f>
                              <m:r>
                                <a:rPr lang="ru-RU" i="0">
                                  <a:latin typeface="Cambria Math" panose="02040503050406030204" pitchFamily="18" charset="0"/>
                                </a:rPr>
                                <m:t>= </m:t>
                              </m:r>
                              <m:r>
                                <a:rPr lang="ru-RU" i="1">
                                  <a:latin typeface="Cambria Math" panose="02040503050406030204" pitchFamily="18" charset="0"/>
                                </a:rPr>
                                <m:t>𝛾</m:t>
                              </m:r>
                              <m:r>
                                <a:rPr lang="ru-RU" i="1">
                                  <a:latin typeface="Cambria Math" panose="02040503050406030204" pitchFamily="18" charset="0"/>
                                </a:rPr>
                                <m:t>𝑥</m:t>
                              </m:r>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𝑡</m:t>
                                  </m:r>
                                </m:e>
                              </m:d>
                              <m:d>
                                <m:dPr>
                                  <m:ctrlPr>
                                    <a:rPr lang="ru-RU" i="1">
                                      <a:solidFill>
                                        <a:srgbClr val="836967"/>
                                      </a:solidFill>
                                      <a:latin typeface="Cambria Math" panose="02040503050406030204" pitchFamily="18" charset="0"/>
                                    </a:rPr>
                                  </m:ctrlPr>
                                </m:dPr>
                                <m:e>
                                  <m:r>
                                    <a:rPr lang="ru-RU" i="0">
                                      <a:latin typeface="Cambria Math" panose="02040503050406030204" pitchFamily="18" charset="0"/>
                                    </a:rPr>
                                    <m:t>1−</m:t>
                                  </m:r>
                                  <m:f>
                                    <m:fPr>
                                      <m:ctrlPr>
                                        <a:rPr lang="ru-RU" i="1">
                                          <a:solidFill>
                                            <a:srgbClr val="836967"/>
                                          </a:solidFill>
                                          <a:latin typeface="Cambria Math" panose="02040503050406030204" pitchFamily="18" charset="0"/>
                                        </a:rPr>
                                      </m:ctrlPr>
                                    </m:fPr>
                                    <m:num>
                                      <m:r>
                                        <a:rPr lang="ru-RU" i="1">
                                          <a:latin typeface="Cambria Math" panose="02040503050406030204" pitchFamily="18" charset="0"/>
                                        </a:rPr>
                                        <m:t>𝑧</m:t>
                                      </m:r>
                                      <m:d>
                                        <m:dPr>
                                          <m:ctrlPr>
                                            <a:rPr lang="ru-RU" i="1">
                                              <a:solidFill>
                                                <a:srgbClr val="836967"/>
                                              </a:solidFill>
                                              <a:latin typeface="Cambria Math" panose="02040503050406030204" pitchFamily="18" charset="0"/>
                                            </a:rPr>
                                          </m:ctrlPr>
                                        </m:dPr>
                                        <m:e>
                                          <m:r>
                                            <a:rPr lang="ru-RU" i="1">
                                              <a:latin typeface="Cambria Math" panose="02040503050406030204" pitchFamily="18" charset="0"/>
                                            </a:rPr>
                                            <m:t>𝑡</m:t>
                                          </m:r>
                                        </m:e>
                                      </m:d>
                                    </m:num>
                                    <m:den>
                                      <m:sSub>
                                        <m:sSubPr>
                                          <m:ctrlPr>
                                            <a:rPr lang="ru-RU" i="1">
                                              <a:solidFill>
                                                <a:srgbClr val="836967"/>
                                              </a:solidFill>
                                              <a:latin typeface="Cambria Math" panose="02040503050406030204" pitchFamily="18" charset="0"/>
                                            </a:rPr>
                                          </m:ctrlPr>
                                        </m:sSubPr>
                                        <m:e>
                                          <m:r>
                                            <a:rPr lang="ru-RU" i="1">
                                              <a:latin typeface="Cambria Math" panose="02040503050406030204" pitchFamily="18" charset="0"/>
                                            </a:rPr>
                                            <m:t>𝐼</m:t>
                                          </m:r>
                                        </m:e>
                                        <m:sub>
                                          <m:r>
                                            <a:rPr lang="ru-RU" i="1">
                                              <a:latin typeface="Cambria Math" panose="02040503050406030204" pitchFamily="18" charset="0"/>
                                            </a:rPr>
                                            <m:t>𝑑𝑒𝑓</m:t>
                                          </m:r>
                                        </m:sub>
                                      </m:sSub>
                                    </m:den>
                                  </m:f>
                                </m:e>
                              </m:d>
                              <m:r>
                                <a:rPr lang="ru-RU" i="0">
                                  <a:latin typeface="Cambria Math" panose="02040503050406030204" pitchFamily="18" charset="0"/>
                                </a:rPr>
                                <m:t>,  &amp;</m:t>
                              </m:r>
                              <m:r>
                                <a:rPr lang="ru-RU" i="1">
                                  <a:latin typeface="Cambria Math" panose="02040503050406030204" pitchFamily="18" charset="0"/>
                                </a:rPr>
                                <m:t>𝑧</m:t>
                              </m:r>
                              <m:d>
                                <m:dPr>
                                  <m:ctrlPr>
                                    <a:rPr lang="ru-RU" i="1">
                                      <a:latin typeface="Cambria Math" panose="02040503050406030204" pitchFamily="18" charset="0"/>
                                    </a:rPr>
                                  </m:ctrlPr>
                                </m:dPr>
                                <m:e>
                                  <m:r>
                                    <a:rPr lang="ru-RU" i="0">
                                      <a:latin typeface="Cambria Math" panose="02040503050406030204" pitchFamily="18" charset="0"/>
                                    </a:rPr>
                                    <m:t>0</m:t>
                                  </m:r>
                                </m:e>
                              </m:d>
                              <m:r>
                                <a:rPr lang="ru-RU" i="0">
                                  <a:latin typeface="Cambria Math" panose="02040503050406030204" pitchFamily="18" charset="0"/>
                                </a:rPr>
                                <m:t>=0</m:t>
                              </m:r>
                            </m:e>
                          </m:eqArr>
                        </m:e>
                      </m:d>
                    </m:oMath>
                  </m:oMathPara>
                </a14:m>
                <a:endParaRPr lang="ru-RU" dirty="0"/>
              </a:p>
            </p:txBody>
          </p:sp>
        </mc:Choice>
        <mc:Fallback xmlns="">
          <p:sp>
            <p:nvSpPr>
              <p:cNvPr id="7" name="TextBox 6">
                <a:extLst>
                  <a:ext uri="{FF2B5EF4-FFF2-40B4-BE49-F238E27FC236}">
                    <a16:creationId xmlns:a16="http://schemas.microsoft.com/office/drawing/2014/main" id="{A808842C-077E-4D71-8201-CBE4298D9F21}"/>
                  </a:ext>
                </a:extLst>
              </p:cNvPr>
              <p:cNvSpPr txBox="1">
                <a:spLocks noRot="1" noChangeAspect="1" noMove="1" noResize="1" noEditPoints="1" noAdjustHandles="1" noChangeArrowheads="1" noChangeShapeType="1" noTextEdit="1"/>
              </p:cNvSpPr>
              <p:nvPr/>
            </p:nvSpPr>
            <p:spPr>
              <a:xfrm>
                <a:off x="3048739" y="3306895"/>
                <a:ext cx="6094520" cy="1440074"/>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90872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E553F-5106-4806-8289-5C7A8C3BA15C}"/>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Computer model</a:t>
            </a:r>
            <a:endParaRPr lang="ru-RU"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B0F651-1F8F-4895-8A15-27FFA6A36578}"/>
              </a:ext>
            </a:extLst>
          </p:cNvPr>
          <p:cNvSpPr txBox="1"/>
          <p:nvPr/>
        </p:nvSpPr>
        <p:spPr>
          <a:xfrm>
            <a:off x="730189" y="1916673"/>
            <a:ext cx="4649680" cy="4300152"/>
          </a:xfrm>
          <a:prstGeom prst="rect">
            <a:avLst/>
          </a:prstGeom>
          <a:noFill/>
        </p:spPr>
        <p:txBody>
          <a:bodyPr wrap="square">
            <a:spAutoFit/>
          </a:bodyPr>
          <a:lstStyle/>
          <a:p>
            <a:pPr indent="450215">
              <a:lnSpc>
                <a:spcPct val="150000"/>
              </a:lnSpc>
              <a:spcAft>
                <a:spcPts val="800"/>
              </a:spcAft>
            </a:pPr>
            <a:r>
              <a:rPr lang="ru-RU" sz="1800" dirty="0">
                <a:effectLst/>
                <a:latin typeface="Times New Roman" panose="02020603050405020304" pitchFamily="18" charset="0"/>
                <a:ea typeface="Calibri" panose="020F0502020204030204" pitchFamily="34" charset="0"/>
              </a:rPr>
              <a:t>Построенная модель позволяет визуализировать процессы кибератаки на информационный ресурс и противодействия этой атаке. Программа поддерживает два языка: русский и английский. </a:t>
            </a:r>
          </a:p>
          <a:p>
            <a:pPr indent="450215">
              <a:lnSpc>
                <a:spcPct val="150000"/>
              </a:lnSpc>
              <a:spcAft>
                <a:spcPts val="800"/>
              </a:spcAft>
            </a:pPr>
            <a:r>
              <a:rPr lang="en-US" sz="1800" dirty="0">
                <a:effectLst/>
                <a:latin typeface="Times New Roman" panose="02020603050405020304" pitchFamily="18" charset="0"/>
                <a:ea typeface="Calibri" panose="020F0502020204030204" pitchFamily="34" charset="0"/>
              </a:rPr>
              <a:t>The constructed model allows visualizing the processes of a cyberattack on an information resource and countering this attack. The program supports two languages: Russian and English.</a:t>
            </a:r>
            <a:endParaRPr lang="ru-RU" sz="1800" dirty="0">
              <a:effectLst/>
              <a:latin typeface="Times New Roman" panose="02020603050405020304" pitchFamily="18" charset="0"/>
              <a:ea typeface="Calibri" panose="020F0502020204030204" pitchFamily="34" charset="0"/>
            </a:endParaRPr>
          </a:p>
        </p:txBody>
      </p:sp>
      <p:pic>
        <p:nvPicPr>
          <p:cNvPr id="6" name="Рисунок 5">
            <a:extLst>
              <a:ext uri="{FF2B5EF4-FFF2-40B4-BE49-F238E27FC236}">
                <a16:creationId xmlns:a16="http://schemas.microsoft.com/office/drawing/2014/main" id="{57D36400-9BC3-4AD2-A3AB-AB706AAC6093}"/>
              </a:ext>
            </a:extLst>
          </p:cNvPr>
          <p:cNvPicPr>
            <a:picLocks noChangeAspect="1"/>
          </p:cNvPicPr>
          <p:nvPr/>
        </p:nvPicPr>
        <p:blipFill>
          <a:blip r:embed="rId2"/>
          <a:stretch>
            <a:fillRect/>
          </a:stretch>
        </p:blipFill>
        <p:spPr>
          <a:xfrm>
            <a:off x="5647044" y="1964142"/>
            <a:ext cx="5940425" cy="3728720"/>
          </a:xfrm>
          <a:prstGeom prst="rect">
            <a:avLst/>
          </a:prstGeom>
        </p:spPr>
      </p:pic>
    </p:spTree>
    <p:extLst>
      <p:ext uri="{BB962C8B-B14F-4D97-AF65-F5344CB8AC3E}">
        <p14:creationId xmlns:p14="http://schemas.microsoft.com/office/powerpoint/2010/main" val="393068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E553F-5106-4806-8289-5C7A8C3BA15C}"/>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Computer model</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7D36400-9BC3-4AD2-A3AB-AB706AAC6093}"/>
              </a:ext>
            </a:extLst>
          </p:cNvPr>
          <p:cNvPicPr>
            <a:picLocks noChangeAspect="1"/>
          </p:cNvPicPr>
          <p:nvPr/>
        </p:nvPicPr>
        <p:blipFill>
          <a:blip r:embed="rId2"/>
          <a:stretch>
            <a:fillRect/>
          </a:stretch>
        </p:blipFill>
        <p:spPr>
          <a:xfrm>
            <a:off x="2700123" y="1839853"/>
            <a:ext cx="6852714" cy="4301351"/>
          </a:xfrm>
          <a:prstGeom prst="rect">
            <a:avLst/>
          </a:prstGeom>
        </p:spPr>
      </p:pic>
      <p:sp>
        <p:nvSpPr>
          <p:cNvPr id="3" name="Прямоугольник 2">
            <a:extLst>
              <a:ext uri="{FF2B5EF4-FFF2-40B4-BE49-F238E27FC236}">
                <a16:creationId xmlns:a16="http://schemas.microsoft.com/office/drawing/2014/main" id="{DFAE144D-4AB7-426E-93C1-7DB3820A630E}"/>
              </a:ext>
            </a:extLst>
          </p:cNvPr>
          <p:cNvSpPr/>
          <p:nvPr/>
        </p:nvSpPr>
        <p:spPr>
          <a:xfrm>
            <a:off x="7290215" y="2565647"/>
            <a:ext cx="2201662" cy="2432481"/>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Прямоугольник: скругленные углы 3">
            <a:extLst>
              <a:ext uri="{FF2B5EF4-FFF2-40B4-BE49-F238E27FC236}">
                <a16:creationId xmlns:a16="http://schemas.microsoft.com/office/drawing/2014/main" id="{1C28908A-7723-4B14-B3D7-547086277C68}"/>
              </a:ext>
            </a:extLst>
          </p:cNvPr>
          <p:cNvSpPr/>
          <p:nvPr/>
        </p:nvSpPr>
        <p:spPr>
          <a:xfrm>
            <a:off x="4243525" y="4540944"/>
            <a:ext cx="2290439" cy="1447060"/>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a:solidFill>
                  <a:srgbClr val="FF0000"/>
                </a:solidFill>
              </a:rPr>
              <a:t>Пользователь может по своему усмотрению менять параметры модели</a:t>
            </a:r>
          </a:p>
        </p:txBody>
      </p:sp>
      <p:cxnSp>
        <p:nvCxnSpPr>
          <p:cNvPr id="8" name="Прямая со стрелкой 7">
            <a:extLst>
              <a:ext uri="{FF2B5EF4-FFF2-40B4-BE49-F238E27FC236}">
                <a16:creationId xmlns:a16="http://schemas.microsoft.com/office/drawing/2014/main" id="{F8AB516D-F56F-4840-A151-1B4A18751A20}"/>
              </a:ext>
            </a:extLst>
          </p:cNvPr>
          <p:cNvCxnSpPr>
            <a:cxnSpLocks/>
          </p:cNvCxnSpPr>
          <p:nvPr/>
        </p:nvCxnSpPr>
        <p:spPr>
          <a:xfrm flipV="1">
            <a:off x="6499277" y="4194717"/>
            <a:ext cx="786498" cy="492693"/>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823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0E553F-5106-4806-8289-5C7A8C3BA15C}"/>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Computer model</a:t>
            </a:r>
            <a:endParaRPr lang="ru-RU"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7D36400-9BC3-4AD2-A3AB-AB706AAC6093}"/>
              </a:ext>
            </a:extLst>
          </p:cNvPr>
          <p:cNvPicPr>
            <a:picLocks noChangeAspect="1"/>
          </p:cNvPicPr>
          <p:nvPr/>
        </p:nvPicPr>
        <p:blipFill>
          <a:blip r:embed="rId2"/>
          <a:stretch>
            <a:fillRect/>
          </a:stretch>
        </p:blipFill>
        <p:spPr>
          <a:xfrm>
            <a:off x="2700123" y="1839853"/>
            <a:ext cx="6852714" cy="4301351"/>
          </a:xfrm>
          <a:prstGeom prst="rect">
            <a:avLst/>
          </a:prstGeom>
        </p:spPr>
      </p:pic>
      <p:sp>
        <p:nvSpPr>
          <p:cNvPr id="3" name="Прямоугольник 2">
            <a:extLst>
              <a:ext uri="{FF2B5EF4-FFF2-40B4-BE49-F238E27FC236}">
                <a16:creationId xmlns:a16="http://schemas.microsoft.com/office/drawing/2014/main" id="{DFAE144D-4AB7-426E-93C1-7DB3820A630E}"/>
              </a:ext>
            </a:extLst>
          </p:cNvPr>
          <p:cNvSpPr/>
          <p:nvPr/>
        </p:nvSpPr>
        <p:spPr>
          <a:xfrm>
            <a:off x="2938508" y="5464224"/>
            <a:ext cx="4216893" cy="430549"/>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4" name="Прямоугольник: скругленные углы 3">
            <a:extLst>
              <a:ext uri="{FF2B5EF4-FFF2-40B4-BE49-F238E27FC236}">
                <a16:creationId xmlns:a16="http://schemas.microsoft.com/office/drawing/2014/main" id="{1C28908A-7723-4B14-B3D7-547086277C68}"/>
              </a:ext>
            </a:extLst>
          </p:cNvPr>
          <p:cNvSpPr/>
          <p:nvPr/>
        </p:nvSpPr>
        <p:spPr>
          <a:xfrm>
            <a:off x="5647086" y="2645546"/>
            <a:ext cx="3221705" cy="188737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a:solidFill>
                  <a:srgbClr val="FF0000"/>
                </a:solidFill>
              </a:rPr>
              <a:t>В окне комментариев отображается информация о прогрессе атаки с текущими параметрами</a:t>
            </a:r>
          </a:p>
        </p:txBody>
      </p:sp>
      <p:cxnSp>
        <p:nvCxnSpPr>
          <p:cNvPr id="8" name="Прямая со стрелкой 7">
            <a:extLst>
              <a:ext uri="{FF2B5EF4-FFF2-40B4-BE49-F238E27FC236}">
                <a16:creationId xmlns:a16="http://schemas.microsoft.com/office/drawing/2014/main" id="{F8AB516D-F56F-4840-A151-1B4A18751A20}"/>
              </a:ext>
            </a:extLst>
          </p:cNvPr>
          <p:cNvCxnSpPr>
            <a:cxnSpLocks/>
            <a:endCxn id="3" idx="0"/>
          </p:cNvCxnSpPr>
          <p:nvPr/>
        </p:nvCxnSpPr>
        <p:spPr>
          <a:xfrm flipH="1">
            <a:off x="5046955" y="4447713"/>
            <a:ext cx="723530" cy="101651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274102"/>
      </p:ext>
    </p:extLst>
  </p:cSld>
  <p:clrMapOvr>
    <a:masterClrMapping/>
  </p:clrMapOvr>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362</TotalTime>
  <Words>1012</Words>
  <Application>Microsoft Office PowerPoint</Application>
  <PresentationFormat>Широкоэкранный</PresentationFormat>
  <Paragraphs>54</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Calibri</vt:lpstr>
      <vt:lpstr>Calibri Light</vt:lpstr>
      <vt:lpstr>Cambria Math</vt:lpstr>
      <vt:lpstr>Times New Roman</vt:lpstr>
      <vt:lpstr>Ретро</vt:lpstr>
      <vt:lpstr>Презентация PowerPoint</vt:lpstr>
      <vt:lpstr>Relevance</vt:lpstr>
      <vt:lpstr>Relevance</vt:lpstr>
      <vt:lpstr>Mathematical model</vt:lpstr>
      <vt:lpstr>Mathematical model</vt:lpstr>
      <vt:lpstr>Mathematical model</vt:lpstr>
      <vt:lpstr>Computer model</vt:lpstr>
      <vt:lpstr>Computer model</vt:lpstr>
      <vt:lpstr>Computer model</vt:lpstr>
      <vt:lpstr>Model description</vt:lpstr>
      <vt:lpstr>Model description</vt:lpstr>
      <vt:lpstr>Examples</vt:lpstr>
      <vt:lpstr>Exercises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Дмитрий Рыжов</dc:creator>
  <cp:lastModifiedBy>Дмитрий Рыжов</cp:lastModifiedBy>
  <cp:revision>11</cp:revision>
  <dcterms:created xsi:type="dcterms:W3CDTF">2021-12-06T13:38:19Z</dcterms:created>
  <dcterms:modified xsi:type="dcterms:W3CDTF">2022-02-01T14:38:32Z</dcterms:modified>
</cp:coreProperties>
</file>