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8"/>
  </p:notesMasterIdLst>
  <p:sldIdLst>
    <p:sldId id="256" r:id="rId2"/>
    <p:sldId id="290" r:id="rId3"/>
    <p:sldId id="291" r:id="rId4"/>
    <p:sldId id="346" r:id="rId5"/>
    <p:sldId id="319" r:id="rId6"/>
    <p:sldId id="326" r:id="rId7"/>
    <p:sldId id="329" r:id="rId8"/>
    <p:sldId id="328" r:id="rId9"/>
    <p:sldId id="331" r:id="rId10"/>
    <p:sldId id="334" r:id="rId11"/>
    <p:sldId id="330" r:id="rId12"/>
    <p:sldId id="335" r:id="rId13"/>
    <p:sldId id="336" r:id="rId14"/>
    <p:sldId id="337" r:id="rId15"/>
    <p:sldId id="338" r:id="rId16"/>
    <p:sldId id="340" r:id="rId17"/>
    <p:sldId id="341" r:id="rId18"/>
    <p:sldId id="339" r:id="rId19"/>
    <p:sldId id="342" r:id="rId20"/>
    <p:sldId id="347" r:id="rId21"/>
    <p:sldId id="257" r:id="rId22"/>
    <p:sldId id="293" r:id="rId23"/>
    <p:sldId id="294" r:id="rId24"/>
    <p:sldId id="312" r:id="rId25"/>
    <p:sldId id="344" r:id="rId26"/>
    <p:sldId id="343" r:id="rId27"/>
    <p:sldId id="299" r:id="rId28"/>
    <p:sldId id="298" r:id="rId29"/>
    <p:sldId id="301" r:id="rId30"/>
    <p:sldId id="303" r:id="rId31"/>
    <p:sldId id="315" r:id="rId32"/>
    <p:sldId id="316" r:id="rId33"/>
    <p:sldId id="317" r:id="rId34"/>
    <p:sldId id="345" r:id="rId35"/>
    <p:sldId id="348" r:id="rId36"/>
    <p:sldId id="349" r:id="rId37"/>
  </p:sldIdLst>
  <p:sldSz cx="9144000" cy="5143500" type="screen16x9"/>
  <p:notesSz cx="6858000" cy="9144000"/>
  <p:embeddedFontLst>
    <p:embeddedFont>
      <p:font typeface="Fira Sans Extra Condensed Medium" panose="020B0604020202020204"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8" autoAdjust="0"/>
    <p:restoredTop sz="94660"/>
  </p:normalViewPr>
  <p:slideViewPr>
    <p:cSldViewPr snapToGrid="0">
      <p:cViewPr varScale="1">
        <p:scale>
          <a:sx n="205" d="100"/>
          <a:sy n="205" d="100"/>
        </p:scale>
        <p:origin x="35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5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829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79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28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55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209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600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707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982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0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data.gov.sg/dataset/polytechnics-intake-enrolment-and-graduates-by-course" TargetMode="External"/><Relationship Id="rId3" Type="http://schemas.openxmlformats.org/officeDocument/2006/relationships/hyperlink" Target="https://data.gov.sg/dataset/universities-intake-enrolment-and-graduates-by-course" TargetMode="External"/><Relationship Id="rId7" Type="http://schemas.openxmlformats.org/officeDocument/2006/relationships/hyperlink" Target="https://www.oecd-ilibrary.org/education/mathematics-performance-pisa/indicator/english_04711c74-en?parentId=http%3A%2F%2Finstance.metastore.ingenta.com%2Fcontent%2Fthematicgrouping%2Fd3c1c3ea-en" TargetMode="External"/><Relationship Id="rId2" Type="http://schemas.openxmlformats.org/officeDocument/2006/relationships/hyperlink" Target="https://docs.google.com/spreadsheets/d/1eeKc0GoccpCrnHE0-UKeoP298fef1mCkbvoUNSw-sOo/edit?mode=html#gid=0" TargetMode="External"/><Relationship Id="rId1" Type="http://schemas.openxmlformats.org/officeDocument/2006/relationships/slideLayout" Target="../slideLayouts/slideLayout3.xml"/><Relationship Id="rId6" Type="http://schemas.openxmlformats.org/officeDocument/2006/relationships/hyperlink" Target="https://www.oecd-ilibrary.org/education/reading-performance-pisa/indicator/english_79913c69-en" TargetMode="External"/><Relationship Id="rId5" Type="http://schemas.openxmlformats.org/officeDocument/2006/relationships/hyperlink" Target="https://data.gov.sg/dataset/government-recurrent-expenditure-on-education" TargetMode="External"/><Relationship Id="rId4" Type="http://schemas.openxmlformats.org/officeDocument/2006/relationships/hyperlink" Target="https://explore-education-statistics.service.gov.uk/data-tables/fast-track/2ea1719f-d160-4cc9-8196-80de42a7a8f8" TargetMode="External"/><Relationship Id="rId9" Type="http://schemas.openxmlformats.org/officeDocument/2006/relationships/hyperlink" Target="https://explore-education-statistics.service.gov.uk/data-tables/fast-track/3a2f1049-d7a2-44bc-b593-1ea6c71eee5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solidFill>
                  <a:schemeClr val="accent1"/>
                </a:solidFill>
              </a:rPr>
              <a:t>Education Analysis</a:t>
            </a:r>
            <a:endParaRPr dirty="0">
              <a:solidFill>
                <a:schemeClr val="accent1"/>
              </a:solidFill>
            </a:endParaRPr>
          </a:p>
        </p:txBody>
      </p:sp>
      <p:sp>
        <p:nvSpPr>
          <p:cNvPr id="56" name="Google Shape;56;p15"/>
          <p:cNvSpPr txBox="1">
            <a:spLocks noGrp="1"/>
          </p:cNvSpPr>
          <p:nvPr>
            <p:ph type="subTitle" idx="1"/>
          </p:nvPr>
        </p:nvSpPr>
        <p:spPr>
          <a:xfrm>
            <a:off x="1724988" y="1784475"/>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Done by: Goh Rui Zhuo</a:t>
            </a:r>
            <a:endParaRPr sz="1700" dirty="0">
              <a:solidFill>
                <a:schemeClr val="accent1"/>
              </a:solidFill>
            </a:endParaRPr>
          </a:p>
        </p:txBody>
      </p:sp>
      <p:grpSp>
        <p:nvGrpSpPr>
          <p:cNvPr id="57" name="Google Shape;57;p15"/>
          <p:cNvGrpSpPr/>
          <p:nvPr/>
        </p:nvGrpSpPr>
        <p:grpSpPr>
          <a:xfrm>
            <a:off x="-821918" y="2157375"/>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0" y="1952582"/>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483675" y="1091107"/>
            <a:ext cx="7601787" cy="984885"/>
          </a:xfrm>
          <a:prstGeom prst="rect">
            <a:avLst/>
          </a:prstGeom>
          <a:noFill/>
        </p:spPr>
        <p:txBody>
          <a:bodyPr wrap="square">
            <a:spAutoFit/>
          </a:bodyPr>
          <a:lstStyle/>
          <a:p>
            <a:pPr marL="114300"/>
            <a:r>
              <a:rPr lang="en-US" sz="1400" b="0" i="0" dirty="0">
                <a:solidFill>
                  <a:srgbClr val="333333"/>
                </a:solidFill>
                <a:effectLst/>
                <a:latin typeface="Roboto" panose="02000000000000000000" pitchFamily="2" charset="0"/>
              </a:rPr>
              <a:t>Government Recurrent Expenditure On Education</a:t>
            </a:r>
            <a:endParaRPr lang="en-SG" sz="1400" dirty="0"/>
          </a:p>
          <a:p>
            <a:pPr>
              <a:buFont typeface="+mj-lt"/>
              <a:buAutoNum type="arabicPeriod"/>
            </a:pPr>
            <a:r>
              <a:rPr lang="en-US" dirty="0"/>
              <a:t>As I wanted to show the expenditure from 2015 to 2019, hence I use NumPy Boolean indexing to filter out the years before </a:t>
            </a:r>
            <a:r>
              <a:rPr lang="en-US" dirty="0" err="1"/>
              <a:t>analysing</a:t>
            </a:r>
            <a:r>
              <a:rPr lang="en-US" dirty="0"/>
              <a:t> the dataset</a:t>
            </a:r>
            <a:endParaRPr lang="en-SG" dirty="0"/>
          </a:p>
          <a:p>
            <a:pPr lvl="1">
              <a:buFont typeface="+mj-lt"/>
              <a:buAutoNum type="arabicPeriod"/>
            </a:pPr>
            <a:endParaRPr lang="en-SG" sz="1600" dirty="0"/>
          </a:p>
        </p:txBody>
      </p:sp>
      <p:pic>
        <p:nvPicPr>
          <p:cNvPr id="7" name="Picture 6">
            <a:extLst>
              <a:ext uri="{FF2B5EF4-FFF2-40B4-BE49-F238E27FC236}">
                <a16:creationId xmlns:a16="http://schemas.microsoft.com/office/drawing/2014/main" id="{2B8F762B-3AC8-62D8-5698-CCDFB2846943}"/>
              </a:ext>
            </a:extLst>
          </p:cNvPr>
          <p:cNvPicPr>
            <a:picLocks noChangeAspect="1"/>
          </p:cNvPicPr>
          <p:nvPr/>
        </p:nvPicPr>
        <p:blipFill>
          <a:blip r:embed="rId2"/>
          <a:stretch>
            <a:fillRect/>
          </a:stretch>
        </p:blipFill>
        <p:spPr>
          <a:xfrm>
            <a:off x="314487" y="2485918"/>
            <a:ext cx="5327326" cy="2115740"/>
          </a:xfrm>
          <a:prstGeom prst="rect">
            <a:avLst/>
          </a:prstGeom>
        </p:spPr>
      </p:pic>
      <p:pic>
        <p:nvPicPr>
          <p:cNvPr id="8" name="Picture 7">
            <a:extLst>
              <a:ext uri="{FF2B5EF4-FFF2-40B4-BE49-F238E27FC236}">
                <a16:creationId xmlns:a16="http://schemas.microsoft.com/office/drawing/2014/main" id="{416881C1-D9CA-4DB3-C80D-02E925064BB3}"/>
              </a:ext>
            </a:extLst>
          </p:cNvPr>
          <p:cNvPicPr>
            <a:picLocks noChangeAspect="1"/>
          </p:cNvPicPr>
          <p:nvPr/>
        </p:nvPicPr>
        <p:blipFill>
          <a:blip r:embed="rId3"/>
          <a:stretch>
            <a:fillRect/>
          </a:stretch>
        </p:blipFill>
        <p:spPr>
          <a:xfrm>
            <a:off x="5976730" y="2281542"/>
            <a:ext cx="2852783" cy="2571750"/>
          </a:xfrm>
          <a:prstGeom prst="rect">
            <a:avLst/>
          </a:prstGeom>
        </p:spPr>
      </p:pic>
    </p:spTree>
    <p:extLst>
      <p:ext uri="{BB962C8B-B14F-4D97-AF65-F5344CB8AC3E}">
        <p14:creationId xmlns:p14="http://schemas.microsoft.com/office/powerpoint/2010/main" val="373592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457124" y="896723"/>
            <a:ext cx="7601787" cy="1200329"/>
          </a:xfrm>
          <a:prstGeom prst="rect">
            <a:avLst/>
          </a:prstGeom>
          <a:noFill/>
        </p:spPr>
        <p:txBody>
          <a:bodyPr wrap="square">
            <a:spAutoFit/>
          </a:bodyPr>
          <a:lstStyle/>
          <a:p>
            <a:pPr>
              <a:buFont typeface="+mj-lt"/>
              <a:buAutoNum type="arabicPeriod"/>
            </a:pPr>
            <a:r>
              <a:rPr lang="en-US" sz="1400" dirty="0"/>
              <a:t>Total expenditure (millions) for 'Education expenditure' for Primary education, Secondary education, and Tertiary education in the United Kingdom between 2015-16 and 2021-22</a:t>
            </a:r>
          </a:p>
          <a:p>
            <a:pPr>
              <a:buFont typeface="+mj-lt"/>
              <a:buAutoNum type="arabicPeriod"/>
            </a:pPr>
            <a:r>
              <a:rPr lang="en-US" dirty="0"/>
              <a:t>As I wanted to show the expenditure from 2015 to 2019, hence I use NumPy Boolean indexing to filter out the years before </a:t>
            </a:r>
            <a:r>
              <a:rPr lang="en-US" dirty="0" err="1"/>
              <a:t>analysing</a:t>
            </a:r>
            <a:r>
              <a:rPr lang="en-US" dirty="0"/>
              <a:t> the dataset</a:t>
            </a:r>
            <a:endParaRPr lang="en-SG" dirty="0"/>
          </a:p>
          <a:p>
            <a:pPr lvl="1">
              <a:buFont typeface="+mj-lt"/>
              <a:buAutoNum type="arabicPeriod"/>
            </a:pPr>
            <a:endParaRPr lang="en-SG" sz="1600" dirty="0"/>
          </a:p>
        </p:txBody>
      </p:sp>
      <p:pic>
        <p:nvPicPr>
          <p:cNvPr id="6" name="Picture 5">
            <a:extLst>
              <a:ext uri="{FF2B5EF4-FFF2-40B4-BE49-F238E27FC236}">
                <a16:creationId xmlns:a16="http://schemas.microsoft.com/office/drawing/2014/main" id="{C9EDA8B7-1D22-51C3-0B44-0537510AA330}"/>
              </a:ext>
            </a:extLst>
          </p:cNvPr>
          <p:cNvPicPr>
            <a:picLocks noChangeAspect="1"/>
          </p:cNvPicPr>
          <p:nvPr/>
        </p:nvPicPr>
        <p:blipFill>
          <a:blip r:embed="rId2"/>
          <a:stretch>
            <a:fillRect/>
          </a:stretch>
        </p:blipFill>
        <p:spPr>
          <a:xfrm>
            <a:off x="165630" y="2571750"/>
            <a:ext cx="5347274" cy="2132320"/>
          </a:xfrm>
          <a:prstGeom prst="rect">
            <a:avLst/>
          </a:prstGeom>
        </p:spPr>
      </p:pic>
      <p:pic>
        <p:nvPicPr>
          <p:cNvPr id="8" name="Picture 7">
            <a:extLst>
              <a:ext uri="{FF2B5EF4-FFF2-40B4-BE49-F238E27FC236}">
                <a16:creationId xmlns:a16="http://schemas.microsoft.com/office/drawing/2014/main" id="{5118B34C-C853-3EDF-B46E-82A07E177E9B}"/>
              </a:ext>
            </a:extLst>
          </p:cNvPr>
          <p:cNvPicPr>
            <a:picLocks noChangeAspect="1"/>
          </p:cNvPicPr>
          <p:nvPr/>
        </p:nvPicPr>
        <p:blipFill>
          <a:blip r:embed="rId3"/>
          <a:stretch>
            <a:fillRect/>
          </a:stretch>
        </p:blipFill>
        <p:spPr>
          <a:xfrm>
            <a:off x="5976730" y="2281542"/>
            <a:ext cx="2852783" cy="2571750"/>
          </a:xfrm>
          <a:prstGeom prst="rect">
            <a:avLst/>
          </a:prstGeom>
        </p:spPr>
      </p:pic>
    </p:spTree>
    <p:extLst>
      <p:ext uri="{BB962C8B-B14F-4D97-AF65-F5344CB8AC3E}">
        <p14:creationId xmlns:p14="http://schemas.microsoft.com/office/powerpoint/2010/main" val="406977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528478" y="182471"/>
            <a:ext cx="8203200" cy="481200"/>
          </a:xfrm>
        </p:spPr>
        <p:txBody>
          <a:bodyPr/>
          <a:lstStyle/>
          <a:p>
            <a:r>
              <a:rPr lang="en-SG" dirty="0"/>
              <a:t>Nature of datasets</a:t>
            </a:r>
          </a:p>
        </p:txBody>
      </p:sp>
      <p:sp>
        <p:nvSpPr>
          <p:cNvPr id="13" name="Text Placeholder 2">
            <a:extLst>
              <a:ext uri="{FF2B5EF4-FFF2-40B4-BE49-F238E27FC236}">
                <a16:creationId xmlns:a16="http://schemas.microsoft.com/office/drawing/2014/main" id="{7EA2D75F-FBA9-6A8F-3659-98C4CE542BC8}"/>
              </a:ext>
            </a:extLst>
          </p:cNvPr>
          <p:cNvSpPr txBox="1">
            <a:spLocks/>
          </p:cNvSpPr>
          <p:nvPr/>
        </p:nvSpPr>
        <p:spPr>
          <a:xfrm>
            <a:off x="528478" y="994887"/>
            <a:ext cx="8203200" cy="966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114300" indent="0">
              <a:buNone/>
            </a:pPr>
            <a:r>
              <a:rPr lang="en-SG" sz="1400" dirty="0"/>
              <a:t>Reading performance English</a:t>
            </a:r>
          </a:p>
          <a:p>
            <a:pPr marL="342900" indent="-342900">
              <a:buFont typeface="+mj-lt"/>
              <a:buAutoNum type="arabicPeriod"/>
            </a:pPr>
            <a:r>
              <a:rPr lang="en-SG" sz="1400" dirty="0"/>
              <a:t>This dataset shows the score for English</a:t>
            </a:r>
          </a:p>
          <a:p>
            <a:pPr marL="342900" indent="-342900">
              <a:buFont typeface="+mj-lt"/>
              <a:buAutoNum type="arabicPeriod"/>
            </a:pPr>
            <a:r>
              <a:rPr lang="en-SG" sz="1400" dirty="0"/>
              <a:t>This dataset contains many number brackets</a:t>
            </a:r>
            <a:endParaRPr lang="en-SG" sz="1200" dirty="0"/>
          </a:p>
          <a:p>
            <a:pPr lvl="1">
              <a:buFont typeface="+mj-lt"/>
              <a:buAutoNum type="arabicPeriod"/>
            </a:pPr>
            <a:endParaRPr lang="en-SG" sz="1200" dirty="0"/>
          </a:p>
          <a:p>
            <a:pPr marL="342900" indent="-228600">
              <a:buFont typeface="+mj-lt"/>
              <a:buAutoNum type="arabicPeriod"/>
            </a:pPr>
            <a:endParaRPr lang="en-SG" sz="1200" dirty="0"/>
          </a:p>
        </p:txBody>
      </p:sp>
      <p:sp>
        <p:nvSpPr>
          <p:cNvPr id="14" name="Text Placeholder 2">
            <a:extLst>
              <a:ext uri="{FF2B5EF4-FFF2-40B4-BE49-F238E27FC236}">
                <a16:creationId xmlns:a16="http://schemas.microsoft.com/office/drawing/2014/main" id="{05F9CBC2-EAF2-D047-D405-05B3F999F945}"/>
              </a:ext>
            </a:extLst>
          </p:cNvPr>
          <p:cNvSpPr txBox="1">
            <a:spLocks/>
          </p:cNvSpPr>
          <p:nvPr/>
        </p:nvSpPr>
        <p:spPr>
          <a:xfrm>
            <a:off x="629424" y="3780358"/>
            <a:ext cx="8203200" cy="36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342900" indent="-228600">
              <a:buFont typeface="+mj-lt"/>
              <a:buAutoNum type="arabicPeriod"/>
            </a:pPr>
            <a:endParaRPr lang="en-SG" sz="1200" dirty="0"/>
          </a:p>
        </p:txBody>
      </p:sp>
      <p:pic>
        <p:nvPicPr>
          <p:cNvPr id="4" name="Picture 3">
            <a:extLst>
              <a:ext uri="{FF2B5EF4-FFF2-40B4-BE49-F238E27FC236}">
                <a16:creationId xmlns:a16="http://schemas.microsoft.com/office/drawing/2014/main" id="{7676018D-D61E-96FC-E1E1-281A41B0193D}"/>
              </a:ext>
            </a:extLst>
          </p:cNvPr>
          <p:cNvPicPr>
            <a:picLocks noChangeAspect="1"/>
          </p:cNvPicPr>
          <p:nvPr/>
        </p:nvPicPr>
        <p:blipFill>
          <a:blip r:embed="rId2"/>
          <a:stretch>
            <a:fillRect/>
          </a:stretch>
        </p:blipFill>
        <p:spPr>
          <a:xfrm>
            <a:off x="2465073" y="2235288"/>
            <a:ext cx="3866453" cy="2714529"/>
          </a:xfrm>
          <a:prstGeom prst="rect">
            <a:avLst/>
          </a:prstGeom>
        </p:spPr>
      </p:pic>
    </p:spTree>
    <p:extLst>
      <p:ext uri="{BB962C8B-B14F-4D97-AF65-F5344CB8AC3E}">
        <p14:creationId xmlns:p14="http://schemas.microsoft.com/office/powerpoint/2010/main" val="277724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528478" y="182471"/>
            <a:ext cx="8203200" cy="481200"/>
          </a:xfrm>
        </p:spPr>
        <p:txBody>
          <a:bodyPr/>
          <a:lstStyle/>
          <a:p>
            <a:r>
              <a:rPr lang="en-SG" dirty="0"/>
              <a:t>Nature of datasets</a:t>
            </a:r>
          </a:p>
        </p:txBody>
      </p:sp>
      <p:sp>
        <p:nvSpPr>
          <p:cNvPr id="5" name="TextBox 4">
            <a:extLst>
              <a:ext uri="{FF2B5EF4-FFF2-40B4-BE49-F238E27FC236}">
                <a16:creationId xmlns:a16="http://schemas.microsoft.com/office/drawing/2014/main" id="{BC38C2FC-2FFE-D5EF-018D-307C9A839D62}"/>
              </a:ext>
            </a:extLst>
          </p:cNvPr>
          <p:cNvSpPr txBox="1"/>
          <p:nvPr/>
        </p:nvSpPr>
        <p:spPr>
          <a:xfrm>
            <a:off x="771106" y="857885"/>
            <a:ext cx="7601787" cy="769441"/>
          </a:xfrm>
          <a:prstGeom prst="rect">
            <a:avLst/>
          </a:prstGeom>
          <a:noFill/>
        </p:spPr>
        <p:txBody>
          <a:bodyPr wrap="square">
            <a:spAutoFit/>
          </a:bodyPr>
          <a:lstStyle/>
          <a:p>
            <a:pPr marL="342900" indent="-342900">
              <a:buFont typeface="+mj-lt"/>
              <a:buAutoNum type="arabicPeriod"/>
            </a:pPr>
            <a:r>
              <a:rPr lang="en-SG" dirty="0"/>
              <a:t>This dataset shows the score for Math</a:t>
            </a:r>
          </a:p>
          <a:p>
            <a:pPr marL="342900" indent="-342900">
              <a:buFont typeface="+mj-lt"/>
              <a:buAutoNum type="arabicPeriod"/>
            </a:pPr>
            <a:r>
              <a:rPr lang="en-SG" dirty="0"/>
              <a:t>Similarly, this dataset contains many number brackets</a:t>
            </a:r>
          </a:p>
          <a:p>
            <a:pPr lvl="1">
              <a:buFont typeface="+mj-lt"/>
              <a:buAutoNum type="arabicPeriod"/>
            </a:pPr>
            <a:endParaRPr lang="en-SG" sz="1600" dirty="0"/>
          </a:p>
        </p:txBody>
      </p:sp>
      <p:sp>
        <p:nvSpPr>
          <p:cNvPr id="13" name="Text Placeholder 2">
            <a:extLst>
              <a:ext uri="{FF2B5EF4-FFF2-40B4-BE49-F238E27FC236}">
                <a16:creationId xmlns:a16="http://schemas.microsoft.com/office/drawing/2014/main" id="{7EA2D75F-FBA9-6A8F-3659-98C4CE542BC8}"/>
              </a:ext>
            </a:extLst>
          </p:cNvPr>
          <p:cNvSpPr txBox="1">
            <a:spLocks/>
          </p:cNvSpPr>
          <p:nvPr/>
        </p:nvSpPr>
        <p:spPr>
          <a:xfrm>
            <a:off x="629424" y="505172"/>
            <a:ext cx="8203200" cy="4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114300" indent="0">
              <a:buNone/>
            </a:pPr>
            <a:r>
              <a:rPr lang="en-SG" sz="1400" dirty="0"/>
              <a:t>Reading performance math</a:t>
            </a:r>
          </a:p>
        </p:txBody>
      </p:sp>
      <p:pic>
        <p:nvPicPr>
          <p:cNvPr id="4" name="Picture 3">
            <a:extLst>
              <a:ext uri="{FF2B5EF4-FFF2-40B4-BE49-F238E27FC236}">
                <a16:creationId xmlns:a16="http://schemas.microsoft.com/office/drawing/2014/main" id="{E934B302-15BD-EF3A-204D-1F221C135AE1}"/>
              </a:ext>
            </a:extLst>
          </p:cNvPr>
          <p:cNvPicPr>
            <a:picLocks noChangeAspect="1"/>
          </p:cNvPicPr>
          <p:nvPr/>
        </p:nvPicPr>
        <p:blipFill>
          <a:blip r:embed="rId2"/>
          <a:stretch>
            <a:fillRect/>
          </a:stretch>
        </p:blipFill>
        <p:spPr>
          <a:xfrm>
            <a:off x="2117366" y="1821819"/>
            <a:ext cx="3307675" cy="3139209"/>
          </a:xfrm>
          <a:prstGeom prst="rect">
            <a:avLst/>
          </a:prstGeom>
        </p:spPr>
      </p:pic>
    </p:spTree>
    <p:extLst>
      <p:ext uri="{BB962C8B-B14F-4D97-AF65-F5344CB8AC3E}">
        <p14:creationId xmlns:p14="http://schemas.microsoft.com/office/powerpoint/2010/main" val="17299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603815" y="1204500"/>
            <a:ext cx="7601787" cy="738664"/>
          </a:xfrm>
          <a:prstGeom prst="rect">
            <a:avLst/>
          </a:prstGeom>
          <a:noFill/>
        </p:spPr>
        <p:txBody>
          <a:bodyPr wrap="square">
            <a:spAutoFit/>
          </a:bodyPr>
          <a:lstStyle/>
          <a:p>
            <a:pPr marL="114300"/>
            <a:r>
              <a:rPr lang="en-SG" b="0" i="0" dirty="0">
                <a:solidFill>
                  <a:srgbClr val="333333"/>
                </a:solidFill>
                <a:effectLst/>
                <a:latin typeface="Roboto" panose="02000000000000000000" pitchFamily="2" charset="0"/>
              </a:rPr>
              <a:t>Reading score English</a:t>
            </a:r>
            <a:endParaRPr lang="en-SG" dirty="0"/>
          </a:p>
          <a:p>
            <a:pPr>
              <a:buFont typeface="+mj-lt"/>
              <a:buAutoNum type="arabicPeriod"/>
            </a:pPr>
            <a:r>
              <a:rPr lang="en-US" dirty="0"/>
              <a:t>Eliminated unwanted columns from the reading and </a:t>
            </a:r>
            <a:r>
              <a:rPr lang="en-US" dirty="0" err="1"/>
              <a:t>maths</a:t>
            </a:r>
            <a:r>
              <a:rPr lang="en-US" dirty="0"/>
              <a:t> scores and used only the average score columns.</a:t>
            </a:r>
            <a:endParaRPr lang="en-SG" dirty="0"/>
          </a:p>
        </p:txBody>
      </p:sp>
      <p:pic>
        <p:nvPicPr>
          <p:cNvPr id="6" name="Picture 5">
            <a:extLst>
              <a:ext uri="{FF2B5EF4-FFF2-40B4-BE49-F238E27FC236}">
                <a16:creationId xmlns:a16="http://schemas.microsoft.com/office/drawing/2014/main" id="{E160930C-D070-4B93-26C0-23EEBF825278}"/>
              </a:ext>
            </a:extLst>
          </p:cNvPr>
          <p:cNvPicPr>
            <a:picLocks noChangeAspect="1"/>
          </p:cNvPicPr>
          <p:nvPr/>
        </p:nvPicPr>
        <p:blipFill>
          <a:blip r:embed="rId2"/>
          <a:stretch>
            <a:fillRect/>
          </a:stretch>
        </p:blipFill>
        <p:spPr>
          <a:xfrm>
            <a:off x="150248" y="2416010"/>
            <a:ext cx="5826482" cy="2198672"/>
          </a:xfrm>
          <a:prstGeom prst="rect">
            <a:avLst/>
          </a:prstGeom>
        </p:spPr>
      </p:pic>
    </p:spTree>
    <p:extLst>
      <p:ext uri="{BB962C8B-B14F-4D97-AF65-F5344CB8AC3E}">
        <p14:creationId xmlns:p14="http://schemas.microsoft.com/office/powerpoint/2010/main" val="344064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483675" y="1091107"/>
            <a:ext cx="7601787" cy="523220"/>
          </a:xfrm>
          <a:prstGeom prst="rect">
            <a:avLst/>
          </a:prstGeom>
          <a:noFill/>
        </p:spPr>
        <p:txBody>
          <a:bodyPr wrap="square">
            <a:spAutoFit/>
          </a:bodyPr>
          <a:lstStyle/>
          <a:p>
            <a:pPr marL="114300"/>
            <a:r>
              <a:rPr lang="en-SG" b="0" i="0" dirty="0">
                <a:solidFill>
                  <a:srgbClr val="333333"/>
                </a:solidFill>
                <a:effectLst/>
                <a:latin typeface="Roboto" panose="02000000000000000000" pitchFamily="2" charset="0"/>
              </a:rPr>
              <a:t>Reading score Math</a:t>
            </a:r>
            <a:endParaRPr lang="en-SG" dirty="0"/>
          </a:p>
          <a:p>
            <a:pPr lvl="1">
              <a:buFont typeface="+mj-lt"/>
              <a:buAutoNum type="arabicPeriod"/>
            </a:pPr>
            <a:r>
              <a:rPr lang="en-SG" dirty="0"/>
              <a:t>In addition, there is incorrect datatype, however I filtered it out for UK and SG</a:t>
            </a:r>
          </a:p>
        </p:txBody>
      </p:sp>
      <p:pic>
        <p:nvPicPr>
          <p:cNvPr id="7" name="Picture 6">
            <a:extLst>
              <a:ext uri="{FF2B5EF4-FFF2-40B4-BE49-F238E27FC236}">
                <a16:creationId xmlns:a16="http://schemas.microsoft.com/office/drawing/2014/main" id="{7A07A30E-9156-C003-F550-65CD46702334}"/>
              </a:ext>
            </a:extLst>
          </p:cNvPr>
          <p:cNvPicPr>
            <a:picLocks noChangeAspect="1"/>
          </p:cNvPicPr>
          <p:nvPr/>
        </p:nvPicPr>
        <p:blipFill>
          <a:blip r:embed="rId2"/>
          <a:stretch>
            <a:fillRect/>
          </a:stretch>
        </p:blipFill>
        <p:spPr>
          <a:xfrm>
            <a:off x="1171432" y="2264134"/>
            <a:ext cx="7066997" cy="2586162"/>
          </a:xfrm>
          <a:prstGeom prst="rect">
            <a:avLst/>
          </a:prstGeom>
        </p:spPr>
      </p:pic>
    </p:spTree>
    <p:extLst>
      <p:ext uri="{BB962C8B-B14F-4D97-AF65-F5344CB8AC3E}">
        <p14:creationId xmlns:p14="http://schemas.microsoft.com/office/powerpoint/2010/main" val="363636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528478" y="182471"/>
            <a:ext cx="8203200" cy="481200"/>
          </a:xfrm>
        </p:spPr>
        <p:txBody>
          <a:bodyPr/>
          <a:lstStyle/>
          <a:p>
            <a:r>
              <a:rPr lang="en-SG" dirty="0"/>
              <a:t>Nature of datasets</a:t>
            </a:r>
          </a:p>
        </p:txBody>
      </p:sp>
      <p:sp>
        <p:nvSpPr>
          <p:cNvPr id="5" name="TextBox 4">
            <a:extLst>
              <a:ext uri="{FF2B5EF4-FFF2-40B4-BE49-F238E27FC236}">
                <a16:creationId xmlns:a16="http://schemas.microsoft.com/office/drawing/2014/main" id="{BC38C2FC-2FFE-D5EF-018D-307C9A839D62}"/>
              </a:ext>
            </a:extLst>
          </p:cNvPr>
          <p:cNvSpPr txBox="1"/>
          <p:nvPr/>
        </p:nvSpPr>
        <p:spPr>
          <a:xfrm>
            <a:off x="771106" y="857885"/>
            <a:ext cx="7601787" cy="523220"/>
          </a:xfrm>
          <a:prstGeom prst="rect">
            <a:avLst/>
          </a:prstGeom>
          <a:noFill/>
        </p:spPr>
        <p:txBody>
          <a:bodyPr wrap="square">
            <a:spAutoFit/>
          </a:bodyPr>
          <a:lstStyle/>
          <a:p>
            <a:pPr lvl="1">
              <a:buFont typeface="+mj-lt"/>
              <a:buAutoNum type="arabicPeriod"/>
            </a:pPr>
            <a:r>
              <a:rPr lang="en-SG" dirty="0"/>
              <a:t>This dataset tells me about the salary across different courses over the years</a:t>
            </a:r>
          </a:p>
          <a:p>
            <a:pPr lvl="1">
              <a:buFont typeface="+mj-lt"/>
              <a:buAutoNum type="arabicPeriod"/>
            </a:pPr>
            <a:r>
              <a:rPr lang="en-SG" dirty="0"/>
              <a:t>Below is the nature of dataset</a:t>
            </a:r>
          </a:p>
        </p:txBody>
      </p:sp>
      <p:sp>
        <p:nvSpPr>
          <p:cNvPr id="13" name="Text Placeholder 2">
            <a:extLst>
              <a:ext uri="{FF2B5EF4-FFF2-40B4-BE49-F238E27FC236}">
                <a16:creationId xmlns:a16="http://schemas.microsoft.com/office/drawing/2014/main" id="{7EA2D75F-FBA9-6A8F-3659-98C4CE542BC8}"/>
              </a:ext>
            </a:extLst>
          </p:cNvPr>
          <p:cNvSpPr txBox="1">
            <a:spLocks/>
          </p:cNvSpPr>
          <p:nvPr/>
        </p:nvSpPr>
        <p:spPr>
          <a:xfrm>
            <a:off x="629424" y="505172"/>
            <a:ext cx="8203200" cy="4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342900" indent="-228600">
              <a:buFont typeface="+mj-lt"/>
              <a:buAutoNum type="arabicPeriod"/>
            </a:pPr>
            <a:r>
              <a:rPr lang="en-SG" sz="1400" dirty="0"/>
              <a:t>Graduate Salary Singapore</a:t>
            </a:r>
          </a:p>
        </p:txBody>
      </p:sp>
      <p:pic>
        <p:nvPicPr>
          <p:cNvPr id="6" name="Picture 5">
            <a:extLst>
              <a:ext uri="{FF2B5EF4-FFF2-40B4-BE49-F238E27FC236}">
                <a16:creationId xmlns:a16="http://schemas.microsoft.com/office/drawing/2014/main" id="{927BC36A-8444-3144-0035-40A06E7C56FE}"/>
              </a:ext>
            </a:extLst>
          </p:cNvPr>
          <p:cNvPicPr>
            <a:picLocks noChangeAspect="1"/>
          </p:cNvPicPr>
          <p:nvPr/>
        </p:nvPicPr>
        <p:blipFill>
          <a:blip r:embed="rId2"/>
          <a:stretch>
            <a:fillRect/>
          </a:stretch>
        </p:blipFill>
        <p:spPr>
          <a:xfrm>
            <a:off x="1729905" y="1509572"/>
            <a:ext cx="5151235" cy="3451457"/>
          </a:xfrm>
          <a:prstGeom prst="rect">
            <a:avLst/>
          </a:prstGeom>
        </p:spPr>
      </p:pic>
    </p:spTree>
    <p:extLst>
      <p:ext uri="{BB962C8B-B14F-4D97-AF65-F5344CB8AC3E}">
        <p14:creationId xmlns:p14="http://schemas.microsoft.com/office/powerpoint/2010/main" val="429097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528478" y="182471"/>
            <a:ext cx="8203200" cy="481200"/>
          </a:xfrm>
        </p:spPr>
        <p:txBody>
          <a:bodyPr/>
          <a:lstStyle/>
          <a:p>
            <a:r>
              <a:rPr lang="en-SG" dirty="0"/>
              <a:t>Nature of datasets</a:t>
            </a:r>
          </a:p>
        </p:txBody>
      </p:sp>
      <p:sp>
        <p:nvSpPr>
          <p:cNvPr id="5" name="TextBox 4">
            <a:extLst>
              <a:ext uri="{FF2B5EF4-FFF2-40B4-BE49-F238E27FC236}">
                <a16:creationId xmlns:a16="http://schemas.microsoft.com/office/drawing/2014/main" id="{BC38C2FC-2FFE-D5EF-018D-307C9A839D62}"/>
              </a:ext>
            </a:extLst>
          </p:cNvPr>
          <p:cNvSpPr txBox="1"/>
          <p:nvPr/>
        </p:nvSpPr>
        <p:spPr>
          <a:xfrm>
            <a:off x="771106" y="857885"/>
            <a:ext cx="7601787" cy="523220"/>
          </a:xfrm>
          <a:prstGeom prst="rect">
            <a:avLst/>
          </a:prstGeom>
          <a:noFill/>
        </p:spPr>
        <p:txBody>
          <a:bodyPr wrap="square">
            <a:spAutoFit/>
          </a:bodyPr>
          <a:lstStyle/>
          <a:p>
            <a:pPr lvl="1">
              <a:buFont typeface="+mj-lt"/>
              <a:buAutoNum type="arabicPeriod"/>
            </a:pPr>
            <a:r>
              <a:rPr lang="en-SG" dirty="0"/>
              <a:t>This dataset tells me about the salary across different courses over the years</a:t>
            </a:r>
          </a:p>
          <a:p>
            <a:pPr lvl="1">
              <a:buFont typeface="+mj-lt"/>
              <a:buAutoNum type="arabicPeriod"/>
            </a:pPr>
            <a:r>
              <a:rPr lang="en-SG" dirty="0"/>
              <a:t>Below is the nature of dataset</a:t>
            </a:r>
          </a:p>
        </p:txBody>
      </p:sp>
      <p:sp>
        <p:nvSpPr>
          <p:cNvPr id="13" name="Text Placeholder 2">
            <a:extLst>
              <a:ext uri="{FF2B5EF4-FFF2-40B4-BE49-F238E27FC236}">
                <a16:creationId xmlns:a16="http://schemas.microsoft.com/office/drawing/2014/main" id="{7EA2D75F-FBA9-6A8F-3659-98C4CE542BC8}"/>
              </a:ext>
            </a:extLst>
          </p:cNvPr>
          <p:cNvSpPr txBox="1">
            <a:spLocks/>
          </p:cNvSpPr>
          <p:nvPr/>
        </p:nvSpPr>
        <p:spPr>
          <a:xfrm>
            <a:off x="629424" y="505172"/>
            <a:ext cx="8203200" cy="4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342900" indent="-228600">
              <a:buFont typeface="+mj-lt"/>
              <a:buAutoNum type="arabicPeriod"/>
            </a:pPr>
            <a:r>
              <a:rPr lang="en-SG" sz="1400" dirty="0"/>
              <a:t>Graduate Salary UK</a:t>
            </a:r>
          </a:p>
        </p:txBody>
      </p:sp>
      <p:pic>
        <p:nvPicPr>
          <p:cNvPr id="9" name="Picture 8">
            <a:extLst>
              <a:ext uri="{FF2B5EF4-FFF2-40B4-BE49-F238E27FC236}">
                <a16:creationId xmlns:a16="http://schemas.microsoft.com/office/drawing/2014/main" id="{477A1E0B-3C94-9CEB-A762-F858492C824D}"/>
              </a:ext>
            </a:extLst>
          </p:cNvPr>
          <p:cNvPicPr>
            <a:picLocks noChangeAspect="1"/>
          </p:cNvPicPr>
          <p:nvPr/>
        </p:nvPicPr>
        <p:blipFill>
          <a:blip r:embed="rId2"/>
          <a:stretch>
            <a:fillRect/>
          </a:stretch>
        </p:blipFill>
        <p:spPr>
          <a:xfrm>
            <a:off x="1577513" y="1629666"/>
            <a:ext cx="3149081" cy="3060124"/>
          </a:xfrm>
          <a:prstGeom prst="rect">
            <a:avLst/>
          </a:prstGeom>
        </p:spPr>
      </p:pic>
    </p:spTree>
    <p:extLst>
      <p:ext uri="{BB962C8B-B14F-4D97-AF65-F5344CB8AC3E}">
        <p14:creationId xmlns:p14="http://schemas.microsoft.com/office/powerpoint/2010/main" val="371420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771106" y="896625"/>
            <a:ext cx="7601787" cy="738664"/>
          </a:xfrm>
          <a:prstGeom prst="rect">
            <a:avLst/>
          </a:prstGeom>
          <a:noFill/>
        </p:spPr>
        <p:txBody>
          <a:bodyPr wrap="square">
            <a:spAutoFit/>
          </a:bodyPr>
          <a:lstStyle/>
          <a:p>
            <a:pPr marL="114300"/>
            <a:r>
              <a:rPr lang="en-SG" b="0" i="0" dirty="0">
                <a:solidFill>
                  <a:srgbClr val="333333"/>
                </a:solidFill>
                <a:effectLst/>
                <a:latin typeface="Roboto" panose="02000000000000000000" pitchFamily="2" charset="0"/>
              </a:rPr>
              <a:t>Graduate Salary</a:t>
            </a:r>
          </a:p>
          <a:p>
            <a:pPr marL="457200" indent="-342900">
              <a:buFont typeface="+mj-lt"/>
              <a:buAutoNum type="arabicPeriod"/>
            </a:pPr>
            <a:r>
              <a:rPr lang="en-SG" dirty="0">
                <a:solidFill>
                  <a:srgbClr val="333333"/>
                </a:solidFill>
                <a:latin typeface="Roboto" panose="02000000000000000000" pitchFamily="2" charset="0"/>
              </a:rPr>
              <a:t>Since I wanted  the 25 </a:t>
            </a:r>
            <a:r>
              <a:rPr lang="en-SG" dirty="0" err="1">
                <a:solidFill>
                  <a:srgbClr val="333333"/>
                </a:solidFill>
                <a:latin typeface="Roboto" panose="02000000000000000000" pitchFamily="2" charset="0"/>
              </a:rPr>
              <a:t>percentiule</a:t>
            </a:r>
            <a:r>
              <a:rPr lang="en-SG" dirty="0">
                <a:solidFill>
                  <a:srgbClr val="333333"/>
                </a:solidFill>
                <a:latin typeface="Roboto" panose="02000000000000000000" pitchFamily="2" charset="0"/>
              </a:rPr>
              <a:t>, median and 75 percentile salary, I filtered it out and got the </a:t>
            </a:r>
            <a:r>
              <a:rPr lang="en-SG" dirty="0" err="1">
                <a:solidFill>
                  <a:srgbClr val="333333"/>
                </a:solidFill>
                <a:latin typeface="Roboto" panose="02000000000000000000" pitchFamily="2" charset="0"/>
              </a:rPr>
              <a:t>datas</a:t>
            </a:r>
            <a:r>
              <a:rPr lang="en-SG" dirty="0">
                <a:solidFill>
                  <a:srgbClr val="333333"/>
                </a:solidFill>
                <a:latin typeface="Roboto" panose="02000000000000000000" pitchFamily="2" charset="0"/>
              </a:rPr>
              <a:t> and se the year to 2019</a:t>
            </a:r>
            <a:endParaRPr lang="en-SG" b="0" i="0" dirty="0">
              <a:solidFill>
                <a:srgbClr val="333333"/>
              </a:solidFill>
              <a:effectLst/>
              <a:latin typeface="Roboto" panose="02000000000000000000" pitchFamily="2" charset="0"/>
            </a:endParaRPr>
          </a:p>
        </p:txBody>
      </p:sp>
      <p:pic>
        <p:nvPicPr>
          <p:cNvPr id="6" name="Picture 5">
            <a:extLst>
              <a:ext uri="{FF2B5EF4-FFF2-40B4-BE49-F238E27FC236}">
                <a16:creationId xmlns:a16="http://schemas.microsoft.com/office/drawing/2014/main" id="{03D6011C-4DD0-B774-68B9-09F394C61295}"/>
              </a:ext>
            </a:extLst>
          </p:cNvPr>
          <p:cNvPicPr>
            <a:picLocks noChangeAspect="1"/>
          </p:cNvPicPr>
          <p:nvPr/>
        </p:nvPicPr>
        <p:blipFill>
          <a:blip r:embed="rId2"/>
          <a:stretch>
            <a:fillRect/>
          </a:stretch>
        </p:blipFill>
        <p:spPr>
          <a:xfrm>
            <a:off x="1152938" y="1850733"/>
            <a:ext cx="6347791" cy="3146994"/>
          </a:xfrm>
          <a:prstGeom prst="rect">
            <a:avLst/>
          </a:prstGeom>
        </p:spPr>
      </p:pic>
    </p:spTree>
    <p:extLst>
      <p:ext uri="{BB962C8B-B14F-4D97-AF65-F5344CB8AC3E}">
        <p14:creationId xmlns:p14="http://schemas.microsoft.com/office/powerpoint/2010/main" val="148465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771106" y="896625"/>
            <a:ext cx="7601787" cy="738664"/>
          </a:xfrm>
          <a:prstGeom prst="rect">
            <a:avLst/>
          </a:prstGeom>
          <a:noFill/>
        </p:spPr>
        <p:txBody>
          <a:bodyPr wrap="square">
            <a:spAutoFit/>
          </a:bodyPr>
          <a:lstStyle/>
          <a:p>
            <a:pPr marL="114300"/>
            <a:r>
              <a:rPr lang="en-SG" b="0" i="0" dirty="0">
                <a:solidFill>
                  <a:srgbClr val="333333"/>
                </a:solidFill>
                <a:effectLst/>
                <a:latin typeface="Roboto" panose="02000000000000000000" pitchFamily="2" charset="0"/>
              </a:rPr>
              <a:t>Graduate Salary UK</a:t>
            </a:r>
          </a:p>
          <a:p>
            <a:pPr marL="457200" indent="-342900">
              <a:buFont typeface="+mj-lt"/>
              <a:buAutoNum type="arabicPeriod"/>
            </a:pPr>
            <a:r>
              <a:rPr lang="en-SG" dirty="0">
                <a:solidFill>
                  <a:srgbClr val="333333"/>
                </a:solidFill>
                <a:latin typeface="Roboto" panose="02000000000000000000" pitchFamily="2" charset="0"/>
              </a:rPr>
              <a:t>Since I wanted  the 25 </a:t>
            </a:r>
            <a:r>
              <a:rPr lang="en-SG" dirty="0" err="1">
                <a:solidFill>
                  <a:srgbClr val="333333"/>
                </a:solidFill>
                <a:latin typeface="Roboto" panose="02000000000000000000" pitchFamily="2" charset="0"/>
              </a:rPr>
              <a:t>percentiule</a:t>
            </a:r>
            <a:r>
              <a:rPr lang="en-SG" dirty="0">
                <a:solidFill>
                  <a:srgbClr val="333333"/>
                </a:solidFill>
                <a:latin typeface="Roboto" panose="02000000000000000000" pitchFamily="2" charset="0"/>
              </a:rPr>
              <a:t>, median and 75 percentile salary, I filtered it out and got the </a:t>
            </a:r>
            <a:r>
              <a:rPr lang="en-SG" dirty="0" err="1">
                <a:solidFill>
                  <a:srgbClr val="333333"/>
                </a:solidFill>
                <a:latin typeface="Roboto" panose="02000000000000000000" pitchFamily="2" charset="0"/>
              </a:rPr>
              <a:t>datas</a:t>
            </a:r>
            <a:r>
              <a:rPr lang="en-SG" dirty="0">
                <a:solidFill>
                  <a:srgbClr val="333333"/>
                </a:solidFill>
                <a:latin typeface="Roboto" panose="02000000000000000000" pitchFamily="2" charset="0"/>
              </a:rPr>
              <a:t> and se the year to 2019 for UK</a:t>
            </a:r>
          </a:p>
        </p:txBody>
      </p:sp>
      <p:pic>
        <p:nvPicPr>
          <p:cNvPr id="7" name="Picture 6">
            <a:extLst>
              <a:ext uri="{FF2B5EF4-FFF2-40B4-BE49-F238E27FC236}">
                <a16:creationId xmlns:a16="http://schemas.microsoft.com/office/drawing/2014/main" id="{4C57E805-72E8-1755-9B28-8C5B1A177F74}"/>
              </a:ext>
            </a:extLst>
          </p:cNvPr>
          <p:cNvPicPr>
            <a:picLocks noChangeAspect="1"/>
          </p:cNvPicPr>
          <p:nvPr/>
        </p:nvPicPr>
        <p:blipFill>
          <a:blip r:embed="rId2"/>
          <a:stretch>
            <a:fillRect/>
          </a:stretch>
        </p:blipFill>
        <p:spPr>
          <a:xfrm>
            <a:off x="1020418" y="2024057"/>
            <a:ext cx="5693816" cy="3085302"/>
          </a:xfrm>
          <a:prstGeom prst="rect">
            <a:avLst/>
          </a:prstGeom>
        </p:spPr>
      </p:pic>
    </p:spTree>
    <p:extLst>
      <p:ext uri="{BB962C8B-B14F-4D97-AF65-F5344CB8AC3E}">
        <p14:creationId xmlns:p14="http://schemas.microsoft.com/office/powerpoint/2010/main" val="25606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DC73-69DD-BFA1-474E-3E841FD4EB51}"/>
              </a:ext>
            </a:extLst>
          </p:cNvPr>
          <p:cNvSpPr>
            <a:spLocks noGrp="1"/>
          </p:cNvSpPr>
          <p:nvPr>
            <p:ph type="title"/>
          </p:nvPr>
        </p:nvSpPr>
        <p:spPr/>
        <p:txBody>
          <a:bodyPr/>
          <a:lstStyle/>
          <a:p>
            <a:r>
              <a:rPr lang="en" dirty="0">
                <a:solidFill>
                  <a:srgbClr val="000000"/>
                </a:solidFill>
              </a:rPr>
              <a:t>Objectives</a:t>
            </a:r>
            <a:endParaRPr lang="en-SG" dirty="0"/>
          </a:p>
        </p:txBody>
      </p:sp>
      <p:grpSp>
        <p:nvGrpSpPr>
          <p:cNvPr id="3" name="Google Shape;148;p17">
            <a:extLst>
              <a:ext uri="{FF2B5EF4-FFF2-40B4-BE49-F238E27FC236}">
                <a16:creationId xmlns:a16="http://schemas.microsoft.com/office/drawing/2014/main" id="{C5C3817C-4568-FBD4-5991-436C4E76F48D}"/>
              </a:ext>
            </a:extLst>
          </p:cNvPr>
          <p:cNvGrpSpPr/>
          <p:nvPr/>
        </p:nvGrpSpPr>
        <p:grpSpPr>
          <a:xfrm>
            <a:off x="662626" y="1037754"/>
            <a:ext cx="7034005" cy="1894799"/>
            <a:chOff x="815175" y="1563888"/>
            <a:chExt cx="2891537" cy="879228"/>
          </a:xfrm>
        </p:grpSpPr>
        <p:sp>
          <p:nvSpPr>
            <p:cNvPr id="4" name="Google Shape;149;p17">
              <a:extLst>
                <a:ext uri="{FF2B5EF4-FFF2-40B4-BE49-F238E27FC236}">
                  <a16:creationId xmlns:a16="http://schemas.microsoft.com/office/drawing/2014/main" id="{3AC2C583-2D81-91C7-27D7-E3179AF4E23C}"/>
                </a:ext>
              </a:extLst>
            </p:cNvPr>
            <p:cNvSpPr txBox="1"/>
            <p:nvPr/>
          </p:nvSpPr>
          <p:spPr>
            <a:xfrm>
              <a:off x="815175" y="1632216"/>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Goal</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5" name="Google Shape;150;p17">
              <a:extLst>
                <a:ext uri="{FF2B5EF4-FFF2-40B4-BE49-F238E27FC236}">
                  <a16:creationId xmlns:a16="http://schemas.microsoft.com/office/drawing/2014/main" id="{96D2479C-2E6A-6C6B-4B65-AD73155E9D86}"/>
                </a:ext>
              </a:extLst>
            </p:cNvPr>
            <p:cNvSpPr txBox="1"/>
            <p:nvPr/>
          </p:nvSpPr>
          <p:spPr>
            <a:xfrm>
              <a:off x="815175" y="1894716"/>
              <a:ext cx="2891537"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2000" dirty="0">
                  <a:solidFill>
                    <a:srgbClr val="434343"/>
                  </a:solidFill>
                  <a:latin typeface="Roboto"/>
                  <a:ea typeface="Roboto"/>
                  <a:cs typeface="Roboto"/>
                  <a:sym typeface="Roboto"/>
                </a:rPr>
                <a:t>Analysing the trend of education in Singapore and in comparison with the United Kingdom, before further analysing the trend of post secondary education in Singapore </a:t>
              </a:r>
              <a:endParaRPr sz="2000" dirty="0">
                <a:solidFill>
                  <a:srgbClr val="434343"/>
                </a:solidFill>
                <a:latin typeface="Roboto"/>
                <a:ea typeface="Roboto"/>
                <a:cs typeface="Roboto"/>
                <a:sym typeface="Roboto"/>
              </a:endParaRPr>
            </a:p>
          </p:txBody>
        </p:sp>
        <p:sp>
          <p:nvSpPr>
            <p:cNvPr id="6" name="Google Shape;151;p17">
              <a:extLst>
                <a:ext uri="{FF2B5EF4-FFF2-40B4-BE49-F238E27FC236}">
                  <a16:creationId xmlns:a16="http://schemas.microsoft.com/office/drawing/2014/main" id="{09AC1054-0E56-7B3A-A701-6C2687D5D8FE}"/>
                </a:ext>
              </a:extLst>
            </p:cNvPr>
            <p:cNvSpPr/>
            <p:nvPr/>
          </p:nvSpPr>
          <p:spPr>
            <a:xfrm>
              <a:off x="815175" y="1563888"/>
              <a:ext cx="681156"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277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59C7-BFAF-B7EA-0DA2-464F959637B1}"/>
              </a:ext>
            </a:extLst>
          </p:cNvPr>
          <p:cNvSpPr>
            <a:spLocks noGrp="1"/>
          </p:cNvSpPr>
          <p:nvPr>
            <p:ph type="ctrTitle"/>
          </p:nvPr>
        </p:nvSpPr>
        <p:spPr>
          <a:xfrm>
            <a:off x="848826" y="378000"/>
            <a:ext cx="4918200" cy="928255"/>
          </a:xfrm>
        </p:spPr>
        <p:txBody>
          <a:bodyPr/>
          <a:lstStyle/>
          <a:p>
            <a:r>
              <a:rPr lang="en-SG" sz="3200" dirty="0"/>
              <a:t>Overall Data wrangling</a:t>
            </a:r>
          </a:p>
        </p:txBody>
      </p:sp>
      <p:sp>
        <p:nvSpPr>
          <p:cNvPr id="3" name="Subtitle 2">
            <a:extLst>
              <a:ext uri="{FF2B5EF4-FFF2-40B4-BE49-F238E27FC236}">
                <a16:creationId xmlns:a16="http://schemas.microsoft.com/office/drawing/2014/main" id="{D528A039-452B-1B81-4FCF-53FBFC74806D}"/>
              </a:ext>
            </a:extLst>
          </p:cNvPr>
          <p:cNvSpPr>
            <a:spLocks noGrp="1"/>
          </p:cNvSpPr>
          <p:nvPr>
            <p:ph type="subTitle" idx="1"/>
          </p:nvPr>
        </p:nvSpPr>
        <p:spPr>
          <a:xfrm>
            <a:off x="848826" y="2159758"/>
            <a:ext cx="6868161" cy="536400"/>
          </a:xfrm>
        </p:spPr>
        <p:txBody>
          <a:bodyPr/>
          <a:lstStyle/>
          <a:p>
            <a:pPr>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To compare it to Singapore datasets efficiently and accurately, the three datasets into one file and used </a:t>
            </a:r>
            <a:r>
              <a:rPr lang="en-US" sz="1400" b="0" i="0" u="none" strike="noStrike" dirty="0" err="1">
                <a:solidFill>
                  <a:srgbClr val="000000"/>
                </a:solidFill>
                <a:effectLst/>
                <a:latin typeface="Arial" panose="020B0604020202020204" pitchFamily="34" charset="0"/>
              </a:rPr>
              <a:t>numpy</a:t>
            </a:r>
            <a:r>
              <a:rPr lang="en-US" sz="1400" b="0" i="0" u="none" strike="noStrike" dirty="0">
                <a:solidFill>
                  <a:srgbClr val="000000"/>
                </a:solidFill>
                <a:effectLst/>
                <a:latin typeface="Arial" panose="020B0604020202020204" pitchFamily="34" charset="0"/>
              </a:rPr>
              <a:t> append field to add the relational course columns to the UK datasets before adding the field column. Also, this information was combined with graduate salary.</a:t>
            </a:r>
            <a:endParaRPr lang="en-SG" sz="1400" dirty="0"/>
          </a:p>
          <a:p>
            <a:pPr>
              <a:buFont typeface="Arial" panose="020B0604020202020204" pitchFamily="34" charset="0"/>
              <a:buChar char="•"/>
            </a:pPr>
            <a:endParaRPr lang="en-SG" dirty="0"/>
          </a:p>
        </p:txBody>
      </p:sp>
    </p:spTree>
    <p:extLst>
      <p:ext uri="{BB962C8B-B14F-4D97-AF65-F5344CB8AC3E}">
        <p14:creationId xmlns:p14="http://schemas.microsoft.com/office/powerpoint/2010/main" val="881094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Singapore fare against other coutnries in the PISA score</a:t>
            </a:r>
            <a:endParaRPr dirty="0">
              <a:solidFill>
                <a:srgbClr val="000000"/>
              </a:solidFill>
            </a:endParaRPr>
          </a:p>
        </p:txBody>
      </p:sp>
      <p:cxnSp>
        <p:nvCxnSpPr>
          <p:cNvPr id="121" name="Google Shape;121;p16"/>
          <p:cNvCxnSpPr/>
          <p:nvPr/>
        </p:nvCxnSpPr>
        <p:spPr>
          <a:xfrm>
            <a:off x="1243226" y="8969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515695" y="1184064"/>
            <a:ext cx="3039048" cy="3311549"/>
            <a:chOff x="623552" y="1579897"/>
            <a:chExt cx="1811687" cy="721487"/>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662539" y="1752984"/>
              <a:ext cx="1772700" cy="548400"/>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AutoNum type="arabicPeriod"/>
              </a:pPr>
              <a:r>
                <a:rPr lang="en-SG" sz="1200" dirty="0">
                  <a:solidFill>
                    <a:srgbClr val="434343"/>
                  </a:solidFill>
                  <a:latin typeface="Roboto"/>
                  <a:ea typeface="Roboto"/>
                  <a:cs typeface="Roboto"/>
                  <a:sym typeface="Roboto"/>
                </a:rPr>
                <a:t>Firstly, both Singapore and United Kingdom are ahead of the pack in terms of reading score</a:t>
              </a:r>
            </a:p>
            <a:p>
              <a:pPr marL="228600" lvl="0" indent="-228600" algn="l" rtl="0">
                <a:spcBef>
                  <a:spcPts val="0"/>
                </a:spcBef>
                <a:spcAft>
                  <a:spcPts val="0"/>
                </a:spcAft>
                <a:buAutoNum type="arabicPeriod"/>
              </a:pPr>
              <a:r>
                <a:rPr lang="en-SG" sz="1200" dirty="0">
                  <a:solidFill>
                    <a:srgbClr val="434343"/>
                  </a:solidFill>
                  <a:latin typeface="Roboto"/>
                  <a:ea typeface="Roboto"/>
                  <a:cs typeface="Roboto"/>
                  <a:sym typeface="Roboto"/>
                </a:rPr>
                <a:t>The highest number of countries is between the around the range 470 to 490 where there is 16 of them</a:t>
              </a:r>
            </a:p>
            <a:p>
              <a:pPr marL="228600" lvl="0" indent="-228600" algn="l" rtl="0">
                <a:spcBef>
                  <a:spcPts val="0"/>
                </a:spcBef>
                <a:spcAft>
                  <a:spcPts val="0"/>
                </a:spcAft>
                <a:buAutoNum type="arabicPeriod"/>
              </a:pPr>
              <a:r>
                <a:rPr lang="en-SG" sz="1200" dirty="0">
                  <a:solidFill>
                    <a:srgbClr val="434343"/>
                  </a:solidFill>
                  <a:latin typeface="Roboto"/>
                  <a:ea typeface="Roboto"/>
                  <a:cs typeface="Roboto"/>
                  <a:sym typeface="Roboto"/>
                </a:rPr>
                <a:t>However for the mean reading score, Singapore on average perform at a higher score as compared to UK as we can see from the annotation</a:t>
              </a:r>
            </a:p>
          </p:txBody>
        </p:sp>
        <p:sp>
          <p:nvSpPr>
            <p:cNvPr id="7" name="Google Shape;151;p17">
              <a:extLst>
                <a:ext uri="{FF2B5EF4-FFF2-40B4-BE49-F238E27FC236}">
                  <a16:creationId xmlns:a16="http://schemas.microsoft.com/office/drawing/2014/main" id="{B8A5A40E-7273-A057-1D95-DD1D136AF687}"/>
                </a:ext>
              </a:extLst>
            </p:cNvPr>
            <p:cNvSpPr/>
            <p:nvPr/>
          </p:nvSpPr>
          <p:spPr>
            <a:xfrm>
              <a:off x="662539" y="1579897"/>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090D7259-870E-A5A2-C3E2-A743ECADEAA5}"/>
              </a:ext>
            </a:extLst>
          </p:cNvPr>
          <p:cNvPicPr>
            <a:picLocks noChangeAspect="1"/>
          </p:cNvPicPr>
          <p:nvPr/>
        </p:nvPicPr>
        <p:blipFill>
          <a:blip r:embed="rId3"/>
          <a:stretch>
            <a:fillRect/>
          </a:stretch>
        </p:blipFill>
        <p:spPr>
          <a:xfrm>
            <a:off x="396688" y="1223684"/>
            <a:ext cx="4907822" cy="26003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Singapore fare against other coutnries in the PISA score</a:t>
            </a:r>
            <a:endParaRPr dirty="0">
              <a:solidFill>
                <a:srgbClr val="000000"/>
              </a:solidFill>
            </a:endParaRPr>
          </a:p>
        </p:txBody>
      </p:sp>
      <p:cxnSp>
        <p:nvCxnSpPr>
          <p:cNvPr id="121" name="Google Shape;121;p16"/>
          <p:cNvCxnSpPr/>
          <p:nvPr/>
        </p:nvCxnSpPr>
        <p:spPr>
          <a:xfrm>
            <a:off x="1243226" y="8969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515695" y="1301147"/>
            <a:ext cx="2973648" cy="3161009"/>
            <a:chOff x="623552" y="1605406"/>
            <a:chExt cx="1772700" cy="688689"/>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623552" y="1745695"/>
              <a:ext cx="1772700" cy="548400"/>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AutoNum type="arabicPeriod"/>
              </a:pPr>
              <a:r>
                <a:rPr lang="en-SG" sz="1200" dirty="0">
                  <a:solidFill>
                    <a:srgbClr val="434343"/>
                  </a:solidFill>
                  <a:latin typeface="Roboto"/>
                  <a:ea typeface="Roboto"/>
                  <a:cs typeface="Roboto"/>
                  <a:sym typeface="Roboto"/>
                </a:rPr>
                <a:t>For the math score, we can see that UK also perform at a worst score compared to Singapore, who is top 3 in terms of math score</a:t>
              </a:r>
            </a:p>
            <a:p>
              <a:pPr marL="228600" lvl="0" indent="-228600" algn="l" rtl="0">
                <a:spcBef>
                  <a:spcPts val="0"/>
                </a:spcBef>
                <a:spcAft>
                  <a:spcPts val="0"/>
                </a:spcAft>
                <a:buAutoNum type="arabicPeriod"/>
              </a:pPr>
              <a:r>
                <a:rPr lang="en-SG" sz="1200" dirty="0">
                  <a:solidFill>
                    <a:srgbClr val="434343"/>
                  </a:solidFill>
                  <a:latin typeface="Roboto"/>
                  <a:ea typeface="Roboto"/>
                  <a:cs typeface="Roboto"/>
                  <a:sym typeface="Roboto"/>
                </a:rPr>
                <a:t>From this, we can also see that UK perform at the mode of the math score which is around 500</a:t>
              </a:r>
            </a:p>
            <a:p>
              <a:pPr marL="228600" lvl="0" indent="-228600" algn="l" rtl="0">
                <a:spcBef>
                  <a:spcPts val="0"/>
                </a:spcBef>
                <a:spcAft>
                  <a:spcPts val="0"/>
                </a:spcAft>
                <a:buAutoNum type="arabicPeriod"/>
              </a:pPr>
              <a:r>
                <a:rPr lang="en-SG" sz="1200" dirty="0">
                  <a:solidFill>
                    <a:srgbClr val="434343"/>
                  </a:solidFill>
                  <a:latin typeface="Roboto"/>
                  <a:ea typeface="Roboto"/>
                  <a:cs typeface="Roboto"/>
                  <a:sym typeface="Roboto"/>
                </a:rPr>
                <a:t>Conclusion: Therefore , we can see that Students in 15 years old students perform better as compared to UK</a:t>
              </a: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9DAA8B4-8665-3FB4-89DA-2FAB42477955}"/>
              </a:ext>
            </a:extLst>
          </p:cNvPr>
          <p:cNvPicPr>
            <a:picLocks noChangeAspect="1"/>
          </p:cNvPicPr>
          <p:nvPr/>
        </p:nvPicPr>
        <p:blipFill>
          <a:blip r:embed="rId3"/>
          <a:stretch>
            <a:fillRect/>
          </a:stretch>
        </p:blipFill>
        <p:spPr>
          <a:xfrm>
            <a:off x="363071" y="1351429"/>
            <a:ext cx="4872931" cy="2821733"/>
          </a:xfrm>
          <a:prstGeom prst="rect">
            <a:avLst/>
          </a:prstGeom>
        </p:spPr>
      </p:pic>
    </p:spTree>
    <p:extLst>
      <p:ext uri="{BB962C8B-B14F-4D97-AF65-F5344CB8AC3E}">
        <p14:creationId xmlns:p14="http://schemas.microsoft.com/office/powerpoint/2010/main" val="320963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which level is singapore focusing on spending its money on education?</a:t>
            </a:r>
            <a:endParaRPr dirty="0">
              <a:solidFill>
                <a:srgbClr val="000000"/>
              </a:solidFill>
            </a:endParaRPr>
          </a:p>
        </p:txBody>
      </p:sp>
      <p:cxnSp>
        <p:nvCxnSpPr>
          <p:cNvPr id="121" name="Google Shape;121;p16"/>
          <p:cNvCxnSpPr/>
          <p:nvPr/>
        </p:nvCxnSpPr>
        <p:spPr>
          <a:xfrm>
            <a:off x="1539061" y="7826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178245" y="836235"/>
            <a:ext cx="3704498" cy="4033623"/>
            <a:chOff x="362264" y="1605406"/>
            <a:chExt cx="2208386" cy="688122"/>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362264" y="1745128"/>
              <a:ext cx="2208386" cy="548400"/>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Here, it is possible to see that SG has a slight decrease in total expenditure on primary school, secondary school, and tertiary education from year 2018 to 2019, meanwhile, the total expenditure in UK has been steadily increasing </a:t>
              </a:r>
            </a:p>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In addition, there is also a difference in the in where UK and SG spend their money on in terms on education level, as we can see from the pie chart, Singapore focus more of its spending on tertiary education while UK is focus on secondary education</a:t>
              </a:r>
            </a:p>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For all categories, Singapore has fluctuated from 2015 to 2019 while UK has </a:t>
              </a:r>
              <a:r>
                <a:rPr lang="en-SG" sz="1200" dirty="0" err="1">
                  <a:solidFill>
                    <a:srgbClr val="434343"/>
                  </a:solidFill>
                  <a:latin typeface="Roboto"/>
                  <a:ea typeface="Roboto"/>
                  <a:cs typeface="Roboto"/>
                  <a:sym typeface="Roboto"/>
                </a:rPr>
                <a:t>mostyly</a:t>
              </a:r>
              <a:r>
                <a:rPr lang="en-SG" sz="1200" dirty="0">
                  <a:solidFill>
                    <a:srgbClr val="434343"/>
                  </a:solidFill>
                  <a:latin typeface="Roboto"/>
                  <a:ea typeface="Roboto"/>
                  <a:cs typeface="Roboto"/>
                  <a:sym typeface="Roboto"/>
                </a:rPr>
                <a:t> been increasing except for tertiary education</a:t>
              </a: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A768DA00-8F68-50C0-2380-23EB4CD39757}"/>
              </a:ext>
            </a:extLst>
          </p:cNvPr>
          <p:cNvPicPr>
            <a:picLocks noChangeAspect="1"/>
          </p:cNvPicPr>
          <p:nvPr/>
        </p:nvPicPr>
        <p:blipFill>
          <a:blip r:embed="rId3"/>
          <a:stretch>
            <a:fillRect/>
          </a:stretch>
        </p:blipFill>
        <p:spPr>
          <a:xfrm>
            <a:off x="836846" y="1024491"/>
            <a:ext cx="3840568" cy="3560955"/>
          </a:xfrm>
          <a:prstGeom prst="rect">
            <a:avLst/>
          </a:prstGeom>
        </p:spPr>
      </p:pic>
    </p:spTree>
    <p:extLst>
      <p:ext uri="{BB962C8B-B14F-4D97-AF65-F5344CB8AC3E}">
        <p14:creationId xmlns:p14="http://schemas.microsoft.com/office/powerpoint/2010/main" val="366470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does the salary like in UK and Singapore by field?</a:t>
            </a:r>
            <a:endParaRPr dirty="0">
              <a:solidFill>
                <a:srgbClr val="000000"/>
              </a:solidFill>
            </a:endParaRPr>
          </a:p>
        </p:txBody>
      </p:sp>
      <p:cxnSp>
        <p:nvCxnSpPr>
          <p:cNvPr id="121" name="Google Shape;121;p16"/>
          <p:cNvCxnSpPr/>
          <p:nvPr/>
        </p:nvCxnSpPr>
        <p:spPr>
          <a:xfrm>
            <a:off x="1539061" y="7826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382699" y="779674"/>
            <a:ext cx="2973649" cy="4206281"/>
            <a:chOff x="623552" y="1605406"/>
            <a:chExt cx="1772700" cy="717577"/>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623552" y="1774583"/>
              <a:ext cx="1687308" cy="548400"/>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Therefore, we can see that UK pays at a higher rate for most field in 2019  and we can also see a difference in which field provides a higher median salary</a:t>
              </a:r>
            </a:p>
            <a:p>
              <a:pPr marL="228600" lvl="0" indent="-228600" algn="l" rtl="0">
                <a:spcBef>
                  <a:spcPts val="0"/>
                </a:spcBef>
                <a:spcAft>
                  <a:spcPts val="0"/>
                </a:spcAft>
                <a:buFont typeface="+mj-lt"/>
                <a:buAutoNum type="arabicPeriod"/>
              </a:pPr>
              <a:endParaRPr lang="en-SG" sz="1200" dirty="0">
                <a:solidFill>
                  <a:srgbClr val="434343"/>
                </a:solidFill>
                <a:latin typeface="Roboto"/>
                <a:ea typeface="Roboto"/>
                <a:cs typeface="Roboto"/>
                <a:sym typeface="Roboto"/>
              </a:endParaRP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9B6BFD6B-8E04-C4D0-1567-BF732C60D93A}"/>
              </a:ext>
            </a:extLst>
          </p:cNvPr>
          <p:cNvPicPr>
            <a:picLocks noChangeAspect="1"/>
          </p:cNvPicPr>
          <p:nvPr/>
        </p:nvPicPr>
        <p:blipFill>
          <a:blip r:embed="rId3"/>
          <a:stretch>
            <a:fillRect/>
          </a:stretch>
        </p:blipFill>
        <p:spPr>
          <a:xfrm>
            <a:off x="193676" y="898211"/>
            <a:ext cx="5045781" cy="3693304"/>
          </a:xfrm>
          <a:prstGeom prst="rect">
            <a:avLst/>
          </a:prstGeom>
        </p:spPr>
      </p:pic>
    </p:spTree>
    <p:extLst>
      <p:ext uri="{BB962C8B-B14F-4D97-AF65-F5344CB8AC3E}">
        <p14:creationId xmlns:p14="http://schemas.microsoft.com/office/powerpoint/2010/main" val="3657153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5417-C9BF-14AB-BCF5-6D5962ACD787}"/>
              </a:ext>
            </a:extLst>
          </p:cNvPr>
          <p:cNvSpPr>
            <a:spLocks noGrp="1"/>
          </p:cNvSpPr>
          <p:nvPr>
            <p:ph type="ctrTitle"/>
          </p:nvPr>
        </p:nvSpPr>
        <p:spPr>
          <a:xfrm>
            <a:off x="453104" y="117550"/>
            <a:ext cx="5604795" cy="2052600"/>
          </a:xfrm>
        </p:spPr>
        <p:txBody>
          <a:bodyPr/>
          <a:lstStyle/>
          <a:p>
            <a:r>
              <a:rPr lang="en-SG" sz="1800" dirty="0"/>
              <a:t>Recommendations</a:t>
            </a:r>
            <a:br>
              <a:rPr lang="en-SG" sz="1200" dirty="0"/>
            </a:br>
            <a:br>
              <a:rPr lang="en-SG" sz="1800" dirty="0"/>
            </a:br>
            <a:br>
              <a:rPr lang="en-SG" sz="1800" dirty="0"/>
            </a:br>
            <a:endParaRPr lang="en-SG" sz="1800" dirty="0"/>
          </a:p>
        </p:txBody>
      </p:sp>
      <p:sp>
        <p:nvSpPr>
          <p:cNvPr id="3" name="TextBox 2">
            <a:extLst>
              <a:ext uri="{FF2B5EF4-FFF2-40B4-BE49-F238E27FC236}">
                <a16:creationId xmlns:a16="http://schemas.microsoft.com/office/drawing/2014/main" id="{66572F4D-4A12-9018-2FFF-72711B7C6CBE}"/>
              </a:ext>
            </a:extLst>
          </p:cNvPr>
          <p:cNvSpPr txBox="1"/>
          <p:nvPr/>
        </p:nvSpPr>
        <p:spPr>
          <a:xfrm>
            <a:off x="819150" y="1238250"/>
            <a:ext cx="5991225" cy="738664"/>
          </a:xfrm>
          <a:prstGeom prst="rect">
            <a:avLst/>
          </a:prstGeom>
          <a:noFill/>
        </p:spPr>
        <p:txBody>
          <a:bodyPr wrap="square" rtlCol="0">
            <a:spAutoFit/>
          </a:bodyPr>
          <a:lstStyle/>
          <a:p>
            <a:pPr marL="342900" indent="-342900">
              <a:buFont typeface="+mj-lt"/>
              <a:buAutoNum type="arabicPeriod"/>
            </a:pPr>
            <a:r>
              <a:rPr lang="en-SG" dirty="0"/>
              <a:t>In terms of spending, we can see that UK and Singapore have different goals in mind, I recommend that Singapore should spend a bit more on secondary school education</a:t>
            </a:r>
          </a:p>
        </p:txBody>
      </p:sp>
    </p:spTree>
    <p:extLst>
      <p:ext uri="{BB962C8B-B14F-4D97-AF65-F5344CB8AC3E}">
        <p14:creationId xmlns:p14="http://schemas.microsoft.com/office/powerpoint/2010/main" val="2926922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5417-C9BF-14AB-BCF5-6D5962ACD787}"/>
              </a:ext>
            </a:extLst>
          </p:cNvPr>
          <p:cNvSpPr>
            <a:spLocks noGrp="1"/>
          </p:cNvSpPr>
          <p:nvPr>
            <p:ph type="ctrTitle"/>
          </p:nvPr>
        </p:nvSpPr>
        <p:spPr>
          <a:xfrm>
            <a:off x="1405604" y="1279600"/>
            <a:ext cx="5604795" cy="2052600"/>
          </a:xfrm>
        </p:spPr>
        <p:txBody>
          <a:bodyPr/>
          <a:lstStyle/>
          <a:p>
            <a:r>
              <a:rPr lang="en-SG" sz="1800" dirty="0"/>
              <a:t>Now let us </a:t>
            </a:r>
            <a:r>
              <a:rPr lang="en-SG" sz="1800" dirty="0" err="1"/>
              <a:t>analyze</a:t>
            </a:r>
            <a:r>
              <a:rPr lang="en-SG" sz="1800" dirty="0"/>
              <a:t> deeper into Singapore tertiary trend</a:t>
            </a:r>
          </a:p>
        </p:txBody>
      </p:sp>
    </p:spTree>
    <p:extLst>
      <p:ext uri="{BB962C8B-B14F-4D97-AF65-F5344CB8AC3E}">
        <p14:creationId xmlns:p14="http://schemas.microsoft.com/office/powerpoint/2010/main" val="2157945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Polytechnic intake compare with the University intake by field?</a:t>
            </a:r>
            <a:endParaRPr dirty="0">
              <a:solidFill>
                <a:srgbClr val="000000"/>
              </a:solidFill>
            </a:endParaRPr>
          </a:p>
        </p:txBody>
      </p:sp>
      <p:cxnSp>
        <p:nvCxnSpPr>
          <p:cNvPr id="121" name="Google Shape;121;p16"/>
          <p:cNvCxnSpPr/>
          <p:nvPr/>
        </p:nvCxnSpPr>
        <p:spPr>
          <a:xfrm>
            <a:off x="1539061" y="7826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382699" y="779675"/>
            <a:ext cx="3599937" cy="4424621"/>
            <a:chOff x="623552" y="1605406"/>
            <a:chExt cx="2146053" cy="754825"/>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708944" y="1811831"/>
              <a:ext cx="2060661" cy="548400"/>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In line plots, we can see that the intake for university is lower as compared to polytechnic throughout the years and for almost every field</a:t>
              </a:r>
            </a:p>
            <a:p>
              <a:pPr marL="228600" indent="-228600">
                <a:buFont typeface="+mj-lt"/>
                <a:buAutoNum type="arabicPeriod"/>
              </a:pPr>
              <a:r>
                <a:rPr lang="en-SG" sz="1200" dirty="0">
                  <a:solidFill>
                    <a:srgbClr val="434343"/>
                  </a:solidFill>
                  <a:latin typeface="Roboto"/>
                  <a:ea typeface="Roboto"/>
                  <a:cs typeface="Roboto"/>
                  <a:sym typeface="Roboto"/>
                </a:rPr>
                <a:t>In heat mat for both Polytechnic and University intake, Engineering is at the highest intake over the years as seen from both the heat map and the line plot</a:t>
              </a:r>
            </a:p>
            <a:p>
              <a:pPr marL="228600" lvl="0" indent="-228600" algn="l" rtl="0">
                <a:spcBef>
                  <a:spcPts val="0"/>
                </a:spcBef>
                <a:spcAft>
                  <a:spcPts val="0"/>
                </a:spcAft>
                <a:buFont typeface="+mj-lt"/>
                <a:buAutoNum type="arabicPeriod"/>
              </a:pPr>
              <a:endParaRPr lang="en-SG" sz="1200" dirty="0">
                <a:solidFill>
                  <a:srgbClr val="434343"/>
                </a:solidFill>
                <a:latin typeface="Roboto"/>
                <a:ea typeface="Roboto"/>
                <a:cs typeface="Roboto"/>
                <a:sym typeface="Roboto"/>
              </a:endParaRP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A10BBF43-548B-84CC-146C-EB5D6EB242DA}"/>
              </a:ext>
            </a:extLst>
          </p:cNvPr>
          <p:cNvPicPr>
            <a:picLocks noChangeAspect="1"/>
          </p:cNvPicPr>
          <p:nvPr/>
        </p:nvPicPr>
        <p:blipFill>
          <a:blip r:embed="rId3"/>
          <a:stretch>
            <a:fillRect/>
          </a:stretch>
        </p:blipFill>
        <p:spPr>
          <a:xfrm>
            <a:off x="283806" y="1525986"/>
            <a:ext cx="4755993" cy="3078759"/>
          </a:xfrm>
          <a:prstGeom prst="rect">
            <a:avLst/>
          </a:prstGeom>
        </p:spPr>
      </p:pic>
    </p:spTree>
    <p:extLst>
      <p:ext uri="{BB962C8B-B14F-4D97-AF65-F5344CB8AC3E}">
        <p14:creationId xmlns:p14="http://schemas.microsoft.com/office/powerpoint/2010/main" val="2220167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Polytechnic intake compare with the University intake by field?</a:t>
            </a:r>
            <a:endParaRPr dirty="0">
              <a:solidFill>
                <a:srgbClr val="000000"/>
              </a:solidFill>
            </a:endParaRPr>
          </a:p>
        </p:txBody>
      </p:sp>
      <p:cxnSp>
        <p:nvCxnSpPr>
          <p:cNvPr id="121" name="Google Shape;121;p16"/>
          <p:cNvCxnSpPr/>
          <p:nvPr/>
        </p:nvCxnSpPr>
        <p:spPr>
          <a:xfrm>
            <a:off x="1539061" y="7826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382699" y="779675"/>
            <a:ext cx="2973649" cy="4424621"/>
            <a:chOff x="623552" y="1605406"/>
            <a:chExt cx="1772700" cy="754825"/>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708944" y="1811831"/>
              <a:ext cx="1687308" cy="548400"/>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However, while engineering students has been decreasing for polytechnic over the years, it has been increasing University Intake at an exponential rate</a:t>
              </a:r>
            </a:p>
            <a:p>
              <a:pPr marL="228600" lvl="0" indent="-228600" algn="l" rtl="0">
                <a:spcBef>
                  <a:spcPts val="0"/>
                </a:spcBef>
                <a:spcAft>
                  <a:spcPts val="0"/>
                </a:spcAft>
                <a:buFont typeface="+mj-lt"/>
                <a:buAutoNum type="arabicPeriod"/>
              </a:pPr>
              <a:r>
                <a:rPr lang="en-SG" sz="1200" dirty="0">
                  <a:solidFill>
                    <a:srgbClr val="434343"/>
                  </a:solidFill>
                  <a:latin typeface="Roboto"/>
                  <a:ea typeface="Roboto"/>
                  <a:cs typeface="Roboto"/>
                  <a:sym typeface="Roboto"/>
                </a:rPr>
                <a:t>In addition, Services has the lowest intake in the majority of the years from 2005 to 2020 for University (0 to 50)  however, Law has the lowest intake in the same period for Polytechnic (less than 50)</a:t>
              </a: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2FAA2CC-754B-1A6D-C3C2-2BD24170DEA5}"/>
              </a:ext>
            </a:extLst>
          </p:cNvPr>
          <p:cNvPicPr>
            <a:picLocks noChangeAspect="1"/>
          </p:cNvPicPr>
          <p:nvPr/>
        </p:nvPicPr>
        <p:blipFill>
          <a:blip r:embed="rId3"/>
          <a:stretch>
            <a:fillRect/>
          </a:stretch>
        </p:blipFill>
        <p:spPr>
          <a:xfrm>
            <a:off x="397127" y="1319545"/>
            <a:ext cx="4755993" cy="3078759"/>
          </a:xfrm>
          <a:prstGeom prst="rect">
            <a:avLst/>
          </a:prstGeom>
        </p:spPr>
      </p:pic>
    </p:spTree>
    <p:extLst>
      <p:ext uri="{BB962C8B-B14F-4D97-AF65-F5344CB8AC3E}">
        <p14:creationId xmlns:p14="http://schemas.microsoft.com/office/powerpoint/2010/main" val="148071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Polytechnic intake compare with the University intake by field?</a:t>
            </a:r>
            <a:endParaRPr dirty="0">
              <a:solidFill>
                <a:srgbClr val="000000"/>
              </a:solidFill>
            </a:endParaRPr>
          </a:p>
        </p:txBody>
      </p:sp>
      <p:cxnSp>
        <p:nvCxnSpPr>
          <p:cNvPr id="121" name="Google Shape;121;p16"/>
          <p:cNvCxnSpPr/>
          <p:nvPr/>
        </p:nvCxnSpPr>
        <p:spPr>
          <a:xfrm>
            <a:off x="1539061" y="7826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382699" y="779676"/>
            <a:ext cx="2973649" cy="3019833"/>
            <a:chOff x="623552" y="1605406"/>
            <a:chExt cx="1772700" cy="515173"/>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666247" y="1785603"/>
              <a:ext cx="1687308" cy="334976"/>
            </a:xfrm>
            <a:prstGeom prst="rect">
              <a:avLst/>
            </a:prstGeom>
            <a:noFill/>
            <a:ln>
              <a:noFill/>
            </a:ln>
          </p:spPr>
          <p:txBody>
            <a:bodyPr spcFirstLastPara="1" wrap="square" lIns="91425" tIns="91425" rIns="91425" bIns="91425" anchor="ctr" anchorCtr="0">
              <a:noAutofit/>
            </a:bodyPr>
            <a:lstStyle/>
            <a:p>
              <a:pPr marL="228600" lvl="0" indent="-228600" algn="l" rtl="0">
                <a:spcBef>
                  <a:spcPts val="0"/>
                </a:spcBef>
                <a:spcAft>
                  <a:spcPts val="0"/>
                </a:spcAft>
                <a:buFont typeface="+mj-lt"/>
                <a:buAutoNum type="arabicPeriod"/>
              </a:pPr>
              <a:r>
                <a:rPr lang="en-US" b="0" i="0" u="none" strike="noStrike" dirty="0">
                  <a:solidFill>
                    <a:srgbClr val="000000"/>
                  </a:solidFill>
                  <a:effectLst/>
                  <a:latin typeface="Arial" panose="020B0604020202020204" pitchFamily="34" charset="0"/>
                </a:rPr>
                <a:t> In terms of </a:t>
              </a:r>
              <a:r>
                <a:rPr lang="en-US" b="0" i="0" u="none" strike="noStrike" dirty="0" err="1">
                  <a:solidFill>
                    <a:srgbClr val="000000"/>
                  </a:solidFill>
                  <a:effectLst/>
                  <a:latin typeface="Arial" panose="020B0604020202020204" pitchFamily="34" charset="0"/>
                </a:rPr>
                <a:t>computing,it</a:t>
              </a:r>
              <a:r>
                <a:rPr lang="en-US" b="0" i="0" u="none" strike="noStrike" dirty="0">
                  <a:solidFill>
                    <a:srgbClr val="000000"/>
                  </a:solidFill>
                  <a:effectLst/>
                  <a:latin typeface="Arial" panose="020B0604020202020204" pitchFamily="34" charset="0"/>
                </a:rPr>
                <a:t>  has gradually increased in intake for universities from 2005 to 2020. while it has gradually decreased in intake for polytechnic from 2005 to 2020 as seen from the heatmap and hence has surpass polytechnic</a:t>
              </a:r>
              <a:endParaRPr lang="en-SG" dirty="0">
                <a:solidFill>
                  <a:srgbClr val="434343"/>
                </a:solidFill>
                <a:latin typeface="Roboto"/>
                <a:ea typeface="Roboto"/>
                <a:cs typeface="Roboto"/>
                <a:sym typeface="Roboto"/>
              </a:endParaRP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2613E6B-236A-D4E7-925D-7278B0A07218}"/>
              </a:ext>
            </a:extLst>
          </p:cNvPr>
          <p:cNvPicPr>
            <a:picLocks noChangeAspect="1"/>
          </p:cNvPicPr>
          <p:nvPr/>
        </p:nvPicPr>
        <p:blipFill>
          <a:blip r:embed="rId3"/>
          <a:stretch>
            <a:fillRect/>
          </a:stretch>
        </p:blipFill>
        <p:spPr>
          <a:xfrm>
            <a:off x="698326" y="1187041"/>
            <a:ext cx="4755993" cy="3078759"/>
          </a:xfrm>
          <a:prstGeom prst="rect">
            <a:avLst/>
          </a:prstGeom>
        </p:spPr>
      </p:pic>
    </p:spTree>
    <p:extLst>
      <p:ext uri="{BB962C8B-B14F-4D97-AF65-F5344CB8AC3E}">
        <p14:creationId xmlns:p14="http://schemas.microsoft.com/office/powerpoint/2010/main" val="194939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a:t>Datasets used</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a:buFont typeface="+mj-lt"/>
              <a:buAutoNum type="arabicPeriod"/>
            </a:pPr>
            <a:r>
              <a:rPr lang="en-SG" sz="1200" dirty="0"/>
              <a:t>Graduates salary over the years</a:t>
            </a:r>
          </a:p>
          <a:p>
            <a:pPr marL="114300" indent="0">
              <a:buNone/>
            </a:pPr>
            <a:r>
              <a:rPr lang="en-SG" sz="1200" dirty="0">
                <a:hlinkClick r:id="rId2"/>
              </a:rPr>
              <a:t>https://docs.google.com/spreadsheets/d/1eeKc0GoccpCrnHE0-UKeoP298fef1mCkbvoUNSw-sOo/edit?mode=html#gid=0</a:t>
            </a:r>
            <a:endParaRPr lang="en-SG" sz="1200" dirty="0"/>
          </a:p>
          <a:p>
            <a:pPr>
              <a:buFont typeface="+mj-lt"/>
              <a:buAutoNum type="arabicPeriod"/>
            </a:pPr>
            <a:r>
              <a:rPr lang="en-US" sz="1200" b="0" i="0" dirty="0">
                <a:solidFill>
                  <a:srgbClr val="333333"/>
                </a:solidFill>
                <a:effectLst/>
                <a:latin typeface="Roboto" panose="02000000000000000000" pitchFamily="2" charset="0"/>
              </a:rPr>
              <a:t>Universities - Intake, Enrolment and Graduates by Course</a:t>
            </a:r>
          </a:p>
          <a:p>
            <a:pPr marL="114300" indent="0">
              <a:buNone/>
            </a:pPr>
            <a:r>
              <a:rPr lang="en-SG" sz="1200" dirty="0">
                <a:hlinkClick r:id="rId3"/>
              </a:rPr>
              <a:t>https://data.gov.sg/dataset/universities-intake-enrolment-and-graduates-by-course</a:t>
            </a:r>
            <a:endParaRPr lang="en-SG" sz="1200" dirty="0"/>
          </a:p>
          <a:p>
            <a:pPr>
              <a:buFont typeface="+mj-lt"/>
              <a:buAutoNum type="arabicPeriod"/>
            </a:pPr>
            <a:r>
              <a:rPr lang="en-US" sz="1200" dirty="0"/>
              <a:t>Total expenditure (millions) for 'Education expenditure' for Primary education, Secondary education and Tertiary education in United Kingdom between 2015-16 and 2021-22</a:t>
            </a:r>
          </a:p>
          <a:p>
            <a:pPr marL="114300" indent="0">
              <a:buNone/>
            </a:pPr>
            <a:r>
              <a:rPr lang="en-SG" sz="1200" dirty="0">
                <a:hlinkClick r:id="rId4"/>
              </a:rPr>
              <a:t>https://explore-education-statistics.service.gov.uk/data-tables/fast-track/2ea1719f-d160-4cc9-8196-80de42a7a8f8</a:t>
            </a:r>
            <a:endParaRPr lang="en-SG" sz="1200" dirty="0"/>
          </a:p>
          <a:p>
            <a:pPr marL="342900" indent="-228600">
              <a:buFont typeface="+mj-lt"/>
              <a:buAutoNum type="arabicPeriod"/>
            </a:pPr>
            <a:r>
              <a:rPr lang="en-US" sz="1200" b="0" i="0" dirty="0">
                <a:solidFill>
                  <a:srgbClr val="333333"/>
                </a:solidFill>
                <a:effectLst/>
                <a:latin typeface="Roboto" panose="02000000000000000000" pitchFamily="2" charset="0"/>
              </a:rPr>
              <a:t>Government Recurrent Expenditure On Education</a:t>
            </a:r>
            <a:endParaRPr lang="en-SG" sz="1200" dirty="0"/>
          </a:p>
          <a:p>
            <a:pPr marL="114300" indent="0">
              <a:buNone/>
            </a:pPr>
            <a:r>
              <a:rPr lang="en-SG" sz="1200" dirty="0">
                <a:hlinkClick r:id="rId5"/>
              </a:rPr>
              <a:t>https://data.gov.sg/dataset/government-recurrent-expenditure-on-education</a:t>
            </a:r>
            <a:endParaRPr lang="en-SG" sz="1200" dirty="0"/>
          </a:p>
          <a:p>
            <a:pPr marL="342900" indent="-228600">
              <a:buFont typeface="+mj-lt"/>
              <a:buAutoNum type="arabicPeriod"/>
            </a:pPr>
            <a:r>
              <a:rPr lang="en-SG" sz="1200" dirty="0"/>
              <a:t>Reading performance English and Math</a:t>
            </a:r>
          </a:p>
          <a:p>
            <a:pPr marL="114300" indent="0">
              <a:buNone/>
            </a:pPr>
            <a:r>
              <a:rPr lang="en-SG" sz="1200" dirty="0">
                <a:hlinkClick r:id="rId6"/>
              </a:rPr>
              <a:t>https://www.oecd-ilibrary.org/education/reading-performance-pisa/indicator/english_79913c69-en</a:t>
            </a:r>
            <a:endParaRPr lang="en-SG" sz="1200" dirty="0"/>
          </a:p>
          <a:p>
            <a:pPr marL="114300" indent="0">
              <a:buNone/>
            </a:pPr>
            <a:r>
              <a:rPr lang="en-SG" sz="1200" dirty="0">
                <a:hlinkClick r:id="rId7"/>
              </a:rPr>
              <a:t>https://www.oecd-ilibrary.org/education/mathematics-performance-pisa/indicator/english_04711c74-en?parentId=http%3A%2F%2Finstance.metastore.ingenta.com%2Fcontent%2Fthematicgrouping%2Fd3c1c3ea-en</a:t>
            </a:r>
            <a:endParaRPr lang="en-SG" sz="1200" dirty="0"/>
          </a:p>
          <a:p>
            <a:pPr>
              <a:buFont typeface="+mj-lt"/>
              <a:buAutoNum type="arabicPeriod"/>
            </a:pPr>
            <a:r>
              <a:rPr lang="en-US" sz="1200" b="0" i="0" dirty="0">
                <a:solidFill>
                  <a:srgbClr val="333333"/>
                </a:solidFill>
                <a:effectLst/>
                <a:latin typeface="Roboto" panose="02000000000000000000" pitchFamily="2" charset="0"/>
              </a:rPr>
              <a:t>Polytechnics - Intake, Enrolment and Graduates by Course</a:t>
            </a:r>
          </a:p>
          <a:p>
            <a:pPr marL="114300" indent="0">
              <a:buNone/>
            </a:pPr>
            <a:r>
              <a:rPr lang="en-US" sz="1200" b="0" i="0" dirty="0">
                <a:solidFill>
                  <a:srgbClr val="333333"/>
                </a:solidFill>
                <a:effectLst/>
                <a:latin typeface="Roboto" panose="02000000000000000000" pitchFamily="2" charset="0"/>
                <a:hlinkClick r:id="rId8"/>
              </a:rPr>
              <a:t>https://data.gov.sg/dataset/polytechnics-intake-enrolment-and-graduates-by-course</a:t>
            </a:r>
            <a:endParaRPr lang="en-US" sz="1200" b="0" i="0" dirty="0">
              <a:solidFill>
                <a:srgbClr val="333333"/>
              </a:solidFill>
              <a:effectLst/>
              <a:latin typeface="Roboto" panose="02000000000000000000" pitchFamily="2" charset="0"/>
            </a:endParaRPr>
          </a:p>
          <a:p>
            <a:pPr marL="342900" indent="-228600">
              <a:buFont typeface="+mj-lt"/>
              <a:buAutoNum type="arabicPeriod"/>
            </a:pPr>
            <a:r>
              <a:rPr lang="en-US" sz="1200" b="0" i="0" dirty="0">
                <a:solidFill>
                  <a:srgbClr val="333333"/>
                </a:solidFill>
                <a:effectLst/>
                <a:latin typeface="Roboto" panose="02000000000000000000" pitchFamily="2" charset="0"/>
              </a:rPr>
              <a:t>LEO Graduate outcomes provider level data</a:t>
            </a:r>
          </a:p>
          <a:p>
            <a:pPr marL="114300" indent="0">
              <a:buNone/>
            </a:pPr>
            <a:r>
              <a:rPr lang="en-US" sz="1200" b="0" i="0" dirty="0">
                <a:solidFill>
                  <a:srgbClr val="333333"/>
                </a:solidFill>
                <a:effectLst/>
                <a:latin typeface="Roboto" panose="02000000000000000000" pitchFamily="2" charset="0"/>
                <a:hlinkClick r:id="rId9"/>
              </a:rPr>
              <a:t>https://explore-education-statistics.service.gov.uk/data-tables/fast-track/3a2f1049-d7a2-44bc-b593-1ea6c71eee53</a:t>
            </a:r>
            <a:endParaRPr lang="en-US" sz="1200" b="0" i="0" dirty="0">
              <a:solidFill>
                <a:srgbClr val="333333"/>
              </a:solidFill>
              <a:effectLst/>
              <a:latin typeface="Roboto" panose="02000000000000000000" pitchFamily="2" charset="0"/>
            </a:endParaRPr>
          </a:p>
          <a:p>
            <a:pPr marL="114300" indent="0">
              <a:buNone/>
            </a:pPr>
            <a:endParaRPr lang="en-US" sz="1200" i="0" dirty="0">
              <a:solidFill>
                <a:srgbClr val="333333"/>
              </a:solidFill>
              <a:effectLst/>
              <a:latin typeface="Roboto" panose="02000000000000000000" pitchFamily="2" charset="0"/>
            </a:endParaRPr>
          </a:p>
          <a:p>
            <a:pPr>
              <a:buFont typeface="+mj-lt"/>
              <a:buAutoNum type="arabicPeriod"/>
            </a:pPr>
            <a:endParaRPr lang="en-SG" sz="1200" dirty="0"/>
          </a:p>
          <a:p>
            <a:pPr>
              <a:buFont typeface="+mj-lt"/>
              <a:buAutoNum type="arabicPeriod"/>
            </a:pPr>
            <a:endParaRPr lang="en-SG" sz="1200" dirty="0"/>
          </a:p>
          <a:p>
            <a:pPr>
              <a:buFont typeface="+mj-lt"/>
              <a:buAutoNum type="arabicPeriod"/>
            </a:pPr>
            <a:endParaRPr lang="en-SG" sz="1200" dirty="0"/>
          </a:p>
        </p:txBody>
      </p:sp>
    </p:spTree>
    <p:extLst>
      <p:ext uri="{BB962C8B-B14F-4D97-AF65-F5344CB8AC3E}">
        <p14:creationId xmlns:p14="http://schemas.microsoft.com/office/powerpoint/2010/main" val="2989683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Polytechnic intake compare with the University intake by field?</a:t>
            </a:r>
            <a:endParaRPr dirty="0">
              <a:solidFill>
                <a:srgbClr val="000000"/>
              </a:solidFill>
            </a:endParaRPr>
          </a:p>
        </p:txBody>
      </p:sp>
      <p:cxnSp>
        <p:nvCxnSpPr>
          <p:cNvPr id="121" name="Google Shape;121;p16"/>
          <p:cNvCxnSpPr/>
          <p:nvPr/>
        </p:nvCxnSpPr>
        <p:spPr>
          <a:xfrm>
            <a:off x="1539061" y="782637"/>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199400" y="667065"/>
            <a:ext cx="3378826" cy="4234388"/>
            <a:chOff x="623552" y="1605406"/>
            <a:chExt cx="1772700" cy="595909"/>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23552" y="1732724"/>
              <a:ext cx="1772700" cy="41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623552" y="1854329"/>
              <a:ext cx="1687308" cy="346986"/>
            </a:xfrm>
            <a:prstGeom prst="rect">
              <a:avLst/>
            </a:prstGeom>
            <a:noFill/>
            <a:ln>
              <a:noFill/>
            </a:ln>
          </p:spPr>
          <p:txBody>
            <a:bodyPr spcFirstLastPara="1" wrap="square" lIns="91425" tIns="91425" rIns="91425" bIns="91425" anchor="ctr" anchorCtr="0">
              <a:no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For universities,  Arts, science and computing the intake was skewed negatively while business skewed positively with the rest having symmetrical distribution</a:t>
              </a:r>
              <a:endParaRPr lang="en-US" sz="1200" b="0" dirty="0">
                <a:effectLst/>
              </a:endParaRPr>
            </a:p>
            <a:p>
              <a:pPr rtl="0">
                <a:spcBef>
                  <a:spcPts val="0"/>
                </a:spcBef>
                <a:spcAft>
                  <a:spcPts val="0"/>
                </a:spcAft>
              </a:pPr>
              <a:br>
                <a:rPr lang="en-US" sz="1200" b="0" dirty="0">
                  <a:effectLst/>
                </a:rPr>
              </a:br>
              <a:r>
                <a:rPr lang="en-US" sz="1200" b="0" i="0" u="none" strike="noStrike" dirty="0">
                  <a:solidFill>
                    <a:srgbClr val="000000"/>
                  </a:solidFill>
                  <a:effectLst/>
                  <a:latin typeface="Arial" panose="020B0604020202020204" pitchFamily="34" charset="0"/>
                </a:rPr>
                <a:t>Computing contains outlier</a:t>
              </a:r>
              <a:endParaRPr lang="en-US" sz="1200" b="0" dirty="0">
                <a:effectLst/>
              </a:endParaRPr>
            </a:p>
            <a:p>
              <a:pPr rtl="0">
                <a:spcBef>
                  <a:spcPts val="0"/>
                </a:spcBef>
                <a:spcAft>
                  <a:spcPts val="0"/>
                </a:spcAft>
              </a:pPr>
              <a:br>
                <a:rPr lang="en-US" sz="1200" b="0" dirty="0">
                  <a:effectLst/>
                </a:rPr>
              </a:br>
              <a:r>
                <a:rPr lang="en-US" sz="1200" b="0" i="0" u="none" strike="noStrike" dirty="0">
                  <a:solidFill>
                    <a:srgbClr val="000000"/>
                  </a:solidFill>
                  <a:effectLst/>
                  <a:latin typeface="Arial" panose="020B0604020202020204" pitchFamily="34" charset="0"/>
                </a:rPr>
                <a:t>For polytechnic, business, arts, education , computing , science and service experience positively skewed while the rest experience negatively skewed intake data</a:t>
              </a:r>
              <a:endParaRPr lang="en-US" sz="1200" b="0" dirty="0">
                <a:effectLst/>
              </a:endParaRPr>
            </a:p>
            <a:p>
              <a:pPr rtl="0">
                <a:spcBef>
                  <a:spcPts val="0"/>
                </a:spcBef>
                <a:spcAft>
                  <a:spcPts val="0"/>
                </a:spcAft>
              </a:pPr>
              <a:br>
                <a:rPr lang="en-US" sz="1200" b="0" dirty="0">
                  <a:effectLst/>
                </a:rPr>
              </a:br>
              <a:r>
                <a:rPr lang="en-US" sz="1200" b="0" i="0" u="none" strike="noStrike" dirty="0">
                  <a:solidFill>
                    <a:srgbClr val="000000"/>
                  </a:solidFill>
                  <a:effectLst/>
                  <a:latin typeface="Arial" panose="020B0604020202020204" pitchFamily="34" charset="0"/>
                </a:rPr>
                <a:t>Arts, </a:t>
              </a:r>
              <a:r>
                <a:rPr lang="en-US" sz="1200" b="0" i="0" u="none" strike="noStrike" dirty="0" err="1">
                  <a:solidFill>
                    <a:srgbClr val="000000"/>
                  </a:solidFill>
                  <a:effectLst/>
                  <a:latin typeface="Arial" panose="020B0604020202020204" pitchFamily="34" charset="0"/>
                </a:rPr>
                <a:t>Medicine,Education,Science</a:t>
              </a:r>
              <a:r>
                <a:rPr lang="en-US" sz="1200" b="0" i="0" u="none" strike="noStrike" dirty="0">
                  <a:solidFill>
                    <a:srgbClr val="000000"/>
                  </a:solidFill>
                  <a:effectLst/>
                  <a:latin typeface="Arial" panose="020B0604020202020204" pitchFamily="34" charset="0"/>
                </a:rPr>
                <a:t> also has outlier in terms of intake</a:t>
              </a:r>
              <a:endParaRPr lang="en-US" sz="1200" b="0" dirty="0">
                <a:effectLst/>
              </a:endParaRPr>
            </a:p>
            <a:p>
              <a:pPr rtl="0">
                <a:spcBef>
                  <a:spcPts val="0"/>
                </a:spcBef>
                <a:spcAft>
                  <a:spcPts val="0"/>
                </a:spcAft>
              </a:pPr>
              <a:br>
                <a:rPr lang="en-US" sz="1200" b="0" dirty="0">
                  <a:effectLst/>
                </a:rPr>
              </a:br>
              <a:r>
                <a:rPr lang="en-US" sz="1200" b="0" i="0" u="none" strike="noStrike" dirty="0">
                  <a:solidFill>
                    <a:srgbClr val="000000"/>
                  </a:solidFill>
                  <a:effectLst/>
                  <a:latin typeface="Arial" panose="020B0604020202020204" pitchFamily="34" charset="0"/>
                </a:rPr>
                <a:t>Law intake is unable to justify</a:t>
              </a:r>
              <a:endParaRPr lang="en-US" sz="1200" b="0" dirty="0">
                <a:effectLst/>
              </a:endParaRPr>
            </a:p>
            <a:p>
              <a:br>
                <a:rPr lang="en-US" sz="1200" dirty="0"/>
              </a:br>
              <a:endParaRPr lang="en-SG" sz="1200" dirty="0">
                <a:solidFill>
                  <a:srgbClr val="434343"/>
                </a:solidFill>
                <a:latin typeface="Roboto"/>
                <a:ea typeface="Roboto"/>
                <a:cs typeface="Roboto"/>
                <a:sym typeface="Roboto"/>
              </a:endParaRPr>
            </a:p>
            <a:p>
              <a:pPr lvl="3"/>
              <a:endParaRPr lang="en-SG" sz="1200" dirty="0">
                <a:solidFill>
                  <a:srgbClr val="434343"/>
                </a:solidFill>
                <a:latin typeface="Roboto"/>
                <a:ea typeface="Roboto"/>
                <a:cs typeface="Roboto"/>
                <a:sym typeface="Roboto"/>
              </a:endParaRP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B6EF4CC-43BF-024B-AE12-E840157655F6}"/>
              </a:ext>
            </a:extLst>
          </p:cNvPr>
          <p:cNvPicPr>
            <a:picLocks noChangeAspect="1"/>
          </p:cNvPicPr>
          <p:nvPr/>
        </p:nvPicPr>
        <p:blipFill>
          <a:blip r:embed="rId3"/>
          <a:stretch>
            <a:fillRect/>
          </a:stretch>
        </p:blipFill>
        <p:spPr>
          <a:xfrm>
            <a:off x="787652" y="1525987"/>
            <a:ext cx="3703483" cy="2465601"/>
          </a:xfrm>
          <a:prstGeom prst="rect">
            <a:avLst/>
          </a:prstGeom>
        </p:spPr>
      </p:pic>
    </p:spTree>
    <p:extLst>
      <p:ext uri="{BB962C8B-B14F-4D97-AF65-F5344CB8AC3E}">
        <p14:creationId xmlns:p14="http://schemas.microsoft.com/office/powerpoint/2010/main" val="3290718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intake ad graduate relate to employment and salary?</a:t>
            </a:r>
            <a:endParaRPr dirty="0">
              <a:solidFill>
                <a:srgbClr val="000000"/>
              </a:solidFill>
            </a:endParaRPr>
          </a:p>
        </p:txBody>
      </p:sp>
      <p:cxnSp>
        <p:nvCxnSpPr>
          <p:cNvPr id="121" name="Google Shape;121;p16"/>
          <p:cNvCxnSpPr/>
          <p:nvPr/>
        </p:nvCxnSpPr>
        <p:spPr>
          <a:xfrm>
            <a:off x="1539061" y="772909"/>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056909" y="878755"/>
            <a:ext cx="3521316" cy="4078879"/>
            <a:chOff x="297068" y="1605406"/>
            <a:chExt cx="2099184" cy="591432"/>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460310" y="1724943"/>
              <a:ext cx="1772700" cy="21883"/>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297068" y="1749188"/>
              <a:ext cx="2099184" cy="447650"/>
            </a:xfrm>
            <a:prstGeom prst="rect">
              <a:avLst/>
            </a:prstGeom>
            <a:noFill/>
            <a:ln>
              <a:noFill/>
            </a:ln>
          </p:spPr>
          <p:txBody>
            <a:bodyPr spcFirstLastPara="1" wrap="square" lIns="91425" tIns="91425" rIns="91425" bIns="91425" anchor="ctr" anchorCtr="0">
              <a:noAutofit/>
            </a:bodyPr>
            <a:lstStyle/>
            <a:p>
              <a:pPr marL="228600" lvl="3" indent="-228600">
                <a:buFont typeface="+mj-lt"/>
                <a:buAutoNum type="arabicPeriod"/>
              </a:pPr>
              <a:r>
                <a:rPr lang="en-SG" sz="1200" dirty="0">
                  <a:solidFill>
                    <a:srgbClr val="434343"/>
                  </a:solidFill>
                  <a:latin typeface="Roboto"/>
                  <a:ea typeface="Roboto"/>
                  <a:cs typeface="Roboto"/>
                  <a:sym typeface="Roboto"/>
                </a:rPr>
                <a:t>For business, the employment rate took a dip, but the salary has been increasing over the years, including the intake</a:t>
              </a:r>
            </a:p>
            <a:p>
              <a:pPr marL="228600" lvl="3" indent="-228600">
                <a:buFont typeface="+mj-lt"/>
                <a:buAutoNum type="arabicPeriod"/>
              </a:pPr>
              <a:r>
                <a:rPr lang="en-SG" sz="1200" dirty="0">
                  <a:solidFill>
                    <a:srgbClr val="434343"/>
                  </a:solidFill>
                  <a:latin typeface="Roboto"/>
                  <a:ea typeface="Roboto"/>
                  <a:cs typeface="Roboto"/>
                  <a:sym typeface="Roboto"/>
                </a:rPr>
                <a:t>For the arts field, the salary also has been increasing, however, the intake has been stable, with it decreasing during the year 20192020. Similarly, the employment rate took a plunge</a:t>
              </a:r>
            </a:p>
            <a:p>
              <a:pPr marL="228600" lvl="3" indent="-228600">
                <a:buFont typeface="+mj-lt"/>
                <a:buAutoNum type="arabicPeriod"/>
              </a:pPr>
              <a:r>
                <a:rPr lang="en-SG" sz="1200" dirty="0">
                  <a:solidFill>
                    <a:srgbClr val="434343"/>
                  </a:solidFill>
                  <a:latin typeface="Roboto"/>
                  <a:ea typeface="Roboto"/>
                  <a:cs typeface="Roboto"/>
                  <a:sym typeface="Roboto"/>
                </a:rPr>
                <a:t>For medicine, the salary has been unstable but has risen to its peak for the past 2 years, intake has been increasing while the employment rate also increased in the last 4 years after it took a hit</a:t>
              </a:r>
            </a:p>
            <a:p>
              <a:pPr marL="228600" lvl="3" indent="-228600">
                <a:buFont typeface="+mj-lt"/>
                <a:buAutoNum type="arabicPeriod"/>
              </a:pPr>
              <a:r>
                <a:rPr lang="en-SG" sz="1200" dirty="0">
                  <a:solidFill>
                    <a:srgbClr val="434343"/>
                  </a:solidFill>
                  <a:latin typeface="Roboto"/>
                  <a:ea typeface="Roboto"/>
                  <a:cs typeface="Roboto"/>
                  <a:sym typeface="Roboto"/>
                </a:rPr>
                <a:t>For education, salary has begun decreasing for the past 2, employment has remained consistent throughout the years</a:t>
              </a: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50;p17">
            <a:extLst>
              <a:ext uri="{FF2B5EF4-FFF2-40B4-BE49-F238E27FC236}">
                <a16:creationId xmlns:a16="http://schemas.microsoft.com/office/drawing/2014/main" id="{D626B771-45F2-6193-5038-301347D31422}"/>
              </a:ext>
            </a:extLst>
          </p:cNvPr>
          <p:cNvSpPr txBox="1"/>
          <p:nvPr/>
        </p:nvSpPr>
        <p:spPr>
          <a:xfrm>
            <a:off x="5604576" y="4715896"/>
            <a:ext cx="2830407" cy="3310258"/>
          </a:xfrm>
          <a:prstGeom prst="rect">
            <a:avLst/>
          </a:prstGeom>
          <a:noFill/>
          <a:ln>
            <a:noFill/>
          </a:ln>
        </p:spPr>
        <p:txBody>
          <a:bodyPr spcFirstLastPara="1" wrap="square" lIns="91425" tIns="91425" rIns="91425" bIns="91425" anchor="ctr" anchorCtr="0">
            <a:noAutofit/>
          </a:bodyPr>
          <a:lstStyle/>
          <a:p>
            <a:pPr marL="228600" lvl="3" indent="-228600">
              <a:buFont typeface="+mj-lt"/>
              <a:buAutoNum type="arabicPeriod"/>
            </a:pPr>
            <a:endParaRPr lang="en-SG" sz="1200" dirty="0">
              <a:solidFill>
                <a:srgbClr val="434343"/>
              </a:solidFill>
              <a:latin typeface="Roboto"/>
              <a:ea typeface="Roboto"/>
              <a:cs typeface="Roboto"/>
              <a:sym typeface="Roboto"/>
            </a:endParaRPr>
          </a:p>
        </p:txBody>
      </p:sp>
      <p:pic>
        <p:nvPicPr>
          <p:cNvPr id="9" name="Picture 8">
            <a:extLst>
              <a:ext uri="{FF2B5EF4-FFF2-40B4-BE49-F238E27FC236}">
                <a16:creationId xmlns:a16="http://schemas.microsoft.com/office/drawing/2014/main" id="{F845947E-5A5C-3528-455E-14947B883C08}"/>
              </a:ext>
            </a:extLst>
          </p:cNvPr>
          <p:cNvPicPr>
            <a:picLocks noChangeAspect="1"/>
          </p:cNvPicPr>
          <p:nvPr/>
        </p:nvPicPr>
        <p:blipFill>
          <a:blip r:embed="rId3"/>
          <a:stretch>
            <a:fillRect/>
          </a:stretch>
        </p:blipFill>
        <p:spPr>
          <a:xfrm>
            <a:off x="470400" y="1189507"/>
            <a:ext cx="4142637" cy="3768129"/>
          </a:xfrm>
          <a:prstGeom prst="rect">
            <a:avLst/>
          </a:prstGeom>
        </p:spPr>
      </p:pic>
    </p:spTree>
    <p:extLst>
      <p:ext uri="{BB962C8B-B14F-4D97-AF65-F5344CB8AC3E}">
        <p14:creationId xmlns:p14="http://schemas.microsoft.com/office/powerpoint/2010/main" val="1179663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intake ad graduate relate to employment and salary?</a:t>
            </a:r>
            <a:endParaRPr dirty="0">
              <a:solidFill>
                <a:srgbClr val="000000"/>
              </a:solidFill>
            </a:endParaRPr>
          </a:p>
        </p:txBody>
      </p:sp>
      <p:cxnSp>
        <p:nvCxnSpPr>
          <p:cNvPr id="121" name="Google Shape;121;p16"/>
          <p:cNvCxnSpPr/>
          <p:nvPr/>
        </p:nvCxnSpPr>
        <p:spPr>
          <a:xfrm>
            <a:off x="1539061" y="772909"/>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152678" y="950773"/>
            <a:ext cx="3425547" cy="3919346"/>
            <a:chOff x="354159" y="1605406"/>
            <a:chExt cx="2042093" cy="591432"/>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462244" y="1747039"/>
              <a:ext cx="1772700" cy="21883"/>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354159" y="1723866"/>
              <a:ext cx="2042093" cy="472972"/>
            </a:xfrm>
            <a:prstGeom prst="rect">
              <a:avLst/>
            </a:prstGeom>
            <a:noFill/>
            <a:ln>
              <a:noFill/>
            </a:ln>
          </p:spPr>
          <p:txBody>
            <a:bodyPr spcFirstLastPara="1" wrap="square" lIns="91425" tIns="91425" rIns="91425" bIns="91425" anchor="ctr" anchorCtr="0">
              <a:no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1.In engineering  employment rate fell, but , salaries and intake have increased</a:t>
              </a:r>
            </a:p>
            <a:p>
              <a:pPr rtl="0">
                <a:spcBef>
                  <a:spcPts val="0"/>
                </a:spcBef>
                <a:spcAft>
                  <a:spcPts val="0"/>
                </a:spcAft>
              </a:pPr>
              <a:r>
                <a:rPr lang="en-US" sz="1200" b="0" i="0" u="none" strike="noStrike" dirty="0">
                  <a:solidFill>
                    <a:srgbClr val="000000"/>
                  </a:solidFill>
                  <a:effectLst/>
                  <a:latin typeface="Arial" panose="020B0604020202020204" pitchFamily="34" charset="0"/>
                </a:rPr>
                <a:t>2.In computing, salaries and intake have been rising linearly, but employment rates have fallen recently.</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3.In law, salaries have been rising over time while employment rates and intake have stayed roughly the same.</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4. In science salaries have increased, employment rates and intake have decreased </a:t>
              </a:r>
              <a:endParaRPr lang="en-US" sz="1200" b="0" dirty="0">
                <a:effectLst/>
              </a:endParaRPr>
            </a:p>
            <a:p>
              <a:br>
                <a:rPr lang="en-US" sz="1200" dirty="0"/>
              </a:br>
              <a:endParaRPr lang="en-SG" sz="1200" dirty="0">
                <a:solidFill>
                  <a:srgbClr val="434343"/>
                </a:solidFill>
                <a:latin typeface="Roboto"/>
                <a:ea typeface="Roboto"/>
                <a:cs typeface="Roboto"/>
                <a:sym typeface="Roboto"/>
              </a:endParaRP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1B02AF84-F22A-6D89-47A5-4076936C3091}"/>
              </a:ext>
            </a:extLst>
          </p:cNvPr>
          <p:cNvPicPr>
            <a:picLocks noChangeAspect="1"/>
          </p:cNvPicPr>
          <p:nvPr/>
        </p:nvPicPr>
        <p:blipFill>
          <a:blip r:embed="rId3"/>
          <a:stretch>
            <a:fillRect/>
          </a:stretch>
        </p:blipFill>
        <p:spPr>
          <a:xfrm>
            <a:off x="177322" y="950773"/>
            <a:ext cx="4394678" cy="4019409"/>
          </a:xfrm>
          <a:prstGeom prst="rect">
            <a:avLst/>
          </a:prstGeom>
        </p:spPr>
      </p:pic>
    </p:spTree>
    <p:extLst>
      <p:ext uri="{BB962C8B-B14F-4D97-AF65-F5344CB8AC3E}">
        <p14:creationId xmlns:p14="http://schemas.microsoft.com/office/powerpoint/2010/main" val="367388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185864"/>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the intake ad graduate relate to employment and salary?</a:t>
            </a:r>
            <a:endParaRPr dirty="0">
              <a:solidFill>
                <a:srgbClr val="000000"/>
              </a:solidFill>
            </a:endParaRPr>
          </a:p>
        </p:txBody>
      </p:sp>
      <p:cxnSp>
        <p:nvCxnSpPr>
          <p:cNvPr id="121" name="Google Shape;121;p16"/>
          <p:cNvCxnSpPr/>
          <p:nvPr/>
        </p:nvCxnSpPr>
        <p:spPr>
          <a:xfrm>
            <a:off x="1539061" y="772909"/>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 name="Google Shape;148;p17">
            <a:extLst>
              <a:ext uri="{FF2B5EF4-FFF2-40B4-BE49-F238E27FC236}">
                <a16:creationId xmlns:a16="http://schemas.microsoft.com/office/drawing/2014/main" id="{5E1CDDE1-4BA5-53B3-2659-895FD86AAEF6}"/>
              </a:ext>
            </a:extLst>
          </p:cNvPr>
          <p:cNvGrpSpPr/>
          <p:nvPr/>
        </p:nvGrpSpPr>
        <p:grpSpPr>
          <a:xfrm>
            <a:off x="5676196" y="1758464"/>
            <a:ext cx="2973649" cy="3008723"/>
            <a:chOff x="666247" y="1605406"/>
            <a:chExt cx="1772700" cy="578436"/>
          </a:xfrm>
        </p:grpSpPr>
        <p:sp>
          <p:nvSpPr>
            <p:cNvPr id="5" name="Google Shape;149;p17">
              <a:extLst>
                <a:ext uri="{FF2B5EF4-FFF2-40B4-BE49-F238E27FC236}">
                  <a16:creationId xmlns:a16="http://schemas.microsoft.com/office/drawing/2014/main" id="{21D37642-8FAC-6162-56B9-ED88BE224F86}"/>
                </a:ext>
              </a:extLst>
            </p:cNvPr>
            <p:cNvSpPr txBox="1"/>
            <p:nvPr/>
          </p:nvSpPr>
          <p:spPr>
            <a:xfrm>
              <a:off x="666247" y="1739880"/>
              <a:ext cx="1772700" cy="21883"/>
            </a:xfrm>
            <a:prstGeom prst="rect">
              <a:avLst/>
            </a:prstGeom>
            <a:noFill/>
            <a:ln>
              <a:noFill/>
            </a:ln>
          </p:spPr>
          <p:txBody>
            <a:bodyPr spcFirstLastPara="1" wrap="square" lIns="91425" tIns="91425" rIns="91425" bIns="91425" anchor="ctr" anchorCtr="0">
              <a:noAutofit/>
            </a:bodyPr>
            <a:lstStyle/>
            <a:p>
              <a:r>
                <a:rPr lang="en-SG" sz="1700" dirty="0">
                  <a:solidFill>
                    <a:schemeClr val="accent1"/>
                  </a:solidFill>
                  <a:latin typeface="Fira Sans Extra Condensed Medium"/>
                  <a:ea typeface="Fira Sans Extra Condensed Medium"/>
                  <a:cs typeface="Fira Sans Extra Condensed Medium"/>
                  <a:sym typeface="Fira Sans Extra Condensed Medium"/>
                </a:rPr>
                <a:t>Analysis and insights</a:t>
              </a:r>
            </a:p>
            <a:p>
              <a:pPr marL="0" lvl="0" indent="0" algn="l"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 name="Google Shape;150;p17">
              <a:extLst>
                <a:ext uri="{FF2B5EF4-FFF2-40B4-BE49-F238E27FC236}">
                  <a16:creationId xmlns:a16="http://schemas.microsoft.com/office/drawing/2014/main" id="{0F2B2EE2-EA6E-B4A8-07E2-B796143BD368}"/>
                </a:ext>
              </a:extLst>
            </p:cNvPr>
            <p:cNvSpPr txBox="1"/>
            <p:nvPr/>
          </p:nvSpPr>
          <p:spPr>
            <a:xfrm>
              <a:off x="666247" y="1710870"/>
              <a:ext cx="1687308" cy="472972"/>
            </a:xfrm>
            <a:prstGeom prst="rect">
              <a:avLst/>
            </a:prstGeom>
            <a:noFill/>
            <a:ln>
              <a:noFill/>
            </a:ln>
          </p:spPr>
          <p:txBody>
            <a:bodyPr spcFirstLastPara="1" wrap="square" lIns="91425" tIns="91425" rIns="91425" bIns="91425" anchor="ctr" anchorCtr="0">
              <a:noAutofit/>
            </a:bodyPr>
            <a:lstStyle/>
            <a:p>
              <a:pPr marL="228600" lvl="3" indent="-228600">
                <a:buFont typeface="+mj-lt"/>
                <a:buAutoNum type="arabicPeriod"/>
              </a:pPr>
              <a:r>
                <a:rPr lang="en-SG" sz="1200" dirty="0">
                  <a:solidFill>
                    <a:srgbClr val="434343"/>
                  </a:solidFill>
                  <a:latin typeface="Roboto"/>
                  <a:ea typeface="Roboto"/>
                  <a:cs typeface="Roboto"/>
                  <a:sym typeface="Roboto"/>
                </a:rPr>
                <a:t>The trend between intake and graduate has relate to each other therefore, the trend is similar to that with intake</a:t>
              </a:r>
            </a:p>
            <a:p>
              <a:pPr marL="228600" lvl="3" indent="-228600">
                <a:buFont typeface="+mj-lt"/>
                <a:buAutoNum type="arabicPeriod"/>
              </a:pPr>
              <a:r>
                <a:rPr lang="en-SG" sz="1200" dirty="0">
                  <a:solidFill>
                    <a:srgbClr val="434343"/>
                  </a:solidFill>
                  <a:latin typeface="Roboto"/>
                  <a:ea typeface="Roboto"/>
                  <a:cs typeface="Roboto"/>
                  <a:sym typeface="Roboto"/>
                </a:rPr>
                <a:t>Conclusion: Therefore we can see that there is not a huge correlation between employment and salary, however we can see that there is a correlation between salary and intake</a:t>
              </a:r>
            </a:p>
          </p:txBody>
        </p:sp>
        <p:sp>
          <p:nvSpPr>
            <p:cNvPr id="7" name="Google Shape;151;p17">
              <a:extLst>
                <a:ext uri="{FF2B5EF4-FFF2-40B4-BE49-F238E27FC236}">
                  <a16:creationId xmlns:a16="http://schemas.microsoft.com/office/drawing/2014/main" id="{B8A5A40E-7273-A057-1D95-DD1D136AF687}"/>
                </a:ext>
              </a:extLst>
            </p:cNvPr>
            <p:cNvSpPr/>
            <p:nvPr/>
          </p:nvSpPr>
          <p:spPr>
            <a:xfrm>
              <a:off x="670882" y="160540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A8EA8A4B-6089-CCB6-63C0-E198849B395C}"/>
              </a:ext>
            </a:extLst>
          </p:cNvPr>
          <p:cNvPicPr>
            <a:picLocks noChangeAspect="1"/>
          </p:cNvPicPr>
          <p:nvPr/>
        </p:nvPicPr>
        <p:blipFill>
          <a:blip r:embed="rId3"/>
          <a:stretch>
            <a:fillRect/>
          </a:stretch>
        </p:blipFill>
        <p:spPr>
          <a:xfrm>
            <a:off x="247251" y="772909"/>
            <a:ext cx="4568188" cy="4370591"/>
          </a:xfrm>
          <a:prstGeom prst="rect">
            <a:avLst/>
          </a:prstGeom>
        </p:spPr>
      </p:pic>
    </p:spTree>
    <p:extLst>
      <p:ext uri="{BB962C8B-B14F-4D97-AF65-F5344CB8AC3E}">
        <p14:creationId xmlns:p14="http://schemas.microsoft.com/office/powerpoint/2010/main" val="1637881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5417-C9BF-14AB-BCF5-6D5962ACD787}"/>
              </a:ext>
            </a:extLst>
          </p:cNvPr>
          <p:cNvSpPr>
            <a:spLocks noGrp="1"/>
          </p:cNvSpPr>
          <p:nvPr>
            <p:ph type="ctrTitle"/>
          </p:nvPr>
        </p:nvSpPr>
        <p:spPr>
          <a:xfrm>
            <a:off x="453104" y="117550"/>
            <a:ext cx="5604795" cy="2052600"/>
          </a:xfrm>
        </p:spPr>
        <p:txBody>
          <a:bodyPr/>
          <a:lstStyle/>
          <a:p>
            <a:r>
              <a:rPr lang="en-SG" sz="1800" dirty="0"/>
              <a:t>Overall Recommendations</a:t>
            </a:r>
            <a:br>
              <a:rPr lang="en-SG" sz="1200" dirty="0"/>
            </a:br>
            <a:br>
              <a:rPr lang="en-SG" sz="1800" dirty="0"/>
            </a:br>
            <a:br>
              <a:rPr lang="en-SG" sz="1800" dirty="0"/>
            </a:br>
            <a:endParaRPr lang="en-SG" sz="1800" dirty="0"/>
          </a:p>
        </p:txBody>
      </p:sp>
      <p:sp>
        <p:nvSpPr>
          <p:cNvPr id="3" name="TextBox 2">
            <a:extLst>
              <a:ext uri="{FF2B5EF4-FFF2-40B4-BE49-F238E27FC236}">
                <a16:creationId xmlns:a16="http://schemas.microsoft.com/office/drawing/2014/main" id="{66572F4D-4A12-9018-2FFF-72711B7C6CBE}"/>
              </a:ext>
            </a:extLst>
          </p:cNvPr>
          <p:cNvSpPr txBox="1"/>
          <p:nvPr/>
        </p:nvSpPr>
        <p:spPr>
          <a:xfrm>
            <a:off x="819150" y="1238250"/>
            <a:ext cx="5991225" cy="954107"/>
          </a:xfrm>
          <a:prstGeom prst="rect">
            <a:avLst/>
          </a:prstGeom>
          <a:noFill/>
        </p:spPr>
        <p:txBody>
          <a:bodyPr wrap="square" rtlCol="0">
            <a:spAutoFit/>
          </a:bodyPr>
          <a:lstStyle/>
          <a:p>
            <a:pPr marL="342900" indent="-342900">
              <a:buFont typeface="+mj-lt"/>
              <a:buAutoNum type="arabicPeriod"/>
            </a:pPr>
            <a:r>
              <a:rPr lang="en-SG" dirty="0"/>
              <a:t>We can see that the usual few field or courses has been at the front of intake, graduate, and salary, over the years in Singapore, it is time for Singaporeans to venture into other fields instead of following a rat race. </a:t>
            </a:r>
          </a:p>
        </p:txBody>
      </p:sp>
    </p:spTree>
    <p:extLst>
      <p:ext uri="{BB962C8B-B14F-4D97-AF65-F5344CB8AC3E}">
        <p14:creationId xmlns:p14="http://schemas.microsoft.com/office/powerpoint/2010/main" val="4221044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F1A2-5F05-F296-8CD2-897E250857C3}"/>
              </a:ext>
            </a:extLst>
          </p:cNvPr>
          <p:cNvSpPr>
            <a:spLocks noGrp="1"/>
          </p:cNvSpPr>
          <p:nvPr>
            <p:ph type="title"/>
          </p:nvPr>
        </p:nvSpPr>
        <p:spPr/>
        <p:txBody>
          <a:bodyPr/>
          <a:lstStyle/>
          <a:p>
            <a:r>
              <a:rPr lang="en-SG" dirty="0"/>
              <a:t>Additional Graphs</a:t>
            </a:r>
          </a:p>
        </p:txBody>
      </p:sp>
      <p:pic>
        <p:nvPicPr>
          <p:cNvPr id="4" name="Picture 3">
            <a:extLst>
              <a:ext uri="{FF2B5EF4-FFF2-40B4-BE49-F238E27FC236}">
                <a16:creationId xmlns:a16="http://schemas.microsoft.com/office/drawing/2014/main" id="{1F0DB758-4503-1F9C-8654-84DD7BB7258E}"/>
              </a:ext>
            </a:extLst>
          </p:cNvPr>
          <p:cNvPicPr>
            <a:picLocks noChangeAspect="1"/>
          </p:cNvPicPr>
          <p:nvPr/>
        </p:nvPicPr>
        <p:blipFill>
          <a:blip r:embed="rId2"/>
          <a:stretch>
            <a:fillRect/>
          </a:stretch>
        </p:blipFill>
        <p:spPr>
          <a:xfrm>
            <a:off x="483675" y="1274820"/>
            <a:ext cx="4647778" cy="3143579"/>
          </a:xfrm>
          <a:prstGeom prst="rect">
            <a:avLst/>
          </a:prstGeom>
        </p:spPr>
      </p:pic>
      <p:pic>
        <p:nvPicPr>
          <p:cNvPr id="5" name="Picture 4">
            <a:extLst>
              <a:ext uri="{FF2B5EF4-FFF2-40B4-BE49-F238E27FC236}">
                <a16:creationId xmlns:a16="http://schemas.microsoft.com/office/drawing/2014/main" id="{5CAF33F6-0133-1BC4-0DC3-278274611D38}"/>
              </a:ext>
            </a:extLst>
          </p:cNvPr>
          <p:cNvPicPr>
            <a:picLocks noChangeAspect="1"/>
          </p:cNvPicPr>
          <p:nvPr/>
        </p:nvPicPr>
        <p:blipFill>
          <a:blip r:embed="rId3"/>
          <a:stretch>
            <a:fillRect/>
          </a:stretch>
        </p:blipFill>
        <p:spPr>
          <a:xfrm>
            <a:off x="5181691" y="1274820"/>
            <a:ext cx="3722029" cy="3323148"/>
          </a:xfrm>
          <a:prstGeom prst="rect">
            <a:avLst/>
          </a:prstGeom>
        </p:spPr>
      </p:pic>
    </p:spTree>
    <p:extLst>
      <p:ext uri="{BB962C8B-B14F-4D97-AF65-F5344CB8AC3E}">
        <p14:creationId xmlns:p14="http://schemas.microsoft.com/office/powerpoint/2010/main" val="3576351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02F4-F0A5-AE67-2F88-066E9D14A293}"/>
              </a:ext>
            </a:extLst>
          </p:cNvPr>
          <p:cNvSpPr>
            <a:spLocks noGrp="1"/>
          </p:cNvSpPr>
          <p:nvPr>
            <p:ph type="title"/>
          </p:nvPr>
        </p:nvSpPr>
        <p:spPr>
          <a:xfrm>
            <a:off x="3340341" y="2277597"/>
            <a:ext cx="8203200" cy="481200"/>
          </a:xfrm>
        </p:spPr>
        <p:txBody>
          <a:bodyPr/>
          <a:lstStyle/>
          <a:p>
            <a:r>
              <a:rPr lang="en-SG" dirty="0"/>
              <a:t>Thank You</a:t>
            </a:r>
          </a:p>
        </p:txBody>
      </p:sp>
    </p:spTree>
    <p:extLst>
      <p:ext uri="{BB962C8B-B14F-4D97-AF65-F5344CB8AC3E}">
        <p14:creationId xmlns:p14="http://schemas.microsoft.com/office/powerpoint/2010/main" val="29879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A1EA-57A1-8728-232E-2953AA14BAF7}"/>
              </a:ext>
            </a:extLst>
          </p:cNvPr>
          <p:cNvSpPr>
            <a:spLocks noGrp="1"/>
          </p:cNvSpPr>
          <p:nvPr>
            <p:ph type="title"/>
          </p:nvPr>
        </p:nvSpPr>
        <p:spPr/>
        <p:txBody>
          <a:bodyPr/>
          <a:lstStyle/>
          <a:p>
            <a:r>
              <a:rPr lang="en-SG" dirty="0"/>
              <a:t>ALL datasets</a:t>
            </a:r>
          </a:p>
        </p:txBody>
      </p:sp>
      <p:sp>
        <p:nvSpPr>
          <p:cNvPr id="3" name="Text Placeholder 2">
            <a:extLst>
              <a:ext uri="{FF2B5EF4-FFF2-40B4-BE49-F238E27FC236}">
                <a16:creationId xmlns:a16="http://schemas.microsoft.com/office/drawing/2014/main" id="{515FDDC3-C5A7-7668-6ED7-B7772B8A1110}"/>
              </a:ext>
            </a:extLst>
          </p:cNvPr>
          <p:cNvSpPr>
            <a:spLocks noGrp="1"/>
          </p:cNvSpPr>
          <p:nvPr>
            <p:ph type="body" idx="1"/>
          </p:nvPr>
        </p:nvSpPr>
        <p:spPr/>
        <p:txBody>
          <a:bodyPr/>
          <a:lstStyle/>
          <a:p>
            <a:pPr>
              <a:buFont typeface="+mj-lt"/>
              <a:buAutoNum type="arabicPeriod"/>
            </a:pPr>
            <a:r>
              <a:rPr lang="en-US" sz="1400" b="0" i="0" u="none" strike="noStrike" dirty="0">
                <a:solidFill>
                  <a:srgbClr val="000000"/>
                </a:solidFill>
                <a:effectLst/>
                <a:latin typeface="Arial" panose="020B0604020202020204" pitchFamily="34" charset="0"/>
              </a:rPr>
              <a:t>type function was used. I obtained the </a:t>
            </a:r>
            <a:r>
              <a:rPr lang="en-US" sz="1400" b="0" i="0" u="none" strike="noStrike" dirty="0" err="1">
                <a:solidFill>
                  <a:srgbClr val="000000"/>
                </a:solidFill>
                <a:effectLst/>
                <a:latin typeface="Arial" panose="020B0604020202020204" pitchFamily="34" charset="0"/>
              </a:rPr>
              <a:t>isnumeric</a:t>
            </a:r>
            <a:r>
              <a:rPr lang="en-US" sz="1400" b="0" i="0" u="none" strike="noStrike" dirty="0">
                <a:solidFill>
                  <a:srgbClr val="000000"/>
                </a:solidFill>
                <a:effectLst/>
                <a:latin typeface="Arial" panose="020B0604020202020204" pitchFamily="34" charset="0"/>
              </a:rPr>
              <a:t> value using </a:t>
            </a:r>
            <a:r>
              <a:rPr lang="en-US" sz="1400" b="0" i="0" u="none" strike="noStrike" dirty="0" err="1">
                <a:solidFill>
                  <a:srgbClr val="000000"/>
                </a:solidFill>
                <a:effectLst/>
                <a:latin typeface="Arial" panose="020B0604020202020204" pitchFamily="34" charset="0"/>
              </a:rPr>
              <a:t>np.unique</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np.char.isnumeric</a:t>
            </a:r>
            <a:r>
              <a:rPr lang="en-US" sz="1400" b="0" i="0" u="none" strike="noStrike" dirty="0">
                <a:solidFill>
                  <a:srgbClr val="000000"/>
                </a:solidFill>
                <a:effectLst/>
                <a:latin typeface="Arial" panose="020B0604020202020204" pitchFamily="34" charset="0"/>
              </a:rPr>
              <a:t>) and used </a:t>
            </a:r>
            <a:r>
              <a:rPr lang="en-US" sz="1400" b="0" i="0" u="none" strike="noStrike" dirty="0" err="1">
                <a:solidFill>
                  <a:srgbClr val="000000"/>
                </a:solidFill>
                <a:effectLst/>
                <a:latin typeface="Arial" panose="020B0604020202020204" pitchFamily="34" charset="0"/>
              </a:rPr>
              <a:t>np.isnan.any</a:t>
            </a:r>
            <a:r>
              <a:rPr lang="en-US" sz="1400" b="0" i="0" u="none" strike="noStrike" dirty="0">
                <a:solidFill>
                  <a:srgbClr val="000000"/>
                </a:solidFill>
                <a:effectLst/>
                <a:latin typeface="Arial" panose="020B0604020202020204" pitchFamily="34" charset="0"/>
              </a:rPr>
              <a:t> to check for any null values. Max mean min variation, quartile, and median were also </a:t>
            </a:r>
            <a:r>
              <a:rPr lang="en-US" sz="1400" b="0" i="0" u="none" strike="noStrike" dirty="0" err="1">
                <a:solidFill>
                  <a:srgbClr val="000000"/>
                </a:solidFill>
                <a:effectLst/>
                <a:latin typeface="Arial" panose="020B0604020202020204" pitchFamily="34" charset="0"/>
              </a:rPr>
              <a:t>usefor</a:t>
            </a:r>
            <a:r>
              <a:rPr lang="en-US" sz="1400" b="0" i="0" u="none" strike="noStrike" dirty="0">
                <a:solidFill>
                  <a:srgbClr val="000000"/>
                </a:solidFill>
                <a:effectLst/>
                <a:latin typeface="Arial" panose="020B0604020202020204" pitchFamily="34" charset="0"/>
              </a:rPr>
              <a:t> a more detailed analysis of the datasets.</a:t>
            </a:r>
          </a:p>
          <a:p>
            <a:pPr>
              <a:buFont typeface="+mj-lt"/>
              <a:buAutoNum type="arabicPeriod"/>
            </a:pPr>
            <a:endParaRPr lang="en-US" sz="1400" dirty="0">
              <a:latin typeface="Arial" panose="020B0604020202020204" pitchFamily="34" charset="0"/>
            </a:endParaRPr>
          </a:p>
          <a:p>
            <a:pPr>
              <a:buFont typeface="+mj-lt"/>
              <a:buAutoNum type="arabicPeriod"/>
            </a:pPr>
            <a:r>
              <a:rPr lang="en-US" sz="1400" b="0" i="0" u="none" strike="noStrike" dirty="0">
                <a:solidFill>
                  <a:srgbClr val="000000"/>
                </a:solidFill>
                <a:effectLst/>
                <a:latin typeface="Arial" panose="020B0604020202020204" pitchFamily="34" charset="0"/>
              </a:rPr>
              <a:t>All graphs has interactivity  using the onclick </a:t>
            </a:r>
            <a:r>
              <a:rPr lang="en-US" sz="1400" b="0" i="0" u="none" strike="noStrike" dirty="0" err="1">
                <a:solidFill>
                  <a:srgbClr val="000000"/>
                </a:solidFill>
                <a:effectLst/>
                <a:latin typeface="Arial" panose="020B0604020202020204" pitchFamily="34" charset="0"/>
              </a:rPr>
              <a:t>Matplotlib.function</a:t>
            </a:r>
            <a:endParaRPr lang="en-US" sz="1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3482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a:t>Nature of datasets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457124" y="896723"/>
            <a:ext cx="7601787" cy="1846659"/>
          </a:xfrm>
          <a:prstGeom prst="rect">
            <a:avLst/>
          </a:prstGeom>
          <a:noFill/>
        </p:spPr>
        <p:txBody>
          <a:bodyPr wrap="square">
            <a:spAutoFit/>
          </a:bodyPr>
          <a:lstStyle/>
          <a:p>
            <a:r>
              <a:rPr lang="en-US" b="0" i="0" dirty="0">
                <a:solidFill>
                  <a:srgbClr val="333333"/>
                </a:solidFill>
                <a:effectLst/>
                <a:latin typeface="Roboto" panose="02000000000000000000" pitchFamily="2" charset="0"/>
              </a:rPr>
              <a:t>Universities - Intake, Enrolment and Graduates by Course</a:t>
            </a:r>
          </a:p>
          <a:p>
            <a:pPr marL="342900" indent="-342900">
              <a:buFont typeface="+mj-lt"/>
              <a:buAutoNum type="arabicPeriod"/>
            </a:pPr>
            <a:r>
              <a:rPr lang="en-SG" dirty="0"/>
              <a:t>This dataset contains information about the </a:t>
            </a:r>
            <a:r>
              <a:rPr lang="en-SG" dirty="0" err="1"/>
              <a:t>inatake</a:t>
            </a:r>
            <a:r>
              <a:rPr lang="en-SG" dirty="0"/>
              <a:t>, enrolment, and graduates by course</a:t>
            </a:r>
          </a:p>
          <a:p>
            <a:pPr marL="342900" indent="-342900">
              <a:buFont typeface="+mj-lt"/>
              <a:buAutoNum type="arabicPeriod"/>
            </a:pPr>
            <a:r>
              <a:rPr lang="en-SG" dirty="0"/>
              <a:t>The courses columns include additional commas, including the number which requires filtering of it </a:t>
            </a:r>
          </a:p>
          <a:p>
            <a:pPr marL="342900" indent="-342900">
              <a:buFont typeface="+mj-lt"/>
              <a:buAutoNum type="arabicPeriod"/>
            </a:pPr>
            <a:r>
              <a:rPr lang="en-SG" dirty="0"/>
              <a:t>After filtering out 2005 and 2020,. we can see that below is the nature of the datasets</a:t>
            </a:r>
          </a:p>
          <a:p>
            <a:r>
              <a:rPr lang="en-SG" sz="1400" dirty="0"/>
              <a:t>2005                                                                                            2020</a:t>
            </a:r>
          </a:p>
          <a:p>
            <a:pPr marL="342900" indent="-342900">
              <a:buFont typeface="+mj-lt"/>
              <a:buAutoNum type="arabicPeriod"/>
            </a:pPr>
            <a:endParaRPr lang="en-SG" dirty="0"/>
          </a:p>
          <a:p>
            <a:pPr lvl="1">
              <a:buFont typeface="+mj-lt"/>
              <a:buAutoNum type="arabicPeriod"/>
            </a:pPr>
            <a:endParaRPr lang="en-SG" sz="1600" dirty="0"/>
          </a:p>
        </p:txBody>
      </p:sp>
      <p:pic>
        <p:nvPicPr>
          <p:cNvPr id="6" name="Picture 5">
            <a:extLst>
              <a:ext uri="{FF2B5EF4-FFF2-40B4-BE49-F238E27FC236}">
                <a16:creationId xmlns:a16="http://schemas.microsoft.com/office/drawing/2014/main" id="{F2346986-B771-55EA-4932-A2A9C07AD7A7}"/>
              </a:ext>
            </a:extLst>
          </p:cNvPr>
          <p:cNvPicPr>
            <a:picLocks noChangeAspect="1"/>
          </p:cNvPicPr>
          <p:nvPr/>
        </p:nvPicPr>
        <p:blipFill>
          <a:blip r:embed="rId2"/>
          <a:stretch>
            <a:fillRect/>
          </a:stretch>
        </p:blipFill>
        <p:spPr>
          <a:xfrm>
            <a:off x="541063" y="2502974"/>
            <a:ext cx="4133845" cy="2157634"/>
          </a:xfrm>
          <a:prstGeom prst="rect">
            <a:avLst/>
          </a:prstGeom>
        </p:spPr>
      </p:pic>
      <p:pic>
        <p:nvPicPr>
          <p:cNvPr id="8" name="Picture 7">
            <a:extLst>
              <a:ext uri="{FF2B5EF4-FFF2-40B4-BE49-F238E27FC236}">
                <a16:creationId xmlns:a16="http://schemas.microsoft.com/office/drawing/2014/main" id="{FF620B27-26FC-A521-8760-8789DF225618}"/>
              </a:ext>
            </a:extLst>
          </p:cNvPr>
          <p:cNvPicPr>
            <a:picLocks noChangeAspect="1"/>
          </p:cNvPicPr>
          <p:nvPr/>
        </p:nvPicPr>
        <p:blipFill>
          <a:blip r:embed="rId3"/>
          <a:stretch>
            <a:fillRect/>
          </a:stretch>
        </p:blipFill>
        <p:spPr>
          <a:xfrm>
            <a:off x="5160139" y="2571750"/>
            <a:ext cx="3584124" cy="1734075"/>
          </a:xfrm>
          <a:prstGeom prst="rect">
            <a:avLst/>
          </a:prstGeom>
        </p:spPr>
      </p:pic>
    </p:spTree>
    <p:extLst>
      <p:ext uri="{BB962C8B-B14F-4D97-AF65-F5344CB8AC3E}">
        <p14:creationId xmlns:p14="http://schemas.microsoft.com/office/powerpoint/2010/main" val="257517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276411" y="49002"/>
            <a:ext cx="8203200" cy="481200"/>
          </a:xfrm>
        </p:spPr>
        <p:txBody>
          <a:bodyPr/>
          <a:lstStyle/>
          <a:p>
            <a:r>
              <a:rPr lang="en-SG" dirty="0" err="1"/>
              <a:t>Explnation</a:t>
            </a:r>
            <a:r>
              <a:rPr lang="en-SG" dirty="0"/>
              <a:t> of process </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457125" y="530202"/>
            <a:ext cx="7601787" cy="1415772"/>
          </a:xfrm>
          <a:prstGeom prst="rect">
            <a:avLst/>
          </a:prstGeom>
          <a:noFill/>
        </p:spPr>
        <p:txBody>
          <a:bodyPr wrap="square">
            <a:spAutoFit/>
          </a:bodyPr>
          <a:lstStyle/>
          <a:p>
            <a:r>
              <a:rPr lang="en-US" sz="1400" b="0" i="0" dirty="0">
                <a:solidFill>
                  <a:srgbClr val="333333"/>
                </a:solidFill>
                <a:effectLst/>
                <a:latin typeface="Roboto" panose="02000000000000000000" pitchFamily="2" charset="0"/>
              </a:rPr>
              <a:t>Universities - Intake, Enrolment and Graduates by Course</a:t>
            </a:r>
          </a:p>
          <a:p>
            <a:pPr marL="342900" indent="-342900">
              <a:buFont typeface="+mj-lt"/>
              <a:buAutoNum type="arabicPeriod"/>
            </a:pPr>
            <a:r>
              <a:rPr lang="en-SG" sz="1400" dirty="0"/>
              <a:t>As I wanted to show the comparison between 2005 and 2020, hence I use NumPy Boolean to filter the data out</a:t>
            </a:r>
          </a:p>
          <a:p>
            <a:pPr marL="342900" indent="-342900">
              <a:buFont typeface="+mj-lt"/>
              <a:buAutoNum type="arabicPeriod"/>
            </a:pPr>
            <a:endParaRPr lang="en-SG" sz="1400" dirty="0"/>
          </a:p>
          <a:p>
            <a:endParaRPr lang="en-SG" dirty="0"/>
          </a:p>
          <a:p>
            <a:pPr lvl="1">
              <a:buFont typeface="+mj-lt"/>
              <a:buAutoNum type="arabicPeriod"/>
            </a:pPr>
            <a:endParaRPr lang="en-SG" sz="1600" dirty="0"/>
          </a:p>
        </p:txBody>
      </p:sp>
      <p:pic>
        <p:nvPicPr>
          <p:cNvPr id="6" name="Picture 5">
            <a:extLst>
              <a:ext uri="{FF2B5EF4-FFF2-40B4-BE49-F238E27FC236}">
                <a16:creationId xmlns:a16="http://schemas.microsoft.com/office/drawing/2014/main" id="{D032B03F-8AD1-DC8C-629A-6E8E232BAB47}"/>
              </a:ext>
            </a:extLst>
          </p:cNvPr>
          <p:cNvPicPr>
            <a:picLocks noChangeAspect="1"/>
          </p:cNvPicPr>
          <p:nvPr/>
        </p:nvPicPr>
        <p:blipFill>
          <a:blip r:embed="rId2"/>
          <a:stretch>
            <a:fillRect/>
          </a:stretch>
        </p:blipFill>
        <p:spPr>
          <a:xfrm>
            <a:off x="483675" y="2386064"/>
            <a:ext cx="3324744" cy="2708434"/>
          </a:xfrm>
          <a:prstGeom prst="rect">
            <a:avLst/>
          </a:prstGeom>
        </p:spPr>
      </p:pic>
      <p:pic>
        <p:nvPicPr>
          <p:cNvPr id="10" name="Picture 9">
            <a:extLst>
              <a:ext uri="{FF2B5EF4-FFF2-40B4-BE49-F238E27FC236}">
                <a16:creationId xmlns:a16="http://schemas.microsoft.com/office/drawing/2014/main" id="{01318521-3324-1DA7-D018-DD44C1BC68D9}"/>
              </a:ext>
            </a:extLst>
          </p:cNvPr>
          <p:cNvPicPr>
            <a:picLocks noChangeAspect="1"/>
          </p:cNvPicPr>
          <p:nvPr/>
        </p:nvPicPr>
        <p:blipFill>
          <a:blip r:embed="rId3"/>
          <a:stretch>
            <a:fillRect/>
          </a:stretch>
        </p:blipFill>
        <p:spPr>
          <a:xfrm>
            <a:off x="4327025" y="2327675"/>
            <a:ext cx="3213280" cy="2802637"/>
          </a:xfrm>
          <a:prstGeom prst="rect">
            <a:avLst/>
          </a:prstGeom>
        </p:spPr>
      </p:pic>
    </p:spTree>
    <p:extLst>
      <p:ext uri="{BB962C8B-B14F-4D97-AF65-F5344CB8AC3E}">
        <p14:creationId xmlns:p14="http://schemas.microsoft.com/office/powerpoint/2010/main" val="293632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p:txBody>
          <a:bodyPr/>
          <a:lstStyle/>
          <a:p>
            <a:r>
              <a:rPr lang="en-SG" dirty="0"/>
              <a:t>Nature of datasets (similar to previous dataset)</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18710"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457124" y="896723"/>
            <a:ext cx="7601787" cy="984885"/>
          </a:xfrm>
          <a:prstGeom prst="rect">
            <a:avLst/>
          </a:prstGeom>
          <a:noFill/>
        </p:spPr>
        <p:txBody>
          <a:bodyPr wrap="square">
            <a:spAutoFit/>
          </a:bodyPr>
          <a:lstStyle/>
          <a:p>
            <a:r>
              <a:rPr lang="en-US" sz="1400" b="0" i="0" dirty="0">
                <a:solidFill>
                  <a:srgbClr val="333333"/>
                </a:solidFill>
                <a:effectLst/>
                <a:latin typeface="Roboto" panose="02000000000000000000" pitchFamily="2" charset="0"/>
              </a:rPr>
              <a:t>Polytechnic - Intake, Enrolment and Graduates by Course</a:t>
            </a:r>
          </a:p>
          <a:p>
            <a:r>
              <a:rPr lang="en-SG" sz="1400" dirty="0"/>
              <a:t>2015                                                                                            2020</a:t>
            </a:r>
          </a:p>
          <a:p>
            <a:pPr marL="342900" indent="-342900">
              <a:buFont typeface="+mj-lt"/>
              <a:buAutoNum type="arabicPeriod"/>
            </a:pPr>
            <a:endParaRPr lang="en-SG" dirty="0"/>
          </a:p>
          <a:p>
            <a:pPr lvl="1">
              <a:buFont typeface="+mj-lt"/>
              <a:buAutoNum type="arabicPeriod"/>
            </a:pPr>
            <a:endParaRPr lang="en-SG" sz="1600" dirty="0"/>
          </a:p>
        </p:txBody>
      </p:sp>
      <p:pic>
        <p:nvPicPr>
          <p:cNvPr id="6" name="Picture 5">
            <a:extLst>
              <a:ext uri="{FF2B5EF4-FFF2-40B4-BE49-F238E27FC236}">
                <a16:creationId xmlns:a16="http://schemas.microsoft.com/office/drawing/2014/main" id="{602C5E3E-8936-C836-17D4-BB5C2D2184F3}"/>
              </a:ext>
            </a:extLst>
          </p:cNvPr>
          <p:cNvPicPr>
            <a:picLocks noChangeAspect="1"/>
          </p:cNvPicPr>
          <p:nvPr/>
        </p:nvPicPr>
        <p:blipFill>
          <a:blip r:embed="rId2"/>
          <a:stretch>
            <a:fillRect/>
          </a:stretch>
        </p:blipFill>
        <p:spPr>
          <a:xfrm>
            <a:off x="561604" y="2670283"/>
            <a:ext cx="3605893" cy="2062103"/>
          </a:xfrm>
          <a:prstGeom prst="rect">
            <a:avLst/>
          </a:prstGeom>
        </p:spPr>
      </p:pic>
      <p:pic>
        <p:nvPicPr>
          <p:cNvPr id="8" name="Picture 7">
            <a:extLst>
              <a:ext uri="{FF2B5EF4-FFF2-40B4-BE49-F238E27FC236}">
                <a16:creationId xmlns:a16="http://schemas.microsoft.com/office/drawing/2014/main" id="{82451C49-F416-BE7C-44FC-88AA170F803D}"/>
              </a:ext>
            </a:extLst>
          </p:cNvPr>
          <p:cNvPicPr>
            <a:picLocks noChangeAspect="1"/>
          </p:cNvPicPr>
          <p:nvPr/>
        </p:nvPicPr>
        <p:blipFill>
          <a:blip r:embed="rId3"/>
          <a:stretch>
            <a:fillRect/>
          </a:stretch>
        </p:blipFill>
        <p:spPr>
          <a:xfrm>
            <a:off x="4839531" y="2591688"/>
            <a:ext cx="3782379" cy="2192061"/>
          </a:xfrm>
          <a:prstGeom prst="rect">
            <a:avLst/>
          </a:prstGeom>
        </p:spPr>
      </p:pic>
    </p:spTree>
    <p:extLst>
      <p:ext uri="{BB962C8B-B14F-4D97-AF65-F5344CB8AC3E}">
        <p14:creationId xmlns:p14="http://schemas.microsoft.com/office/powerpoint/2010/main" val="204649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457125" y="81680"/>
            <a:ext cx="8203200" cy="481200"/>
          </a:xfrm>
        </p:spPr>
        <p:txBody>
          <a:bodyPr/>
          <a:lstStyle/>
          <a:p>
            <a:r>
              <a:rPr lang="en-SG" dirty="0" err="1"/>
              <a:t>Explnation</a:t>
            </a:r>
            <a:r>
              <a:rPr lang="en-SG" dirty="0"/>
              <a:t> of process</a:t>
            </a:r>
          </a:p>
        </p:txBody>
      </p:sp>
      <p:sp>
        <p:nvSpPr>
          <p:cNvPr id="3" name="Text Placeholder 2">
            <a:extLst>
              <a:ext uri="{FF2B5EF4-FFF2-40B4-BE49-F238E27FC236}">
                <a16:creationId xmlns:a16="http://schemas.microsoft.com/office/drawing/2014/main" id="{0998BA63-DDBF-C972-0D03-D2BCEB9B92A8}"/>
              </a:ext>
            </a:extLst>
          </p:cNvPr>
          <p:cNvSpPr>
            <a:spLocks noGrp="1"/>
          </p:cNvSpPr>
          <p:nvPr>
            <p:ph type="body" idx="1"/>
          </p:nvPr>
        </p:nvSpPr>
        <p:spPr>
          <a:xfrm>
            <a:off x="457125" y="723300"/>
            <a:ext cx="8203200" cy="3696900"/>
          </a:xfrm>
        </p:spPr>
        <p:txBody>
          <a:bodyPr/>
          <a:lstStyle/>
          <a:p>
            <a:pPr marL="114300" indent="0">
              <a:buNone/>
            </a:pPr>
            <a:endParaRPr lang="en-SG" sz="1200" dirty="0"/>
          </a:p>
          <a:p>
            <a:pPr>
              <a:buFont typeface="+mj-lt"/>
              <a:buAutoNum type="arabicPeriod"/>
            </a:pPr>
            <a:endParaRPr lang="en-SG" sz="1200" dirty="0"/>
          </a:p>
          <a:p>
            <a:pPr>
              <a:buFont typeface="+mj-lt"/>
              <a:buAutoNum type="arabicPeriod"/>
            </a:pPr>
            <a:endParaRPr lang="en-SG" sz="1200" dirty="0"/>
          </a:p>
        </p:txBody>
      </p:sp>
      <p:sp>
        <p:nvSpPr>
          <p:cNvPr id="5" name="TextBox 4">
            <a:extLst>
              <a:ext uri="{FF2B5EF4-FFF2-40B4-BE49-F238E27FC236}">
                <a16:creationId xmlns:a16="http://schemas.microsoft.com/office/drawing/2014/main" id="{BC38C2FC-2FFE-D5EF-018D-307C9A839D62}"/>
              </a:ext>
            </a:extLst>
          </p:cNvPr>
          <p:cNvSpPr txBox="1"/>
          <p:nvPr/>
        </p:nvSpPr>
        <p:spPr>
          <a:xfrm>
            <a:off x="818878" y="945237"/>
            <a:ext cx="7601787" cy="1200329"/>
          </a:xfrm>
          <a:prstGeom prst="rect">
            <a:avLst/>
          </a:prstGeom>
          <a:noFill/>
        </p:spPr>
        <p:txBody>
          <a:bodyPr wrap="square">
            <a:spAutoFit/>
          </a:bodyPr>
          <a:lstStyle/>
          <a:p>
            <a:r>
              <a:rPr lang="en-US" sz="1400" b="0" i="0" dirty="0">
                <a:solidFill>
                  <a:srgbClr val="333333"/>
                </a:solidFill>
                <a:effectLst/>
                <a:latin typeface="Roboto" panose="02000000000000000000" pitchFamily="2" charset="0"/>
              </a:rPr>
              <a:t>Polytechnics - Intake, Enrolment and Graduates by Course</a:t>
            </a:r>
          </a:p>
          <a:p>
            <a:pPr marL="342900" indent="-342900">
              <a:buFont typeface="+mj-lt"/>
              <a:buAutoNum type="arabicPeriod"/>
            </a:pPr>
            <a:endParaRPr lang="en-SG" dirty="0"/>
          </a:p>
          <a:p>
            <a:pPr marL="342900" indent="-342900">
              <a:buFont typeface="+mj-lt"/>
              <a:buAutoNum type="arabicPeriod"/>
            </a:pPr>
            <a:endParaRPr lang="en-SG" sz="1400" dirty="0"/>
          </a:p>
          <a:p>
            <a:endParaRPr lang="en-SG" dirty="0"/>
          </a:p>
          <a:p>
            <a:pPr lvl="1">
              <a:buFont typeface="+mj-lt"/>
              <a:buAutoNum type="arabicPeriod"/>
            </a:pPr>
            <a:endParaRPr lang="en-SG" sz="1600" dirty="0"/>
          </a:p>
        </p:txBody>
      </p:sp>
      <p:pic>
        <p:nvPicPr>
          <p:cNvPr id="9" name="Picture 8">
            <a:extLst>
              <a:ext uri="{FF2B5EF4-FFF2-40B4-BE49-F238E27FC236}">
                <a16:creationId xmlns:a16="http://schemas.microsoft.com/office/drawing/2014/main" id="{3DAE143F-36AF-69DB-CA3F-8BEE13E649E0}"/>
              </a:ext>
            </a:extLst>
          </p:cNvPr>
          <p:cNvPicPr>
            <a:picLocks noChangeAspect="1"/>
          </p:cNvPicPr>
          <p:nvPr/>
        </p:nvPicPr>
        <p:blipFill>
          <a:blip r:embed="rId2"/>
          <a:stretch>
            <a:fillRect/>
          </a:stretch>
        </p:blipFill>
        <p:spPr>
          <a:xfrm>
            <a:off x="818878" y="2367503"/>
            <a:ext cx="2839259" cy="2569738"/>
          </a:xfrm>
          <a:prstGeom prst="rect">
            <a:avLst/>
          </a:prstGeom>
        </p:spPr>
      </p:pic>
      <p:pic>
        <p:nvPicPr>
          <p:cNvPr id="12" name="Picture 11">
            <a:extLst>
              <a:ext uri="{FF2B5EF4-FFF2-40B4-BE49-F238E27FC236}">
                <a16:creationId xmlns:a16="http://schemas.microsoft.com/office/drawing/2014/main" id="{82A6DCDA-F03E-09B3-4A24-9927E35316A0}"/>
              </a:ext>
            </a:extLst>
          </p:cNvPr>
          <p:cNvPicPr>
            <a:picLocks noChangeAspect="1"/>
          </p:cNvPicPr>
          <p:nvPr/>
        </p:nvPicPr>
        <p:blipFill>
          <a:blip r:embed="rId3"/>
          <a:stretch>
            <a:fillRect/>
          </a:stretch>
        </p:blipFill>
        <p:spPr>
          <a:xfrm>
            <a:off x="4571652" y="2307879"/>
            <a:ext cx="3370527" cy="2802638"/>
          </a:xfrm>
          <a:prstGeom prst="rect">
            <a:avLst/>
          </a:prstGeom>
        </p:spPr>
      </p:pic>
    </p:spTree>
    <p:extLst>
      <p:ext uri="{BB962C8B-B14F-4D97-AF65-F5344CB8AC3E}">
        <p14:creationId xmlns:p14="http://schemas.microsoft.com/office/powerpoint/2010/main" val="328209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26D-4E82-C35D-39C3-83F8C205AB74}"/>
              </a:ext>
            </a:extLst>
          </p:cNvPr>
          <p:cNvSpPr>
            <a:spLocks noGrp="1"/>
          </p:cNvSpPr>
          <p:nvPr>
            <p:ph type="title"/>
          </p:nvPr>
        </p:nvSpPr>
        <p:spPr>
          <a:xfrm>
            <a:off x="528478" y="182471"/>
            <a:ext cx="8203200" cy="481200"/>
          </a:xfrm>
        </p:spPr>
        <p:txBody>
          <a:bodyPr/>
          <a:lstStyle/>
          <a:p>
            <a:r>
              <a:rPr lang="en-SG" dirty="0"/>
              <a:t>Nature of datasets</a:t>
            </a:r>
          </a:p>
        </p:txBody>
      </p:sp>
      <p:sp>
        <p:nvSpPr>
          <p:cNvPr id="5" name="TextBox 4">
            <a:extLst>
              <a:ext uri="{FF2B5EF4-FFF2-40B4-BE49-F238E27FC236}">
                <a16:creationId xmlns:a16="http://schemas.microsoft.com/office/drawing/2014/main" id="{BC38C2FC-2FFE-D5EF-018D-307C9A839D62}"/>
              </a:ext>
            </a:extLst>
          </p:cNvPr>
          <p:cNvSpPr txBox="1"/>
          <p:nvPr/>
        </p:nvSpPr>
        <p:spPr>
          <a:xfrm>
            <a:off x="647747" y="663671"/>
            <a:ext cx="7601787" cy="1846659"/>
          </a:xfrm>
          <a:prstGeom prst="rect">
            <a:avLst/>
          </a:prstGeom>
          <a:noFill/>
        </p:spPr>
        <p:txBody>
          <a:bodyPr wrap="square">
            <a:spAutoFit/>
          </a:bodyPr>
          <a:lstStyle/>
          <a:p>
            <a:pPr>
              <a:buFont typeface="+mj-lt"/>
              <a:buAutoNum type="arabicPeriod"/>
            </a:pPr>
            <a:r>
              <a:rPr lang="en-US" sz="1400" dirty="0"/>
              <a:t>Total expenditure (millions) for 'Education expenditure' for Primary education, Secondary education and Tertiary education in United Kingdom between 2015-16 and 2021-22</a:t>
            </a:r>
          </a:p>
          <a:p>
            <a:pPr marL="342900" indent="-342900">
              <a:buFont typeface="+mj-lt"/>
              <a:buAutoNum type="arabicPeriod"/>
            </a:pPr>
            <a:r>
              <a:rPr lang="en-SG" dirty="0"/>
              <a:t>This is a dataset on the expenditure on education in UK</a:t>
            </a:r>
          </a:p>
          <a:p>
            <a:pPr marL="342900" indent="-342900">
              <a:buFont typeface="+mj-lt"/>
              <a:buAutoNum type="arabicPeriod"/>
            </a:pPr>
            <a:r>
              <a:rPr lang="en-SG" sz="1400" dirty="0"/>
              <a:t> The data includes from 2015 onwards</a:t>
            </a:r>
          </a:p>
          <a:p>
            <a:pPr marL="342900" indent="-342900">
              <a:buFont typeface="+mj-lt"/>
              <a:buAutoNum type="arabicPeriod"/>
            </a:pPr>
            <a:r>
              <a:rPr lang="en-SG" sz="1400" dirty="0"/>
              <a:t>The info needed to be filtered out as it includes data of specific regions such as Wales</a:t>
            </a:r>
          </a:p>
          <a:p>
            <a:pPr marL="342900" indent="-342900">
              <a:buFont typeface="+mj-lt"/>
              <a:buAutoNum type="arabicPeriod"/>
            </a:pPr>
            <a:r>
              <a:rPr lang="en-SG" dirty="0"/>
              <a:t>Below is the overall analysis of the dataset, the dataset does not have </a:t>
            </a:r>
            <a:r>
              <a:rPr lang="en-SG" dirty="0" err="1"/>
              <a:t>preclaurities</a:t>
            </a:r>
            <a:endParaRPr lang="en-SG" sz="1400" dirty="0"/>
          </a:p>
          <a:p>
            <a:pPr marL="342900" indent="-342900">
              <a:buFont typeface="+mj-lt"/>
              <a:buAutoNum type="arabicPeriod"/>
            </a:pPr>
            <a:endParaRPr lang="en-SG" dirty="0"/>
          </a:p>
          <a:p>
            <a:pPr lvl="1">
              <a:buFont typeface="+mj-lt"/>
              <a:buAutoNum type="arabicPeriod"/>
            </a:pPr>
            <a:endParaRPr lang="en-SG" sz="1600" dirty="0"/>
          </a:p>
        </p:txBody>
      </p:sp>
      <p:pic>
        <p:nvPicPr>
          <p:cNvPr id="4" name="Picture 3">
            <a:extLst>
              <a:ext uri="{FF2B5EF4-FFF2-40B4-BE49-F238E27FC236}">
                <a16:creationId xmlns:a16="http://schemas.microsoft.com/office/drawing/2014/main" id="{9A6C7E74-24D4-9443-6DBC-7C718F06302A}"/>
              </a:ext>
            </a:extLst>
          </p:cNvPr>
          <p:cNvPicPr>
            <a:picLocks noChangeAspect="1"/>
          </p:cNvPicPr>
          <p:nvPr/>
        </p:nvPicPr>
        <p:blipFill>
          <a:blip r:embed="rId2"/>
          <a:stretch>
            <a:fillRect/>
          </a:stretch>
        </p:blipFill>
        <p:spPr>
          <a:xfrm>
            <a:off x="1221527" y="2171699"/>
            <a:ext cx="6078840" cy="2563823"/>
          </a:xfrm>
          <a:prstGeom prst="rect">
            <a:avLst/>
          </a:prstGeom>
        </p:spPr>
      </p:pic>
    </p:spTree>
    <p:extLst>
      <p:ext uri="{BB962C8B-B14F-4D97-AF65-F5344CB8AC3E}">
        <p14:creationId xmlns:p14="http://schemas.microsoft.com/office/powerpoint/2010/main" val="624901571"/>
      </p:ext>
    </p:extLst>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2784</TotalTime>
  <Words>1890</Words>
  <Application>Microsoft Office PowerPoint</Application>
  <PresentationFormat>On-screen Show (16:9)</PresentationFormat>
  <Paragraphs>157</Paragraphs>
  <Slides>36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Fira Sans Extra Condensed Medium</vt:lpstr>
      <vt:lpstr>Roboto</vt:lpstr>
      <vt:lpstr>Arial</vt:lpstr>
      <vt:lpstr>Data Charts Infographics by Slidesgo</vt:lpstr>
      <vt:lpstr>Education Analysis</vt:lpstr>
      <vt:lpstr>Objectives</vt:lpstr>
      <vt:lpstr>Datasets used</vt:lpstr>
      <vt:lpstr>ALL datasets</vt:lpstr>
      <vt:lpstr>Nature of datasets</vt:lpstr>
      <vt:lpstr>Explnation of process </vt:lpstr>
      <vt:lpstr>Nature of datasets (similar to previous dataset)</vt:lpstr>
      <vt:lpstr>Explnation of process</vt:lpstr>
      <vt:lpstr>Nature of datasets</vt:lpstr>
      <vt:lpstr>Explnation of process</vt:lpstr>
      <vt:lpstr>Explnation of process</vt:lpstr>
      <vt:lpstr>Nature of datasets</vt:lpstr>
      <vt:lpstr>Nature of datasets</vt:lpstr>
      <vt:lpstr>Explnation of process</vt:lpstr>
      <vt:lpstr>Explnation of process</vt:lpstr>
      <vt:lpstr>Nature of datasets</vt:lpstr>
      <vt:lpstr>Nature of datasets</vt:lpstr>
      <vt:lpstr>Explnation of process</vt:lpstr>
      <vt:lpstr>Explnation of process</vt:lpstr>
      <vt:lpstr>Overall Data wrangling</vt:lpstr>
      <vt:lpstr>How does Singapore fare against other coutnries in the PISA score</vt:lpstr>
      <vt:lpstr>How does Singapore fare against other coutnries in the PISA score</vt:lpstr>
      <vt:lpstr>At which level is singapore focusing on spending its money on education?</vt:lpstr>
      <vt:lpstr>What does the salary like in UK and Singapore by field?</vt:lpstr>
      <vt:lpstr>Recommendations   </vt:lpstr>
      <vt:lpstr>Now let us analyze deeper into Singapore tertiary trend</vt:lpstr>
      <vt:lpstr>How does the Polytechnic intake compare with the University intake by field?</vt:lpstr>
      <vt:lpstr>How does the Polytechnic intake compare with the University intake by field?</vt:lpstr>
      <vt:lpstr>How does the Polytechnic intake compare with the University intake by field?</vt:lpstr>
      <vt:lpstr>How does the Polytechnic intake compare with the University intake by field?</vt:lpstr>
      <vt:lpstr>How does the intake ad graduate relate to employment and salary?</vt:lpstr>
      <vt:lpstr>How does the intake ad graduate relate to employment and salary?</vt:lpstr>
      <vt:lpstr>How does the intake ad graduate relate to employment and salary?</vt:lpstr>
      <vt:lpstr>Overall Recommendations   </vt:lpstr>
      <vt:lpstr>Additional Graphs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Analysis</dc:title>
  <dc:creator>Rui Zhuo Goh</dc:creator>
  <cp:lastModifiedBy>GOH RUI ZHUO</cp:lastModifiedBy>
  <cp:revision>57</cp:revision>
  <dcterms:modified xsi:type="dcterms:W3CDTF">2023-01-04T02:51:36Z</dcterms:modified>
</cp:coreProperties>
</file>