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Bebas Neue"/>
      <p:regular r:id="rId25"/>
    </p:embeddedFont>
    <p:embeddedFont>
      <p:font typeface="IBM Plex Sans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SansCondensed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IBMPlexSansCondensed-italic.fntdata"/><Relationship Id="rId27" Type="http://schemas.openxmlformats.org/officeDocument/2006/relationships/font" Target="fonts/IBMPlexSans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Sans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dff8fe30d9ca97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dff8fe30d9ca9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dff8fe30d9ca97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dff8fe30d9ca9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ff8fe30d9ca9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ff8fe30d9ca9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dff8fe30d9ca97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dff8fe30d9ca9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dff8fe30d9ca97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dff8fe30d9ca9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dff8fe30d9ca97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dff8fe30d9ca9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ff8fe30d9ca97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dff8fe30d9ca97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dff8fe30d9ca97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dff8fe30d9ca9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dff8fe30d9ca97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dff8fe30d9ca97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ff8fe30d9ca97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ff8fe30d9ca97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fef0eb1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fef0eb1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1dee35bf2200bb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1dee35bf2200b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1e246452664533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1e24645266453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ff8fe30d9ca97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ff8fe30d9ca9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1e24645266453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1e24645266453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1e24645266453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1e24645266453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ff8fe30d9ca97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ff8fe30d9ca9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ff8fe30d9ca97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dff8fe30d9ca9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rect b="b" l="l" r="r" t="t"/>
            <a:pathLst>
              <a:path extrusionOk="0" h="144918" w="266097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i="1" sz="3000"/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i="1" sz="3000"/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3" type="body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hyperlink" Target="https://data.worldbank.org/indicator/SP.POP.TOTL" TargetMode="External"/><Relationship Id="rId5" Type="http://schemas.openxmlformats.org/officeDocument/2006/relationships/hyperlink" Target="https://ourworldindata.org/grapher/hepatitis-b-incidence-sdgs" TargetMode="External"/><Relationship Id="rId6" Type="http://schemas.openxmlformats.org/officeDocument/2006/relationships/hyperlink" Target="https://data.worldbank.org/indicator/NY.GDP.PCAP.CD" TargetMode="External"/><Relationship Id="rId7" Type="http://schemas.openxmlformats.org/officeDocument/2006/relationships/hyperlink" Target="https://countryeconomy.com/demography/life-expectancy/san-marin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Pdkey-CSSATbooc2rS5qCdQbELRrd6xBvM0MKWcwDvk/edit#gid=0" TargetMode="External"/><Relationship Id="rId4" Type="http://schemas.openxmlformats.org/officeDocument/2006/relationships/hyperlink" Target="https://docs.google.com/spreadsheets/d/139vtDf2DmtQ7mQU1RNIQuuvoc0sfBAiwadwdOxw46Ts/edit#gid=2051753599" TargetMode="External"/><Relationship Id="rId5" Type="http://schemas.openxmlformats.org/officeDocument/2006/relationships/hyperlink" Target="https://docs.google.com/spreadsheets/d/1ixWjEP93kv9SXnnkjBMpX8tzAvvuJgHQGlXDaW72IW0/edit" TargetMode="External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GRAPH</a:t>
            </a:r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779100" y="1137350"/>
            <a:ext cx="70092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79100" y="1555225"/>
            <a:ext cx="3389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From the graph beside, we can see that there isn</a:t>
            </a:r>
            <a:r>
              <a:rPr lang="en"/>
              <a:t>'t much correlation between the life expectancy and obesity rate (BMI)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198" y="1501250"/>
            <a:ext cx="4338374" cy="314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779100" y="226140"/>
            <a:ext cx="7009200" cy="225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Is their a relationship between the obesity rate and the life expectancy?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 flipH="1">
            <a:off x="779100" y="328775"/>
            <a:ext cx="7593300" cy="135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Is the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meadian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BMI higher in developed country or developing country 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975" y="1688375"/>
            <a:ext cx="2901400" cy="29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779100" y="1688375"/>
            <a:ext cx="40980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From the graph beside, we can see that the median BMI for developed country is higher as compared to developing countries 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75350" y="268850"/>
            <a:ext cx="7593300" cy="100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What is the distr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ibution of average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life expectancy across the world 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75350" y="1523975"/>
            <a:ext cx="3494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As seen from the graph beside , we can see that from 72.5 to 75 years old, it has the highest number of </a:t>
            </a:r>
            <a:r>
              <a:rPr lang="en"/>
              <a:t>countries with mean life expectancy in this range 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812" y="1523975"/>
            <a:ext cx="4232625" cy="25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What is the relationship between life expectancy and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GDP</a:t>
            </a:r>
            <a:r>
              <a:rPr lang="en"/>
              <a:t> ?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351" y="1256850"/>
            <a:ext cx="3118900" cy="33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562825" y="1156100"/>
            <a:ext cx="47169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As seen from the linear regression beside, we can see that Life expectancy is directly proportional to GDP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Additionally , we can see that there is extreme outliers with high GDP but underwhelming life expectancy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Did the life expectancy increase from year 2000 to 2015 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79100" y="1277750"/>
            <a:ext cx="3870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As seen from the graph beside , we can see that the life expectancy did increase steadily from 2000 to 2004 before s</a:t>
            </a:r>
            <a:r>
              <a:rPr lang="en" sz="2800"/>
              <a:t>tabilising </a:t>
            </a:r>
            <a:endParaRPr sz="2800"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450" y="1156100"/>
            <a:ext cx="4064625" cy="37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75350" y="989233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Do the adult mortality have an impact in the life expectancy of a countr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y 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300" y="1651825"/>
            <a:ext cx="3810076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639225" y="1385525"/>
            <a:ext cx="35016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From the scatter plot graph beside we can see that the life expectancy is inversely proportional to the adult mortality 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75350" y="321600"/>
            <a:ext cx="7593300" cy="73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Do the number of schooling years impact the life expectancy 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75350" y="1054800"/>
            <a:ext cx="35076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800"/>
              <a:t>From the gra</a:t>
            </a:r>
            <a:r>
              <a:rPr lang="en" sz="2800"/>
              <a:t>ph beside, we see that there is a direct relationship between schooling years and life expectancy</a:t>
            </a:r>
            <a:r>
              <a:rPr lang="en"/>
              <a:t> 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44" y="1485875"/>
            <a:ext cx="4073151" cy="2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75350" y="1301236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Is their more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countries with more than 12 years of compulsory education  or less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than 12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750" y="1953699"/>
            <a:ext cx="2492236" cy="2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914400" y="2148425"/>
            <a:ext cx="47889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From the graph beside , we see that there  are more countries with more than ,12 years of compulsory education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</a:t>
            </a:r>
            <a:r>
              <a:rPr lang="en"/>
              <a:t>nk you 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604" y="1137351"/>
            <a:ext cx="2840226" cy="3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DEFINITION OF LIFE EXPECTANCY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779100" y="1353950"/>
            <a:ext cx="5131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" sz="2800"/>
              <a:t>Life expectancy is define average period that a person may expect to live </a:t>
            </a:r>
            <a:endParaRPr sz="2800"/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58" name="Google Shape;58;p1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79100" y="759800"/>
            <a:ext cx="2438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182" y="1521767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528939" y="2179700"/>
            <a:ext cx="6820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Sans Condensed"/>
              <a:buAutoNum type="arabicPeriod"/>
            </a:pPr>
            <a:r>
              <a:rPr lang="en" u="sng">
                <a:solidFill>
                  <a:schemeClr val="hlink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4"/>
              </a:rPr>
              <a:t>https://data.worldbank.org/indicator/SP.POP.TOTL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Sans Condensed"/>
              <a:buAutoNum type="arabicPeriod"/>
            </a:pPr>
            <a:r>
              <a:rPr lang="en" u="sng">
                <a:solidFill>
                  <a:schemeClr val="hlink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5"/>
              </a:rPr>
              <a:t>https://ourworldindata.org/grapher/hepatitis-b-incidence-sdgs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Sans Condensed"/>
              <a:buAutoNum type="arabicPeriod"/>
            </a:pPr>
            <a:r>
              <a:rPr lang="en" u="sng">
                <a:solidFill>
                  <a:schemeClr val="hlink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6"/>
              </a:rPr>
              <a:t>https://data.worldbank.org/indicator/NY.GDP.PCAP.CD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Sans Condensed"/>
              <a:buAutoNum type="arabicPeriod"/>
            </a:pPr>
            <a:r>
              <a:rPr lang="en" u="sng">
                <a:solidFill>
                  <a:schemeClr val="hlink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7"/>
              </a:rPr>
              <a:t>https://countryeconomy.com/demography/life-expectancy/san-marino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Sans Condensed"/>
              <a:buAutoNum type="arabicPeriod"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13105" y="8"/>
            <a:ext cx="4959600" cy="10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roid Serif"/>
                <a:ea typeface="Droid Serif"/>
                <a:cs typeface="Droid Serif"/>
                <a:sym typeface="Droid Serif"/>
              </a:rPr>
              <a:t>MAIN GOAL</a:t>
            </a:r>
            <a:endParaRPr sz="4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13100" y="4834764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3089" y="815234"/>
            <a:ext cx="57327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Identify the relationship between different factors and life expectancy 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Cleaning  data that have missing values 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Analyse the data 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04825" y="349274"/>
            <a:ext cx="4960500" cy="7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roid Serif"/>
                <a:ea typeface="Droid Serif"/>
                <a:cs typeface="Droid Serif"/>
                <a:sym typeface="Droid Serif"/>
              </a:rPr>
              <a:t>Cleaning data </a:t>
            </a:r>
            <a:endParaRPr sz="4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04825" y="1218900"/>
            <a:ext cx="4960500" cy="39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First, I changed those countries with value to the mean and mode for categori</a:t>
            </a:r>
            <a:r>
              <a:rPr lang="en"/>
              <a:t>cal values such as BMI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Second, due to some countries data missing , I fill NaN values base on additional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(This are the files used: </a:t>
            </a:r>
            <a:r>
              <a:rPr lang="en" u="sng">
                <a:solidFill>
                  <a:schemeClr val="hlink"/>
                </a:solidFill>
                <a:hlinkClick r:id="rId3"/>
              </a:rPr>
              <a:t>Population file used</a:t>
            </a:r>
            <a:r>
              <a:rPr lang="en"/>
              <a:t>,</a:t>
            </a:r>
            <a:r>
              <a:rPr lang="en" u="sng">
                <a:solidFill>
                  <a:schemeClr val="hlink"/>
                </a:solidFill>
                <a:hlinkClick r:id="rId4"/>
              </a:rPr>
              <a:t>Hepatitis B used</a:t>
            </a:r>
            <a:r>
              <a:rPr lang="en"/>
              <a:t>,</a:t>
            </a:r>
            <a:r>
              <a:rPr lang="en" u="sng">
                <a:solidFill>
                  <a:schemeClr val="hlink"/>
                </a:solidFill>
                <a:hlinkClick r:id="rId5"/>
              </a:rPr>
              <a:t>GDP file used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6483" y="0"/>
            <a:ext cx="7593300" cy="127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What are the top 3 countries with highest mean life expectancy 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99974" y="2278350"/>
            <a:ext cx="5737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As seen from the output abov</a:t>
            </a:r>
            <a:r>
              <a:rPr lang="en" sz="2800"/>
              <a:t>e , we can see that San Marino, Japan and Sweden are the top 3 with highest mean life expectancy</a:t>
            </a:r>
            <a:endParaRPr sz="28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13301" l="-1040" r="1040" t="62293"/>
          <a:stretch/>
        </p:blipFill>
        <p:spPr>
          <a:xfrm>
            <a:off x="586476" y="1274100"/>
            <a:ext cx="7817898" cy="100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478" y="2576705"/>
            <a:ext cx="1619898" cy="2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81025" y="174361"/>
            <a:ext cx="7593300" cy="137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Droid Serif"/>
                <a:ea typeface="Droid Serif"/>
                <a:cs typeface="Droid Serif"/>
                <a:sym typeface="Droid Serif"/>
              </a:rPr>
              <a:t>DO DEVELOPED COUNTRIES HAS A HIGHER LIFE EXPECTANCY COMAPRED TO DE</a:t>
            </a:r>
            <a:r>
              <a:rPr b="1" lang="en" sz="2800">
                <a:latin typeface="Droid Serif"/>
                <a:ea typeface="Droid Serif"/>
                <a:cs typeface="Droid Serif"/>
                <a:sym typeface="Droid Serif"/>
              </a:rPr>
              <a:t>VELOPING COUNTRIES ?</a:t>
            </a:r>
            <a:endParaRPr b="1" sz="2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553" y="1718850"/>
            <a:ext cx="4027622" cy="32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48550" y="1744800"/>
            <a:ext cx="4272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Base on the graph on the left, we can see that developed countries do have a higher life expectancy as compared to developing countries 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HOW MANY COUNTRIES ARE DEVELOPED IN 2015?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779100" y="2576700"/>
            <a:ext cx="4975500" cy="20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From the data above , we ca</a:t>
            </a:r>
            <a:r>
              <a:rPr lang="en"/>
              <a:t>n see that there are 153 countries who are developing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Only 31 countries that are developed in 2015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45632" l="0" r="0" t="47718"/>
          <a:stretch/>
        </p:blipFill>
        <p:spPr>
          <a:xfrm>
            <a:off x="779100" y="1277750"/>
            <a:ext cx="7411349" cy="103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478" y="2576705"/>
            <a:ext cx="1619898" cy="2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COUNTRIES WITH THE HIGHEST MEAN DIPHTHERIA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22811" l="0" r="8122" t="59816"/>
          <a:stretch/>
        </p:blipFill>
        <p:spPr>
          <a:xfrm>
            <a:off x="779100" y="1156101"/>
            <a:ext cx="4338649" cy="124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478" y="2576705"/>
            <a:ext cx="1619898" cy="20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779100" y="3163353"/>
            <a:ext cx="4133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79100" y="2651700"/>
            <a:ext cx="5705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As from the graph above , we can see that Palau , Monaco and Hungary has the highest Mean diphtheria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779100" y="206996"/>
            <a:ext cx="4960500" cy="76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Droid Serif"/>
                <a:ea typeface="Droid Serif"/>
                <a:cs typeface="Droid Serif"/>
                <a:sym typeface="Droid Serif"/>
              </a:rPr>
              <a:t>GDP BARRIER </a:t>
            </a:r>
            <a:endParaRPr sz="3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779100" y="1185056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78" y="2576705"/>
            <a:ext cx="1619898" cy="20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42346" l="0" r="0" t="50193"/>
          <a:stretch/>
        </p:blipFill>
        <p:spPr>
          <a:xfrm>
            <a:off x="659375" y="1185050"/>
            <a:ext cx="6125101" cy="10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66375" y="2218800"/>
            <a:ext cx="63111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AutoNum type="arabicPeriod"/>
            </a:pPr>
            <a:r>
              <a:rPr lang="en" sz="2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From the data above, the above data is the mean for developed country while the bottom is the mean for developing country , therefore above a GDP of 20000 is likely the GDP Barrier r developed country </a:t>
            </a:r>
            <a:endParaRPr sz="2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