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Montserrat Black"/>
      <p:bold r:id="rId45"/>
      <p:boldItalic r:id="rId46"/>
    </p:embeddedFont>
    <p:embeddedFont>
      <p:font typeface="Jost"/>
      <p:regular r:id="rId47"/>
      <p:bold r:id="rId48"/>
      <p:italic r:id="rId49"/>
      <p:boldItalic r:id="rId50"/>
    </p:embeddedFont>
    <p:embeddedFont>
      <p:font typeface="Montserrat Medium"/>
      <p:regular r:id="rId51"/>
      <p:bold r:id="rId52"/>
      <p:italic r:id="rId53"/>
      <p:boldItalic r:id="rId54"/>
    </p:embeddedFont>
    <p:embeddedFont>
      <p:font typeface="Tajawal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MontserratBlack-boldItalic.fntdata"/><Relationship Id="rId45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Jost-bold.fntdata"/><Relationship Id="rId47" Type="http://schemas.openxmlformats.org/officeDocument/2006/relationships/font" Target="fonts/Jost-regular.fntdata"/><Relationship Id="rId49" Type="http://schemas.openxmlformats.org/officeDocument/2006/relationships/font" Target="fonts/Jos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-regular.fntdata"/><Relationship Id="rId36" Type="http://schemas.openxmlformats.org/officeDocument/2006/relationships/slide" Target="slides/slide31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Medium-regular.fntdata"/><Relationship Id="rId50" Type="http://schemas.openxmlformats.org/officeDocument/2006/relationships/font" Target="fonts/Jost-boldItalic.fntdata"/><Relationship Id="rId53" Type="http://schemas.openxmlformats.org/officeDocument/2006/relationships/font" Target="fonts/MontserratMedium-italic.fntdata"/><Relationship Id="rId52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55" Type="http://schemas.openxmlformats.org/officeDocument/2006/relationships/font" Target="fonts/Tajawal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Tajawal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1f682941b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1f682941b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9f230677d2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9f230677d2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9f230677d2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9f230677d2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9f230677d2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9f230677d2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9f230677d2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9f230677d2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9f230677d2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9f230677d2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9f230677d2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9f230677d2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9f230677d2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29f230677d2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9f230677d2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9f230677d2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9f230677d2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9f230677d2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9f230677d2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9f230677d2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efcb08b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efcb08b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9f230677d2_1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29f230677d2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9f230677d2_1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9f230677d2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9f230677d2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9f230677d2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9f230677d2_1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9f230677d2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9f230677d2_1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29f230677d2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9f230677d2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9f230677d2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9f230677d2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9f230677d2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29f230677d2_1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29f230677d2_1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9f230677d2_1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29f230677d2_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9f230677d2_1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29f230677d2_1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1efcb08b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1efcb08b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9f230677d2_1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9f230677d2_1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29f230677d2_1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29f230677d2_1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9f230677d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9f230677d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9f230677d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9f230677d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9f230677d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9f230677d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9f230677d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9f230677d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9f230677d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9f230677d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9f230677d2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9f230677d2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hasCustomPrompt="1" type="title"/>
          </p:nvPr>
        </p:nvSpPr>
        <p:spPr>
          <a:xfrm>
            <a:off x="1267387" y="1365025"/>
            <a:ext cx="6609300" cy="1407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/>
          <p:nvPr>
            <p:ph idx="1" type="subTitle"/>
          </p:nvPr>
        </p:nvSpPr>
        <p:spPr>
          <a:xfrm>
            <a:off x="1267375" y="3255875"/>
            <a:ext cx="6609300" cy="52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41" name="Google Shape;341;p11"/>
          <p:cNvGrpSpPr/>
          <p:nvPr/>
        </p:nvGrpSpPr>
        <p:grpSpPr>
          <a:xfrm flipH="1">
            <a:off x="6844388" y="3930543"/>
            <a:ext cx="1938846" cy="1720830"/>
            <a:chOff x="-1873362" y="2120543"/>
            <a:chExt cx="1938846" cy="1720830"/>
          </a:xfrm>
        </p:grpSpPr>
        <p:sp>
          <p:nvSpPr>
            <p:cNvPr id="342" name="Google Shape;342;p11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1"/>
          <p:cNvGrpSpPr/>
          <p:nvPr/>
        </p:nvGrpSpPr>
        <p:grpSpPr>
          <a:xfrm flipH="1">
            <a:off x="1408072" y="4117288"/>
            <a:ext cx="1929500" cy="2210100"/>
            <a:chOff x="295725" y="-3462825"/>
            <a:chExt cx="1929500" cy="2210100"/>
          </a:xfrm>
        </p:grpSpPr>
        <p:sp>
          <p:nvSpPr>
            <p:cNvPr id="362" name="Google Shape;362;p11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1"/>
          <p:cNvGrpSpPr/>
          <p:nvPr/>
        </p:nvGrpSpPr>
        <p:grpSpPr>
          <a:xfrm flipH="1">
            <a:off x="6292047" y="-450687"/>
            <a:ext cx="1516025" cy="1489525"/>
            <a:chOff x="-3888525" y="-3012325"/>
            <a:chExt cx="1516025" cy="1489525"/>
          </a:xfrm>
        </p:grpSpPr>
        <p:sp>
          <p:nvSpPr>
            <p:cNvPr id="388" name="Google Shape;388;p11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 flipH="1">
            <a:off x="-128787" y="-450682"/>
            <a:ext cx="1938846" cy="1720830"/>
            <a:chOff x="-1873362" y="2120543"/>
            <a:chExt cx="1938846" cy="1720830"/>
          </a:xfrm>
        </p:grpSpPr>
        <p:sp>
          <p:nvSpPr>
            <p:cNvPr id="400" name="Google Shape;400;p11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13"/>
          <p:cNvSpPr txBox="1"/>
          <p:nvPr>
            <p:ph hasCustomPrompt="1" idx="2" type="title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/>
          <p:nvPr>
            <p:ph idx="1" type="subTitle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13"/>
          <p:cNvSpPr txBox="1"/>
          <p:nvPr>
            <p:ph idx="3" type="subTitle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5" name="Google Shape;425;p13"/>
          <p:cNvSpPr txBox="1"/>
          <p:nvPr>
            <p:ph hasCustomPrompt="1" idx="4" type="title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/>
          <p:nvPr>
            <p:ph idx="5" type="subTitle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3"/>
          <p:cNvSpPr txBox="1"/>
          <p:nvPr>
            <p:ph idx="6" type="subTitle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3"/>
          <p:cNvSpPr txBox="1"/>
          <p:nvPr>
            <p:ph hasCustomPrompt="1" idx="7" type="title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/>
          <p:nvPr>
            <p:ph idx="8" type="subTitle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13"/>
          <p:cNvSpPr txBox="1"/>
          <p:nvPr>
            <p:ph idx="9" type="subTitle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1" name="Google Shape;431;p13"/>
          <p:cNvSpPr txBox="1"/>
          <p:nvPr>
            <p:ph hasCustomPrompt="1" idx="13" type="title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/>
          <p:nvPr>
            <p:ph idx="14" type="subTitle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13"/>
          <p:cNvSpPr txBox="1"/>
          <p:nvPr>
            <p:ph idx="15" type="subTitle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rect b="b" l="l" r="r" t="t"/>
                <a:pathLst>
                  <a:path extrusionOk="0" h="44703" w="3435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rect b="b" l="l" r="r" t="t"/>
                <a:pathLst>
                  <a:path extrusionOk="0" h="2280" w="2501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rect b="b" l="l" r="r" t="t"/>
                <a:pathLst>
                  <a:path extrusionOk="0" h="6194" w="6206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14"/>
          <p:cNvSpPr txBox="1"/>
          <p:nvPr>
            <p:ph idx="1" type="subTitle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/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5" name="Google Shape;545;p17"/>
          <p:cNvSpPr txBox="1"/>
          <p:nvPr>
            <p:ph idx="1" type="subTitle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17"/>
          <p:cNvSpPr txBox="1"/>
          <p:nvPr>
            <p:ph idx="2" type="subTitle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17"/>
          <p:cNvSpPr txBox="1"/>
          <p:nvPr>
            <p:ph idx="3" type="subTitle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8" name="Google Shape;548;p17"/>
          <p:cNvSpPr txBox="1"/>
          <p:nvPr>
            <p:ph idx="4" type="subTitle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17"/>
          <p:cNvSpPr txBox="1"/>
          <p:nvPr>
            <p:ph idx="5" type="subTitle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17"/>
          <p:cNvSpPr txBox="1"/>
          <p:nvPr>
            <p:ph idx="6" type="subTitle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/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1" name="Google Shape;601;p18"/>
          <p:cNvSpPr txBox="1"/>
          <p:nvPr>
            <p:ph idx="1" type="subTitle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18"/>
          <p:cNvSpPr txBox="1"/>
          <p:nvPr>
            <p:ph idx="2" type="subTitle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18"/>
          <p:cNvSpPr txBox="1"/>
          <p:nvPr>
            <p:ph idx="3" type="subTitle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18"/>
          <p:cNvSpPr txBox="1"/>
          <p:nvPr>
            <p:ph idx="4" type="subTitle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18"/>
          <p:cNvSpPr txBox="1"/>
          <p:nvPr>
            <p:ph idx="5" type="subTitle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18"/>
          <p:cNvSpPr txBox="1"/>
          <p:nvPr>
            <p:ph idx="6" type="subTitle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18"/>
          <p:cNvSpPr txBox="1"/>
          <p:nvPr>
            <p:ph idx="7" type="subTitle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18"/>
          <p:cNvSpPr txBox="1"/>
          <p:nvPr>
            <p:ph idx="8" type="subTitle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3" name="Google Shape;663;p19"/>
          <p:cNvSpPr txBox="1"/>
          <p:nvPr>
            <p:ph idx="1" type="subTitle"/>
          </p:nvPr>
        </p:nvSpPr>
        <p:spPr>
          <a:xfrm>
            <a:off x="785913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4" name="Google Shape;664;p19"/>
          <p:cNvSpPr txBox="1"/>
          <p:nvPr>
            <p:ph idx="2" type="subTitle"/>
          </p:nvPr>
        </p:nvSpPr>
        <p:spPr>
          <a:xfrm>
            <a:off x="785913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5" name="Google Shape;665;p19"/>
          <p:cNvSpPr txBox="1"/>
          <p:nvPr>
            <p:ph idx="3" type="subTitle"/>
          </p:nvPr>
        </p:nvSpPr>
        <p:spPr>
          <a:xfrm>
            <a:off x="3428113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6" name="Google Shape;666;p19"/>
          <p:cNvSpPr txBox="1"/>
          <p:nvPr>
            <p:ph idx="4" type="subTitle"/>
          </p:nvPr>
        </p:nvSpPr>
        <p:spPr>
          <a:xfrm>
            <a:off x="3428100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7" name="Google Shape;667;p19"/>
          <p:cNvSpPr txBox="1"/>
          <p:nvPr>
            <p:ph idx="5" type="subTitle"/>
          </p:nvPr>
        </p:nvSpPr>
        <p:spPr>
          <a:xfrm>
            <a:off x="6070288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19"/>
          <p:cNvSpPr txBox="1"/>
          <p:nvPr>
            <p:ph idx="6" type="subTitle"/>
          </p:nvPr>
        </p:nvSpPr>
        <p:spPr>
          <a:xfrm>
            <a:off x="6070288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9" name="Google Shape;669;p19"/>
          <p:cNvSpPr txBox="1"/>
          <p:nvPr>
            <p:ph idx="7" type="subTitle"/>
          </p:nvPr>
        </p:nvSpPr>
        <p:spPr>
          <a:xfrm>
            <a:off x="785913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p19"/>
          <p:cNvSpPr txBox="1"/>
          <p:nvPr>
            <p:ph idx="8" type="subTitle"/>
          </p:nvPr>
        </p:nvSpPr>
        <p:spPr>
          <a:xfrm>
            <a:off x="785913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1" name="Google Shape;671;p19"/>
          <p:cNvSpPr txBox="1"/>
          <p:nvPr>
            <p:ph idx="9" type="subTitle"/>
          </p:nvPr>
        </p:nvSpPr>
        <p:spPr>
          <a:xfrm>
            <a:off x="3428113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2" name="Google Shape;672;p19"/>
          <p:cNvSpPr txBox="1"/>
          <p:nvPr>
            <p:ph idx="13" type="subTitle"/>
          </p:nvPr>
        </p:nvSpPr>
        <p:spPr>
          <a:xfrm>
            <a:off x="3428100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3" name="Google Shape;673;p19"/>
          <p:cNvSpPr txBox="1"/>
          <p:nvPr>
            <p:ph idx="14" type="subTitle"/>
          </p:nvPr>
        </p:nvSpPr>
        <p:spPr>
          <a:xfrm>
            <a:off x="6070288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4" name="Google Shape;674;p19"/>
          <p:cNvSpPr txBox="1"/>
          <p:nvPr>
            <p:ph idx="15" type="subTitle"/>
          </p:nvPr>
        </p:nvSpPr>
        <p:spPr>
          <a:xfrm>
            <a:off x="6070288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75" name="Google Shape;675;p19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676" name="Google Shape;676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77" name="Google Shape;677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0" name="Google Shape;680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3" name="Google Shape;683;p19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1" name="Google Shape;691;p19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692" name="Google Shape;692;p19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9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697" name="Google Shape;697;p19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/>
          <p:nvPr>
            <p:ph hasCustomPrompt="1" type="title"/>
          </p:nvPr>
        </p:nvSpPr>
        <p:spPr>
          <a:xfrm>
            <a:off x="1862850" y="55625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20"/>
          <p:cNvSpPr txBox="1"/>
          <p:nvPr>
            <p:ph idx="1" type="subTitle"/>
          </p:nvPr>
        </p:nvSpPr>
        <p:spPr>
          <a:xfrm>
            <a:off x="1862850" y="119255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9" name="Google Shape;719;p20"/>
          <p:cNvSpPr txBox="1"/>
          <p:nvPr>
            <p:ph hasCustomPrompt="1" idx="2" type="title"/>
          </p:nvPr>
        </p:nvSpPr>
        <p:spPr>
          <a:xfrm>
            <a:off x="1862850" y="210690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20"/>
          <p:cNvSpPr txBox="1"/>
          <p:nvPr>
            <p:ph idx="3" type="subTitle"/>
          </p:nvPr>
        </p:nvSpPr>
        <p:spPr>
          <a:xfrm>
            <a:off x="1862850" y="274320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20"/>
          <p:cNvSpPr txBox="1"/>
          <p:nvPr>
            <p:ph hasCustomPrompt="1" idx="4" type="title"/>
          </p:nvPr>
        </p:nvSpPr>
        <p:spPr>
          <a:xfrm>
            <a:off x="1862850" y="365755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20"/>
          <p:cNvSpPr txBox="1"/>
          <p:nvPr>
            <p:ph idx="5" type="subTitle"/>
          </p:nvPr>
        </p:nvSpPr>
        <p:spPr>
          <a:xfrm>
            <a:off x="1862850" y="429385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23" name="Google Shape;723;p20"/>
          <p:cNvGrpSpPr/>
          <p:nvPr/>
        </p:nvGrpSpPr>
        <p:grpSpPr>
          <a:xfrm flipH="1">
            <a:off x="7051226" y="-890069"/>
            <a:ext cx="1938846" cy="1720830"/>
            <a:chOff x="-1873362" y="2120543"/>
            <a:chExt cx="1938846" cy="1720830"/>
          </a:xfrm>
        </p:grpSpPr>
        <p:sp>
          <p:nvSpPr>
            <p:cNvPr id="724" name="Google Shape;724;p20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0"/>
          <p:cNvGrpSpPr/>
          <p:nvPr/>
        </p:nvGrpSpPr>
        <p:grpSpPr>
          <a:xfrm flipH="1">
            <a:off x="-693003" y="-88512"/>
            <a:ext cx="1516025" cy="1489525"/>
            <a:chOff x="-3888525" y="-3012325"/>
            <a:chExt cx="1516025" cy="1489525"/>
          </a:xfrm>
        </p:grpSpPr>
        <p:sp>
          <p:nvSpPr>
            <p:cNvPr id="744" name="Google Shape;744;p20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8030519" y="1531768"/>
            <a:ext cx="1019565" cy="1290805"/>
            <a:chOff x="-4017975" y="-49702"/>
            <a:chExt cx="1162825" cy="1472177"/>
          </a:xfrm>
        </p:grpSpPr>
        <p:sp>
          <p:nvSpPr>
            <p:cNvPr id="756" name="Google Shape;756;p20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0"/>
          <p:cNvGrpSpPr/>
          <p:nvPr/>
        </p:nvGrpSpPr>
        <p:grpSpPr>
          <a:xfrm flipH="1">
            <a:off x="-3" y="3171850"/>
            <a:ext cx="1929500" cy="2210100"/>
            <a:chOff x="295725" y="-3462825"/>
            <a:chExt cx="1929500" cy="2210100"/>
          </a:xfrm>
        </p:grpSpPr>
        <p:sp>
          <p:nvSpPr>
            <p:cNvPr id="764" name="Google Shape;764;p20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hasCustomPrompt="1"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2" type="title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4" name="Google Shape;74;p3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_1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/>
          <p:nvPr>
            <p:ph idx="1" type="body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791" name="Google Shape;791;p21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/>
          <p:nvPr>
            <p:ph type="ctrTitle"/>
          </p:nvPr>
        </p:nvSpPr>
        <p:spPr>
          <a:xfrm>
            <a:off x="782850" y="1264217"/>
            <a:ext cx="3380400" cy="712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4" name="Google Shape;814;p22"/>
          <p:cNvSpPr txBox="1"/>
          <p:nvPr>
            <p:ph idx="1" type="subTitle"/>
          </p:nvPr>
        </p:nvSpPr>
        <p:spPr>
          <a:xfrm>
            <a:off x="782850" y="2542667"/>
            <a:ext cx="3687900" cy="134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5" name="Google Shape;815;p22"/>
          <p:cNvSpPr txBox="1"/>
          <p:nvPr/>
        </p:nvSpPr>
        <p:spPr>
          <a:xfrm>
            <a:off x="3038500" y="3831325"/>
            <a:ext cx="4543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816" name="Google Shape;816;p22"/>
          <p:cNvGrpSpPr/>
          <p:nvPr/>
        </p:nvGrpSpPr>
        <p:grpSpPr>
          <a:xfrm flipH="1">
            <a:off x="-262674" y="3935863"/>
            <a:ext cx="716725" cy="901375"/>
            <a:chOff x="-3888525" y="-2483300"/>
            <a:chExt cx="716725" cy="901375"/>
          </a:xfrm>
        </p:grpSpPr>
        <p:sp>
          <p:nvSpPr>
            <p:cNvPr id="817" name="Google Shape;817;p2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22"/>
          <p:cNvGrpSpPr/>
          <p:nvPr/>
        </p:nvGrpSpPr>
        <p:grpSpPr>
          <a:xfrm flipH="1">
            <a:off x="454038" y="4456988"/>
            <a:ext cx="323925" cy="323650"/>
            <a:chOff x="1608625" y="299800"/>
            <a:chExt cx="323925" cy="323650"/>
          </a:xfrm>
        </p:grpSpPr>
        <p:sp>
          <p:nvSpPr>
            <p:cNvPr id="820" name="Google Shape;820;p22"/>
            <p:cNvSpPr/>
            <p:nvPr/>
          </p:nvSpPr>
          <p:spPr>
            <a:xfrm>
              <a:off x="1633450" y="324425"/>
              <a:ext cx="275900" cy="274200"/>
            </a:xfrm>
            <a:custGeom>
              <a:rect b="b" l="l" r="r" t="t"/>
              <a:pathLst>
                <a:path extrusionOk="0" h="10968" w="11036">
                  <a:moveTo>
                    <a:pt x="10830" y="0"/>
                  </a:moveTo>
                  <a:cubicBezTo>
                    <a:pt x="10795" y="0"/>
                    <a:pt x="10758" y="16"/>
                    <a:pt x="10725" y="54"/>
                  </a:cubicBezTo>
                  <a:lnTo>
                    <a:pt x="46" y="10733"/>
                  </a:lnTo>
                  <a:cubicBezTo>
                    <a:pt x="1" y="10789"/>
                    <a:pt x="1" y="10867"/>
                    <a:pt x="46" y="10923"/>
                  </a:cubicBezTo>
                  <a:cubicBezTo>
                    <a:pt x="79" y="10956"/>
                    <a:pt x="112" y="10968"/>
                    <a:pt x="146" y="10968"/>
                  </a:cubicBezTo>
                  <a:cubicBezTo>
                    <a:pt x="191" y="10968"/>
                    <a:pt x="224" y="10956"/>
                    <a:pt x="246" y="10923"/>
                  </a:cubicBezTo>
                  <a:lnTo>
                    <a:pt x="10926" y="254"/>
                  </a:lnTo>
                  <a:cubicBezTo>
                    <a:pt x="11036" y="153"/>
                    <a:pt x="10941" y="0"/>
                    <a:pt x="10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875625" y="299800"/>
              <a:ext cx="56925" cy="56950"/>
            </a:xfrm>
            <a:custGeom>
              <a:rect b="b" l="l" r="r" t="t"/>
              <a:pathLst>
                <a:path extrusionOk="0" h="2278" w="2277">
                  <a:moveTo>
                    <a:pt x="1139" y="1"/>
                  </a:moveTo>
                  <a:cubicBezTo>
                    <a:pt x="514" y="1"/>
                    <a:pt x="0" y="514"/>
                    <a:pt x="0" y="1139"/>
                  </a:cubicBezTo>
                  <a:cubicBezTo>
                    <a:pt x="0" y="1764"/>
                    <a:pt x="514" y="2277"/>
                    <a:pt x="1139" y="2277"/>
                  </a:cubicBezTo>
                  <a:cubicBezTo>
                    <a:pt x="1764" y="2277"/>
                    <a:pt x="2277" y="1764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08625" y="566800"/>
              <a:ext cx="56950" cy="56650"/>
            </a:xfrm>
            <a:custGeom>
              <a:rect b="b" l="l" r="r" t="t"/>
              <a:pathLst>
                <a:path extrusionOk="0" h="2266" w="2278">
                  <a:moveTo>
                    <a:pt x="1139" y="0"/>
                  </a:moveTo>
                  <a:cubicBezTo>
                    <a:pt x="514" y="0"/>
                    <a:pt x="1" y="503"/>
                    <a:pt x="1" y="1127"/>
                  </a:cubicBezTo>
                  <a:cubicBezTo>
                    <a:pt x="1" y="1764"/>
                    <a:pt x="514" y="2266"/>
                    <a:pt x="1139" y="2266"/>
                  </a:cubicBezTo>
                  <a:cubicBezTo>
                    <a:pt x="1775" y="2266"/>
                    <a:pt x="2277" y="1764"/>
                    <a:pt x="2277" y="1127"/>
                  </a:cubicBezTo>
                  <a:cubicBezTo>
                    <a:pt x="2277" y="503"/>
                    <a:pt x="1775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22"/>
          <p:cNvGrpSpPr/>
          <p:nvPr/>
        </p:nvGrpSpPr>
        <p:grpSpPr>
          <a:xfrm flipH="1">
            <a:off x="7896101" y="233975"/>
            <a:ext cx="1516025" cy="1489525"/>
            <a:chOff x="-3888525" y="-3012325"/>
            <a:chExt cx="1516025" cy="1489525"/>
          </a:xfrm>
        </p:grpSpPr>
        <p:sp>
          <p:nvSpPr>
            <p:cNvPr id="824" name="Google Shape;824;p22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2309235" y="-400369"/>
            <a:ext cx="1019565" cy="1290805"/>
            <a:chOff x="-4017975" y="-49702"/>
            <a:chExt cx="1162825" cy="1472177"/>
          </a:xfrm>
        </p:grpSpPr>
        <p:sp>
          <p:nvSpPr>
            <p:cNvPr id="836" name="Google Shape;836;p2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3698801" y="156500"/>
            <a:ext cx="873200" cy="618275"/>
            <a:chOff x="2240101" y="2000"/>
            <a:chExt cx="873200" cy="618275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2240101" y="2000"/>
              <a:ext cx="323925" cy="323650"/>
              <a:chOff x="1608625" y="299800"/>
              <a:chExt cx="323925" cy="3236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8" name="Google Shape;848;p22"/>
            <p:cNvSpPr/>
            <p:nvPr/>
          </p:nvSpPr>
          <p:spPr>
            <a:xfrm flipH="1">
              <a:off x="2564026" y="7337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 flipH="1">
            <a:off x="4163242" y="3973306"/>
            <a:ext cx="1938846" cy="1720830"/>
            <a:chOff x="-4912150" y="-540150"/>
            <a:chExt cx="2211275" cy="1962625"/>
          </a:xfrm>
        </p:grpSpPr>
        <p:sp>
          <p:nvSpPr>
            <p:cNvPr id="850" name="Google Shape;850;p22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3248550" y="-540150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22"/>
          <p:cNvSpPr txBox="1"/>
          <p:nvPr/>
        </p:nvSpPr>
        <p:spPr>
          <a:xfrm>
            <a:off x="4980600" y="2573200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CRÉDITS: Ce modèle de présentation a été créé par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comprenant des icônes de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des infographies et des images de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82850" y="1995825"/>
            <a:ext cx="3904500" cy="259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4"/>
          <p:cNvSpPr txBox="1"/>
          <p:nvPr>
            <p:ph idx="2" type="subTitle"/>
          </p:nvPr>
        </p:nvSpPr>
        <p:spPr>
          <a:xfrm>
            <a:off x="1682625" y="1355275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917813" y="740425"/>
            <a:ext cx="3351600" cy="85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4437188" y="3399874"/>
            <a:ext cx="3789000" cy="100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4874588" y="2388438"/>
            <a:ext cx="3351600" cy="85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917813" y="1751950"/>
            <a:ext cx="3789000" cy="100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4" name="Google Shape;144;p5"/>
          <p:cNvGrpSpPr/>
          <p:nvPr/>
        </p:nvGrpSpPr>
        <p:grpSpPr>
          <a:xfrm rot="10800000">
            <a:off x="-287269" y="3176993"/>
            <a:ext cx="1803578" cy="1592367"/>
            <a:chOff x="-4912150" y="-393637"/>
            <a:chExt cx="2057000" cy="1816112"/>
          </a:xfrm>
        </p:grpSpPr>
        <p:sp>
          <p:nvSpPr>
            <p:cNvPr id="145" name="Google Shape;145;p5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039350" y="414138"/>
            <a:ext cx="1040638" cy="901375"/>
            <a:chOff x="8457538" y="810363"/>
            <a:chExt cx="1040638" cy="90137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5"/>
          <p:cNvGrpSpPr/>
          <p:nvPr/>
        </p:nvGrpSpPr>
        <p:grpSpPr>
          <a:xfrm>
            <a:off x="2021856" y="3530393"/>
            <a:ext cx="1019565" cy="1290805"/>
            <a:chOff x="-4017975" y="-49702"/>
            <a:chExt cx="1162825" cy="1472177"/>
          </a:xfrm>
        </p:grpSpPr>
        <p:sp>
          <p:nvSpPr>
            <p:cNvPr id="173" name="Google Shape;173;p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7572872" y="-168350"/>
            <a:ext cx="1929500" cy="2210100"/>
            <a:chOff x="295725" y="-3462825"/>
            <a:chExt cx="1929500" cy="2210100"/>
          </a:xfrm>
        </p:grpSpPr>
        <p:sp>
          <p:nvSpPr>
            <p:cNvPr id="181" name="Google Shape;181;p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rect b="b" l="l" r="r" t="t"/>
                  <a:pathLst>
                    <a:path extrusionOk="0" h="21882" w="21907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rect b="b" l="l" r="r" t="t"/>
                  <a:pathLst>
                    <a:path extrusionOk="0" h="21876" w="21971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rect b="b" l="l" r="r" t="t"/>
                  <a:pathLst>
                    <a:path extrusionOk="0" h="10968" w="11036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rect b="b" l="l" r="r" t="t"/>
                  <a:pathLst>
                    <a:path extrusionOk="0" h="2278" w="2277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rect b="b" l="l" r="r" t="t"/>
                  <a:pathLst>
                    <a:path extrusionOk="0" h="2266" w="2278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rect b="b" l="l" r="r" t="t"/>
                <a:pathLst>
                  <a:path extrusionOk="0" h="44703" w="3435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rect b="b" l="l" r="r" t="t"/>
                <a:pathLst>
                  <a:path extrusionOk="0" h="2280" w="2501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rect b="b" l="l" r="r" t="t"/>
                <a:pathLst>
                  <a:path extrusionOk="0" h="6194" w="6206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" type="subTitle"/>
          </p:nvPr>
        </p:nvSpPr>
        <p:spPr>
          <a:xfrm>
            <a:off x="782850" y="1341548"/>
            <a:ext cx="7578300" cy="527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7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0" name="Google Shape;230;p7"/>
          <p:cNvGrpSpPr/>
          <p:nvPr/>
        </p:nvGrpSpPr>
        <p:grpSpPr>
          <a:xfrm>
            <a:off x="7433700" y="4482713"/>
            <a:ext cx="1040638" cy="901375"/>
            <a:chOff x="8457538" y="810363"/>
            <a:chExt cx="1040638" cy="901375"/>
          </a:xfrm>
        </p:grpSpPr>
        <p:grpSp>
          <p:nvGrpSpPr>
            <p:cNvPr id="231" name="Google Shape;231;p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232" name="Google Shape;232;p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" name="Google Shape;238;p7"/>
          <p:cNvGrpSpPr/>
          <p:nvPr/>
        </p:nvGrpSpPr>
        <p:grpSpPr>
          <a:xfrm>
            <a:off x="388869" y="-29307"/>
            <a:ext cx="1019565" cy="1290805"/>
            <a:chOff x="-4017975" y="-49702"/>
            <a:chExt cx="1162825" cy="1472177"/>
          </a:xfrm>
        </p:grpSpPr>
        <p:sp>
          <p:nvSpPr>
            <p:cNvPr id="239" name="Google Shape;239;p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7934047" y="1528575"/>
            <a:ext cx="1929500" cy="2210100"/>
            <a:chOff x="295725" y="-3462825"/>
            <a:chExt cx="1929500" cy="2210100"/>
          </a:xfrm>
        </p:grpSpPr>
        <p:sp>
          <p:nvSpPr>
            <p:cNvPr id="247" name="Google Shape;247;p7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7"/>
          <p:cNvGrpSpPr/>
          <p:nvPr/>
        </p:nvGrpSpPr>
        <p:grpSpPr>
          <a:xfrm rot="10800000">
            <a:off x="-510906" y="2675681"/>
            <a:ext cx="1803578" cy="1592367"/>
            <a:chOff x="-4912150" y="-393637"/>
            <a:chExt cx="2057000" cy="1816112"/>
          </a:xfrm>
        </p:grpSpPr>
        <p:sp>
          <p:nvSpPr>
            <p:cNvPr id="273" name="Google Shape;273;p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9"/>
          <p:cNvSpPr txBox="1"/>
          <p:nvPr>
            <p:ph idx="1" type="subTitle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782850" y="1941300"/>
            <a:ext cx="5137800" cy="12609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5"/>
          <p:cNvSpPr txBox="1"/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RNN Text Generator</a:t>
            </a:r>
            <a:endParaRPr/>
          </a:p>
        </p:txBody>
      </p:sp>
      <p:sp>
        <p:nvSpPr>
          <p:cNvPr id="918" name="Google Shape;918;p25"/>
          <p:cNvSpPr txBox="1"/>
          <p:nvPr>
            <p:ph idx="1" type="subTitle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By: Goh Rui Zhuo</a:t>
            </a:r>
            <a:endParaRPr/>
          </a:p>
        </p:txBody>
      </p:sp>
      <p:sp>
        <p:nvSpPr>
          <p:cNvPr id="919" name="Google Shape;919;p25"/>
          <p:cNvSpPr/>
          <p:nvPr/>
        </p:nvSpPr>
        <p:spPr>
          <a:xfrm flipH="1">
            <a:off x="-186582" y="5584563"/>
            <a:ext cx="29" cy="29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rnd" cmpd="sng" w="5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0" name="Google Shape;920;p25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1" name="Google Shape;921;p2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25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47" name="Google Shape;947;p25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48" name="Google Shape;948;p2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25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1" name="Google Shape;951;p2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4" name="Google Shape;954;p25"/>
          <p:cNvGrpSpPr/>
          <p:nvPr/>
        </p:nvGrpSpPr>
        <p:grpSpPr>
          <a:xfrm>
            <a:off x="844385" y="2929368"/>
            <a:ext cx="4208350" cy="192185"/>
            <a:chOff x="948060" y="2996029"/>
            <a:chExt cx="4208350" cy="192185"/>
          </a:xfrm>
        </p:grpSpPr>
        <p:sp>
          <p:nvSpPr>
            <p:cNvPr id="955" name="Google Shape;955;p25"/>
            <p:cNvSpPr/>
            <p:nvPr/>
          </p:nvSpPr>
          <p:spPr>
            <a:xfrm flipH="1" rot="-2700000">
              <a:off x="1692865" y="3024234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6" name="Google Shape;956;p25"/>
            <p:cNvCxnSpPr>
              <a:stCxn id="957" idx="6"/>
              <a:endCxn id="958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7" name="Google Shape;957;p25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4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30" name="Google Shape;1130;p34"/>
          <p:cNvSpPr txBox="1"/>
          <p:nvPr>
            <p:ph idx="2" type="title"/>
          </p:nvPr>
        </p:nvSpPr>
        <p:spPr>
          <a:xfrm>
            <a:off x="1772275" y="2347850"/>
            <a:ext cx="6062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Feature Engineering Part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1" name="Google Shape;1131;p34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2" name="Google Shape;1132;p34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33" name="Google Shape;1133;p34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4" name="Google Shape;1134;p34"/>
            <p:cNvCxnSpPr>
              <a:stCxn id="1135" idx="6"/>
              <a:endCxn id="1136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6" name="Google Shape;1136;p34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34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38" name="Google Shape;1138;p34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34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64" name="Google Shape;1164;p34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5" name="Google Shape;1165;p34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66" name="Google Shape;1166;p3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5"/>
          <p:cNvSpPr txBox="1"/>
          <p:nvPr/>
        </p:nvSpPr>
        <p:spPr>
          <a:xfrm>
            <a:off x="771600" y="437625"/>
            <a:ext cx="7449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Padding of sequences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The padding of sequences ensures that all are of the same length 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Provide consistent shape and size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This is so that we can batched the dataset as sequences with different length is unable to do so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Splitting the dataset into x and y labels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4" name="Google Shape;1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025" y="1957325"/>
            <a:ext cx="6006601" cy="10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974" y="3799474"/>
            <a:ext cx="4461975" cy="11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6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81" name="Google Shape;1181;p36"/>
          <p:cNvSpPr txBox="1"/>
          <p:nvPr>
            <p:ph idx="2" type="title"/>
          </p:nvPr>
        </p:nvSpPr>
        <p:spPr>
          <a:xfrm>
            <a:off x="1772275" y="2347850"/>
            <a:ext cx="6062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Evaluation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36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36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84" name="Google Shape;1184;p36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5" name="Google Shape;1185;p36"/>
            <p:cNvCxnSpPr>
              <a:stCxn id="1186" idx="6"/>
              <a:endCxn id="1187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7" name="Google Shape;1187;p36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36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89" name="Google Shape;1189;p36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36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215" name="Google Shape;1215;p36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6" name="Google Shape;1216;p36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217" name="Google Shape;1217;p3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"/>
          <p:cNvSpPr txBox="1"/>
          <p:nvPr/>
        </p:nvSpPr>
        <p:spPr>
          <a:xfrm>
            <a:off x="771600" y="437625"/>
            <a:ext cx="744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BLEU Score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Rouge Score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Creativity Index (Focus)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Lexical Diversity (Focus)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Cosine Similarity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5" name="Google Shape;1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950" y="194875"/>
            <a:ext cx="3566151" cy="445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275" y="1952900"/>
            <a:ext cx="3123166" cy="273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8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32" name="Google Shape;1232;p38"/>
          <p:cNvSpPr txBox="1"/>
          <p:nvPr>
            <p:ph idx="2" type="title"/>
          </p:nvPr>
        </p:nvSpPr>
        <p:spPr>
          <a:xfrm>
            <a:off x="1772275" y="2347850"/>
            <a:ext cx="6062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Baseline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38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4" name="Google Shape;1234;p38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235" name="Google Shape;1235;p38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6" name="Google Shape;1236;p38"/>
            <p:cNvCxnSpPr>
              <a:stCxn id="1237" idx="6"/>
              <a:endCxn id="1238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8" name="Google Shape;1238;p38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240" name="Google Shape;1240;p38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38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266" name="Google Shape;1266;p3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7" name="Google Shape;1267;p3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268" name="Google Shape;1268;p3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9"/>
          <p:cNvSpPr txBox="1"/>
          <p:nvPr/>
        </p:nvSpPr>
        <p:spPr>
          <a:xfrm>
            <a:off x="921300" y="218825"/>
            <a:ext cx="387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Custom Callback was created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Provide seamless way of identifying whether the model performs on special set of evaluation metrics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Helps able to store it in history and able to retrieve it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6" name="Google Shape;1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498" y="138200"/>
            <a:ext cx="3370525" cy="42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0"/>
          <p:cNvSpPr txBox="1"/>
          <p:nvPr/>
        </p:nvSpPr>
        <p:spPr>
          <a:xfrm>
            <a:off x="921300" y="218825"/>
            <a:ext cx="5284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Baseline Models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Baseline Dense Model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3 dense layers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LSTM first model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2 LSTM layers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LSTM second model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3 layers of LSTM and 1 dense layer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GRU model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2 GRU layers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Bidirectional model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lphaL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Bidirectional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layers and 2 dropout layers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1"/>
          <p:cNvSpPr txBox="1"/>
          <p:nvPr/>
        </p:nvSpPr>
        <p:spPr>
          <a:xfrm>
            <a:off x="921300" y="218825"/>
            <a:ext cx="6413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Baseline Models Evaluation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Acros the 5 models, the best performing ones are GRU model and LSTM model all around in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terms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of logically , accuracy, diversity score, creative index and other metrics 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Therefore, they are use in the next stage of improvement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7" name="Google Shape;1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75" y="1803450"/>
            <a:ext cx="4575952" cy="13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00" y="3404249"/>
            <a:ext cx="4771701" cy="14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7525" y="3457600"/>
            <a:ext cx="2633100" cy="114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5326" y="1803450"/>
            <a:ext cx="2755296" cy="12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42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296" name="Google Shape;1296;p42"/>
          <p:cNvSpPr txBox="1"/>
          <p:nvPr>
            <p:ph idx="2" type="title"/>
          </p:nvPr>
        </p:nvSpPr>
        <p:spPr>
          <a:xfrm>
            <a:off x="1772275" y="2347850"/>
            <a:ext cx="6062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42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8" name="Google Shape;1298;p42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299" name="Google Shape;1299;p42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0" name="Google Shape;1300;p42"/>
            <p:cNvCxnSpPr>
              <a:stCxn id="1301" idx="6"/>
              <a:endCxn id="1302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2" name="Google Shape;1302;p42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42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304" name="Google Shape;1304;p42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330" name="Google Shape;1330;p42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1" name="Google Shape;1331;p42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332" name="Google Shape;1332;p4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3"/>
          <p:cNvSpPr txBox="1"/>
          <p:nvPr/>
        </p:nvSpPr>
        <p:spPr>
          <a:xfrm>
            <a:off x="518225" y="932850"/>
            <a:ext cx="5043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Random Insertion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This is a random insertion of words into the dataframe 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Form of data augmentation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Synonym replacement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A form of data augmentation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Creates and generates words that are similar in meaning to the quotes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This creates a dataset to help the model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0" name="Google Shape;13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948" y="218825"/>
            <a:ext cx="3437075" cy="17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Google Shape;13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675" y="2127425"/>
            <a:ext cx="4026398" cy="27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6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4" name="Google Shape;964;p26"/>
          <p:cNvSpPr txBox="1"/>
          <p:nvPr>
            <p:ph idx="2" type="title"/>
          </p:nvPr>
        </p:nvSpPr>
        <p:spPr>
          <a:xfrm>
            <a:off x="2598625" y="2347850"/>
            <a:ext cx="52362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Business Understanding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5" name="Google Shape;965;p26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6" name="Google Shape;966;p26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967" name="Google Shape;967;p26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8" name="Google Shape;968;p26"/>
            <p:cNvCxnSpPr>
              <a:stCxn id="969" idx="6"/>
              <a:endCxn id="970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0" name="Google Shape;970;p26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26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972" name="Google Shape;972;p26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26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998" name="Google Shape;998;p26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9" name="Google Shape;999;p26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000" name="Google Shape;1000;p2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4"/>
          <p:cNvSpPr txBox="1"/>
          <p:nvPr/>
        </p:nvSpPr>
        <p:spPr>
          <a:xfrm>
            <a:off x="816400" y="438225"/>
            <a:ext cx="7946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Random Insertion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Lead to an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improvement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of model with higher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round scores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Predicted text are more logical too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Synonym replacement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Similarly,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lead to an improvement of model with higher all round scores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Predicted text are more logical too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7" name="Google Shape;13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00" y="2571750"/>
            <a:ext cx="29813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450" y="2571750"/>
            <a:ext cx="32099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44"/>
          <p:cNvSpPr txBox="1"/>
          <p:nvPr/>
        </p:nvSpPr>
        <p:spPr>
          <a:xfrm>
            <a:off x="862500" y="4233425"/>
            <a:ext cx="6817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Overall, synonym replacement is a better data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method due to the more logical and diverse words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355" name="Google Shape;1355;p45"/>
          <p:cNvSpPr txBox="1"/>
          <p:nvPr>
            <p:ph idx="2" type="title"/>
          </p:nvPr>
        </p:nvSpPr>
        <p:spPr>
          <a:xfrm>
            <a:off x="1772275" y="2347850"/>
            <a:ext cx="6062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Model Improvement - Add Regularisation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Cosine Annealing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6" name="Google Shape;1356;p45"/>
          <p:cNvSpPr txBox="1"/>
          <p:nvPr>
            <p:ph idx="1" type="subTitle"/>
          </p:nvPr>
        </p:nvSpPr>
        <p:spPr>
          <a:xfrm>
            <a:off x="2598875" y="42075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7" name="Google Shape;1357;p45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358" name="Google Shape;1358;p45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9" name="Google Shape;1359;p45"/>
            <p:cNvCxnSpPr>
              <a:stCxn id="1360" idx="6"/>
              <a:endCxn id="1361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1" name="Google Shape;1361;p45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45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363" name="Google Shape;1363;p4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45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389" name="Google Shape;1389;p45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0" name="Google Shape;1390;p45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391" name="Google Shape;1391;p4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4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6"/>
          <p:cNvSpPr txBox="1"/>
          <p:nvPr/>
        </p:nvSpPr>
        <p:spPr>
          <a:xfrm>
            <a:off x="816400" y="438225"/>
            <a:ext cx="794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Regularisation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Adding regularisation prevents the possible overfitting of the dataset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However, in both of this case, the model did not improve with scores and the text predicted are of worser quality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9" name="Google Shape;1399;p46"/>
          <p:cNvSpPr txBox="1"/>
          <p:nvPr/>
        </p:nvSpPr>
        <p:spPr>
          <a:xfrm>
            <a:off x="943100" y="3876425"/>
            <a:ext cx="6817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Lower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diversity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creativity here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0" name="Google Shape;1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00" y="2073025"/>
            <a:ext cx="3583717" cy="15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526" y="2073025"/>
            <a:ext cx="3005940" cy="1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47"/>
          <p:cNvSpPr txBox="1"/>
          <p:nvPr/>
        </p:nvSpPr>
        <p:spPr>
          <a:xfrm>
            <a:off x="816400" y="438225"/>
            <a:ext cx="794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Cosine Annealing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Adding a learning rate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helps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to find the best model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However, in both of this case, the model did not improve with scores and the text predicted are of worser quality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47"/>
          <p:cNvSpPr txBox="1"/>
          <p:nvPr/>
        </p:nvSpPr>
        <p:spPr>
          <a:xfrm>
            <a:off x="954625" y="3289275"/>
            <a:ext cx="6817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Lower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matched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of words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8" name="Google Shape;14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00" y="1914525"/>
            <a:ext cx="24765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200" y="1863751"/>
            <a:ext cx="4571999" cy="1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8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1415" name="Google Shape;1415;p48"/>
          <p:cNvSpPr txBox="1"/>
          <p:nvPr>
            <p:ph idx="2" type="title"/>
          </p:nvPr>
        </p:nvSpPr>
        <p:spPr>
          <a:xfrm>
            <a:off x="1772275" y="2347850"/>
            <a:ext cx="6062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Hyperparameter Tuning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6" name="Google Shape;1416;p48"/>
          <p:cNvSpPr txBox="1"/>
          <p:nvPr>
            <p:ph idx="1" type="subTitle"/>
          </p:nvPr>
        </p:nvSpPr>
        <p:spPr>
          <a:xfrm>
            <a:off x="2598875" y="42075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7" name="Google Shape;1417;p48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418" name="Google Shape;1418;p48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9" name="Google Shape;1419;p48"/>
            <p:cNvCxnSpPr>
              <a:stCxn id="1420" idx="6"/>
              <a:endCxn id="1421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1" name="Google Shape;1421;p48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423" name="Google Shape;1423;p48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48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449" name="Google Shape;1449;p4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0" name="Google Shape;1450;p4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451" name="Google Shape;1451;p4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9"/>
          <p:cNvSpPr txBox="1"/>
          <p:nvPr/>
        </p:nvSpPr>
        <p:spPr>
          <a:xfrm>
            <a:off x="816400" y="438225"/>
            <a:ext cx="794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Hyperparameter Tuning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Helps to find the highest accuracy base on different parameters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However, the other evaluation metrics did not improve 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Accuracy also did not improve compared to baseline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49"/>
          <p:cNvSpPr txBox="1"/>
          <p:nvPr/>
        </p:nvSpPr>
        <p:spPr>
          <a:xfrm>
            <a:off x="954625" y="3289275"/>
            <a:ext cx="6817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0" name="Google Shape;14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00" y="1863750"/>
            <a:ext cx="26860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063" y="1863750"/>
            <a:ext cx="4010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50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67" name="Google Shape;1467;p50"/>
          <p:cNvSpPr txBox="1"/>
          <p:nvPr>
            <p:ph idx="2" type="title"/>
          </p:nvPr>
        </p:nvSpPr>
        <p:spPr>
          <a:xfrm>
            <a:off x="1772275" y="2347850"/>
            <a:ext cx="6062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Final Model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8" name="Google Shape;1468;p50"/>
          <p:cNvSpPr txBox="1"/>
          <p:nvPr>
            <p:ph idx="1" type="subTitle"/>
          </p:nvPr>
        </p:nvSpPr>
        <p:spPr>
          <a:xfrm>
            <a:off x="2598875" y="42075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9" name="Google Shape;1469;p50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470" name="Google Shape;1470;p50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1" name="Google Shape;1471;p50"/>
            <p:cNvCxnSpPr>
              <a:stCxn id="1472" idx="6"/>
              <a:endCxn id="1473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3" name="Google Shape;1473;p50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50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475" name="Google Shape;1475;p50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Google Shape;1500;p50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501" name="Google Shape;1501;p50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2" name="Google Shape;1502;p50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1"/>
          <p:cNvSpPr txBox="1"/>
          <p:nvPr/>
        </p:nvSpPr>
        <p:spPr>
          <a:xfrm>
            <a:off x="816400" y="438225"/>
            <a:ext cx="794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Final Model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LSTM 2 with synonym replacement 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81% accuracy and 0l.61 loss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High diversity and 0.5 of similarity with reference text and pretty creative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51"/>
          <p:cNvSpPr txBox="1"/>
          <p:nvPr/>
        </p:nvSpPr>
        <p:spPr>
          <a:xfrm>
            <a:off x="954625" y="3289275"/>
            <a:ext cx="6817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2" name="Google Shape;15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0" y="1623888"/>
            <a:ext cx="57150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3" name="Google Shape;15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650" y="2006625"/>
            <a:ext cx="2477260" cy="11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2"/>
          <p:cNvSpPr txBox="1"/>
          <p:nvPr/>
        </p:nvSpPr>
        <p:spPr>
          <a:xfrm>
            <a:off x="816400" y="438225"/>
            <a:ext cx="794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Final Model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Final testing with 5 output shows logical response and predicted text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52"/>
          <p:cNvSpPr txBox="1"/>
          <p:nvPr/>
        </p:nvSpPr>
        <p:spPr>
          <a:xfrm>
            <a:off x="954625" y="3289275"/>
            <a:ext cx="6817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0" name="Google Shape;15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25" y="1711525"/>
            <a:ext cx="6498002" cy="32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3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3"/>
          <p:cNvSpPr txBox="1"/>
          <p:nvPr>
            <p:ph idx="2" type="title"/>
          </p:nvPr>
        </p:nvSpPr>
        <p:spPr>
          <a:xfrm>
            <a:off x="1879150" y="2140550"/>
            <a:ext cx="6062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Final Model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27" name="Google Shape;1527;p53"/>
          <p:cNvSpPr txBox="1"/>
          <p:nvPr>
            <p:ph idx="1" type="subTitle"/>
          </p:nvPr>
        </p:nvSpPr>
        <p:spPr>
          <a:xfrm>
            <a:off x="2598875" y="42075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8" name="Google Shape;1528;p5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529" name="Google Shape;1529;p53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0" name="Google Shape;1530;p53"/>
            <p:cNvCxnSpPr>
              <a:stCxn id="1531" idx="6"/>
              <a:endCxn id="1532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2" name="Google Shape;1532;p5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5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534" name="Google Shape;1534;p53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3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3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3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3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3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3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3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3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3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3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3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3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3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3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3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3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3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3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3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3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3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3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3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3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9" name="Google Shape;1559;p5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560" name="Google Shape;1560;p5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1" name="Google Shape;1561;p5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562" name="Google Shape;1562;p5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5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5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7"/>
          <p:cNvSpPr txBox="1"/>
          <p:nvPr/>
        </p:nvSpPr>
        <p:spPr>
          <a:xfrm>
            <a:off x="1048600" y="264875"/>
            <a:ext cx="7392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The goal of this assignment is to create a RNN model that can predict the next word 10 times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Creativity and evaluate the generated sequence of words, how meaningful they are, or how creative they are, using the given seed_texts as a benchmark.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Dataset contains 1000 rows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Mean word count is 11.865 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1592 words of vocabulary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No Null values present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8" name="Google Shape;10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50" y="3002750"/>
            <a:ext cx="6681312" cy="17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4"/>
          <p:cNvSpPr txBox="1"/>
          <p:nvPr/>
        </p:nvSpPr>
        <p:spPr>
          <a:xfrm>
            <a:off x="885500" y="1831700"/>
            <a:ext cx="794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Overall, this model may not be the best in all metrics, but it certainly is creative, </a:t>
            </a: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diverse</a:t>
            </a: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and follows the seed text, resulting in an all around logical model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54"/>
          <p:cNvSpPr txBox="1"/>
          <p:nvPr/>
        </p:nvSpPr>
        <p:spPr>
          <a:xfrm>
            <a:off x="954625" y="3289275"/>
            <a:ext cx="6817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5"/>
          <p:cNvSpPr txBox="1"/>
          <p:nvPr/>
        </p:nvSpPr>
        <p:spPr>
          <a:xfrm>
            <a:off x="3050575" y="2188725"/>
            <a:ext cx="79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24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55"/>
          <p:cNvSpPr txBox="1"/>
          <p:nvPr/>
        </p:nvSpPr>
        <p:spPr>
          <a:xfrm>
            <a:off x="954625" y="3289275"/>
            <a:ext cx="6817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8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4" name="Google Shape;1014;p28"/>
          <p:cNvSpPr txBox="1"/>
          <p:nvPr>
            <p:ph idx="2" type="title"/>
          </p:nvPr>
        </p:nvSpPr>
        <p:spPr>
          <a:xfrm>
            <a:off x="2598625" y="2347850"/>
            <a:ext cx="52362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Exploratory Data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28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28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017" name="Google Shape;1017;p28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8" name="Google Shape;1018;p28"/>
            <p:cNvCxnSpPr>
              <a:stCxn id="1019" idx="6"/>
              <a:endCxn id="1020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0" name="Google Shape;1020;p28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28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022" name="Google Shape;1022;p28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28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048" name="Google Shape;1048;p2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9" name="Google Shape;1049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050" name="Google Shape;1050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9"/>
          <p:cNvSpPr txBox="1"/>
          <p:nvPr/>
        </p:nvSpPr>
        <p:spPr>
          <a:xfrm>
            <a:off x="875850" y="184275"/>
            <a:ext cx="7392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Distribution Analysis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In general, we can see that all the three word count, unique word count and average word length are all positively skewed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We see that for the unique word count is at 12.5 median and average word length isabout 4 to 5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8" name="Google Shape;10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175" y="2571750"/>
            <a:ext cx="5113231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0"/>
          <p:cNvSpPr txBox="1"/>
          <p:nvPr/>
        </p:nvSpPr>
        <p:spPr>
          <a:xfrm>
            <a:off x="369125" y="541250"/>
            <a:ext cx="5825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Word Cloud 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From this word cloud, From above, we can see that words like Let life, dance appear pretty commonly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Character Distribution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From the character distribution, we can see that words are distributed with most at the character e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4" name="Google Shape;10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400" y="145900"/>
            <a:ext cx="2471325" cy="245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526" y="2817800"/>
            <a:ext cx="2787651" cy="20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1"/>
          <p:cNvSpPr txBox="1"/>
          <p:nvPr/>
        </p:nvSpPr>
        <p:spPr>
          <a:xfrm>
            <a:off x="369125" y="541250"/>
            <a:ext cx="5825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Top 5 Most Frequent Words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From the bar charts , top 5 most frequent words are all words that are short and are adjective mostly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BiGram Analysis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it we can that worlds like for and , occurs the most frequently in the dataset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Lexical Richness Analysis</a:t>
            </a:r>
            <a:endParaRPr b="1"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We can see that the quotes are pretty diverse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1" name="Google Shape;10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375" y="2444550"/>
            <a:ext cx="2921225" cy="25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313" y="284850"/>
            <a:ext cx="2947355" cy="18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075" y="3318125"/>
            <a:ext cx="3235014" cy="16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2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79" name="Google Shape;1079;p32"/>
          <p:cNvSpPr txBox="1"/>
          <p:nvPr>
            <p:ph idx="2" type="title"/>
          </p:nvPr>
        </p:nvSpPr>
        <p:spPr>
          <a:xfrm>
            <a:off x="1772275" y="2347850"/>
            <a:ext cx="6062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Data Preprocessing Part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0" name="Google Shape;1080;p32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1" name="Google Shape;1081;p32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082" name="Google Shape;1082;p32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3" name="Google Shape;1083;p32"/>
            <p:cNvCxnSpPr>
              <a:stCxn id="1084" idx="6"/>
              <a:endCxn id="1085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5" name="Google Shape;1085;p32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32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087" name="Google Shape;1087;p32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32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13" name="Google Shape;1113;p32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4" name="Google Shape;1114;p32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15" name="Google Shape;1115;p3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3"/>
          <p:cNvSpPr txBox="1"/>
          <p:nvPr/>
        </p:nvSpPr>
        <p:spPr>
          <a:xfrm>
            <a:off x="679450" y="690975"/>
            <a:ext cx="744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Clearing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the commas and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capitalization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Convert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sequence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to sequence of numbers 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1600">
                <a:solidFill>
                  <a:srgbClr val="233251"/>
                </a:solidFill>
                <a:latin typeface="Roboto"/>
                <a:ea typeface="Roboto"/>
                <a:cs typeface="Roboto"/>
                <a:sym typeface="Roboto"/>
              </a:rPr>
              <a:t> tokenizer</a:t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251"/>
              </a:buClr>
              <a:buSzPts val="1600"/>
              <a:buFont typeface="Roboto"/>
              <a:buAutoNum type="arabicPeriod"/>
            </a:pPr>
            <a:r>
              <a:t/>
            </a:r>
            <a:endParaRPr sz="1600">
              <a:solidFill>
                <a:srgbClr val="233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3" name="Google Shape;11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25" y="1821650"/>
            <a:ext cx="3712725" cy="18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350" y="1766775"/>
            <a:ext cx="4805250" cy="305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