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7"/>
  </p:notesMasterIdLst>
  <p:sldIdLst>
    <p:sldId id="256" r:id="rId2"/>
    <p:sldId id="257" r:id="rId3"/>
    <p:sldId id="258" r:id="rId4"/>
    <p:sldId id="260" r:id="rId5"/>
    <p:sldId id="261" r:id="rId6"/>
    <p:sldId id="356" r:id="rId7"/>
    <p:sldId id="262" r:id="rId8"/>
    <p:sldId id="263" r:id="rId9"/>
    <p:sldId id="353" r:id="rId10"/>
    <p:sldId id="348" r:id="rId11"/>
    <p:sldId id="350" r:id="rId12"/>
    <p:sldId id="351" r:id="rId13"/>
    <p:sldId id="354" r:id="rId14"/>
    <p:sldId id="355" r:id="rId15"/>
    <p:sldId id="352" r:id="rId16"/>
  </p:sldIdLst>
  <p:sldSz cx="9144000" cy="5143500" type="screen16x9"/>
  <p:notesSz cx="6858000" cy="9144000"/>
  <p:embeddedFontLst>
    <p:embeddedFont>
      <p:font typeface="Crimson Text" panose="020B060402020202020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Vidaloka"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81B0C7-8511-4388-BF59-5BC2B4EF648E}">
  <a:tblStyle styleId="{7B81B0C7-8511-4388-BF59-5BC2B4EF64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2T07:16:54.219"/>
    </inkml:context>
    <inkml:brush xml:id="br0">
      <inkml:brushProperty name="width" value="0.05" units="cm"/>
      <inkml:brushProperty name="height" value="0.05" units="cm"/>
      <inkml:brushProperty name="color" value="#33CCFF"/>
    </inkml:brush>
  </inkml:definitions>
  <inkml:trace contextRef="#ctx0" brushRef="#br0">1 1 24575,'3'0'0,"4"0"0,5 0 0,3 0 0,2 0 0,2 0 0,1 0 0,3 0 0,-2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2T07:16:55.290"/>
    </inkml:context>
    <inkml:brush xml:id="br0">
      <inkml:brushProperty name="width" value="0.05" units="cm"/>
      <inkml:brushProperty name="height" value="0.05" units="cm"/>
      <inkml:brushProperty name="color" value="#33CCFF"/>
    </inkml:brush>
  </inkml:definitions>
  <inkml:trace contextRef="#ctx0" brushRef="#br0">0 0 24575,'0'3'0,"0"5"0,0 3 0,0 4 0,0 6 0,0 2 0,0 1 0,0-4-8191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2T07:16:56.794"/>
    </inkml:context>
    <inkml:brush xml:id="br0">
      <inkml:brushProperty name="width" value="0.05" units="cm"/>
      <inkml:brushProperty name="height" value="0.05" units="cm"/>
      <inkml:brushProperty name="color" value="#33CCFF"/>
    </inkml:brush>
  </inkml:definitions>
  <inkml:trace contextRef="#ctx0" brushRef="#br0">0 41 24575,'0'-7'0,"4"-2"0,3 1 0,5 1 0,6 2 0,4 2 0,1 2 0,-3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2T07:17:00.337"/>
    </inkml:context>
    <inkml:brush xml:id="br0">
      <inkml:brushProperty name="width" value="0.05" units="cm"/>
      <inkml:brushProperty name="height" value="0.05" units="cm"/>
      <inkml:brushProperty name="color" value="#33CCFF"/>
    </inkml:brush>
  </inkml:definitions>
  <inkml:trace contextRef="#ctx0" brushRef="#br0">1 0 24575,'3'0'0,"5"0"0,4 0 0,3 0 0,2 0 0,2 0 0,0 0 0,1 0 0,0 0 0,0 0 0,3 0 0,1 0 0,-1 0 0,0 0 0,-5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2T07:17:01.298"/>
    </inkml:context>
    <inkml:brush xml:id="br0">
      <inkml:brushProperty name="width" value="0.05" units="cm"/>
      <inkml:brushProperty name="height" value="0.05" units="cm"/>
      <inkml:brushProperty name="color" value="#33CCFF"/>
    </inkml:brush>
  </inkml:definitions>
  <inkml:trace contextRef="#ctx0" brushRef="#br0">1 0 24575,'0'383'-1365,"0"-366"-5461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2T07:17:15.557"/>
    </inkml:context>
    <inkml:brush xml:id="br0">
      <inkml:brushProperty name="width" value="0.05" units="cm"/>
      <inkml:brushProperty name="height" value="0.05" units="cm"/>
      <inkml:brushProperty name="color" value="#33CCFF"/>
    </inkml:brush>
  </inkml:definitions>
  <inkml:trace contextRef="#ctx0" brushRef="#br0">233 1 24575,'-22'1'0,"0"1"0,-28 7 0,11-2 0,33-7 0,0 2 0,0-1 0,0 0 0,1 1 0,-1 0 0,1 1 0,-1-1 0,1 1 0,0 0 0,0 0 0,0 0 0,1 1 0,-7 6 0,8-7 0,2-1 0,-1 1 0,0 0 0,0-1 0,1 1 0,0 0 0,-1 0 0,1 0 0,0 0 0,1 0 0,-1 1 0,0-1 0,1 0 0,0 0 0,0 0 0,0 1 0,0-1 0,0 0 0,1 0 0,-1 1 0,1-1 0,0 0 0,0 0 0,0 0 0,0 0 0,2 3 0,3 4 0,0 1 0,1-1 0,0-1 0,0 1 0,1-1 0,1-1 0,-1 1 0,1-1 0,1-1 0,-1 0 0,1 0 0,1-1 0,-1 0 0,1-1 0,13 5 0,-16-7 0,-1-1 0,1 0 0,-1 0 0,1-1 0,0 0 0,0 0 0,0 0 0,10-2 0,-16 1 0,1-1 0,-1 1 0,0-1 0,1 1 0,-1-1 0,0 0 0,0 0 0,0 0 0,1 0 0,-1 0 0,-1-1 0,1 1 0,0 0 0,0-1 0,0 0 0,-1 1 0,1-1 0,-1 0 0,1 0 0,-1 0 0,0 0 0,0 0 0,1 0 0,-2 0 0,1 0 0,0-1 0,0 1 0,-1 0 0,1 0 0,0-4 0,1-24 0,-1 0 0,-1 0 0,-5-42 0,5 69-49,0 1 1,0-1-1,-1 1 0,1-1 0,-1 1 1,1 0-1,-1-1 0,0 1 0,0 0 1,0-1-1,0 1 0,0 0 0,0 0 1,-1 0-1,1 0 0,-1 0 0,1 0 1,-1 1-1,0-1 0,0 0 0,0 1 1,0 0-1,0-1 0,0 1 0,0 0 0,0 0 1,-4-2-1,-8 0-6777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1" r:id="rId6"/>
    <p:sldLayoutId id="2147483662" r:id="rId7"/>
    <p:sldLayoutId id="2147483663"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5.xml"/><Relationship Id="rId3" Type="http://schemas.openxmlformats.org/officeDocument/2006/relationships/image" Target="../media/image1.png"/><Relationship Id="rId7" Type="http://schemas.openxmlformats.org/officeDocument/2006/relationships/customXml" Target="../ink/ink2.xml"/><Relationship Id="rId12" Type="http://schemas.openxmlformats.org/officeDocument/2006/relationships/image" Target="../media/image6.png"/><Relationship Id="rId2" Type="http://schemas.openxmlformats.org/officeDocument/2006/relationships/notesSlide" Target="../notesSlides/notesSlide4.xml"/><Relationship Id="rId16"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3.xml"/><Relationship Id="rId1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lvl="0"/>
            <a:r>
              <a:rPr lang="en-US" dirty="0"/>
              <a:t>Hotel Reservation Analysis with SQL</a:t>
            </a:r>
            <a:endParaRPr dirty="0"/>
          </a:p>
        </p:txBody>
      </p:sp>
      <p:sp>
        <p:nvSpPr>
          <p:cNvPr id="483" name="Google Shape;483;p59"/>
          <p:cNvSpPr txBox="1">
            <a:spLocks noGrp="1"/>
          </p:cNvSpPr>
          <p:nvPr>
            <p:ph type="subTitle" idx="1"/>
          </p:nvPr>
        </p:nvSpPr>
        <p:spPr>
          <a:xfrm>
            <a:off x="1064384" y="3377100"/>
            <a:ext cx="7064100" cy="780372"/>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Data Insights and Trends</a:t>
            </a:r>
          </a:p>
          <a:p>
            <a:pPr marL="0" lvl="0" indent="0">
              <a:buClr>
                <a:schemeClr val="dk1"/>
              </a:buClr>
              <a:buSzPts val="1100"/>
            </a:pPr>
            <a:endParaRPr lang="en-US" dirty="0"/>
          </a:p>
          <a:p>
            <a:pPr marL="0" lvl="0" indent="0">
              <a:buClr>
                <a:schemeClr val="dk1"/>
              </a:buClr>
              <a:buSzPts val="1100"/>
            </a:pPr>
            <a:r>
              <a:rPr lang="en-US" b="1" dirty="0"/>
              <a:t>Presented by</a:t>
            </a:r>
            <a:r>
              <a:rPr lang="en-US" dirty="0"/>
              <a:t> Nihat Rzayev</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36C4D4-999D-7F72-7F01-FBF5941EE7F8}"/>
              </a:ext>
            </a:extLst>
          </p:cNvPr>
          <p:cNvPicPr>
            <a:picLocks noChangeAspect="1"/>
          </p:cNvPicPr>
          <p:nvPr/>
        </p:nvPicPr>
        <p:blipFill>
          <a:blip r:embed="rId2"/>
          <a:stretch>
            <a:fillRect/>
          </a:stretch>
        </p:blipFill>
        <p:spPr>
          <a:xfrm>
            <a:off x="82502" y="602674"/>
            <a:ext cx="6039693" cy="1047896"/>
          </a:xfrm>
          <a:prstGeom prst="rect">
            <a:avLst/>
          </a:prstGeom>
        </p:spPr>
      </p:pic>
      <p:pic>
        <p:nvPicPr>
          <p:cNvPr id="11" name="Picture 10">
            <a:extLst>
              <a:ext uri="{FF2B5EF4-FFF2-40B4-BE49-F238E27FC236}">
                <a16:creationId xmlns:a16="http://schemas.microsoft.com/office/drawing/2014/main" id="{D3DA5AEC-057A-7298-C6F8-59FF43B263EE}"/>
              </a:ext>
            </a:extLst>
          </p:cNvPr>
          <p:cNvPicPr>
            <a:picLocks noChangeAspect="1"/>
          </p:cNvPicPr>
          <p:nvPr/>
        </p:nvPicPr>
        <p:blipFill>
          <a:blip r:embed="rId3"/>
          <a:stretch>
            <a:fillRect/>
          </a:stretch>
        </p:blipFill>
        <p:spPr>
          <a:xfrm>
            <a:off x="6217212" y="481238"/>
            <a:ext cx="2844286" cy="1290768"/>
          </a:xfrm>
          <a:prstGeom prst="rect">
            <a:avLst/>
          </a:prstGeom>
        </p:spPr>
      </p:pic>
      <p:pic>
        <p:nvPicPr>
          <p:cNvPr id="15" name="Picture 14">
            <a:extLst>
              <a:ext uri="{FF2B5EF4-FFF2-40B4-BE49-F238E27FC236}">
                <a16:creationId xmlns:a16="http://schemas.microsoft.com/office/drawing/2014/main" id="{8066D1B3-E900-E4C2-4986-F7BC1C8BEAFF}"/>
              </a:ext>
            </a:extLst>
          </p:cNvPr>
          <p:cNvPicPr>
            <a:picLocks noChangeAspect="1"/>
          </p:cNvPicPr>
          <p:nvPr/>
        </p:nvPicPr>
        <p:blipFill>
          <a:blip r:embed="rId4"/>
          <a:stretch>
            <a:fillRect/>
          </a:stretch>
        </p:blipFill>
        <p:spPr>
          <a:xfrm>
            <a:off x="343017" y="2102624"/>
            <a:ext cx="5449028" cy="885949"/>
          </a:xfrm>
          <a:prstGeom prst="rect">
            <a:avLst/>
          </a:prstGeom>
        </p:spPr>
      </p:pic>
      <p:pic>
        <p:nvPicPr>
          <p:cNvPr id="17" name="Picture 16">
            <a:extLst>
              <a:ext uri="{FF2B5EF4-FFF2-40B4-BE49-F238E27FC236}">
                <a16:creationId xmlns:a16="http://schemas.microsoft.com/office/drawing/2014/main" id="{39DFBDB1-28C3-69FD-B339-0EDF3D4AEF72}"/>
              </a:ext>
            </a:extLst>
          </p:cNvPr>
          <p:cNvPicPr>
            <a:picLocks noChangeAspect="1"/>
          </p:cNvPicPr>
          <p:nvPr/>
        </p:nvPicPr>
        <p:blipFill>
          <a:blip r:embed="rId5"/>
          <a:stretch>
            <a:fillRect/>
          </a:stretch>
        </p:blipFill>
        <p:spPr>
          <a:xfrm>
            <a:off x="6352674" y="2046273"/>
            <a:ext cx="2448309" cy="998653"/>
          </a:xfrm>
          <a:prstGeom prst="rect">
            <a:avLst/>
          </a:prstGeom>
        </p:spPr>
      </p:pic>
      <p:pic>
        <p:nvPicPr>
          <p:cNvPr id="18" name="Picture 17">
            <a:extLst>
              <a:ext uri="{FF2B5EF4-FFF2-40B4-BE49-F238E27FC236}">
                <a16:creationId xmlns:a16="http://schemas.microsoft.com/office/drawing/2014/main" id="{DC65A32F-5503-F0B7-4A76-307FBCD172BA}"/>
              </a:ext>
            </a:extLst>
          </p:cNvPr>
          <p:cNvPicPr>
            <a:picLocks noChangeAspect="1"/>
          </p:cNvPicPr>
          <p:nvPr/>
        </p:nvPicPr>
        <p:blipFill>
          <a:blip r:embed="rId6"/>
          <a:stretch>
            <a:fillRect/>
          </a:stretch>
        </p:blipFill>
        <p:spPr>
          <a:xfrm>
            <a:off x="72630" y="3347629"/>
            <a:ext cx="6222045" cy="1314633"/>
          </a:xfrm>
          <a:prstGeom prst="rect">
            <a:avLst/>
          </a:prstGeom>
        </p:spPr>
      </p:pic>
      <p:pic>
        <p:nvPicPr>
          <p:cNvPr id="19" name="Picture 18">
            <a:extLst>
              <a:ext uri="{FF2B5EF4-FFF2-40B4-BE49-F238E27FC236}">
                <a16:creationId xmlns:a16="http://schemas.microsoft.com/office/drawing/2014/main" id="{B132F6A6-559B-40C9-7A45-CD6BD7A608AC}"/>
              </a:ext>
            </a:extLst>
          </p:cNvPr>
          <p:cNvPicPr>
            <a:picLocks noChangeAspect="1"/>
          </p:cNvPicPr>
          <p:nvPr/>
        </p:nvPicPr>
        <p:blipFill>
          <a:blip r:embed="rId7"/>
          <a:stretch>
            <a:fillRect/>
          </a:stretch>
        </p:blipFill>
        <p:spPr>
          <a:xfrm>
            <a:off x="6352674" y="3223681"/>
            <a:ext cx="2643693" cy="1438581"/>
          </a:xfrm>
          <a:prstGeom prst="rect">
            <a:avLst/>
          </a:prstGeom>
        </p:spPr>
      </p:pic>
    </p:spTree>
    <p:extLst>
      <p:ext uri="{BB962C8B-B14F-4D97-AF65-F5344CB8AC3E}">
        <p14:creationId xmlns:p14="http://schemas.microsoft.com/office/powerpoint/2010/main" val="2595466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EF5415-C31B-54B1-B28A-E8EE6BB1E393}"/>
              </a:ext>
            </a:extLst>
          </p:cNvPr>
          <p:cNvPicPr>
            <a:picLocks noChangeAspect="1"/>
          </p:cNvPicPr>
          <p:nvPr/>
        </p:nvPicPr>
        <p:blipFill>
          <a:blip r:embed="rId2"/>
          <a:stretch>
            <a:fillRect/>
          </a:stretch>
        </p:blipFill>
        <p:spPr>
          <a:xfrm>
            <a:off x="69335" y="616868"/>
            <a:ext cx="6152710" cy="771633"/>
          </a:xfrm>
          <a:prstGeom prst="rect">
            <a:avLst/>
          </a:prstGeom>
        </p:spPr>
      </p:pic>
      <p:pic>
        <p:nvPicPr>
          <p:cNvPr id="7" name="Picture 6">
            <a:extLst>
              <a:ext uri="{FF2B5EF4-FFF2-40B4-BE49-F238E27FC236}">
                <a16:creationId xmlns:a16="http://schemas.microsoft.com/office/drawing/2014/main" id="{919B6BEA-8893-B12B-197A-4D2DE0A5254B}"/>
              </a:ext>
            </a:extLst>
          </p:cNvPr>
          <p:cNvPicPr>
            <a:picLocks noChangeAspect="1"/>
          </p:cNvPicPr>
          <p:nvPr/>
        </p:nvPicPr>
        <p:blipFill>
          <a:blip r:embed="rId3"/>
          <a:stretch>
            <a:fillRect/>
          </a:stretch>
        </p:blipFill>
        <p:spPr>
          <a:xfrm>
            <a:off x="6468896" y="544047"/>
            <a:ext cx="2555263" cy="917274"/>
          </a:xfrm>
          <a:prstGeom prst="rect">
            <a:avLst/>
          </a:prstGeom>
        </p:spPr>
      </p:pic>
      <p:pic>
        <p:nvPicPr>
          <p:cNvPr id="9" name="Picture 8">
            <a:extLst>
              <a:ext uri="{FF2B5EF4-FFF2-40B4-BE49-F238E27FC236}">
                <a16:creationId xmlns:a16="http://schemas.microsoft.com/office/drawing/2014/main" id="{027B0A0F-9862-C579-C272-5391C6B85B0F}"/>
              </a:ext>
            </a:extLst>
          </p:cNvPr>
          <p:cNvPicPr>
            <a:picLocks noChangeAspect="1"/>
          </p:cNvPicPr>
          <p:nvPr/>
        </p:nvPicPr>
        <p:blipFill>
          <a:blip r:embed="rId4"/>
          <a:stretch>
            <a:fillRect/>
          </a:stretch>
        </p:blipFill>
        <p:spPr>
          <a:xfrm>
            <a:off x="0" y="1946614"/>
            <a:ext cx="6916115" cy="917274"/>
          </a:xfrm>
          <a:prstGeom prst="rect">
            <a:avLst/>
          </a:prstGeom>
        </p:spPr>
      </p:pic>
      <p:pic>
        <p:nvPicPr>
          <p:cNvPr id="11" name="Picture 10">
            <a:extLst>
              <a:ext uri="{FF2B5EF4-FFF2-40B4-BE49-F238E27FC236}">
                <a16:creationId xmlns:a16="http://schemas.microsoft.com/office/drawing/2014/main" id="{645347FF-E59A-BABE-A76E-A9CB01734A0B}"/>
              </a:ext>
            </a:extLst>
          </p:cNvPr>
          <p:cNvPicPr>
            <a:picLocks noChangeAspect="1"/>
          </p:cNvPicPr>
          <p:nvPr/>
        </p:nvPicPr>
        <p:blipFill>
          <a:blip r:embed="rId5"/>
          <a:stretch>
            <a:fillRect/>
          </a:stretch>
        </p:blipFill>
        <p:spPr>
          <a:xfrm>
            <a:off x="7023630" y="1931522"/>
            <a:ext cx="2000529" cy="917274"/>
          </a:xfrm>
          <a:prstGeom prst="rect">
            <a:avLst/>
          </a:prstGeom>
        </p:spPr>
      </p:pic>
      <p:pic>
        <p:nvPicPr>
          <p:cNvPr id="12" name="Picture 11">
            <a:extLst>
              <a:ext uri="{FF2B5EF4-FFF2-40B4-BE49-F238E27FC236}">
                <a16:creationId xmlns:a16="http://schemas.microsoft.com/office/drawing/2014/main" id="{16F07571-4CB6-3A8D-77C0-863217CBD950}"/>
              </a:ext>
            </a:extLst>
          </p:cNvPr>
          <p:cNvPicPr>
            <a:picLocks noChangeAspect="1"/>
          </p:cNvPicPr>
          <p:nvPr/>
        </p:nvPicPr>
        <p:blipFill>
          <a:blip r:embed="rId6"/>
          <a:stretch>
            <a:fillRect/>
          </a:stretch>
        </p:blipFill>
        <p:spPr>
          <a:xfrm>
            <a:off x="0" y="3422002"/>
            <a:ext cx="6785811" cy="581106"/>
          </a:xfrm>
          <a:prstGeom prst="rect">
            <a:avLst/>
          </a:prstGeom>
        </p:spPr>
      </p:pic>
      <p:pic>
        <p:nvPicPr>
          <p:cNvPr id="13" name="Picture 12">
            <a:extLst>
              <a:ext uri="{FF2B5EF4-FFF2-40B4-BE49-F238E27FC236}">
                <a16:creationId xmlns:a16="http://schemas.microsoft.com/office/drawing/2014/main" id="{97AFD9FB-1758-97CE-979E-116F2B754033}"/>
              </a:ext>
            </a:extLst>
          </p:cNvPr>
          <p:cNvPicPr>
            <a:picLocks noChangeAspect="1"/>
          </p:cNvPicPr>
          <p:nvPr/>
        </p:nvPicPr>
        <p:blipFill>
          <a:blip r:embed="rId7"/>
          <a:stretch>
            <a:fillRect/>
          </a:stretch>
        </p:blipFill>
        <p:spPr>
          <a:xfrm>
            <a:off x="6958387" y="3318997"/>
            <a:ext cx="2065772" cy="787116"/>
          </a:xfrm>
          <a:prstGeom prst="rect">
            <a:avLst/>
          </a:prstGeom>
        </p:spPr>
      </p:pic>
    </p:spTree>
    <p:extLst>
      <p:ext uri="{BB962C8B-B14F-4D97-AF65-F5344CB8AC3E}">
        <p14:creationId xmlns:p14="http://schemas.microsoft.com/office/powerpoint/2010/main" val="236887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A27ADDB-6689-2055-687C-F6291F577F2F}"/>
              </a:ext>
            </a:extLst>
          </p:cNvPr>
          <p:cNvPicPr>
            <a:picLocks noChangeAspect="1"/>
          </p:cNvPicPr>
          <p:nvPr/>
        </p:nvPicPr>
        <p:blipFill>
          <a:blip r:embed="rId2"/>
          <a:stretch>
            <a:fillRect/>
          </a:stretch>
        </p:blipFill>
        <p:spPr>
          <a:xfrm>
            <a:off x="6907386" y="488998"/>
            <a:ext cx="2090057" cy="1966629"/>
          </a:xfrm>
          <a:prstGeom prst="rect">
            <a:avLst/>
          </a:prstGeom>
        </p:spPr>
      </p:pic>
      <p:pic>
        <p:nvPicPr>
          <p:cNvPr id="14" name="Picture 13">
            <a:extLst>
              <a:ext uri="{FF2B5EF4-FFF2-40B4-BE49-F238E27FC236}">
                <a16:creationId xmlns:a16="http://schemas.microsoft.com/office/drawing/2014/main" id="{36E6F305-248B-025A-13AD-AC433AEF95F9}"/>
              </a:ext>
            </a:extLst>
          </p:cNvPr>
          <p:cNvPicPr>
            <a:picLocks noChangeAspect="1"/>
          </p:cNvPicPr>
          <p:nvPr/>
        </p:nvPicPr>
        <p:blipFill>
          <a:blip r:embed="rId3"/>
          <a:stretch>
            <a:fillRect/>
          </a:stretch>
        </p:blipFill>
        <p:spPr>
          <a:xfrm>
            <a:off x="289245" y="633091"/>
            <a:ext cx="6276073" cy="1390844"/>
          </a:xfrm>
          <a:prstGeom prst="rect">
            <a:avLst/>
          </a:prstGeom>
        </p:spPr>
      </p:pic>
      <p:pic>
        <p:nvPicPr>
          <p:cNvPr id="15" name="Picture 14">
            <a:extLst>
              <a:ext uri="{FF2B5EF4-FFF2-40B4-BE49-F238E27FC236}">
                <a16:creationId xmlns:a16="http://schemas.microsoft.com/office/drawing/2014/main" id="{32A8A705-B535-9CF9-2617-F3452232DA81}"/>
              </a:ext>
            </a:extLst>
          </p:cNvPr>
          <p:cNvPicPr>
            <a:picLocks noChangeAspect="1"/>
          </p:cNvPicPr>
          <p:nvPr/>
        </p:nvPicPr>
        <p:blipFill>
          <a:blip r:embed="rId4"/>
          <a:stretch>
            <a:fillRect/>
          </a:stretch>
        </p:blipFill>
        <p:spPr>
          <a:xfrm>
            <a:off x="54514" y="2978408"/>
            <a:ext cx="6510804" cy="1609950"/>
          </a:xfrm>
          <a:prstGeom prst="rect">
            <a:avLst/>
          </a:prstGeom>
        </p:spPr>
      </p:pic>
      <p:pic>
        <p:nvPicPr>
          <p:cNvPr id="16" name="Picture 15">
            <a:extLst>
              <a:ext uri="{FF2B5EF4-FFF2-40B4-BE49-F238E27FC236}">
                <a16:creationId xmlns:a16="http://schemas.microsoft.com/office/drawing/2014/main" id="{FD369CBF-4673-4C09-08D6-B475EC6DA57C}"/>
              </a:ext>
            </a:extLst>
          </p:cNvPr>
          <p:cNvPicPr>
            <a:picLocks noChangeAspect="1"/>
          </p:cNvPicPr>
          <p:nvPr/>
        </p:nvPicPr>
        <p:blipFill>
          <a:blip r:embed="rId5"/>
          <a:stretch>
            <a:fillRect/>
          </a:stretch>
        </p:blipFill>
        <p:spPr>
          <a:xfrm>
            <a:off x="6760830" y="2868343"/>
            <a:ext cx="2383170" cy="1786159"/>
          </a:xfrm>
          <a:prstGeom prst="rect">
            <a:avLst/>
          </a:prstGeom>
        </p:spPr>
      </p:pic>
    </p:spTree>
    <p:extLst>
      <p:ext uri="{BB962C8B-B14F-4D97-AF65-F5344CB8AC3E}">
        <p14:creationId xmlns:p14="http://schemas.microsoft.com/office/powerpoint/2010/main" val="184800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7B970-F696-D82A-BDCF-8B7F13CF8003}"/>
              </a:ext>
            </a:extLst>
          </p:cNvPr>
          <p:cNvPicPr>
            <a:picLocks noChangeAspect="1"/>
          </p:cNvPicPr>
          <p:nvPr/>
        </p:nvPicPr>
        <p:blipFill>
          <a:blip r:embed="rId2"/>
          <a:stretch>
            <a:fillRect/>
          </a:stretch>
        </p:blipFill>
        <p:spPr>
          <a:xfrm>
            <a:off x="127467" y="1094490"/>
            <a:ext cx="7335274" cy="1895740"/>
          </a:xfrm>
          <a:prstGeom prst="rect">
            <a:avLst/>
          </a:prstGeom>
        </p:spPr>
      </p:pic>
      <p:pic>
        <p:nvPicPr>
          <p:cNvPr id="7" name="Picture 6">
            <a:extLst>
              <a:ext uri="{FF2B5EF4-FFF2-40B4-BE49-F238E27FC236}">
                <a16:creationId xmlns:a16="http://schemas.microsoft.com/office/drawing/2014/main" id="{0A92F178-C96D-F7F6-289F-C081EEA6046E}"/>
              </a:ext>
            </a:extLst>
          </p:cNvPr>
          <p:cNvPicPr>
            <a:picLocks noChangeAspect="1"/>
          </p:cNvPicPr>
          <p:nvPr/>
        </p:nvPicPr>
        <p:blipFill>
          <a:blip r:embed="rId3"/>
          <a:stretch>
            <a:fillRect/>
          </a:stretch>
        </p:blipFill>
        <p:spPr>
          <a:xfrm>
            <a:off x="2426028" y="3066995"/>
            <a:ext cx="3439005" cy="1725011"/>
          </a:xfrm>
          <a:prstGeom prst="rect">
            <a:avLst/>
          </a:prstGeom>
        </p:spPr>
      </p:pic>
    </p:spTree>
    <p:extLst>
      <p:ext uri="{BB962C8B-B14F-4D97-AF65-F5344CB8AC3E}">
        <p14:creationId xmlns:p14="http://schemas.microsoft.com/office/powerpoint/2010/main" val="274761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D95869-A27A-EF0B-943F-9A5333503A1C}"/>
              </a:ext>
            </a:extLst>
          </p:cNvPr>
          <p:cNvPicPr>
            <a:picLocks noChangeAspect="1"/>
          </p:cNvPicPr>
          <p:nvPr/>
        </p:nvPicPr>
        <p:blipFill>
          <a:blip r:embed="rId2"/>
          <a:stretch>
            <a:fillRect/>
          </a:stretch>
        </p:blipFill>
        <p:spPr>
          <a:xfrm>
            <a:off x="953479" y="647374"/>
            <a:ext cx="7525800" cy="1532061"/>
          </a:xfrm>
          <a:prstGeom prst="rect">
            <a:avLst/>
          </a:prstGeom>
        </p:spPr>
      </p:pic>
      <p:pic>
        <p:nvPicPr>
          <p:cNvPr id="7" name="Picture 6">
            <a:extLst>
              <a:ext uri="{FF2B5EF4-FFF2-40B4-BE49-F238E27FC236}">
                <a16:creationId xmlns:a16="http://schemas.microsoft.com/office/drawing/2014/main" id="{249E49E2-77B5-52CB-C2B1-2DE09D6CA07C}"/>
              </a:ext>
            </a:extLst>
          </p:cNvPr>
          <p:cNvPicPr>
            <a:picLocks noChangeAspect="1"/>
          </p:cNvPicPr>
          <p:nvPr/>
        </p:nvPicPr>
        <p:blipFill>
          <a:blip r:embed="rId3"/>
          <a:stretch>
            <a:fillRect/>
          </a:stretch>
        </p:blipFill>
        <p:spPr>
          <a:xfrm>
            <a:off x="2430615" y="2646437"/>
            <a:ext cx="3601026" cy="1416798"/>
          </a:xfrm>
          <a:prstGeom prst="rect">
            <a:avLst/>
          </a:prstGeom>
        </p:spPr>
      </p:pic>
    </p:spTree>
    <p:extLst>
      <p:ext uri="{BB962C8B-B14F-4D97-AF65-F5344CB8AC3E}">
        <p14:creationId xmlns:p14="http://schemas.microsoft.com/office/powerpoint/2010/main" val="129032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718816-80B5-1037-9CBC-657BDEDB03D7}"/>
              </a:ext>
            </a:extLst>
          </p:cNvPr>
          <p:cNvSpPr>
            <a:spLocks noGrp="1"/>
          </p:cNvSpPr>
          <p:nvPr>
            <p:ph type="title"/>
          </p:nvPr>
        </p:nvSpPr>
        <p:spPr>
          <a:xfrm>
            <a:off x="240631" y="1877356"/>
            <a:ext cx="8662738" cy="1388787"/>
          </a:xfrm>
        </p:spPr>
        <p:txBody>
          <a:bodyPr/>
          <a:lstStyle/>
          <a:p>
            <a:r>
              <a:rPr lang="en-US" sz="5400" b="1" dirty="0"/>
              <a:t>Thank you for attention!</a:t>
            </a:r>
            <a:endParaRPr lang="en-US" sz="5400" dirty="0"/>
          </a:p>
        </p:txBody>
      </p:sp>
    </p:spTree>
    <p:extLst>
      <p:ext uri="{BB962C8B-B14F-4D97-AF65-F5344CB8AC3E}">
        <p14:creationId xmlns:p14="http://schemas.microsoft.com/office/powerpoint/2010/main" val="214292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Overview</a:t>
            </a:r>
            <a:endParaRPr dirty="0"/>
          </a:p>
        </p:txBody>
      </p:sp>
      <p:sp>
        <p:nvSpPr>
          <p:cNvPr id="3" name="Text Placeholder 2">
            <a:extLst>
              <a:ext uri="{FF2B5EF4-FFF2-40B4-BE49-F238E27FC236}">
                <a16:creationId xmlns:a16="http://schemas.microsoft.com/office/drawing/2014/main" id="{006DDD38-3521-F515-1F10-189CD2CBA006}"/>
              </a:ext>
            </a:extLst>
          </p:cNvPr>
          <p:cNvSpPr>
            <a:spLocks noGrp="1" noChangeArrowheads="1"/>
          </p:cNvSpPr>
          <p:nvPr>
            <p:ph type="body" idx="1"/>
          </p:nvPr>
        </p:nvSpPr>
        <p:spPr bwMode="auto">
          <a:xfrm>
            <a:off x="329184" y="1844362"/>
            <a:ext cx="804671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Analyze hotel reservation data to gain insights into guest preferences and booking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Tools Used:</a:t>
            </a:r>
            <a:r>
              <a:rPr kumimoji="0" lang="en-US" altLang="en-US" sz="1800" b="0" i="0" u="none" strike="noStrike" cap="none" normalizeH="0" baseline="0" dirty="0">
                <a:ln>
                  <a:noFill/>
                </a:ln>
                <a:solidFill>
                  <a:schemeClr val="tx1"/>
                </a:solidFill>
                <a:effectLst/>
                <a:latin typeface="Arial" panose="020B0604020202020204" pitchFamily="34" charset="0"/>
              </a:rPr>
              <a:t> SQL for querying and analyzing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Dataset Details:</a:t>
            </a:r>
            <a:r>
              <a:rPr kumimoji="0" lang="en-US" altLang="en-US" sz="1800" b="0" i="0" u="none" strike="noStrike" cap="none" normalizeH="0" baseline="0" dirty="0">
                <a:ln>
                  <a:noFill/>
                </a:ln>
                <a:solidFill>
                  <a:schemeClr val="tx1"/>
                </a:solidFill>
                <a:effectLst/>
                <a:latin typeface="Arial" panose="020B0604020202020204" pitchFamily="34" charset="0"/>
              </a:rPr>
              <a:t> Includes booking ID, number of adults and children, number of weekend and weekday nights, meal plan, room type, lead time, arrival date, market segment, average price per room, and booking status.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4" y="445025"/>
            <a:ext cx="5321815" cy="572700"/>
          </a:xfrm>
          <a:prstGeom prst="rect">
            <a:avLst/>
          </a:prstGeom>
        </p:spPr>
        <p:txBody>
          <a:bodyPr spcFirstLastPara="1" wrap="square" lIns="91425" tIns="91425" rIns="91425" bIns="91425" anchor="t" anchorCtr="0">
            <a:noAutofit/>
          </a:bodyPr>
          <a:lstStyle/>
          <a:p>
            <a:r>
              <a:rPr lang="en-US" b="1" dirty="0"/>
              <a:t>Slide 3: Dataset Columns</a:t>
            </a:r>
          </a:p>
        </p:txBody>
      </p:sp>
      <p:sp>
        <p:nvSpPr>
          <p:cNvPr id="25" name="Rectangle 2">
            <a:extLst>
              <a:ext uri="{FF2B5EF4-FFF2-40B4-BE49-F238E27FC236}">
                <a16:creationId xmlns:a16="http://schemas.microsoft.com/office/drawing/2014/main" id="{923E1AC5-CA36-5AB2-BC2D-9CEE5234DF2B}"/>
              </a:ext>
            </a:extLst>
          </p:cNvPr>
          <p:cNvSpPr>
            <a:spLocks noGrp="1" noChangeArrowheads="1"/>
          </p:cNvSpPr>
          <p:nvPr>
            <p:ph type="subTitle" idx="4"/>
          </p:nvPr>
        </p:nvSpPr>
        <p:spPr bwMode="auto">
          <a:xfrm>
            <a:off x="365760" y="1282155"/>
            <a:ext cx="737007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Booking_ID:</a:t>
            </a:r>
            <a:r>
              <a:rPr kumimoji="0" lang="en-US" altLang="en-US" sz="1800" b="0" i="0" u="none" strike="noStrike" cap="none" normalizeH="0" baseline="0">
                <a:ln>
                  <a:noFill/>
                </a:ln>
                <a:solidFill>
                  <a:schemeClr val="tx1"/>
                </a:solidFill>
                <a:effectLst/>
                <a:latin typeface="Arial" panose="020B0604020202020204" pitchFamily="34" charset="0"/>
              </a:rPr>
              <a:t> Unique identifier for each reservation.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no_of_adults:</a:t>
            </a:r>
            <a:r>
              <a:rPr kumimoji="0" lang="en-US" altLang="en-US" sz="1800" b="0" i="0" u="none" strike="noStrike" cap="none" normalizeH="0" baseline="0">
                <a:ln>
                  <a:noFill/>
                </a:ln>
                <a:solidFill>
                  <a:schemeClr val="tx1"/>
                </a:solidFill>
                <a:effectLst/>
                <a:latin typeface="Arial" panose="020B0604020202020204" pitchFamily="34" charset="0"/>
              </a:rPr>
              <a:t> Number of adults in the reservation.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no_of_children:</a:t>
            </a:r>
            <a:r>
              <a:rPr kumimoji="0" lang="en-US" altLang="en-US" sz="1800" b="0" i="0" u="none" strike="noStrike" cap="none" normalizeH="0" baseline="0">
                <a:ln>
                  <a:noFill/>
                </a:ln>
                <a:solidFill>
                  <a:schemeClr val="tx1"/>
                </a:solidFill>
                <a:effectLst/>
                <a:latin typeface="Arial" panose="020B0604020202020204" pitchFamily="34" charset="0"/>
              </a:rPr>
              <a:t> Number of children in the reservation.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no_of_weekend_nights:</a:t>
            </a:r>
            <a:r>
              <a:rPr kumimoji="0" lang="en-US" altLang="en-US" sz="1800" b="0" i="0" u="none" strike="noStrike" cap="none" normalizeH="0" baseline="0">
                <a:ln>
                  <a:noFill/>
                </a:ln>
                <a:solidFill>
                  <a:schemeClr val="tx1"/>
                </a:solidFill>
                <a:effectLst/>
                <a:latin typeface="Arial" panose="020B0604020202020204" pitchFamily="34" charset="0"/>
              </a:rPr>
              <a:t> Nights reserved on weekends.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no_of_week_nights:</a:t>
            </a:r>
            <a:r>
              <a:rPr kumimoji="0" lang="en-US" altLang="en-US" sz="1800" b="0" i="0" u="none" strike="noStrike" cap="none" normalizeH="0" baseline="0">
                <a:ln>
                  <a:noFill/>
                </a:ln>
                <a:solidFill>
                  <a:schemeClr val="tx1"/>
                </a:solidFill>
                <a:effectLst/>
                <a:latin typeface="Arial" panose="020B0604020202020204" pitchFamily="34" charset="0"/>
              </a:rPr>
              <a:t> Nights reserved on weekdays.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type_of_meal_plan:</a:t>
            </a:r>
            <a:r>
              <a:rPr kumimoji="0" lang="en-US" altLang="en-US" sz="1800" b="0" i="0" u="none" strike="noStrike" cap="none" normalizeH="0" baseline="0">
                <a:ln>
                  <a:noFill/>
                </a:ln>
                <a:solidFill>
                  <a:schemeClr val="tx1"/>
                </a:solidFill>
                <a:effectLst/>
                <a:latin typeface="Arial" panose="020B0604020202020204" pitchFamily="34" charset="0"/>
              </a:rPr>
              <a:t> Chosen meal plan.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room_type_reserved:</a:t>
            </a:r>
            <a:r>
              <a:rPr kumimoji="0" lang="en-US" altLang="en-US" sz="1800" b="0" i="0" u="none" strike="noStrike" cap="none" normalizeH="0" baseline="0">
                <a:ln>
                  <a:noFill/>
                </a:ln>
                <a:solidFill>
                  <a:schemeClr val="tx1"/>
                </a:solidFill>
                <a:effectLst/>
                <a:latin typeface="Arial" panose="020B0604020202020204" pitchFamily="34" charset="0"/>
              </a:rPr>
              <a:t> Type of room reserved.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lead_time:</a:t>
            </a:r>
            <a:r>
              <a:rPr kumimoji="0" lang="en-US" altLang="en-US" sz="1800" b="0" i="0" u="none" strike="noStrike" cap="none" normalizeH="0" baseline="0">
                <a:ln>
                  <a:noFill/>
                </a:ln>
                <a:solidFill>
                  <a:schemeClr val="tx1"/>
                </a:solidFill>
                <a:effectLst/>
                <a:latin typeface="Arial" panose="020B0604020202020204" pitchFamily="34" charset="0"/>
              </a:rPr>
              <a:t> Days between booking and arrival.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arrival_date:</a:t>
            </a:r>
            <a:r>
              <a:rPr kumimoji="0" lang="en-US" altLang="en-US" sz="1800" b="0" i="0" u="none" strike="noStrike" cap="none" normalizeH="0" baseline="0">
                <a:ln>
                  <a:noFill/>
                </a:ln>
                <a:solidFill>
                  <a:schemeClr val="tx1"/>
                </a:solidFill>
                <a:effectLst/>
                <a:latin typeface="Arial" panose="020B0604020202020204" pitchFamily="34" charset="0"/>
              </a:rPr>
              <a:t> Date of arrival.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market_segment_type:</a:t>
            </a:r>
            <a:r>
              <a:rPr kumimoji="0" lang="en-US" altLang="en-US" sz="1800" b="0" i="0" u="none" strike="noStrike" cap="none" normalizeH="0" baseline="0">
                <a:ln>
                  <a:noFill/>
                </a:ln>
                <a:solidFill>
                  <a:schemeClr val="tx1"/>
                </a:solidFill>
                <a:effectLst/>
                <a:latin typeface="Arial" panose="020B0604020202020204" pitchFamily="34" charset="0"/>
              </a:rPr>
              <a:t> Market segment of the reservation.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avg_price_per_room:</a:t>
            </a:r>
            <a:r>
              <a:rPr kumimoji="0" lang="en-US" altLang="en-US" sz="1800" b="0" i="0" u="none" strike="noStrike" cap="none" normalizeH="0" baseline="0">
                <a:ln>
                  <a:noFill/>
                </a:ln>
                <a:solidFill>
                  <a:schemeClr val="tx1"/>
                </a:solidFill>
                <a:effectLst/>
                <a:latin typeface="Arial" panose="020B0604020202020204" pitchFamily="34" charset="0"/>
              </a:rPr>
              <a:t> Average price per room.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booking_status:</a:t>
            </a:r>
            <a:r>
              <a:rPr kumimoji="0" lang="en-US" altLang="en-US" sz="1800" b="0" i="0" u="none" strike="noStrike" cap="none" normalizeH="0" baseline="0">
                <a:ln>
                  <a:noFill/>
                </a:ln>
                <a:solidFill>
                  <a:schemeClr val="tx1"/>
                </a:solidFill>
                <a:effectLst/>
                <a:latin typeface="Arial" panose="020B0604020202020204" pitchFamily="34" charset="0"/>
              </a:rPr>
              <a:t> Status of the booking.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0" y="302938"/>
            <a:ext cx="4323000" cy="4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Database Setup</a:t>
            </a:r>
            <a:endParaRPr dirty="0"/>
          </a:p>
        </p:txBody>
      </p:sp>
      <p:pic>
        <p:nvPicPr>
          <p:cNvPr id="3" name="Picture 2">
            <a:extLst>
              <a:ext uri="{FF2B5EF4-FFF2-40B4-BE49-F238E27FC236}">
                <a16:creationId xmlns:a16="http://schemas.microsoft.com/office/drawing/2014/main" id="{A6401BA6-22D2-BE14-2CDA-F208976DCA4E}"/>
              </a:ext>
            </a:extLst>
          </p:cNvPr>
          <p:cNvPicPr>
            <a:picLocks noChangeAspect="1"/>
          </p:cNvPicPr>
          <p:nvPr/>
        </p:nvPicPr>
        <p:blipFill>
          <a:blip r:embed="rId3"/>
          <a:stretch>
            <a:fillRect/>
          </a:stretch>
        </p:blipFill>
        <p:spPr>
          <a:xfrm>
            <a:off x="108224" y="952733"/>
            <a:ext cx="3379568" cy="1921297"/>
          </a:xfrm>
          <a:prstGeom prst="rect">
            <a:avLst/>
          </a:prstGeom>
        </p:spPr>
      </p:pic>
      <p:pic>
        <p:nvPicPr>
          <p:cNvPr id="5" name="Picture 4">
            <a:extLst>
              <a:ext uri="{FF2B5EF4-FFF2-40B4-BE49-F238E27FC236}">
                <a16:creationId xmlns:a16="http://schemas.microsoft.com/office/drawing/2014/main" id="{EB4056C5-3B55-574E-52AA-0D3CD54C99B6}"/>
              </a:ext>
            </a:extLst>
          </p:cNvPr>
          <p:cNvPicPr>
            <a:picLocks noChangeAspect="1"/>
          </p:cNvPicPr>
          <p:nvPr/>
        </p:nvPicPr>
        <p:blipFill>
          <a:blip r:embed="rId4"/>
          <a:stretch>
            <a:fillRect/>
          </a:stretch>
        </p:blipFill>
        <p:spPr>
          <a:xfrm>
            <a:off x="4323000" y="384159"/>
            <a:ext cx="4568287" cy="4375181"/>
          </a:xfrm>
          <a:prstGeom prst="rect">
            <a:avLst/>
          </a:prstGeom>
        </p:spPr>
      </p:pic>
      <p:grpSp>
        <p:nvGrpSpPr>
          <p:cNvPr id="11" name="Group 10">
            <a:extLst>
              <a:ext uri="{FF2B5EF4-FFF2-40B4-BE49-F238E27FC236}">
                <a16:creationId xmlns:a16="http://schemas.microsoft.com/office/drawing/2014/main" id="{5BDFAB9F-5DAD-77FE-486D-357B22CF8AC1}"/>
              </a:ext>
            </a:extLst>
          </p:cNvPr>
          <p:cNvGrpSpPr/>
          <p:nvPr/>
        </p:nvGrpSpPr>
        <p:grpSpPr>
          <a:xfrm>
            <a:off x="5018795" y="1189562"/>
            <a:ext cx="65520" cy="48240"/>
            <a:chOff x="5018795" y="1189562"/>
            <a:chExt cx="65520" cy="48240"/>
          </a:xfrm>
        </p:grpSpPr>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734DE2D-01A8-8E37-E02C-0365B21EE357}"/>
                    </a:ext>
                  </a:extLst>
                </p14:cNvPr>
                <p14:cNvContentPartPr/>
                <p14:nvPr/>
              </p14:nvContentPartPr>
              <p14:xfrm>
                <a:off x="5018795" y="1216562"/>
                <a:ext cx="49680" cy="360"/>
              </p14:xfrm>
            </p:contentPart>
          </mc:Choice>
          <mc:Fallback xmlns="">
            <p:pic>
              <p:nvPicPr>
                <p:cNvPr id="8" name="Ink 7">
                  <a:extLst>
                    <a:ext uri="{FF2B5EF4-FFF2-40B4-BE49-F238E27FC236}">
                      <a16:creationId xmlns:a16="http://schemas.microsoft.com/office/drawing/2014/main" id="{E734DE2D-01A8-8E37-E02C-0365B21EE357}"/>
                    </a:ext>
                  </a:extLst>
                </p:cNvPr>
                <p:cNvPicPr/>
                <p:nvPr/>
              </p:nvPicPr>
              <p:blipFill>
                <a:blip r:embed="rId6"/>
                <a:stretch>
                  <a:fillRect/>
                </a:stretch>
              </p:blipFill>
              <p:spPr>
                <a:xfrm>
                  <a:off x="5010155" y="1207922"/>
                  <a:ext cx="67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C8AB215C-4ED5-B201-A5B1-3627F6BF5A07}"/>
                    </a:ext>
                  </a:extLst>
                </p14:cNvPr>
                <p14:cNvContentPartPr/>
                <p14:nvPr/>
              </p14:nvContentPartPr>
              <p14:xfrm>
                <a:off x="5060195" y="1189562"/>
                <a:ext cx="360" cy="45360"/>
              </p14:xfrm>
            </p:contentPart>
          </mc:Choice>
          <mc:Fallback xmlns="">
            <p:pic>
              <p:nvPicPr>
                <p:cNvPr id="9" name="Ink 8">
                  <a:extLst>
                    <a:ext uri="{FF2B5EF4-FFF2-40B4-BE49-F238E27FC236}">
                      <a16:creationId xmlns:a16="http://schemas.microsoft.com/office/drawing/2014/main" id="{C8AB215C-4ED5-B201-A5B1-3627F6BF5A07}"/>
                    </a:ext>
                  </a:extLst>
                </p:cNvPr>
                <p:cNvPicPr/>
                <p:nvPr/>
              </p:nvPicPr>
              <p:blipFill>
                <a:blip r:embed="rId8"/>
                <a:stretch>
                  <a:fillRect/>
                </a:stretch>
              </p:blipFill>
              <p:spPr>
                <a:xfrm>
                  <a:off x="5051195" y="1180562"/>
                  <a:ext cx="180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C654A85E-C98F-691E-B6E8-603185BCF176}"/>
                    </a:ext>
                  </a:extLst>
                </p14:cNvPr>
                <p14:cNvContentPartPr/>
                <p14:nvPr/>
              </p14:nvContentPartPr>
              <p14:xfrm>
                <a:off x="5046155" y="1223042"/>
                <a:ext cx="38160" cy="14760"/>
              </p14:xfrm>
            </p:contentPart>
          </mc:Choice>
          <mc:Fallback xmlns="">
            <p:pic>
              <p:nvPicPr>
                <p:cNvPr id="10" name="Ink 9">
                  <a:extLst>
                    <a:ext uri="{FF2B5EF4-FFF2-40B4-BE49-F238E27FC236}">
                      <a16:creationId xmlns:a16="http://schemas.microsoft.com/office/drawing/2014/main" id="{C654A85E-C98F-691E-B6E8-603185BCF176}"/>
                    </a:ext>
                  </a:extLst>
                </p:cNvPr>
                <p:cNvPicPr/>
                <p:nvPr/>
              </p:nvPicPr>
              <p:blipFill>
                <a:blip r:embed="rId10"/>
                <a:stretch>
                  <a:fillRect/>
                </a:stretch>
              </p:blipFill>
              <p:spPr>
                <a:xfrm>
                  <a:off x="5037155" y="1214042"/>
                  <a:ext cx="55800" cy="32400"/>
                </a:xfrm>
                <a:prstGeom prst="rect">
                  <a:avLst/>
                </a:prstGeom>
              </p:spPr>
            </p:pic>
          </mc:Fallback>
        </mc:AlternateContent>
      </p:grpSp>
      <p:grpSp>
        <p:nvGrpSpPr>
          <p:cNvPr id="14" name="Group 13">
            <a:extLst>
              <a:ext uri="{FF2B5EF4-FFF2-40B4-BE49-F238E27FC236}">
                <a16:creationId xmlns:a16="http://schemas.microsoft.com/office/drawing/2014/main" id="{A1AA8CD3-1EB3-C3EB-FE78-7AFCECEF6AE1}"/>
              </a:ext>
            </a:extLst>
          </p:cNvPr>
          <p:cNvGrpSpPr/>
          <p:nvPr/>
        </p:nvGrpSpPr>
        <p:grpSpPr>
          <a:xfrm>
            <a:off x="7527995" y="3884522"/>
            <a:ext cx="95400" cy="144360"/>
            <a:chOff x="7527995" y="3884522"/>
            <a:chExt cx="95400" cy="144360"/>
          </a:xfrm>
        </p:grpSpPr>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17F2A0C8-9C99-0F04-D7D3-81E1B461C6B3}"/>
                    </a:ext>
                  </a:extLst>
                </p14:cNvPr>
                <p14:cNvContentPartPr/>
                <p14:nvPr/>
              </p14:nvContentPartPr>
              <p14:xfrm>
                <a:off x="7527995" y="3966962"/>
                <a:ext cx="95400" cy="360"/>
              </p14:xfrm>
            </p:contentPart>
          </mc:Choice>
          <mc:Fallback xmlns="">
            <p:pic>
              <p:nvPicPr>
                <p:cNvPr id="12" name="Ink 11">
                  <a:extLst>
                    <a:ext uri="{FF2B5EF4-FFF2-40B4-BE49-F238E27FC236}">
                      <a16:creationId xmlns:a16="http://schemas.microsoft.com/office/drawing/2014/main" id="{17F2A0C8-9C99-0F04-D7D3-81E1B461C6B3}"/>
                    </a:ext>
                  </a:extLst>
                </p:cNvPr>
                <p:cNvPicPr/>
                <p:nvPr/>
              </p:nvPicPr>
              <p:blipFill>
                <a:blip r:embed="rId12"/>
                <a:stretch>
                  <a:fillRect/>
                </a:stretch>
              </p:blipFill>
              <p:spPr>
                <a:xfrm>
                  <a:off x="7519355" y="3957962"/>
                  <a:ext cx="113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E9594DD8-F055-ABC4-D8A3-DDB5840033D4}"/>
                    </a:ext>
                  </a:extLst>
                </p14:cNvPr>
                <p14:cNvContentPartPr/>
                <p14:nvPr/>
              </p14:nvContentPartPr>
              <p14:xfrm>
                <a:off x="7589915" y="3884522"/>
                <a:ext cx="360" cy="144360"/>
              </p14:xfrm>
            </p:contentPart>
          </mc:Choice>
          <mc:Fallback xmlns="">
            <p:pic>
              <p:nvPicPr>
                <p:cNvPr id="13" name="Ink 12">
                  <a:extLst>
                    <a:ext uri="{FF2B5EF4-FFF2-40B4-BE49-F238E27FC236}">
                      <a16:creationId xmlns:a16="http://schemas.microsoft.com/office/drawing/2014/main" id="{E9594DD8-F055-ABC4-D8A3-DDB5840033D4}"/>
                    </a:ext>
                  </a:extLst>
                </p:cNvPr>
                <p:cNvPicPr/>
                <p:nvPr/>
              </p:nvPicPr>
              <p:blipFill>
                <a:blip r:embed="rId14"/>
                <a:stretch>
                  <a:fillRect/>
                </a:stretch>
              </p:blipFill>
              <p:spPr>
                <a:xfrm>
                  <a:off x="7581275" y="3875522"/>
                  <a:ext cx="18000" cy="16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9F045C00-128E-FEB9-FD3E-9662BDF6CBF2}"/>
                  </a:ext>
                </a:extLst>
              </p14:cNvPr>
              <p14:cNvContentPartPr/>
              <p14:nvPr/>
            </p14:nvContentPartPr>
            <p14:xfrm>
              <a:off x="4563755" y="735602"/>
              <a:ext cx="106560" cy="104040"/>
            </p14:xfrm>
          </p:contentPart>
        </mc:Choice>
        <mc:Fallback xmlns="">
          <p:pic>
            <p:nvPicPr>
              <p:cNvPr id="16" name="Ink 15">
                <a:extLst>
                  <a:ext uri="{FF2B5EF4-FFF2-40B4-BE49-F238E27FC236}">
                    <a16:creationId xmlns:a16="http://schemas.microsoft.com/office/drawing/2014/main" id="{9F045C00-128E-FEB9-FD3E-9662BDF6CBF2}"/>
                  </a:ext>
                </a:extLst>
              </p:cNvPr>
              <p:cNvPicPr/>
              <p:nvPr/>
            </p:nvPicPr>
            <p:blipFill>
              <a:blip r:embed="rId16"/>
              <a:stretch>
                <a:fillRect/>
              </a:stretch>
            </p:blipFill>
            <p:spPr>
              <a:xfrm>
                <a:off x="4555115" y="726962"/>
                <a:ext cx="124200" cy="1216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pic>
        <p:nvPicPr>
          <p:cNvPr id="3" name="Picture 2">
            <a:extLst>
              <a:ext uri="{FF2B5EF4-FFF2-40B4-BE49-F238E27FC236}">
                <a16:creationId xmlns:a16="http://schemas.microsoft.com/office/drawing/2014/main" id="{565003E8-5A67-114E-0E33-CF021B596CF9}"/>
              </a:ext>
            </a:extLst>
          </p:cNvPr>
          <p:cNvPicPr>
            <a:picLocks noChangeAspect="1"/>
          </p:cNvPicPr>
          <p:nvPr/>
        </p:nvPicPr>
        <p:blipFill>
          <a:blip r:embed="rId3"/>
          <a:stretch>
            <a:fillRect/>
          </a:stretch>
        </p:blipFill>
        <p:spPr>
          <a:xfrm>
            <a:off x="-2983" y="284917"/>
            <a:ext cx="2721046" cy="2162649"/>
          </a:xfrm>
          <a:prstGeom prst="rect">
            <a:avLst/>
          </a:prstGeom>
        </p:spPr>
      </p:pic>
      <p:pic>
        <p:nvPicPr>
          <p:cNvPr id="5" name="Picture 4">
            <a:extLst>
              <a:ext uri="{FF2B5EF4-FFF2-40B4-BE49-F238E27FC236}">
                <a16:creationId xmlns:a16="http://schemas.microsoft.com/office/drawing/2014/main" id="{9272E247-5C86-D1C9-1E36-F31EFFD3D286}"/>
              </a:ext>
            </a:extLst>
          </p:cNvPr>
          <p:cNvPicPr>
            <a:picLocks noChangeAspect="1"/>
          </p:cNvPicPr>
          <p:nvPr/>
        </p:nvPicPr>
        <p:blipFill>
          <a:blip r:embed="rId4"/>
          <a:stretch>
            <a:fillRect/>
          </a:stretch>
        </p:blipFill>
        <p:spPr>
          <a:xfrm>
            <a:off x="2739430" y="277464"/>
            <a:ext cx="2880126" cy="2268812"/>
          </a:xfrm>
          <a:prstGeom prst="rect">
            <a:avLst/>
          </a:prstGeom>
        </p:spPr>
      </p:pic>
      <p:pic>
        <p:nvPicPr>
          <p:cNvPr id="11" name="Picture 10">
            <a:extLst>
              <a:ext uri="{FF2B5EF4-FFF2-40B4-BE49-F238E27FC236}">
                <a16:creationId xmlns:a16="http://schemas.microsoft.com/office/drawing/2014/main" id="{B3CA6845-E6BC-8E2C-AF9B-F89919856BC5}"/>
              </a:ext>
            </a:extLst>
          </p:cNvPr>
          <p:cNvPicPr>
            <a:picLocks noChangeAspect="1"/>
          </p:cNvPicPr>
          <p:nvPr/>
        </p:nvPicPr>
        <p:blipFill>
          <a:blip r:embed="rId5"/>
          <a:stretch>
            <a:fillRect/>
          </a:stretch>
        </p:blipFill>
        <p:spPr>
          <a:xfrm>
            <a:off x="5598189" y="251989"/>
            <a:ext cx="3516389" cy="2286832"/>
          </a:xfrm>
          <a:prstGeom prst="rect">
            <a:avLst/>
          </a:prstGeom>
        </p:spPr>
      </p:pic>
      <p:pic>
        <p:nvPicPr>
          <p:cNvPr id="13" name="Picture 12">
            <a:extLst>
              <a:ext uri="{FF2B5EF4-FFF2-40B4-BE49-F238E27FC236}">
                <a16:creationId xmlns:a16="http://schemas.microsoft.com/office/drawing/2014/main" id="{FF57E88D-F444-6261-D2DD-3B0330824B46}"/>
              </a:ext>
            </a:extLst>
          </p:cNvPr>
          <p:cNvPicPr>
            <a:picLocks noChangeAspect="1"/>
          </p:cNvPicPr>
          <p:nvPr/>
        </p:nvPicPr>
        <p:blipFill>
          <a:blip r:embed="rId6"/>
          <a:stretch>
            <a:fillRect/>
          </a:stretch>
        </p:blipFill>
        <p:spPr>
          <a:xfrm>
            <a:off x="-1" y="2451163"/>
            <a:ext cx="2731375" cy="2407419"/>
          </a:xfrm>
          <a:prstGeom prst="rect">
            <a:avLst/>
          </a:prstGeom>
        </p:spPr>
      </p:pic>
      <p:pic>
        <p:nvPicPr>
          <p:cNvPr id="15" name="Picture 14">
            <a:extLst>
              <a:ext uri="{FF2B5EF4-FFF2-40B4-BE49-F238E27FC236}">
                <a16:creationId xmlns:a16="http://schemas.microsoft.com/office/drawing/2014/main" id="{8CC7C7D0-B01E-A35C-7499-41CB417DEFCE}"/>
              </a:ext>
            </a:extLst>
          </p:cNvPr>
          <p:cNvPicPr>
            <a:picLocks noChangeAspect="1"/>
          </p:cNvPicPr>
          <p:nvPr/>
        </p:nvPicPr>
        <p:blipFill>
          <a:blip r:embed="rId7"/>
          <a:stretch>
            <a:fillRect/>
          </a:stretch>
        </p:blipFill>
        <p:spPr>
          <a:xfrm>
            <a:off x="2731375" y="2571750"/>
            <a:ext cx="2994475" cy="2286832"/>
          </a:xfrm>
          <a:prstGeom prst="rect">
            <a:avLst/>
          </a:prstGeom>
        </p:spPr>
      </p:pic>
      <p:pic>
        <p:nvPicPr>
          <p:cNvPr id="17" name="Picture 16">
            <a:extLst>
              <a:ext uri="{FF2B5EF4-FFF2-40B4-BE49-F238E27FC236}">
                <a16:creationId xmlns:a16="http://schemas.microsoft.com/office/drawing/2014/main" id="{CFF2D020-F53B-2F21-B619-9C42541D8CAA}"/>
              </a:ext>
            </a:extLst>
          </p:cNvPr>
          <p:cNvPicPr>
            <a:picLocks noChangeAspect="1"/>
          </p:cNvPicPr>
          <p:nvPr/>
        </p:nvPicPr>
        <p:blipFill>
          <a:blip r:embed="rId8"/>
          <a:stretch>
            <a:fillRect/>
          </a:stretch>
        </p:blipFill>
        <p:spPr>
          <a:xfrm>
            <a:off x="5733906" y="2484091"/>
            <a:ext cx="3402039" cy="2407420"/>
          </a:xfrm>
          <a:prstGeom prst="rect">
            <a:avLst/>
          </a:prstGeom>
        </p:spPr>
      </p:pic>
      <p:sp>
        <p:nvSpPr>
          <p:cNvPr id="18" name="TextBox 17">
            <a:extLst>
              <a:ext uri="{FF2B5EF4-FFF2-40B4-BE49-F238E27FC236}">
                <a16:creationId xmlns:a16="http://schemas.microsoft.com/office/drawing/2014/main" id="{015EC062-77B0-AFCC-8DB8-05FCB3698BA0}"/>
              </a:ext>
            </a:extLst>
          </p:cNvPr>
          <p:cNvSpPr txBox="1"/>
          <p:nvPr/>
        </p:nvSpPr>
        <p:spPr>
          <a:xfrm>
            <a:off x="611892" y="343760"/>
            <a:ext cx="284052" cy="307777"/>
          </a:xfrm>
          <a:prstGeom prst="rect">
            <a:avLst/>
          </a:prstGeom>
          <a:noFill/>
        </p:spPr>
        <p:txBody>
          <a:bodyPr wrap="none" rtlCol="0">
            <a:spAutoFit/>
          </a:bodyPr>
          <a:lstStyle/>
          <a:p>
            <a:r>
              <a:rPr lang="az-Latn-AZ" dirty="0"/>
              <a:t>1</a:t>
            </a:r>
            <a:endParaRPr lang="en-US" dirty="0"/>
          </a:p>
        </p:txBody>
      </p:sp>
      <p:sp>
        <p:nvSpPr>
          <p:cNvPr id="21" name="TextBox 20">
            <a:extLst>
              <a:ext uri="{FF2B5EF4-FFF2-40B4-BE49-F238E27FC236}">
                <a16:creationId xmlns:a16="http://schemas.microsoft.com/office/drawing/2014/main" id="{4C97820A-ED42-1D97-F771-928A7E293A07}"/>
              </a:ext>
            </a:extLst>
          </p:cNvPr>
          <p:cNvSpPr txBox="1"/>
          <p:nvPr/>
        </p:nvSpPr>
        <p:spPr>
          <a:xfrm>
            <a:off x="3545812" y="352161"/>
            <a:ext cx="284052" cy="307777"/>
          </a:xfrm>
          <a:prstGeom prst="rect">
            <a:avLst/>
          </a:prstGeom>
          <a:noFill/>
        </p:spPr>
        <p:txBody>
          <a:bodyPr wrap="none" rtlCol="0">
            <a:spAutoFit/>
          </a:bodyPr>
          <a:lstStyle/>
          <a:p>
            <a:r>
              <a:rPr lang="az-Latn-AZ" dirty="0"/>
              <a:t>2</a:t>
            </a:r>
            <a:endParaRPr lang="en-US" dirty="0"/>
          </a:p>
        </p:txBody>
      </p:sp>
      <p:sp>
        <p:nvSpPr>
          <p:cNvPr id="22" name="TextBox 21">
            <a:extLst>
              <a:ext uri="{FF2B5EF4-FFF2-40B4-BE49-F238E27FC236}">
                <a16:creationId xmlns:a16="http://schemas.microsoft.com/office/drawing/2014/main" id="{1FDC0515-67A9-EFDC-6AB0-01FB881ADA22}"/>
              </a:ext>
            </a:extLst>
          </p:cNvPr>
          <p:cNvSpPr txBox="1"/>
          <p:nvPr/>
        </p:nvSpPr>
        <p:spPr>
          <a:xfrm>
            <a:off x="6404571" y="284917"/>
            <a:ext cx="284052" cy="307777"/>
          </a:xfrm>
          <a:prstGeom prst="rect">
            <a:avLst/>
          </a:prstGeom>
          <a:noFill/>
        </p:spPr>
        <p:txBody>
          <a:bodyPr wrap="none" rtlCol="0">
            <a:spAutoFit/>
          </a:bodyPr>
          <a:lstStyle/>
          <a:p>
            <a:r>
              <a:rPr lang="az-Latn-AZ" dirty="0"/>
              <a:t>3</a:t>
            </a:r>
            <a:endParaRPr lang="en-US" dirty="0"/>
          </a:p>
        </p:txBody>
      </p:sp>
      <p:sp>
        <p:nvSpPr>
          <p:cNvPr id="23" name="TextBox 22">
            <a:extLst>
              <a:ext uri="{FF2B5EF4-FFF2-40B4-BE49-F238E27FC236}">
                <a16:creationId xmlns:a16="http://schemas.microsoft.com/office/drawing/2014/main" id="{1D14E72D-2FCD-0E45-56C7-3B5897DC5F18}"/>
              </a:ext>
            </a:extLst>
          </p:cNvPr>
          <p:cNvSpPr txBox="1"/>
          <p:nvPr/>
        </p:nvSpPr>
        <p:spPr>
          <a:xfrm>
            <a:off x="804031" y="2546276"/>
            <a:ext cx="284052" cy="307777"/>
          </a:xfrm>
          <a:prstGeom prst="rect">
            <a:avLst/>
          </a:prstGeom>
          <a:noFill/>
        </p:spPr>
        <p:txBody>
          <a:bodyPr wrap="none" rtlCol="0">
            <a:spAutoFit/>
          </a:bodyPr>
          <a:lstStyle/>
          <a:p>
            <a:r>
              <a:rPr lang="az-Latn-AZ" dirty="0"/>
              <a:t>4</a:t>
            </a:r>
            <a:endParaRPr lang="en-US" dirty="0"/>
          </a:p>
        </p:txBody>
      </p:sp>
      <p:sp>
        <p:nvSpPr>
          <p:cNvPr id="24" name="TextBox 23">
            <a:extLst>
              <a:ext uri="{FF2B5EF4-FFF2-40B4-BE49-F238E27FC236}">
                <a16:creationId xmlns:a16="http://schemas.microsoft.com/office/drawing/2014/main" id="{1F8BBB81-D2F8-8FB2-308E-B17D40A7F3FF}"/>
              </a:ext>
            </a:extLst>
          </p:cNvPr>
          <p:cNvSpPr txBox="1"/>
          <p:nvPr/>
        </p:nvSpPr>
        <p:spPr>
          <a:xfrm>
            <a:off x="3393380" y="2620973"/>
            <a:ext cx="284052" cy="307777"/>
          </a:xfrm>
          <a:prstGeom prst="rect">
            <a:avLst/>
          </a:prstGeom>
          <a:noFill/>
        </p:spPr>
        <p:txBody>
          <a:bodyPr wrap="none" rtlCol="0">
            <a:spAutoFit/>
          </a:bodyPr>
          <a:lstStyle/>
          <a:p>
            <a:r>
              <a:rPr lang="az-Latn-AZ" dirty="0"/>
              <a:t>5</a:t>
            </a:r>
            <a:endParaRPr lang="en-US" dirty="0"/>
          </a:p>
        </p:txBody>
      </p:sp>
      <p:sp>
        <p:nvSpPr>
          <p:cNvPr id="25" name="TextBox 24">
            <a:extLst>
              <a:ext uri="{FF2B5EF4-FFF2-40B4-BE49-F238E27FC236}">
                <a16:creationId xmlns:a16="http://schemas.microsoft.com/office/drawing/2014/main" id="{839284E3-57CC-D10D-E46B-AE57E505223E}"/>
              </a:ext>
            </a:extLst>
          </p:cNvPr>
          <p:cNvSpPr txBox="1"/>
          <p:nvPr/>
        </p:nvSpPr>
        <p:spPr>
          <a:xfrm>
            <a:off x="6323981" y="2520302"/>
            <a:ext cx="284052" cy="307777"/>
          </a:xfrm>
          <a:prstGeom prst="rect">
            <a:avLst/>
          </a:prstGeom>
          <a:noFill/>
        </p:spPr>
        <p:txBody>
          <a:bodyPr wrap="none" rtlCol="0">
            <a:spAutoFit/>
          </a:bodyPr>
          <a:lstStyle/>
          <a:p>
            <a:r>
              <a:rPr lang="az-Latn-AZ" dirty="0"/>
              <a:t>6</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61CB-03E2-477C-D2F1-F78FF04FD5E2}"/>
              </a:ext>
            </a:extLst>
          </p:cNvPr>
          <p:cNvSpPr>
            <a:spLocks noGrp="1"/>
          </p:cNvSpPr>
          <p:nvPr>
            <p:ph type="title"/>
          </p:nvPr>
        </p:nvSpPr>
        <p:spPr>
          <a:xfrm>
            <a:off x="914400" y="248599"/>
            <a:ext cx="4323000" cy="497700"/>
          </a:xfrm>
        </p:spPr>
        <p:txBody>
          <a:bodyPr/>
          <a:lstStyle/>
          <a:p>
            <a:r>
              <a:rPr lang="en-US" dirty="0"/>
              <a:t>Dataset </a:t>
            </a:r>
            <a:r>
              <a:rPr lang="en-US" dirty="0" err="1"/>
              <a:t>Owerview</a:t>
            </a:r>
            <a:endParaRPr lang="en-US" dirty="0"/>
          </a:p>
        </p:txBody>
      </p:sp>
      <p:pic>
        <p:nvPicPr>
          <p:cNvPr id="5" name="Picture 4">
            <a:extLst>
              <a:ext uri="{FF2B5EF4-FFF2-40B4-BE49-F238E27FC236}">
                <a16:creationId xmlns:a16="http://schemas.microsoft.com/office/drawing/2014/main" id="{C4A68004-83AA-1341-BC31-D4D3564313D7}"/>
              </a:ext>
            </a:extLst>
          </p:cNvPr>
          <p:cNvPicPr>
            <a:picLocks noChangeAspect="1"/>
          </p:cNvPicPr>
          <p:nvPr/>
        </p:nvPicPr>
        <p:blipFill>
          <a:blip r:embed="rId2"/>
          <a:stretch>
            <a:fillRect/>
          </a:stretch>
        </p:blipFill>
        <p:spPr>
          <a:xfrm>
            <a:off x="174269" y="1395663"/>
            <a:ext cx="8605346" cy="3429141"/>
          </a:xfrm>
          <a:prstGeom prst="rect">
            <a:avLst/>
          </a:prstGeom>
        </p:spPr>
      </p:pic>
      <p:pic>
        <p:nvPicPr>
          <p:cNvPr id="9" name="Picture 8">
            <a:extLst>
              <a:ext uri="{FF2B5EF4-FFF2-40B4-BE49-F238E27FC236}">
                <a16:creationId xmlns:a16="http://schemas.microsoft.com/office/drawing/2014/main" id="{EDFB99A5-4C36-76FB-4D5A-2B9E2572E114}"/>
              </a:ext>
            </a:extLst>
          </p:cNvPr>
          <p:cNvPicPr>
            <a:picLocks noChangeAspect="1"/>
          </p:cNvPicPr>
          <p:nvPr/>
        </p:nvPicPr>
        <p:blipFill>
          <a:blip r:embed="rId3"/>
          <a:stretch>
            <a:fillRect/>
          </a:stretch>
        </p:blipFill>
        <p:spPr>
          <a:xfrm>
            <a:off x="2674449" y="846283"/>
            <a:ext cx="3485720" cy="497700"/>
          </a:xfrm>
          <a:prstGeom prst="rect">
            <a:avLst/>
          </a:prstGeom>
        </p:spPr>
      </p:pic>
    </p:spTree>
    <p:extLst>
      <p:ext uri="{BB962C8B-B14F-4D97-AF65-F5344CB8AC3E}">
        <p14:creationId xmlns:p14="http://schemas.microsoft.com/office/powerpoint/2010/main" val="110418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7" name="Google Shape;547;p65"/>
          <p:cNvSpPr txBox="1">
            <a:spLocks noGrp="1"/>
          </p:cNvSpPr>
          <p:nvPr>
            <p:ph type="title"/>
          </p:nvPr>
        </p:nvSpPr>
        <p:spPr>
          <a:xfrm>
            <a:off x="108208" y="280021"/>
            <a:ext cx="5679900" cy="572700"/>
          </a:xfrm>
          <a:prstGeom prst="rect">
            <a:avLst/>
          </a:prstGeom>
        </p:spPr>
        <p:txBody>
          <a:bodyPr spcFirstLastPara="1" wrap="square" lIns="91425" tIns="91425" rIns="91425" bIns="91425" anchor="t" anchorCtr="0">
            <a:noAutofit/>
          </a:bodyPr>
          <a:lstStyle/>
          <a:p>
            <a:r>
              <a:rPr lang="en-US" b="1" dirty="0"/>
              <a:t>Analysis Questions</a:t>
            </a:r>
          </a:p>
        </p:txBody>
      </p:sp>
      <p:sp>
        <p:nvSpPr>
          <p:cNvPr id="2" name="Subtitle 1">
            <a:extLst>
              <a:ext uri="{FF2B5EF4-FFF2-40B4-BE49-F238E27FC236}">
                <a16:creationId xmlns:a16="http://schemas.microsoft.com/office/drawing/2014/main" id="{196118D7-3A7D-7F35-509A-0B7580FC1187}"/>
              </a:ext>
            </a:extLst>
          </p:cNvPr>
          <p:cNvSpPr>
            <a:spLocks noGrp="1" noChangeArrowheads="1"/>
          </p:cNvSpPr>
          <p:nvPr>
            <p:ph type="subTitle" idx="1"/>
          </p:nvPr>
        </p:nvSpPr>
        <p:spPr bwMode="auto">
          <a:xfrm>
            <a:off x="108208" y="981420"/>
            <a:ext cx="894462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Total number of reservations.</a:t>
            </a:r>
          </a:p>
          <a:p>
            <a:pPr marL="285750" indent="-285750" eaLnBrk="0" fontAlgn="base" hangingPunct="0">
              <a:spcBef>
                <a:spcPct val="0"/>
              </a:spcBef>
              <a:spcAft>
                <a:spcPct val="0"/>
              </a:spcAft>
              <a:buClrTx/>
              <a:buSzTx/>
            </a:pPr>
            <a:r>
              <a:rPr kumimoji="0" lang="az-Latn-AZ"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Most popular meal plan among guests.</a:t>
            </a:r>
          </a:p>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Average price per room for reservations involving children.</a:t>
            </a:r>
          </a:p>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Number of reservations for the year 20XX.</a:t>
            </a:r>
          </a:p>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Most commonly booked room type.</a:t>
            </a:r>
          </a:p>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Reservations falling on a weekend.</a:t>
            </a:r>
          </a:p>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Highest and lowest lead time for reservations.</a:t>
            </a:r>
          </a:p>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Most common market segment type.</a:t>
            </a:r>
          </a:p>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Reservations with booking status "Confirmed."</a:t>
            </a:r>
          </a:p>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Total number of adults and children across all reservations.</a:t>
            </a:r>
          </a:p>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Average number of weekend nights for reservations involving children.</a:t>
            </a:r>
          </a:p>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Reservations made in each month of the year.</a:t>
            </a:r>
          </a:p>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Average number of nights spent by guests for each room type.</a:t>
            </a:r>
          </a:p>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Most common room type and average price for reservations involving children.</a:t>
            </a:r>
          </a:p>
          <a:p>
            <a:pPr marL="285750" indent="-28575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Market segment type with the highest average price per room.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4" name="Google Shape;554;p66"/>
          <p:cNvSpPr txBox="1">
            <a:spLocks noGrp="1"/>
          </p:cNvSpPr>
          <p:nvPr>
            <p:ph type="title"/>
          </p:nvPr>
        </p:nvSpPr>
        <p:spPr>
          <a:xfrm>
            <a:off x="1573554" y="292849"/>
            <a:ext cx="5679900" cy="572700"/>
          </a:xfrm>
          <a:prstGeom prst="rect">
            <a:avLst/>
          </a:prstGeom>
        </p:spPr>
        <p:txBody>
          <a:bodyPr spcFirstLastPara="1" wrap="square" lIns="91425" tIns="91425" rIns="91425" bIns="91425" anchor="t" anchorCtr="0">
            <a:noAutofit/>
          </a:bodyPr>
          <a:lstStyle/>
          <a:p>
            <a:pPr lvl="0"/>
            <a:r>
              <a:rPr lang="en-US" dirty="0"/>
              <a:t>SQL Query Examples</a:t>
            </a:r>
            <a:endParaRPr dirty="0"/>
          </a:p>
        </p:txBody>
      </p:sp>
      <p:pic>
        <p:nvPicPr>
          <p:cNvPr id="5" name="Picture 4">
            <a:extLst>
              <a:ext uri="{FF2B5EF4-FFF2-40B4-BE49-F238E27FC236}">
                <a16:creationId xmlns:a16="http://schemas.microsoft.com/office/drawing/2014/main" id="{F3F46A29-A1F4-28BF-1870-DC91F6849B0C}"/>
              </a:ext>
            </a:extLst>
          </p:cNvPr>
          <p:cNvPicPr>
            <a:picLocks noChangeAspect="1"/>
          </p:cNvPicPr>
          <p:nvPr/>
        </p:nvPicPr>
        <p:blipFill>
          <a:blip r:embed="rId3"/>
          <a:stretch>
            <a:fillRect/>
          </a:stretch>
        </p:blipFill>
        <p:spPr>
          <a:xfrm>
            <a:off x="149713" y="980279"/>
            <a:ext cx="6116975" cy="867705"/>
          </a:xfrm>
          <a:prstGeom prst="rect">
            <a:avLst/>
          </a:prstGeom>
        </p:spPr>
      </p:pic>
      <p:pic>
        <p:nvPicPr>
          <p:cNvPr id="7" name="Picture 6">
            <a:extLst>
              <a:ext uri="{FF2B5EF4-FFF2-40B4-BE49-F238E27FC236}">
                <a16:creationId xmlns:a16="http://schemas.microsoft.com/office/drawing/2014/main" id="{717FF99A-D3F9-4F9C-0F1B-5E1CA3100750}"/>
              </a:ext>
            </a:extLst>
          </p:cNvPr>
          <p:cNvPicPr>
            <a:picLocks noChangeAspect="1"/>
          </p:cNvPicPr>
          <p:nvPr/>
        </p:nvPicPr>
        <p:blipFill>
          <a:blip r:embed="rId4"/>
          <a:stretch>
            <a:fillRect/>
          </a:stretch>
        </p:blipFill>
        <p:spPr>
          <a:xfrm>
            <a:off x="6364224" y="765709"/>
            <a:ext cx="2779776" cy="1296843"/>
          </a:xfrm>
          <a:prstGeom prst="rect">
            <a:avLst/>
          </a:prstGeom>
        </p:spPr>
      </p:pic>
      <p:pic>
        <p:nvPicPr>
          <p:cNvPr id="9" name="Picture 8">
            <a:extLst>
              <a:ext uri="{FF2B5EF4-FFF2-40B4-BE49-F238E27FC236}">
                <a16:creationId xmlns:a16="http://schemas.microsoft.com/office/drawing/2014/main" id="{4F063569-FE8C-F26B-9F70-75E40622B5FB}"/>
              </a:ext>
            </a:extLst>
          </p:cNvPr>
          <p:cNvPicPr>
            <a:picLocks noChangeAspect="1"/>
          </p:cNvPicPr>
          <p:nvPr/>
        </p:nvPicPr>
        <p:blipFill>
          <a:blip r:embed="rId5"/>
          <a:stretch>
            <a:fillRect/>
          </a:stretch>
        </p:blipFill>
        <p:spPr>
          <a:xfrm>
            <a:off x="0" y="2322500"/>
            <a:ext cx="5678063" cy="1897263"/>
          </a:xfrm>
          <a:prstGeom prst="rect">
            <a:avLst/>
          </a:prstGeom>
        </p:spPr>
      </p:pic>
      <p:pic>
        <p:nvPicPr>
          <p:cNvPr id="11" name="Picture 10">
            <a:extLst>
              <a:ext uri="{FF2B5EF4-FFF2-40B4-BE49-F238E27FC236}">
                <a16:creationId xmlns:a16="http://schemas.microsoft.com/office/drawing/2014/main" id="{786376B6-B119-0B1F-2FCF-E5853B48C56A}"/>
              </a:ext>
            </a:extLst>
          </p:cNvPr>
          <p:cNvPicPr>
            <a:picLocks noChangeAspect="1"/>
          </p:cNvPicPr>
          <p:nvPr/>
        </p:nvPicPr>
        <p:blipFill>
          <a:blip r:embed="rId6"/>
          <a:stretch>
            <a:fillRect/>
          </a:stretch>
        </p:blipFill>
        <p:spPr>
          <a:xfrm>
            <a:off x="5678063" y="2251066"/>
            <a:ext cx="3465937" cy="23453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6EB14A-364B-09CD-FE4A-165E0AF71F9C}"/>
              </a:ext>
            </a:extLst>
          </p:cNvPr>
          <p:cNvPicPr>
            <a:picLocks noChangeAspect="1"/>
          </p:cNvPicPr>
          <p:nvPr/>
        </p:nvPicPr>
        <p:blipFill>
          <a:blip r:embed="rId2"/>
          <a:stretch>
            <a:fillRect/>
          </a:stretch>
        </p:blipFill>
        <p:spPr>
          <a:xfrm>
            <a:off x="0" y="421183"/>
            <a:ext cx="6620799" cy="714475"/>
          </a:xfrm>
          <a:prstGeom prst="rect">
            <a:avLst/>
          </a:prstGeom>
        </p:spPr>
      </p:pic>
      <p:pic>
        <p:nvPicPr>
          <p:cNvPr id="7" name="Picture 6">
            <a:extLst>
              <a:ext uri="{FF2B5EF4-FFF2-40B4-BE49-F238E27FC236}">
                <a16:creationId xmlns:a16="http://schemas.microsoft.com/office/drawing/2014/main" id="{7F51B530-5ED9-731B-66FF-18A5144CB8E6}"/>
              </a:ext>
            </a:extLst>
          </p:cNvPr>
          <p:cNvPicPr>
            <a:picLocks noChangeAspect="1"/>
          </p:cNvPicPr>
          <p:nvPr/>
        </p:nvPicPr>
        <p:blipFill>
          <a:blip r:embed="rId3"/>
          <a:stretch>
            <a:fillRect/>
          </a:stretch>
        </p:blipFill>
        <p:spPr>
          <a:xfrm>
            <a:off x="6632550" y="89352"/>
            <a:ext cx="2431738" cy="1378136"/>
          </a:xfrm>
          <a:prstGeom prst="rect">
            <a:avLst/>
          </a:prstGeom>
        </p:spPr>
      </p:pic>
      <p:pic>
        <p:nvPicPr>
          <p:cNvPr id="11" name="Picture 10">
            <a:extLst>
              <a:ext uri="{FF2B5EF4-FFF2-40B4-BE49-F238E27FC236}">
                <a16:creationId xmlns:a16="http://schemas.microsoft.com/office/drawing/2014/main" id="{DB90C916-00FA-9D6A-7565-5B0B191C0E50}"/>
              </a:ext>
            </a:extLst>
          </p:cNvPr>
          <p:cNvPicPr>
            <a:picLocks noChangeAspect="1"/>
          </p:cNvPicPr>
          <p:nvPr/>
        </p:nvPicPr>
        <p:blipFill>
          <a:blip r:embed="rId4"/>
          <a:stretch>
            <a:fillRect/>
          </a:stretch>
        </p:blipFill>
        <p:spPr>
          <a:xfrm>
            <a:off x="233756" y="1467488"/>
            <a:ext cx="5830114" cy="1276528"/>
          </a:xfrm>
          <a:prstGeom prst="rect">
            <a:avLst/>
          </a:prstGeom>
        </p:spPr>
      </p:pic>
      <p:pic>
        <p:nvPicPr>
          <p:cNvPr id="13" name="Picture 12">
            <a:extLst>
              <a:ext uri="{FF2B5EF4-FFF2-40B4-BE49-F238E27FC236}">
                <a16:creationId xmlns:a16="http://schemas.microsoft.com/office/drawing/2014/main" id="{03B4E573-3549-88BC-A1AC-22977602EF6F}"/>
              </a:ext>
            </a:extLst>
          </p:cNvPr>
          <p:cNvPicPr>
            <a:picLocks noChangeAspect="1"/>
          </p:cNvPicPr>
          <p:nvPr/>
        </p:nvPicPr>
        <p:blipFill>
          <a:blip r:embed="rId5"/>
          <a:stretch>
            <a:fillRect/>
          </a:stretch>
        </p:blipFill>
        <p:spPr>
          <a:xfrm>
            <a:off x="6620799" y="1486343"/>
            <a:ext cx="2431738" cy="1378136"/>
          </a:xfrm>
          <a:prstGeom prst="rect">
            <a:avLst/>
          </a:prstGeom>
        </p:spPr>
      </p:pic>
      <p:pic>
        <p:nvPicPr>
          <p:cNvPr id="15" name="Picture 14">
            <a:extLst>
              <a:ext uri="{FF2B5EF4-FFF2-40B4-BE49-F238E27FC236}">
                <a16:creationId xmlns:a16="http://schemas.microsoft.com/office/drawing/2014/main" id="{BAC3D270-161A-9E1E-46F2-3BB7FE4C6F04}"/>
              </a:ext>
            </a:extLst>
          </p:cNvPr>
          <p:cNvPicPr>
            <a:picLocks noChangeAspect="1"/>
          </p:cNvPicPr>
          <p:nvPr/>
        </p:nvPicPr>
        <p:blipFill>
          <a:blip r:embed="rId6"/>
          <a:stretch>
            <a:fillRect/>
          </a:stretch>
        </p:blipFill>
        <p:spPr>
          <a:xfrm>
            <a:off x="75626" y="3316382"/>
            <a:ext cx="6338923" cy="1124107"/>
          </a:xfrm>
          <a:prstGeom prst="rect">
            <a:avLst/>
          </a:prstGeom>
        </p:spPr>
      </p:pic>
      <p:pic>
        <p:nvPicPr>
          <p:cNvPr id="16" name="Picture 15">
            <a:extLst>
              <a:ext uri="{FF2B5EF4-FFF2-40B4-BE49-F238E27FC236}">
                <a16:creationId xmlns:a16="http://schemas.microsoft.com/office/drawing/2014/main" id="{1DA1A2D4-AD4D-77D5-6C3B-44FD21E464BA}"/>
              </a:ext>
            </a:extLst>
          </p:cNvPr>
          <p:cNvPicPr>
            <a:picLocks noChangeAspect="1"/>
          </p:cNvPicPr>
          <p:nvPr/>
        </p:nvPicPr>
        <p:blipFill>
          <a:blip r:embed="rId7"/>
          <a:stretch>
            <a:fillRect/>
          </a:stretch>
        </p:blipFill>
        <p:spPr>
          <a:xfrm>
            <a:off x="6391981" y="3215164"/>
            <a:ext cx="2752018" cy="1426597"/>
          </a:xfrm>
          <a:prstGeom prst="rect">
            <a:avLst/>
          </a:prstGeom>
        </p:spPr>
      </p:pic>
    </p:spTree>
    <p:extLst>
      <p:ext uri="{BB962C8B-B14F-4D97-AF65-F5344CB8AC3E}">
        <p14:creationId xmlns:p14="http://schemas.microsoft.com/office/powerpoint/2010/main" val="2796801214"/>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372</Words>
  <Application>Microsoft Office PowerPoint</Application>
  <PresentationFormat>On-screen Show (16:9)</PresentationFormat>
  <Paragraphs>47</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Lato</vt:lpstr>
      <vt:lpstr>Vidaloka</vt:lpstr>
      <vt:lpstr>Montserrat</vt:lpstr>
      <vt:lpstr>Arial</vt:lpstr>
      <vt:lpstr>Crimson Text</vt:lpstr>
      <vt:lpstr>Minimalist Business Slides XL by Slidesgo</vt:lpstr>
      <vt:lpstr>Hotel Reservation Analysis with SQL</vt:lpstr>
      <vt:lpstr>Overview</vt:lpstr>
      <vt:lpstr>Slide 3: Dataset Columns</vt:lpstr>
      <vt:lpstr>Database Setup</vt:lpstr>
      <vt:lpstr>PowerPoint Presentation</vt:lpstr>
      <vt:lpstr>Dataset Owerview</vt:lpstr>
      <vt:lpstr>Analysis Questions</vt:lpstr>
      <vt:lpstr>SQL Query Examples</vt:lpstr>
      <vt:lpstr>PowerPoint Presentation</vt:lpstr>
      <vt:lpstr>PowerPoint Presentation</vt:lpstr>
      <vt:lpstr>PowerPoint Presentation</vt:lpstr>
      <vt:lpstr>PowerPoint Presentation</vt:lpstr>
      <vt:lpstr>PowerPoint Presentation</vt:lpstr>
      <vt:lpstr>PowerPoint Presentation</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Rzayev Nihat</cp:lastModifiedBy>
  <cp:revision>6</cp:revision>
  <dcterms:modified xsi:type="dcterms:W3CDTF">2024-06-24T14:43:51Z</dcterms:modified>
</cp:coreProperties>
</file>