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1"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EE1CA-147D-4F59-8465-7B0A14423B1C}" type="datetimeFigureOut">
              <a:rPr lang="fr-FR" smtClean="0"/>
              <a:t>01/09/2020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D8920-B340-439F-84EC-3E53DC338859}" type="slidenum">
              <a:rPr lang="fr-FR" smtClean="0"/>
              <a:t>‹N°›</a:t>
            </a:fld>
            <a:endParaRPr lang="fr-FR"/>
          </a:p>
        </p:txBody>
      </p:sp>
    </p:spTree>
    <p:extLst>
      <p:ext uri="{BB962C8B-B14F-4D97-AF65-F5344CB8AC3E}">
        <p14:creationId xmlns:p14="http://schemas.microsoft.com/office/powerpoint/2010/main" val="1654383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DAB34490-92A2-45C5-84B1-228B6B28D3A1}" type="datetime1">
              <a:rPr lang="fr-FR" smtClean="0"/>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073C366-2C4F-41A3-BD9A-B64877389DF6}" type="slidenum">
              <a:rPr lang="fr-FR" smtClean="0"/>
              <a:t>‹N°›</a:t>
            </a:fld>
            <a:endParaRPr lang="fr-FR"/>
          </a:p>
        </p:txBody>
      </p:sp>
    </p:spTree>
    <p:extLst>
      <p:ext uri="{BB962C8B-B14F-4D97-AF65-F5344CB8AC3E}">
        <p14:creationId xmlns:p14="http://schemas.microsoft.com/office/powerpoint/2010/main" val="3067700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5DAD8724-4C0E-417E-8E03-5D6A246BDC9F}" type="datetime1">
              <a:rPr lang="fr-FR" smtClean="0"/>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073C366-2C4F-41A3-BD9A-B64877389DF6}" type="slidenum">
              <a:rPr lang="fr-FR" smtClean="0"/>
              <a:t>‹N°›</a:t>
            </a:fld>
            <a:endParaRPr lang="fr-FR"/>
          </a:p>
        </p:txBody>
      </p:sp>
    </p:spTree>
    <p:extLst>
      <p:ext uri="{BB962C8B-B14F-4D97-AF65-F5344CB8AC3E}">
        <p14:creationId xmlns:p14="http://schemas.microsoft.com/office/powerpoint/2010/main" val="67850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0C236C0-6C75-4949-A44D-5FAD5F9075CF}" type="datetime1">
              <a:rPr lang="fr-FR" smtClean="0"/>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073C366-2C4F-41A3-BD9A-B64877389DF6}"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03090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67B008D-F402-4A7B-BE30-DE79E165169F}" type="datetime1">
              <a:rPr lang="fr-FR" smtClean="0"/>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073C366-2C4F-41A3-BD9A-B64877389DF6}" type="slidenum">
              <a:rPr lang="fr-FR" smtClean="0"/>
              <a:t>‹N°›</a:t>
            </a:fld>
            <a:endParaRPr lang="fr-FR"/>
          </a:p>
        </p:txBody>
      </p:sp>
    </p:spTree>
    <p:extLst>
      <p:ext uri="{BB962C8B-B14F-4D97-AF65-F5344CB8AC3E}">
        <p14:creationId xmlns:p14="http://schemas.microsoft.com/office/powerpoint/2010/main" val="922059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6C007608-BB2B-4641-B918-13BEDE8BDBC3}" type="datetime1">
              <a:rPr lang="fr-FR" smtClean="0"/>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073C366-2C4F-41A3-BD9A-B64877389DF6}"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6847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D5FE4310-4A26-4F21-9E28-75C186C434D9}" type="datetime1">
              <a:rPr lang="fr-FR" smtClean="0"/>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073C366-2C4F-41A3-BD9A-B64877389DF6}" type="slidenum">
              <a:rPr lang="fr-FR" smtClean="0"/>
              <a:t>‹N°›</a:t>
            </a:fld>
            <a:endParaRPr lang="fr-FR"/>
          </a:p>
        </p:txBody>
      </p:sp>
    </p:spTree>
    <p:extLst>
      <p:ext uri="{BB962C8B-B14F-4D97-AF65-F5344CB8AC3E}">
        <p14:creationId xmlns:p14="http://schemas.microsoft.com/office/powerpoint/2010/main" val="3216910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BAF4096-3995-4CA9-B735-9768C4D2D7D0}" type="datetime1">
              <a:rPr lang="fr-FR" smtClean="0"/>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073C366-2C4F-41A3-BD9A-B64877389DF6}" type="slidenum">
              <a:rPr lang="fr-FR" smtClean="0"/>
              <a:t>‹N°›</a:t>
            </a:fld>
            <a:endParaRPr lang="fr-FR"/>
          </a:p>
        </p:txBody>
      </p:sp>
    </p:spTree>
    <p:extLst>
      <p:ext uri="{BB962C8B-B14F-4D97-AF65-F5344CB8AC3E}">
        <p14:creationId xmlns:p14="http://schemas.microsoft.com/office/powerpoint/2010/main" val="1006644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B9B52BA-57C6-4B18-8121-6B9AB02470AA}" type="datetime1">
              <a:rPr lang="fr-FR" smtClean="0"/>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073C366-2C4F-41A3-BD9A-B64877389DF6}" type="slidenum">
              <a:rPr lang="fr-FR" smtClean="0"/>
              <a:t>‹N°›</a:t>
            </a:fld>
            <a:endParaRPr lang="fr-FR"/>
          </a:p>
        </p:txBody>
      </p:sp>
    </p:spTree>
    <p:extLst>
      <p:ext uri="{BB962C8B-B14F-4D97-AF65-F5344CB8AC3E}">
        <p14:creationId xmlns:p14="http://schemas.microsoft.com/office/powerpoint/2010/main" val="425658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5E888AD-04FA-4CFD-8356-5CD91DC5C720}" type="datetime1">
              <a:rPr lang="fr-FR" smtClean="0"/>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073C366-2C4F-41A3-BD9A-B64877389DF6}" type="slidenum">
              <a:rPr lang="fr-FR" smtClean="0"/>
              <a:t>‹N°›</a:t>
            </a:fld>
            <a:endParaRPr lang="fr-FR"/>
          </a:p>
        </p:txBody>
      </p:sp>
    </p:spTree>
    <p:extLst>
      <p:ext uri="{BB962C8B-B14F-4D97-AF65-F5344CB8AC3E}">
        <p14:creationId xmlns:p14="http://schemas.microsoft.com/office/powerpoint/2010/main" val="84741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C3C8A8C-C6DE-40A4-B980-B198FF3D6673}" type="datetime1">
              <a:rPr lang="fr-FR" smtClean="0"/>
              <a:t>01/09/2020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073C366-2C4F-41A3-BD9A-B64877389DF6}" type="slidenum">
              <a:rPr lang="fr-FR" smtClean="0"/>
              <a:t>‹N°›</a:t>
            </a:fld>
            <a:endParaRPr lang="fr-FR"/>
          </a:p>
        </p:txBody>
      </p:sp>
    </p:spTree>
    <p:extLst>
      <p:ext uri="{BB962C8B-B14F-4D97-AF65-F5344CB8AC3E}">
        <p14:creationId xmlns:p14="http://schemas.microsoft.com/office/powerpoint/2010/main" val="359179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8D41EF-3B23-4910-B7F6-7BE6D79126FA}" type="datetime1">
              <a:rPr lang="fr-FR" smtClean="0"/>
              <a:t>01/09/2020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073C366-2C4F-41A3-BD9A-B64877389DF6}" type="slidenum">
              <a:rPr lang="fr-FR" smtClean="0"/>
              <a:t>‹N°›</a:t>
            </a:fld>
            <a:endParaRPr lang="fr-FR"/>
          </a:p>
        </p:txBody>
      </p:sp>
    </p:spTree>
    <p:extLst>
      <p:ext uri="{BB962C8B-B14F-4D97-AF65-F5344CB8AC3E}">
        <p14:creationId xmlns:p14="http://schemas.microsoft.com/office/powerpoint/2010/main" val="2221090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0A7BC4-5C69-4060-863F-0D621E7A87D9}" type="datetime1">
              <a:rPr lang="fr-FR" smtClean="0"/>
              <a:t>01/09/2020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073C366-2C4F-41A3-BD9A-B64877389DF6}" type="slidenum">
              <a:rPr lang="fr-FR" smtClean="0"/>
              <a:t>‹N°›</a:t>
            </a:fld>
            <a:endParaRPr lang="fr-FR"/>
          </a:p>
        </p:txBody>
      </p:sp>
    </p:spTree>
    <p:extLst>
      <p:ext uri="{BB962C8B-B14F-4D97-AF65-F5344CB8AC3E}">
        <p14:creationId xmlns:p14="http://schemas.microsoft.com/office/powerpoint/2010/main" val="343068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7593782-0EBD-4B7D-8FCE-9626553ED17C}" type="datetime1">
              <a:rPr lang="fr-FR" smtClean="0"/>
              <a:t>01/09/2020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073C366-2C4F-41A3-BD9A-B64877389DF6}" type="slidenum">
              <a:rPr lang="fr-FR" smtClean="0"/>
              <a:t>‹N°›</a:t>
            </a:fld>
            <a:endParaRPr lang="fr-FR"/>
          </a:p>
        </p:txBody>
      </p:sp>
    </p:spTree>
    <p:extLst>
      <p:ext uri="{BB962C8B-B14F-4D97-AF65-F5344CB8AC3E}">
        <p14:creationId xmlns:p14="http://schemas.microsoft.com/office/powerpoint/2010/main" val="170857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E0BC0-8A2F-4A6E-AA34-9D3E05FF5971}" type="datetime1">
              <a:rPr lang="fr-FR" smtClean="0"/>
              <a:t>01/09/2020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073C366-2C4F-41A3-BD9A-B64877389DF6}" type="slidenum">
              <a:rPr lang="fr-FR" smtClean="0"/>
              <a:t>‹N°›</a:t>
            </a:fld>
            <a:endParaRPr lang="fr-FR"/>
          </a:p>
        </p:txBody>
      </p:sp>
    </p:spTree>
    <p:extLst>
      <p:ext uri="{BB962C8B-B14F-4D97-AF65-F5344CB8AC3E}">
        <p14:creationId xmlns:p14="http://schemas.microsoft.com/office/powerpoint/2010/main" val="248203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E64B21A-A8E8-49B9-85CA-DCB19A888EE9}" type="datetime1">
              <a:rPr lang="fr-FR" smtClean="0"/>
              <a:t>01/09/2020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073C366-2C4F-41A3-BD9A-B64877389DF6}" type="slidenum">
              <a:rPr lang="fr-FR" smtClean="0"/>
              <a:t>‹N°›</a:t>
            </a:fld>
            <a:endParaRPr lang="fr-FR"/>
          </a:p>
        </p:txBody>
      </p:sp>
    </p:spTree>
    <p:extLst>
      <p:ext uri="{BB962C8B-B14F-4D97-AF65-F5344CB8AC3E}">
        <p14:creationId xmlns:p14="http://schemas.microsoft.com/office/powerpoint/2010/main" val="94706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0DB539AE-1C23-4C78-8F2B-324E6854F307}" type="datetime1">
              <a:rPr lang="fr-FR" smtClean="0"/>
              <a:t>01/09/2020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073C366-2C4F-41A3-BD9A-B64877389DF6}" type="slidenum">
              <a:rPr lang="fr-FR" smtClean="0"/>
              <a:t>‹N°›</a:t>
            </a:fld>
            <a:endParaRPr lang="fr-FR"/>
          </a:p>
        </p:txBody>
      </p:sp>
    </p:spTree>
    <p:extLst>
      <p:ext uri="{BB962C8B-B14F-4D97-AF65-F5344CB8AC3E}">
        <p14:creationId xmlns:p14="http://schemas.microsoft.com/office/powerpoint/2010/main" val="3823168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EB4BFD-80E8-4699-AC80-E30E31D6BAB6}" type="datetime1">
              <a:rPr lang="fr-FR" smtClean="0"/>
              <a:t>01/09/2020</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73C366-2C4F-41A3-BD9A-B64877389DF6}" type="slidenum">
              <a:rPr lang="fr-FR" smtClean="0"/>
              <a:t>‹N°›</a:t>
            </a:fld>
            <a:endParaRPr lang="fr-FR"/>
          </a:p>
        </p:txBody>
      </p:sp>
    </p:spTree>
    <p:extLst>
      <p:ext uri="{BB962C8B-B14F-4D97-AF65-F5344CB8AC3E}">
        <p14:creationId xmlns:p14="http://schemas.microsoft.com/office/powerpoint/2010/main" val="148106886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pec.fr/tous-nos-metiers/informatique/developpeur-web.html" TargetMode="External"/><Relationship Id="rId2" Type="http://schemas.openxmlformats.org/officeDocument/2006/relationships/hyperlink" Target="https://www.meteojob.com/fiches-metiers/metier-developpeur.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06581" y="1221971"/>
            <a:ext cx="8885993" cy="2585258"/>
          </a:xfrm>
        </p:spPr>
        <p:txBody>
          <a:bodyPr>
            <a:noAutofit/>
          </a:bodyPr>
          <a:lstStyle/>
          <a:p>
            <a:r>
              <a:rPr lang="fr-FR" b="1" dirty="0" smtClean="0">
                <a:latin typeface="Times New Roman" panose="02020603050405020304" pitchFamily="18" charset="0"/>
                <a:cs typeface="Times New Roman" panose="02020603050405020304" pitchFamily="18" charset="0"/>
              </a:rPr>
              <a:t>Les Fonctions Et Activités Du Développeur Informatique</a:t>
            </a:r>
            <a:endParaRPr lang="fr-FR" dirty="0">
              <a:latin typeface="Times New Roman" panose="02020603050405020304" pitchFamily="18" charset="0"/>
              <a:cs typeface="Times New Roman" panose="02020603050405020304" pitchFamily="18" charset="0"/>
            </a:endParaRPr>
          </a:p>
        </p:txBody>
      </p:sp>
      <p:sp>
        <p:nvSpPr>
          <p:cNvPr id="3" name="Sous-titre 2"/>
          <p:cNvSpPr>
            <a:spLocks noGrp="1"/>
          </p:cNvSpPr>
          <p:nvPr>
            <p:ph type="subTitle" idx="1"/>
          </p:nvPr>
        </p:nvSpPr>
        <p:spPr>
          <a:xfrm>
            <a:off x="3146086" y="4033580"/>
            <a:ext cx="7766936" cy="1452820"/>
          </a:xfrm>
        </p:spPr>
        <p:txBody>
          <a:bodyPr>
            <a:normAutofit fontScale="92500" lnSpcReduction="10000"/>
          </a:bodyPr>
          <a:lstStyle/>
          <a:p>
            <a:pPr algn="l"/>
            <a:r>
              <a:rPr lang="fr-FR" dirty="0" smtClean="0">
                <a:latin typeface="Baskerville Old Face" panose="02020602080505020303" pitchFamily="18" charset="0"/>
              </a:rPr>
              <a:t>Réalisé Par:	</a:t>
            </a:r>
          </a:p>
          <a:p>
            <a:pPr marL="1165225" indent="266700" algn="l">
              <a:buFont typeface="Wingdings" panose="05000000000000000000" pitchFamily="2" charset="2"/>
              <a:buChar char="v"/>
            </a:pPr>
            <a:r>
              <a:rPr lang="fr-FR" dirty="0" err="1" smtClean="0">
                <a:latin typeface="Baskerville Old Face" panose="02020602080505020303" pitchFamily="18" charset="0"/>
              </a:rPr>
              <a:t>Zied</a:t>
            </a:r>
            <a:r>
              <a:rPr lang="fr-FR" dirty="0" smtClean="0">
                <a:latin typeface="Baskerville Old Face" panose="02020602080505020303" pitchFamily="18" charset="0"/>
              </a:rPr>
              <a:t> </a:t>
            </a:r>
            <a:r>
              <a:rPr lang="fr-FR" dirty="0" err="1">
                <a:latin typeface="Baskerville Old Face" panose="02020602080505020303" pitchFamily="18" charset="0"/>
              </a:rPr>
              <a:t>Rjeb</a:t>
            </a:r>
            <a:endParaRPr lang="fr-FR" dirty="0" smtClean="0">
              <a:latin typeface="Baskerville Old Face" panose="02020602080505020303" pitchFamily="18" charset="0"/>
            </a:endParaRPr>
          </a:p>
          <a:p>
            <a:pPr marL="1165225" indent="266700" algn="l">
              <a:buFont typeface="Wingdings" panose="05000000000000000000" pitchFamily="2" charset="2"/>
              <a:buChar char="v"/>
            </a:pPr>
            <a:r>
              <a:rPr lang="fr-FR" dirty="0" smtClean="0">
                <a:latin typeface="Baskerville Old Face" panose="02020602080505020303" pitchFamily="18" charset="0"/>
              </a:rPr>
              <a:t>Sofiane </a:t>
            </a:r>
            <a:r>
              <a:rPr lang="fr-FR" dirty="0" err="1" smtClean="0">
                <a:latin typeface="Baskerville Old Face" panose="02020602080505020303" pitchFamily="18" charset="0"/>
              </a:rPr>
              <a:t>Aarouss</a:t>
            </a:r>
            <a:endParaRPr lang="fr-FR" dirty="0" smtClean="0">
              <a:latin typeface="Baskerville Old Face" panose="02020602080505020303" pitchFamily="18" charset="0"/>
            </a:endParaRPr>
          </a:p>
          <a:p>
            <a:pPr marL="1165225" indent="266700" algn="l">
              <a:buFont typeface="Wingdings" panose="05000000000000000000" pitchFamily="2" charset="2"/>
              <a:buChar char="v"/>
            </a:pPr>
            <a:r>
              <a:rPr lang="fr-FR" dirty="0" smtClean="0">
                <a:latin typeface="Baskerville Old Face" panose="02020602080505020303" pitchFamily="18" charset="0"/>
              </a:rPr>
              <a:t>Pierre </a:t>
            </a:r>
            <a:r>
              <a:rPr lang="fr-FR" dirty="0" err="1" smtClean="0">
                <a:latin typeface="Baskerville Old Face" panose="02020602080505020303" pitchFamily="18" charset="0"/>
              </a:rPr>
              <a:t>Courquin</a:t>
            </a:r>
            <a:endParaRPr lang="fr-FR" dirty="0">
              <a:latin typeface="Baskerville Old Face" panose="02020602080505020303" pitchFamily="18" charset="0"/>
            </a:endParaRPr>
          </a:p>
        </p:txBody>
      </p:sp>
    </p:spTree>
    <p:extLst>
      <p:ext uri="{BB962C8B-B14F-4D97-AF65-F5344CB8AC3E}">
        <p14:creationId xmlns:p14="http://schemas.microsoft.com/office/powerpoint/2010/main" val="21432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par>
                                <p:cTn id="12" presetID="16" presetClass="entr" presetSubtype="21" fill="hold" grpId="0" nodeType="withEffect">
                                  <p:stCondLst>
                                    <p:cond delay="50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par>
                                <p:cTn id="15" presetID="16" presetClass="entr" presetSubtype="21" fill="hold" grpId="0" nodeType="with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grpId="0" nodeType="withEffect">
                                  <p:stCondLst>
                                    <p:cond delay="50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Fonctions Du Développeur Web:</a:t>
            </a:r>
            <a:endParaRPr lang="fr-FR" b="1" dirty="0"/>
          </a:p>
        </p:txBody>
      </p:sp>
      <p:sp>
        <p:nvSpPr>
          <p:cNvPr id="3" name="Espace réservé du contenu 2"/>
          <p:cNvSpPr>
            <a:spLocks noGrp="1"/>
          </p:cNvSpPr>
          <p:nvPr>
            <p:ph idx="1"/>
          </p:nvPr>
        </p:nvSpPr>
        <p:spPr/>
        <p:txBody>
          <a:bodyPr>
            <a:noAutofit/>
          </a:bodyPr>
          <a:lstStyle/>
          <a:p>
            <a:r>
              <a:rPr lang="fr-FR" sz="2400" dirty="0">
                <a:latin typeface="Times New Roman" panose="02020603050405020304" pitchFamily="18" charset="0"/>
                <a:cs typeface="Times New Roman" panose="02020603050405020304" pitchFamily="18" charset="0"/>
              </a:rPr>
              <a:t>La mission du développeur, qu’il soit technicien ou ingénieur, est de concevoir, réaliser ou modifier des logiciels répondant aux exigences des utilisateurs. Il peut participer à l’ensemble des phases du projet : analyse des besoins, développement, tests et essais, réalisation des notices techniques, assemblage, livraison et </a:t>
            </a:r>
            <a:r>
              <a:rPr lang="fr-FR" sz="2400" dirty="0" smtClean="0">
                <a:latin typeface="Times New Roman" panose="02020603050405020304" pitchFamily="18" charset="0"/>
                <a:cs typeface="Times New Roman" panose="02020603050405020304" pitchFamily="18" charset="0"/>
              </a:rPr>
              <a:t>maintenance</a:t>
            </a:r>
          </a:p>
          <a:p>
            <a:r>
              <a:rPr lang="fr-FR" sz="2400" dirty="0" smtClean="0">
                <a:latin typeface="Times New Roman" panose="02020603050405020304" pitchFamily="18" charset="0"/>
                <a:cs typeface="Times New Roman" panose="02020603050405020304" pitchFamily="18" charset="0"/>
              </a:rPr>
              <a:t>Le </a:t>
            </a:r>
            <a:r>
              <a:rPr lang="fr-FR" sz="2400" dirty="0">
                <a:latin typeface="Times New Roman" panose="02020603050405020304" pitchFamily="18" charset="0"/>
                <a:cs typeface="Times New Roman" panose="02020603050405020304" pitchFamily="18" charset="0"/>
              </a:rPr>
              <a:t>développeur web utilise du langage informatique, appelé code, il en existe des dizaines, tous avec leurs utilité, avantage et inconvénient, les normes changent souvent ainsi que la manière de codé, le Développeur web doit donc se tenir informé régulièrement des nouveautés et changements</a:t>
            </a:r>
          </a:p>
        </p:txBody>
      </p:sp>
      <p:sp>
        <p:nvSpPr>
          <p:cNvPr id="4" name="Espace réservé du numéro de diapositive 3"/>
          <p:cNvSpPr>
            <a:spLocks noGrp="1"/>
          </p:cNvSpPr>
          <p:nvPr>
            <p:ph type="sldNum" sz="quarter" idx="12"/>
          </p:nvPr>
        </p:nvSpPr>
        <p:spPr/>
        <p:txBody>
          <a:bodyPr/>
          <a:lstStyle/>
          <a:p>
            <a:fld id="{6073C366-2C4F-41A3-BD9A-B64877389DF6}" type="slidenum">
              <a:rPr lang="fr-FR" smtClean="0"/>
              <a:t>2</a:t>
            </a:fld>
            <a:endParaRPr lang="fr-FR"/>
          </a:p>
        </p:txBody>
      </p:sp>
    </p:spTree>
    <p:extLst>
      <p:ext uri="{BB962C8B-B14F-4D97-AF65-F5344CB8AC3E}">
        <p14:creationId xmlns:p14="http://schemas.microsoft.com/office/powerpoint/2010/main" val="184301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1" presetClass="entr" presetSubtype="1" fill="hold" grpId="0" nodeType="with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heel(1)">
                                      <p:cBhvr>
                                        <p:cTn id="13" dur="2000"/>
                                        <p:tgtEl>
                                          <p:spTgt spid="3">
                                            <p:txEl>
                                              <p:pRg st="0" end="0"/>
                                            </p:txEl>
                                          </p:spTgt>
                                        </p:tgtEl>
                                      </p:cBhvr>
                                    </p:animEffect>
                                  </p:childTnLst>
                                </p:cTn>
                              </p:par>
                              <p:par>
                                <p:cTn id="14" presetID="21" presetClass="entr" presetSubtype="1" fill="hold" grpId="0" nodeType="withEffect">
                                  <p:stCondLst>
                                    <p:cond delay="50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heel(1)">
                                      <p:cBhvr>
                                        <p:cTn id="16"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Les Activités </a:t>
            </a:r>
            <a:r>
              <a:rPr lang="fr-FR" b="1" dirty="0"/>
              <a:t>Principales</a:t>
            </a:r>
            <a:r>
              <a:rPr lang="fr-FR" b="1" dirty="0"/>
              <a:t>:</a:t>
            </a:r>
            <a:endParaRPr lang="fr-FR" b="1" dirty="0"/>
          </a:p>
        </p:txBody>
      </p:sp>
      <p:sp>
        <p:nvSpPr>
          <p:cNvPr id="3" name="Espace réservé du contenu 2"/>
          <p:cNvSpPr>
            <a:spLocks noGrp="1"/>
          </p:cNvSpPr>
          <p:nvPr>
            <p:ph idx="1"/>
          </p:nvPr>
        </p:nvSpPr>
        <p:spPr>
          <a:xfrm>
            <a:off x="835276" y="1930400"/>
            <a:ext cx="8596668" cy="3880773"/>
          </a:xfrm>
        </p:spPr>
        <p:txBody>
          <a:bodyPr numCol="2">
            <a:normAutofit/>
          </a:bodyPr>
          <a:lstStyle/>
          <a:p>
            <a:r>
              <a:rPr lang="fr-FR" dirty="0" smtClean="0">
                <a:latin typeface="Times New Roman" panose="02020603050405020304" pitchFamily="18" charset="0"/>
                <a:cs typeface="Times New Roman" panose="02020603050405020304" pitchFamily="18" charset="0"/>
              </a:rPr>
              <a:t>Analyser les besoin du client</a:t>
            </a:r>
          </a:p>
          <a:p>
            <a:r>
              <a:rPr lang="fr-FR" dirty="0" smtClean="0">
                <a:latin typeface="Times New Roman" panose="02020603050405020304" pitchFamily="18" charset="0"/>
                <a:cs typeface="Times New Roman" panose="02020603050405020304" pitchFamily="18" charset="0"/>
              </a:rPr>
              <a:t>Projeter le projets et anticipé les actions a faire</a:t>
            </a:r>
          </a:p>
          <a:p>
            <a:r>
              <a:rPr lang="fr-FR" dirty="0" smtClean="0">
                <a:latin typeface="Times New Roman" panose="02020603050405020304" pitchFamily="18" charset="0"/>
                <a:cs typeface="Times New Roman" panose="02020603050405020304" pitchFamily="18" charset="0"/>
              </a:rPr>
              <a:t>Rédiger les lignes de code</a:t>
            </a:r>
          </a:p>
          <a:p>
            <a:r>
              <a:rPr lang="fr-FR" dirty="0" smtClean="0">
                <a:latin typeface="Times New Roman" panose="02020603050405020304" pitchFamily="18" charset="0"/>
                <a:cs typeface="Times New Roman" panose="02020603050405020304" pitchFamily="18" charset="0"/>
              </a:rPr>
              <a:t>Respecter les règles</a:t>
            </a:r>
          </a:p>
          <a:p>
            <a:r>
              <a:rPr lang="fr-FR" dirty="0" smtClean="0">
                <a:latin typeface="Times New Roman" panose="02020603050405020304" pitchFamily="18" charset="0"/>
                <a:cs typeface="Times New Roman" panose="02020603050405020304" pitchFamily="18" charset="0"/>
              </a:rPr>
              <a:t>S’occuper des interfaces</a:t>
            </a:r>
          </a:p>
          <a:p>
            <a:r>
              <a:rPr lang="fr-FR" dirty="0" smtClean="0">
                <a:latin typeface="Times New Roman" panose="02020603050405020304" pitchFamily="18" charset="0"/>
                <a:cs typeface="Times New Roman" panose="02020603050405020304" pitchFamily="18" charset="0"/>
              </a:rPr>
              <a:t>Correctif/optimisation</a:t>
            </a:r>
          </a:p>
          <a:p>
            <a:endParaRPr lang="fr-FR" dirty="0" smtClean="0">
              <a:latin typeface="Times New Roman" panose="02020603050405020304" pitchFamily="18" charset="0"/>
              <a:cs typeface="Times New Roman" panose="02020603050405020304" pitchFamily="18" charset="0"/>
            </a:endParaRPr>
          </a:p>
          <a:p>
            <a:endParaRPr lang="fr-FR" dirty="0" smtClean="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Ajouter des commentaires sur le code</a:t>
            </a:r>
          </a:p>
          <a:p>
            <a:r>
              <a:rPr lang="fr-FR" dirty="0" smtClean="0">
                <a:latin typeface="Times New Roman" panose="02020603050405020304" pitchFamily="18" charset="0"/>
                <a:cs typeface="Times New Roman" panose="02020603050405020304" pitchFamily="18" charset="0"/>
              </a:rPr>
              <a:t>Tester le site</a:t>
            </a:r>
          </a:p>
          <a:p>
            <a:r>
              <a:rPr lang="fr-FR" b="0" i="0" u="none" strike="noStrike" dirty="0" smtClean="0">
                <a:solidFill>
                  <a:srgbClr val="1B3244"/>
                </a:solidFill>
                <a:effectLst/>
                <a:latin typeface="Times New Roman" panose="02020603050405020304" pitchFamily="18" charset="0"/>
                <a:cs typeface="Times New Roman" panose="02020603050405020304" pitchFamily="18" charset="0"/>
              </a:rPr>
              <a:t>Réaliser les tests de charge</a:t>
            </a:r>
          </a:p>
          <a:p>
            <a:r>
              <a:rPr lang="fr-FR" dirty="0" err="1" smtClean="0">
                <a:solidFill>
                  <a:srgbClr val="1B3244"/>
                </a:solidFill>
                <a:latin typeface="Times New Roman" panose="02020603050405020304" pitchFamily="18" charset="0"/>
                <a:cs typeface="Times New Roman" panose="02020603050405020304" pitchFamily="18" charset="0"/>
              </a:rPr>
              <a:t>Débugs</a:t>
            </a:r>
            <a:endParaRPr lang="fr-FR" dirty="0" smtClean="0">
              <a:solidFill>
                <a:srgbClr val="1B3244"/>
              </a:solidFill>
              <a:latin typeface="Times New Roman" panose="02020603050405020304" pitchFamily="18" charset="0"/>
              <a:cs typeface="Times New Roman" panose="02020603050405020304" pitchFamily="18" charset="0"/>
            </a:endParaRPr>
          </a:p>
          <a:p>
            <a:r>
              <a:rPr lang="fr-FR" b="0" i="0" u="none" strike="noStrike" dirty="0" smtClean="0">
                <a:solidFill>
                  <a:srgbClr val="1B3244"/>
                </a:solidFill>
                <a:effectLst/>
                <a:latin typeface="Times New Roman" panose="02020603050405020304" pitchFamily="18" charset="0"/>
                <a:cs typeface="Times New Roman" panose="02020603050405020304" pitchFamily="18" charset="0"/>
              </a:rPr>
              <a:t>Utiliser les normes de code</a:t>
            </a:r>
          </a:p>
          <a:p>
            <a:r>
              <a:rPr lang="fr-FR" dirty="0" smtClean="0">
                <a:solidFill>
                  <a:srgbClr val="1B3244"/>
                </a:solidFill>
                <a:latin typeface="Times New Roman" panose="02020603050405020304" pitchFamily="18" charset="0"/>
                <a:cs typeface="Times New Roman" panose="02020603050405020304" pitchFamily="18" charset="0"/>
              </a:rPr>
              <a:t>Assurer une possibilité d’évolution</a:t>
            </a:r>
            <a:endParaRPr lang="fr-FR" b="0" i="0" u="none" strike="noStrike" dirty="0" smtClean="0">
              <a:solidFill>
                <a:srgbClr val="1B3244"/>
              </a:solidFill>
              <a:effectLst/>
              <a:latin typeface="Times New Roman" panose="02020603050405020304" pitchFamily="18" charset="0"/>
              <a:cs typeface="Times New Roman" panose="02020603050405020304" pitchFamily="18" charset="0"/>
            </a:endParaRPr>
          </a:p>
        </p:txBody>
      </p:sp>
      <p:sp>
        <p:nvSpPr>
          <p:cNvPr id="11" name="Espace réservé du numéro de diapositive 10"/>
          <p:cNvSpPr>
            <a:spLocks noGrp="1"/>
          </p:cNvSpPr>
          <p:nvPr>
            <p:ph type="sldNum" sz="quarter" idx="12"/>
          </p:nvPr>
        </p:nvSpPr>
        <p:spPr/>
        <p:txBody>
          <a:bodyPr/>
          <a:lstStyle/>
          <a:p>
            <a:fld id="{6073C366-2C4F-41A3-BD9A-B64877389DF6}" type="slidenum">
              <a:rPr lang="fr-FR" smtClean="0"/>
              <a:t>3</a:t>
            </a:fld>
            <a:endParaRPr lang="fr-FR"/>
          </a:p>
        </p:txBody>
      </p:sp>
    </p:spTree>
    <p:extLst>
      <p:ext uri="{BB962C8B-B14F-4D97-AF65-F5344CB8AC3E}">
        <p14:creationId xmlns:p14="http://schemas.microsoft.com/office/powerpoint/2010/main" val="295763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
                                            <p:txEl>
                                              <p:pRg st="14" end="14"/>
                                            </p:txEl>
                                          </p:spTgt>
                                        </p:tgtEl>
                                        <p:attrNameLst>
                                          <p:attrName>style.visibility</p:attrName>
                                        </p:attrNameLst>
                                      </p:cBhvr>
                                      <p:to>
                                        <p:strVal val="visible"/>
                                      </p:to>
                                    </p:set>
                                    <p:animEffect transition="in" filter="fade">
                                      <p:cBhvr>
                                        <p:cTn id="4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1073" y="609600"/>
            <a:ext cx="8742711" cy="1320800"/>
          </a:xfrm>
        </p:spPr>
        <p:txBody>
          <a:bodyPr>
            <a:normAutofit fontScale="90000"/>
          </a:bodyPr>
          <a:lstStyle/>
          <a:p>
            <a:r>
              <a:rPr lang="fr-FR" dirty="0" smtClean="0"/>
              <a:t>Les compétences du Développeur Web:</a:t>
            </a:r>
            <a:br>
              <a:rPr lang="fr-FR" dirty="0" smtClean="0"/>
            </a:br>
            <a:r>
              <a:rPr lang="fr-FR" dirty="0" smtClean="0"/>
              <a:t/>
            </a:r>
            <a:br>
              <a:rPr lang="fr-FR" dirty="0" smtClean="0"/>
            </a:br>
            <a:r>
              <a:rPr lang="fr-FR" sz="2200" b="1" dirty="0"/>
              <a:t>En conclusion, le développeur Web à besoin de certaine compétences :</a:t>
            </a:r>
            <a:r>
              <a:rPr lang="fr-FR" sz="2200" dirty="0"/>
              <a:t/>
            </a:r>
            <a:br>
              <a:rPr lang="fr-FR" sz="2200" dirty="0"/>
            </a:br>
            <a:endParaRPr lang="fr-FR" dirty="0"/>
          </a:p>
        </p:txBody>
      </p:sp>
      <p:sp>
        <p:nvSpPr>
          <p:cNvPr id="3" name="Espace réservé du contenu 2"/>
          <p:cNvSpPr>
            <a:spLocks noGrp="1"/>
          </p:cNvSpPr>
          <p:nvPr>
            <p:ph idx="1"/>
          </p:nvPr>
        </p:nvSpPr>
        <p:spPr>
          <a:xfrm>
            <a:off x="664094" y="2445261"/>
            <a:ext cx="8596668" cy="3880773"/>
          </a:xfrm>
        </p:spPr>
        <p:txBody>
          <a:bodyPr numCol="2">
            <a:normAutofit fontScale="92500" lnSpcReduction="10000"/>
          </a:bodyPr>
          <a:lstStyle/>
          <a:p>
            <a:r>
              <a:rPr lang="fr-FR" dirty="0" smtClean="0"/>
              <a:t>Une forte motivation</a:t>
            </a:r>
          </a:p>
          <a:p>
            <a:r>
              <a:rPr lang="fr-FR" dirty="0" smtClean="0"/>
              <a:t>Une adaptabilité pour répondre aux besoins</a:t>
            </a:r>
          </a:p>
          <a:p>
            <a:r>
              <a:rPr lang="fr-FR" dirty="0" smtClean="0"/>
              <a:t>Savoir respecter une date limite (pression/rapidité/efficacité)</a:t>
            </a:r>
          </a:p>
          <a:p>
            <a:r>
              <a:rPr lang="fr-FR" dirty="0" smtClean="0"/>
              <a:t>Autodidacte, apprendre les nouveaux langages</a:t>
            </a:r>
          </a:p>
          <a:p>
            <a:r>
              <a:rPr lang="fr-FR" dirty="0" smtClean="0"/>
              <a:t>Créativité, proposer des idées au clients</a:t>
            </a:r>
          </a:p>
          <a:p>
            <a:r>
              <a:rPr lang="fr-FR" dirty="0"/>
              <a:t>Polyvalence </a:t>
            </a:r>
            <a:r>
              <a:rPr lang="fr-FR" dirty="0" smtClean="0"/>
              <a:t>global</a:t>
            </a:r>
          </a:p>
          <a:p>
            <a:endParaRPr lang="fr-FR" dirty="0" smtClean="0"/>
          </a:p>
          <a:p>
            <a:endParaRPr lang="fr-FR" dirty="0"/>
          </a:p>
          <a:p>
            <a:r>
              <a:rPr lang="fr-FR" dirty="0" smtClean="0"/>
              <a:t>Savoir utiliser différents outils de travail</a:t>
            </a:r>
          </a:p>
          <a:p>
            <a:r>
              <a:rPr lang="fr-FR" dirty="0" smtClean="0"/>
              <a:t>Connaitre une certaine variété de type de langage</a:t>
            </a:r>
          </a:p>
          <a:p>
            <a:r>
              <a:rPr lang="fr-FR" dirty="0" smtClean="0"/>
              <a:t>Connaissance des Framework (Node.JS, </a:t>
            </a:r>
            <a:r>
              <a:rPr lang="fr-FR" dirty="0" err="1" smtClean="0"/>
              <a:t>Angular</a:t>
            </a:r>
            <a:r>
              <a:rPr lang="fr-FR" dirty="0" smtClean="0"/>
              <a:t>…)</a:t>
            </a:r>
          </a:p>
          <a:p>
            <a:r>
              <a:rPr lang="fr-FR" dirty="0" smtClean="0"/>
              <a:t>Connaissance des CMS (Module via WordPress, etc…)</a:t>
            </a:r>
          </a:p>
          <a:p>
            <a:r>
              <a:rPr lang="fr-FR" dirty="0" smtClean="0"/>
              <a:t>Respecter des normes de code</a:t>
            </a:r>
          </a:p>
          <a:p>
            <a:r>
              <a:rPr lang="fr-FR" dirty="0" smtClean="0"/>
              <a:t>Respecter le cahier de charge</a:t>
            </a:r>
          </a:p>
          <a:p>
            <a:endParaRPr lang="fr-FR" dirty="0"/>
          </a:p>
        </p:txBody>
      </p:sp>
      <p:sp>
        <p:nvSpPr>
          <p:cNvPr id="4" name="Espace réservé du numéro de diapositive 3"/>
          <p:cNvSpPr>
            <a:spLocks noGrp="1"/>
          </p:cNvSpPr>
          <p:nvPr>
            <p:ph type="sldNum" sz="quarter" idx="12"/>
          </p:nvPr>
        </p:nvSpPr>
        <p:spPr/>
        <p:txBody>
          <a:bodyPr/>
          <a:lstStyle/>
          <a:p>
            <a:fld id="{6073C366-2C4F-41A3-BD9A-B64877389DF6}" type="slidenum">
              <a:rPr lang="fr-FR" smtClean="0"/>
              <a:t>4</a:t>
            </a:fld>
            <a:endParaRPr lang="fr-FR"/>
          </a:p>
        </p:txBody>
      </p:sp>
    </p:spTree>
    <p:extLst>
      <p:ext uri="{BB962C8B-B14F-4D97-AF65-F5344CB8AC3E}">
        <p14:creationId xmlns:p14="http://schemas.microsoft.com/office/powerpoint/2010/main" val="104748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p:cTn id="10"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1"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2" dur="500"/>
                                        <p:tgtEl>
                                          <p:spTgt spid="3">
                                            <p:txEl>
                                              <p:pRg st="0" end="0"/>
                                            </p:txEl>
                                          </p:spTgt>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7" dur="500"/>
                                        <p:tgtEl>
                                          <p:spTgt spid="3">
                                            <p:txEl>
                                              <p:pRg st="1" end="1"/>
                                            </p:txEl>
                                          </p:spTgt>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2" dur="500"/>
                                        <p:tgtEl>
                                          <p:spTgt spid="3">
                                            <p:txEl>
                                              <p:pRg st="2" end="2"/>
                                            </p:txEl>
                                          </p:spTgt>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par>
                                <p:cTn id="28" presetID="53" presetClass="entr" presetSubtype="16" fill="hold" grpId="0" nodeType="withEffect">
                                  <p:stCondLst>
                                    <p:cond delay="50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50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3">
                                            <p:txEl>
                                              <p:pRg st="5" end="5"/>
                                            </p:txEl>
                                          </p:spTgt>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p:cTn id="42"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4" dur="500"/>
                                        <p:tgtEl>
                                          <p:spTgt spid="3">
                                            <p:txEl>
                                              <p:pRg st="8" end="8"/>
                                            </p:txEl>
                                          </p:spTgt>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p:cTn id="47"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49" dur="500"/>
                                        <p:tgtEl>
                                          <p:spTgt spid="3">
                                            <p:txEl>
                                              <p:pRg st="9" end="9"/>
                                            </p:txEl>
                                          </p:spTgt>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p:cTn id="52"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4" dur="500"/>
                                        <p:tgtEl>
                                          <p:spTgt spid="3">
                                            <p:txEl>
                                              <p:pRg st="10" end="10"/>
                                            </p:txEl>
                                          </p:spTgt>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p:cTn id="57"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59" dur="500"/>
                                        <p:tgtEl>
                                          <p:spTgt spid="3">
                                            <p:txEl>
                                              <p:pRg st="11" end="11"/>
                                            </p:txEl>
                                          </p:spTgt>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3">
                                            <p:txEl>
                                              <p:pRg st="12" end="12"/>
                                            </p:txEl>
                                          </p:spTgt>
                                        </p:tgtEl>
                                        <p:attrNameLst>
                                          <p:attrName>style.visibility</p:attrName>
                                        </p:attrNameLst>
                                      </p:cBhvr>
                                      <p:to>
                                        <p:strVal val="visible"/>
                                      </p:to>
                                    </p:set>
                                    <p:anim calcmode="lin" valueType="num">
                                      <p:cBhvr>
                                        <p:cTn id="62"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64" dur="500"/>
                                        <p:tgtEl>
                                          <p:spTgt spid="3">
                                            <p:txEl>
                                              <p:pRg st="12" end="12"/>
                                            </p:txEl>
                                          </p:spTgt>
                                        </p:tgtEl>
                                      </p:cBhvr>
                                    </p:animEffect>
                                  </p:childTnLst>
                                </p:cTn>
                              </p:par>
                              <p:par>
                                <p:cTn id="65" presetID="53" presetClass="entr" presetSubtype="16" fill="hold" grpId="0" nodeType="withEffect">
                                  <p:stCondLst>
                                    <p:cond delay="50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p:cTn id="67"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8"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6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lgn="ctr">
              <a:buNone/>
            </a:pPr>
            <a:r>
              <a:rPr lang="fr-FR" sz="4000" b="1" dirty="0" smtClean="0">
                <a:latin typeface="Times New Roman" panose="02020603050405020304" pitchFamily="18" charset="0"/>
                <a:cs typeface="Times New Roman" panose="02020603050405020304" pitchFamily="18" charset="0"/>
              </a:rPr>
              <a:t>Grand merci à :</a:t>
            </a:r>
          </a:p>
          <a:p>
            <a:pPr>
              <a:buFont typeface="Wingdings" panose="05000000000000000000" pitchFamily="2" charset="2"/>
              <a:buChar char="§"/>
            </a:pPr>
            <a:endParaRPr lang="fr-FR" dirty="0" smtClean="0"/>
          </a:p>
          <a:p>
            <a:pPr algn="just">
              <a:buFont typeface="Wingdings" panose="05000000000000000000" pitchFamily="2" charset="2"/>
              <a:buChar char="§"/>
            </a:pPr>
            <a:r>
              <a:rPr lang="fr-FR" dirty="0" smtClean="0"/>
              <a:t>Google</a:t>
            </a:r>
          </a:p>
          <a:p>
            <a:pPr algn="just">
              <a:buFont typeface="Wingdings" panose="05000000000000000000" pitchFamily="2" charset="2"/>
              <a:buChar char="§"/>
            </a:pPr>
            <a:r>
              <a:rPr lang="fr-FR" dirty="0">
                <a:hlinkClick r:id="rId2"/>
              </a:rPr>
              <a:t>https://</a:t>
            </a:r>
            <a:r>
              <a:rPr lang="fr-FR" dirty="0" smtClean="0">
                <a:hlinkClick r:id="rId2"/>
              </a:rPr>
              <a:t>www.meteojob.com/fiches-metiers/metier-developpeur.html</a:t>
            </a:r>
            <a:endParaRPr lang="fr-FR" dirty="0" smtClean="0"/>
          </a:p>
          <a:p>
            <a:pPr algn="just">
              <a:buFont typeface="Wingdings" panose="05000000000000000000" pitchFamily="2" charset="2"/>
              <a:buChar char="§"/>
            </a:pPr>
            <a:r>
              <a:rPr lang="fr-FR" dirty="0">
                <a:hlinkClick r:id="rId3"/>
              </a:rPr>
              <a:t>https://</a:t>
            </a:r>
            <a:r>
              <a:rPr lang="fr-FR" dirty="0" smtClean="0">
                <a:hlinkClick r:id="rId3"/>
              </a:rPr>
              <a:t>www.apec.fr/tous-nos-metiers/informatique/developpeur-web.html</a:t>
            </a:r>
            <a:endParaRPr lang="fr-FR" dirty="0" smtClean="0"/>
          </a:p>
          <a:p>
            <a:pPr algn="just">
              <a:buFont typeface="Wingdings" panose="05000000000000000000" pitchFamily="2" charset="2"/>
              <a:buChar char="§"/>
            </a:pPr>
            <a:endParaRPr lang="fr-FR" dirty="0" smtClean="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6073C366-2C4F-41A3-BD9A-B64877389DF6}" type="slidenum">
              <a:rPr lang="fr-FR" smtClean="0"/>
              <a:t>5</a:t>
            </a:fld>
            <a:endParaRPr lang="fr-FR"/>
          </a:p>
        </p:txBody>
      </p:sp>
    </p:spTree>
    <p:extLst>
      <p:ext uri="{BB962C8B-B14F-4D97-AF65-F5344CB8AC3E}">
        <p14:creationId xmlns:p14="http://schemas.microsoft.com/office/powerpoint/2010/main" val="236998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50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grpId="0" nodeType="withEffect">
                                  <p:stCondLst>
                                    <p:cond delay="50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grpId="0" nodeType="withEffect">
                                  <p:stCondLst>
                                    <p:cond delay="50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174</TotalTime>
  <Words>271</Words>
  <Application>Microsoft Office PowerPoint</Application>
  <PresentationFormat>Grand écran</PresentationFormat>
  <Paragraphs>48</Paragraphs>
  <Slides>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vt:i4>
      </vt:variant>
    </vt:vector>
  </HeadingPairs>
  <TitlesOfParts>
    <vt:vector size="13" baseType="lpstr">
      <vt:lpstr>Arial</vt:lpstr>
      <vt:lpstr>Baskerville Old Face</vt:lpstr>
      <vt:lpstr>Calibri</vt:lpstr>
      <vt:lpstr>Times New Roman</vt:lpstr>
      <vt:lpstr>Trebuchet MS</vt:lpstr>
      <vt:lpstr>Wingdings</vt:lpstr>
      <vt:lpstr>Wingdings 3</vt:lpstr>
      <vt:lpstr>Facette</vt:lpstr>
      <vt:lpstr>Les Fonctions Et Activités Du Développeur Informatique</vt:lpstr>
      <vt:lpstr>Les Fonctions Du Développeur Web:</vt:lpstr>
      <vt:lpstr>Les Activités Principales:</vt:lpstr>
      <vt:lpstr>Les compétences du Développeur Web:  En conclusion, le développeur Web à besoin de certaine compétences : </vt:lpstr>
      <vt:lpstr>Présentation PowerPoint</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fonctions et activités du développeur informatique</dc:title>
  <dc:creator>59011-95-11</dc:creator>
  <cp:lastModifiedBy>59011-95-11</cp:lastModifiedBy>
  <cp:revision>13</cp:revision>
  <dcterms:created xsi:type="dcterms:W3CDTF">2020-09-01T12:25:33Z</dcterms:created>
  <dcterms:modified xsi:type="dcterms:W3CDTF">2020-09-01T15:20:11Z</dcterms:modified>
</cp:coreProperties>
</file>