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59" r:id="rId7"/>
    <p:sldId id="261" r:id="rId8"/>
    <p:sldId id="263" r:id="rId9"/>
    <p:sldId id="262" r:id="rId10"/>
    <p:sldId id="266" r:id="rId11"/>
    <p:sldId id="271" r:id="rId12"/>
    <p:sldId id="276" r:id="rId13"/>
    <p:sldId id="268" r:id="rId14"/>
    <p:sldId id="274" r:id="rId15"/>
    <p:sldId id="269" r:id="rId16"/>
    <p:sldId id="272" r:id="rId17"/>
    <p:sldId id="275" r:id="rId1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E40EF7-4FDB-46DC-AD5C-7AA9927BCDC4}" type="doc">
      <dgm:prSet loTypeId="urn:microsoft.com/office/officeart/2005/8/layout/bProcess3" loCatId="process" qsTypeId="urn:microsoft.com/office/officeart/2005/8/quickstyle/simple1" qsCatId="simple" csTypeId="urn:microsoft.com/office/officeart/2005/8/colors/accent1_2" csCatId="accent1" phldr="0"/>
      <dgm:spPr/>
      <dgm:t>
        <a:bodyPr/>
        <a:p>
          <a:endParaRPr lang="zh-CN" altLang="en-US"/>
        </a:p>
      </dgm:t>
    </dgm:pt>
    <dgm:pt modelId="{79A907BE-6A57-46F9-949B-2F83975E5013}">
      <dgm:prSet phldrT="[Teks]" phldr="0" custT="0"/>
      <dgm:spPr/>
      <dgm:t>
        <a:bodyPr vert="horz" wrap="square"/>
        <a:p>
          <a:pPr>
            <a:lnSpc>
              <a:spcPct val="100000"/>
            </a:lnSpc>
            <a:spcBef>
              <a:spcPct val="0"/>
            </a:spcBef>
            <a:spcAft>
              <a:spcPct val="35000"/>
            </a:spcAft>
          </a:pPr>
          <a:r>
            <a:rPr lang="id-ID" altLang="zh-CN"/>
            <a:t>memasukkan data</a:t>
          </a:r>
          <a:r>
            <a:rPr lang="id-ID" altLang="zh-CN"/>
            <a:t/>
          </a:r>
          <a:endParaRPr lang="id-ID" altLang="zh-CN"/>
        </a:p>
      </dgm:t>
    </dgm:pt>
    <dgm:pt modelId="{27508ADE-09B9-4692-B3B1-997C0A038367}" cxnId="{834FE204-7BB3-483D-9975-C7C7DC9B33F9}" type="parTrans">
      <dgm:prSet/>
      <dgm:spPr/>
      <dgm:t>
        <a:bodyPr/>
        <a:p>
          <a:endParaRPr lang="zh-CN" altLang="en-US"/>
        </a:p>
      </dgm:t>
    </dgm:pt>
    <dgm:pt modelId="{6E764295-1C97-4A8A-BB23-8F6587B65D20}" cxnId="{834FE204-7BB3-483D-9975-C7C7DC9B33F9}" type="sibTrans">
      <dgm:prSet/>
      <dgm:spPr/>
      <dgm:t>
        <a:bodyPr/>
        <a:p>
          <a:endParaRPr lang="zh-CN" altLang="en-US"/>
        </a:p>
      </dgm:t>
    </dgm:pt>
    <dgm:pt modelId="{047E9EF6-99D9-47D4-8421-7851F36A512F}">
      <dgm:prSet phldrT="[Teks]" phldr="0" custT="0"/>
      <dgm:spPr/>
      <dgm:t>
        <a:bodyPr vert="horz" wrap="square"/>
        <a:p>
          <a:pPr>
            <a:lnSpc>
              <a:spcPct val="100000"/>
            </a:lnSpc>
            <a:spcBef>
              <a:spcPct val="0"/>
            </a:spcBef>
            <a:spcAft>
              <a:spcPct val="35000"/>
            </a:spcAft>
          </a:pPr>
          <a:r>
            <a:rPr lang="id-ID" altLang="zh-CN">
              <a:sym typeface="+mn-ea"/>
            </a:rPr>
            <a:t>membersihkan data</a:t>
          </a:r>
          <a:r>
            <a:rPr lang="zh-CN" altLang="en-US"/>
            <a:t/>
          </a:r>
          <a:endParaRPr lang="zh-CN" altLang="en-US"/>
        </a:p>
      </dgm:t>
    </dgm:pt>
    <dgm:pt modelId="{2AC7BC3F-1829-4928-9FDD-1BD085861192}" cxnId="{7E397B73-5F88-4150-8BEA-A683D69F1B82}" type="parTrans">
      <dgm:prSet/>
      <dgm:spPr/>
      <dgm:t>
        <a:bodyPr/>
        <a:p>
          <a:endParaRPr lang="zh-CN" altLang="en-US"/>
        </a:p>
      </dgm:t>
    </dgm:pt>
    <dgm:pt modelId="{B3A60D08-4CF1-4AD3-A554-8DA1472F6362}" cxnId="{7E397B73-5F88-4150-8BEA-A683D69F1B82}" type="sibTrans">
      <dgm:prSet/>
      <dgm:spPr/>
      <dgm:t>
        <a:bodyPr/>
        <a:p>
          <a:endParaRPr lang="zh-CN" altLang="en-US"/>
        </a:p>
      </dgm:t>
    </dgm:pt>
    <dgm:pt modelId="{9B99C3CE-0550-4254-B164-BB9424E18E56}">
      <dgm:prSet phldrT="[Teks]" phldr="0" custT="0"/>
      <dgm:spPr/>
      <dgm:t>
        <a:bodyPr vert="horz" wrap="square"/>
        <a:p>
          <a:pPr>
            <a:lnSpc>
              <a:spcPct val="100000"/>
            </a:lnSpc>
            <a:spcBef>
              <a:spcPct val="0"/>
            </a:spcBef>
            <a:spcAft>
              <a:spcPct val="35000"/>
            </a:spcAft>
          </a:pPr>
          <a:r>
            <a:rPr lang="id-ID" altLang="zh-CN"/>
            <a:t>Visualisasi Data</a:t>
          </a:r>
          <a:r>
            <a:rPr lang="id-ID" altLang="zh-CN"/>
            <a:t/>
          </a:r>
          <a:endParaRPr lang="id-ID" altLang="zh-CN"/>
        </a:p>
      </dgm:t>
    </dgm:pt>
    <dgm:pt modelId="{CF18C7ED-262E-47EB-A8BC-BC18A4B2756C}" cxnId="{CF4DC26D-8ADD-449E-B314-266EA3ED84D3}" type="parTrans">
      <dgm:prSet/>
      <dgm:spPr/>
      <dgm:t>
        <a:bodyPr/>
        <a:p>
          <a:endParaRPr lang="zh-CN" altLang="en-US"/>
        </a:p>
      </dgm:t>
    </dgm:pt>
    <dgm:pt modelId="{C20DFEDB-A5DA-48B1-860C-C64E9FB9889D}" cxnId="{CF4DC26D-8ADD-449E-B314-266EA3ED84D3}" type="sibTrans">
      <dgm:prSet/>
      <dgm:spPr/>
      <dgm:t>
        <a:bodyPr/>
        <a:p>
          <a:endParaRPr lang="zh-CN" altLang="en-US"/>
        </a:p>
      </dgm:t>
    </dgm:pt>
    <dgm:pt modelId="{4DBF9FC0-7F11-49D1-A13A-F9EF16035E78}">
      <dgm:prSet phldrT="[Teks]" phldr="0" custT="0"/>
      <dgm:spPr/>
      <dgm:t>
        <a:bodyPr vert="horz" wrap="square"/>
        <a:p>
          <a:pPr>
            <a:lnSpc>
              <a:spcPct val="100000"/>
            </a:lnSpc>
            <a:spcBef>
              <a:spcPct val="0"/>
            </a:spcBef>
            <a:spcAft>
              <a:spcPct val="35000"/>
            </a:spcAft>
          </a:pPr>
          <a:r>
            <a:rPr lang="id-ID" altLang="zh-CN"/>
            <a:t>Pre Prosesing Data</a:t>
          </a:r>
          <a:r>
            <a:rPr lang="id-ID" altLang="zh-CN"/>
            <a:t/>
          </a:r>
          <a:endParaRPr lang="id-ID" altLang="zh-CN"/>
        </a:p>
      </dgm:t>
    </dgm:pt>
    <dgm:pt modelId="{716438C4-1259-4C94-B7A8-3756D5685E48}" cxnId="{933E2E3A-AC63-454D-B0AD-C2AF36CF4616}" type="parTrans">
      <dgm:prSet/>
      <dgm:spPr/>
      <dgm:t>
        <a:bodyPr/>
        <a:p>
          <a:endParaRPr lang="zh-CN" altLang="en-US"/>
        </a:p>
      </dgm:t>
    </dgm:pt>
    <dgm:pt modelId="{627790A7-E5AF-4DEF-9847-DE068ABD657B}" cxnId="{933E2E3A-AC63-454D-B0AD-C2AF36CF4616}" type="sibTrans">
      <dgm:prSet/>
      <dgm:spPr/>
      <dgm:t>
        <a:bodyPr/>
        <a:p>
          <a:endParaRPr lang="zh-CN" altLang="en-US"/>
        </a:p>
      </dgm:t>
    </dgm:pt>
    <dgm:pt modelId="{3B57DE3A-D0CA-4A4A-A50B-01FBE031AA69}">
      <dgm:prSet phldrT="[Teks]" phldr="0" custT="0"/>
      <dgm:spPr/>
      <dgm:t>
        <a:bodyPr vert="horz" wrap="square"/>
        <a:p>
          <a:pPr>
            <a:lnSpc>
              <a:spcPct val="100000"/>
            </a:lnSpc>
            <a:spcBef>
              <a:spcPct val="0"/>
            </a:spcBef>
            <a:spcAft>
              <a:spcPct val="35000"/>
            </a:spcAft>
          </a:pPr>
          <a:r>
            <a:rPr lang="id-ID" altLang="zh-CN"/>
            <a:t>Machine Learning Models</a:t>
          </a:r>
          <a:endParaRPr lang="id-ID" altLang="zh-CN"/>
        </a:p>
      </dgm:t>
    </dgm:pt>
    <dgm:pt modelId="{98FA3677-4FAE-4C5E-B3CE-CF3B6D80F4A1}" cxnId="{A341CD57-26FB-4001-AE17-FE3B575BC46D}" type="parTrans">
      <dgm:prSet/>
      <dgm:spPr/>
      <dgm:t>
        <a:bodyPr/>
        <a:p>
          <a:endParaRPr lang="zh-CN" altLang="en-US"/>
        </a:p>
      </dgm:t>
    </dgm:pt>
    <dgm:pt modelId="{D4875198-FB6C-46A1-9EC3-6A21426D178B}" cxnId="{A341CD57-26FB-4001-AE17-FE3B575BC46D}" type="sibTrans">
      <dgm:prSet/>
      <dgm:spPr/>
      <dgm:t>
        <a:bodyPr/>
        <a:p>
          <a:endParaRPr lang="zh-CN" altLang="en-US"/>
        </a:p>
      </dgm:t>
    </dgm:pt>
    <dgm:pt modelId="{1623B4C5-2499-4637-B07C-6AE8AE2BD718}" type="pres">
      <dgm:prSet presAssocID="{4BE40EF7-4FDB-46DC-AD5C-7AA9927BCDC4}" presName="Name0" presStyleCnt="0">
        <dgm:presLayoutVars>
          <dgm:dir/>
          <dgm:resizeHandles val="exact"/>
        </dgm:presLayoutVars>
      </dgm:prSet>
      <dgm:spPr/>
    </dgm:pt>
    <dgm:pt modelId="{2FBE2C1E-1D94-400F-A227-985D4DA10085}" type="pres">
      <dgm:prSet presAssocID="{79A907BE-6A57-46F9-949B-2F83975E5013}" presName="node" presStyleLbl="node1" presStyleIdx="0" presStyleCnt="5">
        <dgm:presLayoutVars>
          <dgm:bulletEnabled val="1"/>
        </dgm:presLayoutVars>
      </dgm:prSet>
      <dgm:spPr/>
    </dgm:pt>
    <dgm:pt modelId="{9F73252C-5345-45F1-A6FA-69E44781CCB0}" type="pres">
      <dgm:prSet presAssocID="{6E764295-1C97-4A8A-BB23-8F6587B65D20}" presName="sibTrans" presStyleLbl="sibTrans1D1" presStyleIdx="0" presStyleCnt="4"/>
      <dgm:spPr/>
    </dgm:pt>
    <dgm:pt modelId="{0A91809B-8299-4CB8-B3C9-28D901126CE1}" type="pres">
      <dgm:prSet presAssocID="{6E764295-1C97-4A8A-BB23-8F6587B65D20}" presName="connectorText" presStyleCnt="0"/>
      <dgm:spPr/>
    </dgm:pt>
    <dgm:pt modelId="{0482690C-586E-41D6-8B40-4CA7581A9CE9}" type="pres">
      <dgm:prSet presAssocID="{047E9EF6-99D9-47D4-8421-7851F36A512F}" presName="node" presStyleLbl="node1" presStyleIdx="1" presStyleCnt="5">
        <dgm:presLayoutVars>
          <dgm:bulletEnabled val="1"/>
        </dgm:presLayoutVars>
      </dgm:prSet>
      <dgm:spPr/>
    </dgm:pt>
    <dgm:pt modelId="{EBB69596-36AB-40F1-91C5-FC3350A00067}" type="pres">
      <dgm:prSet presAssocID="{B3A60D08-4CF1-4AD3-A554-8DA1472F6362}" presName="sibTrans" presStyleLbl="sibTrans1D1" presStyleIdx="1" presStyleCnt="4"/>
      <dgm:spPr/>
    </dgm:pt>
    <dgm:pt modelId="{9F0FF7A9-40E9-4C02-BFFF-6F0641C2389B}" type="pres">
      <dgm:prSet presAssocID="{B3A60D08-4CF1-4AD3-A554-8DA1472F6362}" presName="connectorText" presStyleCnt="0"/>
      <dgm:spPr/>
    </dgm:pt>
    <dgm:pt modelId="{E5145E43-B450-47CE-B1E5-1482BCF4071D}" type="pres">
      <dgm:prSet presAssocID="{9B99C3CE-0550-4254-B164-BB9424E18E56}" presName="node" presStyleLbl="node1" presStyleIdx="2" presStyleCnt="5">
        <dgm:presLayoutVars>
          <dgm:bulletEnabled val="1"/>
        </dgm:presLayoutVars>
      </dgm:prSet>
      <dgm:spPr/>
    </dgm:pt>
    <dgm:pt modelId="{31F3FE5F-74B2-48F8-89DC-AE29DBB498B0}" type="pres">
      <dgm:prSet presAssocID="{C20DFEDB-A5DA-48B1-860C-C64E9FB9889D}" presName="sibTrans" presStyleLbl="sibTrans1D1" presStyleIdx="2" presStyleCnt="4"/>
      <dgm:spPr/>
    </dgm:pt>
    <dgm:pt modelId="{EF27A438-6BA1-43B2-9139-DBAF3CBBEF89}" type="pres">
      <dgm:prSet presAssocID="{C20DFEDB-A5DA-48B1-860C-C64E9FB9889D}" presName="connectorText" presStyleCnt="0"/>
      <dgm:spPr/>
    </dgm:pt>
    <dgm:pt modelId="{13492D71-E670-42C9-A619-1DE9B5F887F1}" type="pres">
      <dgm:prSet presAssocID="{4DBF9FC0-7F11-49D1-A13A-F9EF16035E78}" presName="node" presStyleLbl="node1" presStyleIdx="3" presStyleCnt="5">
        <dgm:presLayoutVars>
          <dgm:bulletEnabled val="1"/>
        </dgm:presLayoutVars>
      </dgm:prSet>
      <dgm:spPr/>
    </dgm:pt>
    <dgm:pt modelId="{E85A6953-055C-454F-835D-7FF8096CA491}" type="pres">
      <dgm:prSet presAssocID="{627790A7-E5AF-4DEF-9847-DE068ABD657B}" presName="sibTrans" presStyleLbl="sibTrans1D1" presStyleIdx="3" presStyleCnt="4"/>
      <dgm:spPr/>
    </dgm:pt>
    <dgm:pt modelId="{EB69ECB2-9BFD-4754-8113-1A1F7EFC836E}" type="pres">
      <dgm:prSet presAssocID="{627790A7-E5AF-4DEF-9847-DE068ABD657B}" presName="connectorText" presStyleCnt="0"/>
      <dgm:spPr/>
    </dgm:pt>
    <dgm:pt modelId="{F80816D7-392E-4741-B9A3-C73586F7EC67}" type="pres">
      <dgm:prSet presAssocID="{3B57DE3A-D0CA-4A4A-A50B-01FBE031AA69}" presName="node" presStyleLbl="node1" presStyleIdx="4" presStyleCnt="5">
        <dgm:presLayoutVars>
          <dgm:bulletEnabled val="1"/>
        </dgm:presLayoutVars>
      </dgm:prSet>
      <dgm:spPr/>
    </dgm:pt>
  </dgm:ptLst>
  <dgm:cxnLst>
    <dgm:cxn modelId="{834FE204-7BB3-483D-9975-C7C7DC9B33F9}" srcId="{4BE40EF7-4FDB-46DC-AD5C-7AA9927BCDC4}" destId="{79A907BE-6A57-46F9-949B-2F83975E5013}" srcOrd="0" destOrd="0" parTransId="{27508ADE-09B9-4692-B3B1-997C0A038367}" sibTransId="{6E764295-1C97-4A8A-BB23-8F6587B65D20}"/>
    <dgm:cxn modelId="{7E397B73-5F88-4150-8BEA-A683D69F1B82}" srcId="{4BE40EF7-4FDB-46DC-AD5C-7AA9927BCDC4}" destId="{047E9EF6-99D9-47D4-8421-7851F36A512F}" srcOrd="1" destOrd="0" parTransId="{2AC7BC3F-1829-4928-9FDD-1BD085861192}" sibTransId="{B3A60D08-4CF1-4AD3-A554-8DA1472F6362}"/>
    <dgm:cxn modelId="{CF4DC26D-8ADD-449E-B314-266EA3ED84D3}" srcId="{4BE40EF7-4FDB-46DC-AD5C-7AA9927BCDC4}" destId="{9B99C3CE-0550-4254-B164-BB9424E18E56}" srcOrd="2" destOrd="0" parTransId="{CF18C7ED-262E-47EB-A8BC-BC18A4B2756C}" sibTransId="{C20DFEDB-A5DA-48B1-860C-C64E9FB9889D}"/>
    <dgm:cxn modelId="{933E2E3A-AC63-454D-B0AD-C2AF36CF4616}" srcId="{4BE40EF7-4FDB-46DC-AD5C-7AA9927BCDC4}" destId="{4DBF9FC0-7F11-49D1-A13A-F9EF16035E78}" srcOrd="3" destOrd="0" parTransId="{716438C4-1259-4C94-B7A8-3756D5685E48}" sibTransId="{627790A7-E5AF-4DEF-9847-DE068ABD657B}"/>
    <dgm:cxn modelId="{A341CD57-26FB-4001-AE17-FE3B575BC46D}" srcId="{4BE40EF7-4FDB-46DC-AD5C-7AA9927BCDC4}" destId="{3B57DE3A-D0CA-4A4A-A50B-01FBE031AA69}" srcOrd="4" destOrd="0" parTransId="{98FA3677-4FAE-4C5E-B3CE-CF3B6D80F4A1}" sibTransId="{D4875198-FB6C-46A1-9EC3-6A21426D178B}"/>
    <dgm:cxn modelId="{15D4715E-2BFA-4806-BB86-07D5AA1690A6}" type="presOf" srcId="{4BE40EF7-4FDB-46DC-AD5C-7AA9927BCDC4}" destId="{1623B4C5-2499-4637-B07C-6AE8AE2BD718}" srcOrd="0" destOrd="0" presId="urn:microsoft.com/office/officeart/2005/8/layout/bProcess3"/>
    <dgm:cxn modelId="{2474A36B-0527-41F2-B70F-C95588985841}" type="presParOf" srcId="{1623B4C5-2499-4637-B07C-6AE8AE2BD718}" destId="{2FBE2C1E-1D94-400F-A227-985D4DA10085}" srcOrd="0" destOrd="0" presId="urn:microsoft.com/office/officeart/2005/8/layout/bProcess3"/>
    <dgm:cxn modelId="{9CF8D374-63B4-4F3B-861B-3B53628F532E}" type="presOf" srcId="{79A907BE-6A57-46F9-949B-2F83975E5013}" destId="{2FBE2C1E-1D94-400F-A227-985D4DA10085}" srcOrd="0" destOrd="0" presId="urn:microsoft.com/office/officeart/2005/8/layout/bProcess3"/>
    <dgm:cxn modelId="{F794625B-8B53-4D77-9E7F-B0ABBDDB236C}" type="presParOf" srcId="{1623B4C5-2499-4637-B07C-6AE8AE2BD718}" destId="{9F73252C-5345-45F1-A6FA-69E44781CCB0}" srcOrd="1" destOrd="0" presId="urn:microsoft.com/office/officeart/2005/8/layout/bProcess3"/>
    <dgm:cxn modelId="{A93D9316-0285-4F42-9D9F-7B6A328241AD}" type="presOf" srcId="{6E764295-1C97-4A8A-BB23-8F6587B65D20}" destId="{9F73252C-5345-45F1-A6FA-69E44781CCB0}" srcOrd="0" destOrd="0" presId="urn:microsoft.com/office/officeart/2005/8/layout/bProcess3"/>
    <dgm:cxn modelId="{FB0F5612-B1D9-44F8-921C-19327C774FCB}" type="presParOf" srcId="{9F73252C-5345-45F1-A6FA-69E44781CCB0}" destId="{0A91809B-8299-4CB8-B3C9-28D901126CE1}" srcOrd="0" destOrd="1" presId="urn:microsoft.com/office/officeart/2005/8/layout/bProcess3"/>
    <dgm:cxn modelId="{B9DC274B-2422-4F66-92B8-A1AC2B8C8CBF}" type="presOf" srcId="{6E764295-1C97-4A8A-BB23-8F6587B65D20}" destId="{0A91809B-8299-4CB8-B3C9-28D901126CE1}" srcOrd="1" destOrd="0" presId="urn:microsoft.com/office/officeart/2005/8/layout/bProcess3"/>
    <dgm:cxn modelId="{C2C06B49-EE1B-4D27-8ED5-D07FFDA91C3A}" type="presParOf" srcId="{1623B4C5-2499-4637-B07C-6AE8AE2BD718}" destId="{0482690C-586E-41D6-8B40-4CA7581A9CE9}" srcOrd="2" destOrd="0" presId="urn:microsoft.com/office/officeart/2005/8/layout/bProcess3"/>
    <dgm:cxn modelId="{68DAF66D-6612-49B4-B3DF-1FF7E97C38CB}" type="presOf" srcId="{047E9EF6-99D9-47D4-8421-7851F36A512F}" destId="{0482690C-586E-41D6-8B40-4CA7581A9CE9}" srcOrd="0" destOrd="0" presId="urn:microsoft.com/office/officeart/2005/8/layout/bProcess3"/>
    <dgm:cxn modelId="{5157C81D-9CE8-43A2-B07B-6AC0A89DB762}" type="presParOf" srcId="{1623B4C5-2499-4637-B07C-6AE8AE2BD718}" destId="{EBB69596-36AB-40F1-91C5-FC3350A00067}" srcOrd="3" destOrd="0" presId="urn:microsoft.com/office/officeart/2005/8/layout/bProcess3"/>
    <dgm:cxn modelId="{109E37FA-A6BD-4FF4-8B44-4AE47B341DD5}" type="presOf" srcId="{B3A60D08-4CF1-4AD3-A554-8DA1472F6362}" destId="{EBB69596-36AB-40F1-91C5-FC3350A00067}" srcOrd="0" destOrd="0" presId="urn:microsoft.com/office/officeart/2005/8/layout/bProcess3"/>
    <dgm:cxn modelId="{E5B78F57-8D6D-4DFE-8E7E-BF474BF8F77A}" type="presParOf" srcId="{EBB69596-36AB-40F1-91C5-FC3350A00067}" destId="{9F0FF7A9-40E9-4C02-BFFF-6F0641C2389B}" srcOrd="0" destOrd="3" presId="urn:microsoft.com/office/officeart/2005/8/layout/bProcess3"/>
    <dgm:cxn modelId="{EB63FFA2-BCFD-4007-A26A-2540C0746191}" type="presOf" srcId="{B3A60D08-4CF1-4AD3-A554-8DA1472F6362}" destId="{9F0FF7A9-40E9-4C02-BFFF-6F0641C2389B}" srcOrd="1" destOrd="0" presId="urn:microsoft.com/office/officeart/2005/8/layout/bProcess3"/>
    <dgm:cxn modelId="{39E9F4CA-7112-4D7C-ABE6-0341BA00DC44}" type="presParOf" srcId="{1623B4C5-2499-4637-B07C-6AE8AE2BD718}" destId="{E5145E43-B450-47CE-B1E5-1482BCF4071D}" srcOrd="4" destOrd="0" presId="urn:microsoft.com/office/officeart/2005/8/layout/bProcess3"/>
    <dgm:cxn modelId="{71AA937A-7E50-4F63-83F6-8432C75920F4}" type="presOf" srcId="{9B99C3CE-0550-4254-B164-BB9424E18E56}" destId="{E5145E43-B450-47CE-B1E5-1482BCF4071D}" srcOrd="0" destOrd="0" presId="urn:microsoft.com/office/officeart/2005/8/layout/bProcess3"/>
    <dgm:cxn modelId="{043B1CE1-7367-47C7-80C4-F3BACB200EDF}" type="presParOf" srcId="{1623B4C5-2499-4637-B07C-6AE8AE2BD718}" destId="{31F3FE5F-74B2-48F8-89DC-AE29DBB498B0}" srcOrd="5" destOrd="0" presId="urn:microsoft.com/office/officeart/2005/8/layout/bProcess3"/>
    <dgm:cxn modelId="{5B354561-5AF8-40D1-90F4-B98A4ACCFB85}" type="presOf" srcId="{C20DFEDB-A5DA-48B1-860C-C64E9FB9889D}" destId="{31F3FE5F-74B2-48F8-89DC-AE29DBB498B0}" srcOrd="0" destOrd="0" presId="urn:microsoft.com/office/officeart/2005/8/layout/bProcess3"/>
    <dgm:cxn modelId="{0C1986E1-B309-48C4-81D2-056593EE2D78}" type="presParOf" srcId="{31F3FE5F-74B2-48F8-89DC-AE29DBB498B0}" destId="{EF27A438-6BA1-43B2-9139-DBAF3CBBEF89}" srcOrd="0" destOrd="5" presId="urn:microsoft.com/office/officeart/2005/8/layout/bProcess3"/>
    <dgm:cxn modelId="{FC550090-29BF-48D1-9403-27178DF08B98}" type="presOf" srcId="{C20DFEDB-A5DA-48B1-860C-C64E9FB9889D}" destId="{EF27A438-6BA1-43B2-9139-DBAF3CBBEF89}" srcOrd="1" destOrd="0" presId="urn:microsoft.com/office/officeart/2005/8/layout/bProcess3"/>
    <dgm:cxn modelId="{616310FB-A8E3-46D4-955F-7EE8EF281B27}" type="presParOf" srcId="{1623B4C5-2499-4637-B07C-6AE8AE2BD718}" destId="{13492D71-E670-42C9-A619-1DE9B5F887F1}" srcOrd="6" destOrd="0" presId="urn:microsoft.com/office/officeart/2005/8/layout/bProcess3"/>
    <dgm:cxn modelId="{2B6AE845-C52F-45D4-9D24-EF7A047DFD30}" type="presOf" srcId="{4DBF9FC0-7F11-49D1-A13A-F9EF16035E78}" destId="{13492D71-E670-42C9-A619-1DE9B5F887F1}" srcOrd="0" destOrd="0" presId="urn:microsoft.com/office/officeart/2005/8/layout/bProcess3"/>
    <dgm:cxn modelId="{77CB5667-EA49-4937-87E8-CEBB832981E0}" type="presParOf" srcId="{1623B4C5-2499-4637-B07C-6AE8AE2BD718}" destId="{E85A6953-055C-454F-835D-7FF8096CA491}" srcOrd="7" destOrd="0" presId="urn:microsoft.com/office/officeart/2005/8/layout/bProcess3"/>
    <dgm:cxn modelId="{741404C4-9DF1-474D-AAF0-736E93D52E12}" type="presOf" srcId="{627790A7-E5AF-4DEF-9847-DE068ABD657B}" destId="{E85A6953-055C-454F-835D-7FF8096CA491}" srcOrd="0" destOrd="0" presId="urn:microsoft.com/office/officeart/2005/8/layout/bProcess3"/>
    <dgm:cxn modelId="{31390062-D69D-4843-AEB3-C510DDD65A92}" type="presParOf" srcId="{E85A6953-055C-454F-835D-7FF8096CA491}" destId="{EB69ECB2-9BFD-4754-8113-1A1F7EFC836E}" srcOrd="0" destOrd="7" presId="urn:microsoft.com/office/officeart/2005/8/layout/bProcess3"/>
    <dgm:cxn modelId="{BA3D2AE9-A044-49BF-BD6C-59B4F0D311DF}" type="presOf" srcId="{627790A7-E5AF-4DEF-9847-DE068ABD657B}" destId="{EB69ECB2-9BFD-4754-8113-1A1F7EFC836E}" srcOrd="1" destOrd="0" presId="urn:microsoft.com/office/officeart/2005/8/layout/bProcess3"/>
    <dgm:cxn modelId="{89884DC2-AA19-49FA-B081-2E805C5279B8}" type="presParOf" srcId="{1623B4C5-2499-4637-B07C-6AE8AE2BD718}" destId="{F80816D7-392E-4741-B9A3-C73586F7EC67}" srcOrd="8" destOrd="0" presId="urn:microsoft.com/office/officeart/2005/8/layout/bProcess3"/>
    <dgm:cxn modelId="{95441255-92A5-4F5E-A10F-DA8EE5F9A097}" type="presOf" srcId="{3B57DE3A-D0CA-4A4A-A50B-01FBE031AA69}" destId="{F80816D7-392E-4741-B9A3-C73586F7EC67}" srcOrd="0" destOrd="0" presId="urn:microsoft.com/office/officeart/2005/8/layout/b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up 1"/>
      <dsp:cNvGrpSpPr/>
    </dsp:nvGrpSpPr>
    <dsp:grpSpPr>
      <a:xfrm>
        <a:off x="0" y="0"/>
        <a:ext cx="6336030" cy="5418455"/>
        <a:chOff x="0" y="0"/>
        <a:chExt cx="6336030" cy="5418455"/>
      </a:xfrm>
    </dsp:grpSpPr>
    <dsp:sp modelId="{9F73252C-5345-45F1-A6FA-69E44781CCB0}">
      <dsp:nvSpPr>
        <dsp:cNvPr id="4" name="Bentuk Bebas 3"/>
        <dsp:cNvSpPr/>
      </dsp:nvSpPr>
      <dsp:spPr bwMode="white">
        <a:xfrm>
          <a:off x="2895733" y="721020"/>
          <a:ext cx="551464" cy="0"/>
        </a:xfrm>
        <a:custGeom>
          <a:avLst/>
          <a:gdLst/>
          <a:ahLst/>
          <a:cxnLst/>
          <a:pathLst>
            <a:path w="868">
              <a:moveTo>
                <a:pt x="0" y="0"/>
              </a:moveTo>
              <a:lnTo>
                <a:pt x="868" y="0"/>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p>
      </dsp:txBody>
      <dsp:txXfrm>
        <a:off x="2895733" y="721020"/>
        <a:ext cx="551464" cy="0"/>
      </dsp:txXfrm>
    </dsp:sp>
    <dsp:sp modelId="{2FBE2C1E-1D94-400F-A227-985D4DA10085}">
      <dsp:nvSpPr>
        <dsp:cNvPr id="3" name="Persegi panjang 2"/>
        <dsp:cNvSpPr/>
      </dsp:nvSpPr>
      <dsp:spPr bwMode="white">
        <a:xfrm>
          <a:off x="498065" y="1719"/>
          <a:ext cx="2397668" cy="143860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56464" tIns="156464" rIns="156464" bIns="156464"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id-ID" altLang="zh-CN"/>
            <a:t>memasukkan data</a:t>
          </a:r>
          <a:endParaRPr lang="id-ID" altLang="zh-CN"/>
        </a:p>
      </dsp:txBody>
      <dsp:txXfrm>
        <a:off x="498065" y="1719"/>
        <a:ext cx="2397668" cy="1438601"/>
      </dsp:txXfrm>
    </dsp:sp>
    <dsp:sp modelId="{EBB69596-36AB-40F1-91C5-FC3350A00067}">
      <dsp:nvSpPr>
        <dsp:cNvPr id="6" name="Bentuk Bebas 5"/>
        <dsp:cNvSpPr/>
      </dsp:nvSpPr>
      <dsp:spPr bwMode="white">
        <a:xfrm>
          <a:off x="1696899" y="1440320"/>
          <a:ext cx="2949131" cy="549607"/>
        </a:xfrm>
        <a:custGeom>
          <a:avLst/>
          <a:gdLst/>
          <a:ahLst/>
          <a:cxnLst/>
          <a:pathLst>
            <a:path w="4644" h="866">
              <a:moveTo>
                <a:pt x="4644" y="0"/>
              </a:moveTo>
              <a:lnTo>
                <a:pt x="4644" y="433"/>
              </a:lnTo>
              <a:lnTo>
                <a:pt x="0" y="433"/>
              </a:lnTo>
              <a:lnTo>
                <a:pt x="0" y="866"/>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zh-CN" altLang="en-US"/>
        </a:p>
      </dsp:txBody>
      <dsp:txXfrm>
        <a:off x="1696899" y="1440320"/>
        <a:ext cx="2949131" cy="549607"/>
      </dsp:txXfrm>
    </dsp:sp>
    <dsp:sp modelId="{0482690C-586E-41D6-8B40-4CA7581A9CE9}">
      <dsp:nvSpPr>
        <dsp:cNvPr id="5" name="Persegi panjang 4"/>
        <dsp:cNvSpPr/>
      </dsp:nvSpPr>
      <dsp:spPr bwMode="white">
        <a:xfrm>
          <a:off x="3447196" y="1719"/>
          <a:ext cx="2397668" cy="143860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56464" tIns="156464" rIns="156464" bIns="156464"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id-ID" altLang="zh-CN">
              <a:sym typeface="+mn-ea"/>
            </a:rPr>
            <a:t>membersihkan data</a:t>
          </a:r>
          <a:endParaRPr lang="zh-CN" altLang="en-US"/>
        </a:p>
      </dsp:txBody>
      <dsp:txXfrm>
        <a:off x="3447196" y="1719"/>
        <a:ext cx="2397668" cy="1438601"/>
      </dsp:txXfrm>
    </dsp:sp>
    <dsp:sp modelId="{31F3FE5F-74B2-48F8-89DC-AE29DBB498B0}">
      <dsp:nvSpPr>
        <dsp:cNvPr id="8" name="Bentuk Bebas 7"/>
        <dsp:cNvSpPr/>
      </dsp:nvSpPr>
      <dsp:spPr bwMode="white">
        <a:xfrm>
          <a:off x="2895733" y="2709228"/>
          <a:ext cx="551464" cy="0"/>
        </a:xfrm>
        <a:custGeom>
          <a:avLst/>
          <a:gdLst/>
          <a:ahLst/>
          <a:cxnLst/>
          <a:pathLst>
            <a:path w="868">
              <a:moveTo>
                <a:pt x="0" y="0"/>
              </a:moveTo>
              <a:lnTo>
                <a:pt x="868" y="0"/>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p>
      </dsp:txBody>
      <dsp:txXfrm>
        <a:off x="2895733" y="2709228"/>
        <a:ext cx="551464" cy="0"/>
      </dsp:txXfrm>
    </dsp:sp>
    <dsp:sp modelId="{E5145E43-B450-47CE-B1E5-1482BCF4071D}">
      <dsp:nvSpPr>
        <dsp:cNvPr id="7" name="Persegi panjang 6"/>
        <dsp:cNvSpPr/>
      </dsp:nvSpPr>
      <dsp:spPr bwMode="white">
        <a:xfrm>
          <a:off x="498065" y="1989927"/>
          <a:ext cx="2397668" cy="143860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56464" tIns="156464" rIns="156464" bIns="156464"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id-ID" altLang="zh-CN"/>
            <a:t>Visualisasi Data</a:t>
          </a:r>
          <a:endParaRPr lang="id-ID" altLang="zh-CN"/>
        </a:p>
      </dsp:txBody>
      <dsp:txXfrm>
        <a:off x="498065" y="1989927"/>
        <a:ext cx="2397668" cy="1438601"/>
      </dsp:txXfrm>
    </dsp:sp>
    <dsp:sp modelId="{E85A6953-055C-454F-835D-7FF8096CA491}">
      <dsp:nvSpPr>
        <dsp:cNvPr id="10" name="Bentuk Bebas 9"/>
        <dsp:cNvSpPr/>
      </dsp:nvSpPr>
      <dsp:spPr bwMode="white">
        <a:xfrm>
          <a:off x="1696899" y="3428528"/>
          <a:ext cx="2949131" cy="549607"/>
        </a:xfrm>
        <a:custGeom>
          <a:avLst/>
          <a:gdLst/>
          <a:ahLst/>
          <a:cxnLst/>
          <a:pathLst>
            <a:path w="4644" h="866">
              <a:moveTo>
                <a:pt x="4644" y="0"/>
              </a:moveTo>
              <a:lnTo>
                <a:pt x="4644" y="433"/>
              </a:lnTo>
              <a:lnTo>
                <a:pt x="0" y="433"/>
              </a:lnTo>
              <a:lnTo>
                <a:pt x="0" y="866"/>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zh-CN" altLang="en-US"/>
        </a:p>
      </dsp:txBody>
      <dsp:txXfrm>
        <a:off x="1696899" y="3428528"/>
        <a:ext cx="2949131" cy="549607"/>
      </dsp:txXfrm>
    </dsp:sp>
    <dsp:sp modelId="{13492D71-E670-42C9-A619-1DE9B5F887F1}">
      <dsp:nvSpPr>
        <dsp:cNvPr id="9" name="Persegi panjang 8"/>
        <dsp:cNvSpPr/>
      </dsp:nvSpPr>
      <dsp:spPr bwMode="white">
        <a:xfrm>
          <a:off x="3447196" y="1989927"/>
          <a:ext cx="2397668" cy="143860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56464" tIns="156464" rIns="156464" bIns="156464"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id-ID" altLang="zh-CN"/>
            <a:t>Pre Prosesing Data</a:t>
          </a:r>
          <a:endParaRPr lang="id-ID" altLang="zh-CN"/>
        </a:p>
      </dsp:txBody>
      <dsp:txXfrm>
        <a:off x="3447196" y="1989927"/>
        <a:ext cx="2397668" cy="1438601"/>
      </dsp:txXfrm>
    </dsp:sp>
    <dsp:sp modelId="{F80816D7-392E-4741-B9A3-C73586F7EC67}">
      <dsp:nvSpPr>
        <dsp:cNvPr id="11" name="Persegi panjang 10"/>
        <dsp:cNvSpPr/>
      </dsp:nvSpPr>
      <dsp:spPr bwMode="white">
        <a:xfrm>
          <a:off x="498065" y="3978135"/>
          <a:ext cx="2397668" cy="143860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56464" tIns="156464" rIns="156464" bIns="156464"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id-ID" altLang="zh-CN"/>
            <a:t>Machine Learning Models</a:t>
          </a:r>
          <a:endParaRPr lang="id-ID" altLang="zh-CN"/>
        </a:p>
      </dsp:txBody>
      <dsp:txXfrm>
        <a:off x="498065" y="3978135"/>
        <a:ext cx="2397668" cy="143860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4" name="Rectangle 13"/>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endParaRPr lang="en-US" dirty="0"/>
          </a:p>
        </p:txBody>
      </p:sp>
      <p:sp>
        <p:nvSpPr>
          <p:cNvPr id="3" name="Subtitle 2"/>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a:xfrm>
            <a:off x="7279965" y="6245352"/>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grpSp>
        <p:nvGrpSpPr>
          <p:cNvPr id="7" name="Group 6"/>
          <p:cNvGrpSpPr/>
          <p:nvPr/>
        </p:nvGrpSpPr>
        <p:grpSpPr>
          <a:xfrm>
            <a:off x="5662258" y="4240546"/>
            <a:ext cx="867485" cy="115439"/>
            <a:chOff x="8910933" y="1861308"/>
            <a:chExt cx="867485" cy="115439"/>
          </a:xfrm>
        </p:grpSpPr>
        <p:sp>
          <p:nvSpPr>
            <p:cNvPr id="8" name="Rectangle 7"/>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1028700" y="2161903"/>
            <a:ext cx="10134600" cy="374359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3900" y="723899"/>
            <a:ext cx="8302534" cy="54102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sp>
        <p:nvSpPr>
          <p:cNvPr id="11" name="Rectangle 5"/>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580478" y="4714704"/>
            <a:ext cx="867485" cy="115439"/>
            <a:chOff x="8910933" y="1861308"/>
            <a:chExt cx="867485" cy="115439"/>
          </a:xfrm>
        </p:grpSpPr>
        <p:sp>
          <p:nvSpPr>
            <p:cNvPr id="8" name="Rectangle 7"/>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endParaRPr lang="en-US" dirty="0"/>
          </a:p>
        </p:txBody>
      </p:sp>
      <p:sp>
        <p:nvSpPr>
          <p:cNvPr id="3" name="Text Placeholder 2"/>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037305" y="2155369"/>
            <a:ext cx="4953000" cy="3998323"/>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2155369"/>
            <a:ext cx="4953000" cy="39983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485584D-7D79-4248-9986-4CA35242F9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55171"/>
            <a:ext cx="10134600" cy="1135517"/>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037306" y="2619103"/>
            <a:ext cx="4849036" cy="351499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50108" y="2619103"/>
            <a:ext cx="4904585" cy="351499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485584D-7D79-4248-9986-4CA35242F94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485584D-7D79-4248-9986-4CA35242F94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5584D-7D79-4248-9986-4CA35242F9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5584D-7D79-4248-9986-4CA35242F9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fld>
            <a:endParaRPr lang="en-US"/>
          </a:p>
        </p:txBody>
      </p:sp>
      <p:sp>
        <p:nvSpPr>
          <p:cNvPr id="4" name="Date Placeholder 3"/>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fld>
            <a:endParaRPr lang="en-US"/>
          </a:p>
        </p:txBody>
      </p:sp>
      <p:sp>
        <p:nvSpPr>
          <p:cNvPr id="5" name="Footer Placeholder 4"/>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utup tembakan pola yang terhubung"/>
          <p:cNvPicPr>
            <a:picLocks noChangeAspect="1"/>
          </p:cNvPicPr>
          <p:nvPr/>
        </p:nvPicPr>
        <p:blipFill rotWithShape="1">
          <a:blip r:embed="rId1"/>
          <a:srcRect/>
          <a:stretch>
            <a:fillRect/>
          </a:stretch>
        </p:blipFill>
        <p:spPr>
          <a:xfrm>
            <a:off x="20" y="10"/>
            <a:ext cx="12191980" cy="6857989"/>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p:cNvSpPr>
            <a:spLocks noGrp="1"/>
          </p:cNvSpPr>
          <p:nvPr>
            <p:ph type="ctrTitle"/>
          </p:nvPr>
        </p:nvSpPr>
        <p:spPr>
          <a:xfrm>
            <a:off x="2539253" y="1942391"/>
            <a:ext cx="7113494" cy="1486609"/>
          </a:xfrm>
        </p:spPr>
        <p:txBody>
          <a:bodyPr>
            <a:normAutofit fontScale="90000"/>
          </a:bodyPr>
          <a:lstStyle/>
          <a:p>
            <a:r>
              <a:rPr lang="id-ID" dirty="0"/>
              <a:t>PREDIKSI KUALITAS AIR berdasarkan kelarutan air MENGGUNAKAN METODE DATA MINING</a:t>
            </a:r>
            <a:endParaRPr lang="id-ID" dirty="0"/>
          </a:p>
        </p:txBody>
      </p:sp>
      <p:sp>
        <p:nvSpPr>
          <p:cNvPr id="3" name="Subjudul 2"/>
          <p:cNvSpPr>
            <a:spLocks noGrp="1"/>
          </p:cNvSpPr>
          <p:nvPr>
            <p:ph type="subTitle" idx="1"/>
          </p:nvPr>
        </p:nvSpPr>
        <p:spPr>
          <a:xfrm>
            <a:off x="3558989" y="4424305"/>
            <a:ext cx="5074022" cy="972222"/>
          </a:xfrm>
        </p:spPr>
        <p:txBody>
          <a:bodyPr>
            <a:normAutofit/>
          </a:bodyPr>
          <a:lstStyle/>
          <a:p>
            <a:r>
              <a:rPr lang="id-ID" dirty="0"/>
              <a:t>20920006</a:t>
            </a:r>
            <a:endParaRPr lang="id-ID" dirty="0"/>
          </a:p>
          <a:p>
            <a:r>
              <a:rPr lang="id-ID" dirty="0"/>
              <a:t>RIZTY MAULIDA BADRI</a:t>
            </a:r>
            <a:endParaRPr lang="id-ID" dirty="0"/>
          </a:p>
        </p:txBody>
      </p:sp>
      <p:grpSp>
        <p:nvGrpSpPr>
          <p:cNvPr id="40" name="Group 12"/>
          <p:cNvGrpSpPr>
            <a:grpSpLocks noGrp="1" noRot="1" noChangeAspect="1" noMove="1" noResize="1" noUngrp="1"/>
          </p:cNvGrpSpPr>
          <p:nvPr/>
        </p:nvGrpSpPr>
        <p:grpSpPr>
          <a:xfrm>
            <a:off x="5662258" y="3891005"/>
            <a:ext cx="867485" cy="115439"/>
            <a:chOff x="8910933" y="1861308"/>
            <a:chExt cx="867485" cy="115439"/>
          </a:xfrm>
        </p:grpSpPr>
        <p:sp>
          <p:nvSpPr>
            <p:cNvPr id="41" name="Rectangle 13"/>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2" name="Straight Connector 14"/>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15"/>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5662258" y="4240546"/>
            <a:ext cx="867485" cy="115439"/>
            <a:chOff x="8910933" y="1861308"/>
            <a:chExt cx="867485" cy="115439"/>
          </a:xfrm>
        </p:grpSpPr>
        <p:sp>
          <p:nvSpPr>
            <p:cNvPr id="12" name="Rectangle 11"/>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 pd.DataFrame(df['Potability'].value_counts())</a:t>
            </a:r>
            <a:endParaRPr lang="en-US"/>
          </a:p>
          <a:p>
            <a:pPr algn="ctr"/>
            <a:r>
              <a:rPr lang="en-US"/>
              <a:t>fig = px.pie(d,values='Potability',names=['Not Potable','Potable'],hole=0.4,opacity=0.6,</a:t>
            </a:r>
            <a:endParaRPr lang="en-US"/>
          </a:p>
          <a:p>
            <a:pPr algn="ctr"/>
            <a:r>
              <a:rPr lang="en-US"/>
              <a:t>            color_discrete_sequence=[colors_green[3],colors_blue[3]],</a:t>
            </a:r>
            <a:endParaRPr lang="en-US"/>
          </a:p>
          <a:p>
            <a:pPr algn="ctr"/>
            <a:r>
              <a:rPr lang="en-US"/>
              <a:t>             labels={'label':'Potability','Potability':'No. Of Samples'})</a:t>
            </a:r>
            <a:endParaRPr lang="en-US"/>
          </a:p>
          <a:p>
            <a:pPr algn="ctr"/>
            <a:r>
              <a:rPr lang="en-US"/>
              <a:t>labels = ['tidak bisa diminum','dapat diminum']Hardenss of water: The simple definition of water hardness is the amount of dissolved calcium and magnesium in the water. Hard water is high in dissolved minerals, largely calcium and magnesium. You may have felt the effects of hard water, literally, the last time you washed your hands. Depending on the hardness of your water, after using soap to wash you may have felt like there was a film of residue left on your hands. In hard water, soap reacts with the calcium (which is relatively high in hard water) to form "soap scum". When using hard water, more soap or detergent is needed to get things clean, be it your hands, hair, or your laundry.</a:t>
            </a:r>
            <a:endParaRPr lang="en-US"/>
          </a:p>
          <a:p>
            <a:pPr algn="ctr"/>
            <a:r>
              <a:rPr lang="en-US"/>
              <a:t>fig.add_annotation(text='We can resample the data&lt;br&gt; to get a balanced dataset',</a:t>
            </a:r>
            <a:endParaRPr lang="en-US"/>
          </a:p>
          <a:p>
            <a:pPr algn="ctr"/>
            <a:r>
              <a:rPr lang="en-US"/>
              <a:t>                   x=1.2,y=0.9,showarrow=False,font_size=12,opacity=0.7,font_family='monospace')</a:t>
            </a:r>
            <a:endParaRPr lang="en-US"/>
          </a:p>
          <a:p>
            <a:pPr algn="ctr"/>
            <a:r>
              <a:rPr lang="en-US"/>
              <a:t>fig.add_annotation(text='Potability',labels = ['tidak bisa diminum','dapat diminum']</a:t>
            </a:r>
            <a:endParaRPr lang="en-US"/>
          </a:p>
          <a:p>
            <a:pPr algn="ctr"/>
            <a:r>
              <a:rPr lang="en-US"/>
              <a:t>                   x=0.5,y=0.5,showarrow=False,font_size=14,opacity=0.7,font_family='monospace')</a:t>
            </a:r>
            <a:endParaRPr lang="en-US"/>
          </a:p>
          <a:p>
            <a:pPr algn="ctr"/>
            <a:endParaRPr lang="en-US"/>
          </a:p>
          <a:p>
            <a:pPr algn="ctr"/>
            <a:r>
              <a:rPr lang="en-US"/>
              <a:t>fig.update_layout(</a:t>
            </a:r>
            <a:endParaRPr lang="en-US"/>
          </a:p>
          <a:p>
            <a:pPr algn="ctr"/>
            <a:r>
              <a:rPr lang="en-US"/>
              <a:t>    font_family='monospace',</a:t>
            </a:r>
            <a:endParaRPr lang="en-US"/>
          </a:p>
          <a:p>
            <a:pPr algn="ctr"/>
            <a:r>
              <a:rPr lang="en-US"/>
              <a:t>    title=dict(text='Q. How many samples of water are Potable?',x=0.47,y=0.98,</a:t>
            </a:r>
            <a:endParaRPr lang="en-US"/>
          </a:p>
          <a:p>
            <a:pPr algn="ctr"/>
            <a:r>
              <a:rPr lang="en-US"/>
              <a:t>               font=dict(color=colors_dark[2],size=20)),</a:t>
            </a:r>
            <a:endParaRPr lang="en-US"/>
          </a:p>
          <a:p>
            <a:pPr algn="ctr"/>
            <a:r>
              <a:rPr lang="en-US"/>
              <a:t>    legend=dict(x=0.37,y=-0.05,orientation='h',traceorder='reversed'),</a:t>
            </a:r>
            <a:endParaRPr lang="en-US"/>
          </a:p>
          <a:p>
            <a:pPr algn="ctr"/>
            <a:r>
              <a:rPr lang="id-ID" altLang="en-US">
                <a:solidFill>
                  <a:schemeClr val="tx2"/>
                </a:solidFill>
              </a:rPr>
              <a:t>dilihat dari grafik  diatas bahwa  :</a:t>
            </a:r>
            <a:endParaRPr lang="id-ID" altLang="en-US">
              <a:solidFill>
                <a:schemeClr val="tx2"/>
              </a:solidFill>
            </a:endParaRPr>
          </a:p>
          <a:p>
            <a:pPr algn="ctr"/>
            <a:r>
              <a:rPr lang="id-ID" altLang="en-US">
                <a:solidFill>
                  <a:schemeClr val="tx2"/>
                </a:solidFill>
              </a:rPr>
              <a:t>1. berdasarkan tingkat kesadahan, </a:t>
            </a:r>
            <a:r>
              <a:rPr lang="id-ID">
                <a:solidFill>
                  <a:schemeClr val="tx2"/>
                </a:solidFill>
              </a:rPr>
              <a:t>air yang dapat diiminum lebih dari 90 %</a:t>
            </a:r>
            <a:endParaRPr lang="id-ID">
              <a:solidFill>
                <a:schemeClr val="tx2"/>
              </a:solidFill>
            </a:endParaRPr>
          </a:p>
          <a:p>
            <a:pPr algn="ctr"/>
            <a:r>
              <a:rPr lang="id-ID" altLang="en-US">
                <a:solidFill>
                  <a:schemeClr val="tx2"/>
                </a:solidFill>
              </a:rPr>
              <a:t>2. berdasarkan level pH, jumlah asam dan basa nya seimbang</a:t>
            </a:r>
            <a:endParaRPr lang="en-US"/>
          </a:p>
          <a:p>
            <a:pPr algn="ctr"/>
            <a:endParaRPr lang="en-US"/>
          </a:p>
        </p:txBody>
      </p:sp>
      <p:sp>
        <p:nvSpPr>
          <p:cNvPr id="2" name="Judul 1"/>
          <p:cNvSpPr>
            <a:spLocks noGrp="1"/>
          </p:cNvSpPr>
          <p:nvPr>
            <p:ph type="title"/>
          </p:nvPr>
        </p:nvSpPr>
        <p:spPr>
          <a:xfrm>
            <a:off x="1348105" y="360045"/>
            <a:ext cx="10134600" cy="754380"/>
          </a:xfrm>
        </p:spPr>
        <p:txBody>
          <a:bodyPr vert="horz" lIns="91440" tIns="45720" rIns="91440" bIns="45720" rtlCol="0" anchor="b">
            <a:normAutofit/>
          </a:bodyPr>
          <a:lstStyle/>
          <a:p>
            <a:pPr algn="ctr"/>
            <a:r>
              <a:rPr lang="en-US" sz="2800" kern="1200" cap="all" spc="390" baseline="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Hasil</a:t>
            </a:r>
            <a:r>
              <a:rPr lang="en-US" sz="2800" kern="1200" cap="all" spc="390" baseline="0">
                <a:solidFill>
                  <a:schemeClr val="tx2"/>
                </a:solidFill>
                <a:latin typeface="+mj-lt"/>
                <a:ea typeface="+mj-ea"/>
                <a:cs typeface="+mj-cs"/>
              </a:rPr>
              <a:t> </a:t>
            </a:r>
            <a:endParaRPr lang="id-ID" altLang="en-US" sz="2800" kern="1200" cap="all" spc="390" baseline="0">
              <a:solidFill>
                <a:schemeClr val="tx2"/>
              </a:solidFill>
              <a:latin typeface="+mj-lt"/>
              <a:ea typeface="+mj-ea"/>
              <a:cs typeface="+mj-cs"/>
            </a:endParaRPr>
          </a:p>
        </p:txBody>
      </p:sp>
      <p:grpSp>
        <p:nvGrpSpPr>
          <p:cNvPr id="20" name="Group 19"/>
          <p:cNvGrpSpPr>
            <a:grpSpLocks noGrp="1" noRot="1" noChangeAspect="1" noMove="1" noResize="1" noUngrp="1"/>
          </p:cNvGrpSpPr>
          <p:nvPr/>
        </p:nvGrpSpPr>
        <p:grpSpPr>
          <a:xfrm>
            <a:off x="2614258" y="3871114"/>
            <a:ext cx="867485" cy="115439"/>
            <a:chOff x="8910933" y="1861308"/>
            <a:chExt cx="867485" cy="115439"/>
          </a:xfrm>
        </p:grpSpPr>
        <p:sp>
          <p:nvSpPr>
            <p:cNvPr id="21" name="Rectangle 20"/>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8" name="Placeholder Konten 27"/>
          <p:cNvPicPr>
            <a:picLocks noChangeAspect="1"/>
          </p:cNvPicPr>
          <p:nvPr>
            <p:ph sz="half" idx="1"/>
          </p:nvPr>
        </p:nvPicPr>
        <p:blipFill>
          <a:blip r:embed="rId1"/>
          <a:stretch>
            <a:fillRect/>
          </a:stretch>
        </p:blipFill>
        <p:spPr>
          <a:xfrm>
            <a:off x="829310" y="1525905"/>
            <a:ext cx="4953000" cy="3504565"/>
          </a:xfrm>
          <a:prstGeom prst="rect">
            <a:avLst/>
          </a:prstGeom>
        </p:spPr>
      </p:pic>
      <p:pic>
        <p:nvPicPr>
          <p:cNvPr id="29" name="Placeholder Konten 28"/>
          <p:cNvPicPr>
            <a:picLocks noChangeAspect="1"/>
          </p:cNvPicPr>
          <p:nvPr>
            <p:ph sz="half" idx="2"/>
          </p:nvPr>
        </p:nvPicPr>
        <p:blipFill>
          <a:blip r:embed="rId2"/>
          <a:stretch>
            <a:fillRect/>
          </a:stretch>
        </p:blipFill>
        <p:spPr>
          <a:xfrm>
            <a:off x="6925310" y="1720850"/>
            <a:ext cx="4953000" cy="3416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5662258" y="4240546"/>
            <a:ext cx="867485" cy="115439"/>
            <a:chOff x="8910933" y="1861308"/>
            <a:chExt cx="867485" cy="115439"/>
          </a:xfrm>
        </p:grpSpPr>
        <p:sp>
          <p:nvSpPr>
            <p:cNvPr id="12" name="Rectangle 11"/>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 pd.DataFrame(df['Potability'].value_counts())</a:t>
            </a:r>
            <a:endParaRPr lang="en-US"/>
          </a:p>
          <a:p>
            <a:pPr algn="ctr"/>
            <a:r>
              <a:rPr lang="en-US"/>
              <a:t>fig = px.pie(d,values='Potability',names=['Not Potable','Potable'],hole=0.4,opacity=0.6,</a:t>
            </a:r>
            <a:endParaRPr lang="en-US"/>
          </a:p>
          <a:p>
            <a:pPr algn="ctr"/>
            <a:r>
              <a:rPr lang="en-US"/>
              <a:t>            color_discrete_sequence=[colors_green[3],colors_blue[3]],</a:t>
            </a:r>
            <a:endParaRPr lang="en-US"/>
          </a:p>
          <a:p>
            <a:pPr algn="ctr"/>
            <a:r>
              <a:rPr lang="en-US"/>
              <a:t>             labels={'label':'Potability','Potability':'No. Of Samples'})</a:t>
            </a:r>
            <a:endParaRPr lang="en-US"/>
          </a:p>
          <a:p>
            <a:pPr algn="ctr"/>
            <a:r>
              <a:rPr lang="en-US"/>
              <a:t>labels = ['tidak bisa diminum','dapat diminum']Hardenss of water: The simple definition of water hardness is the amount of dissolved calcium and magnesium in the water. Hard water is high in dissolved minerals, largely calcium and magnesium. You may have felt the effects of hard water, literally, the last time you washed your hands. Depending on the hardness of your water, after using soap to wash you may have felt like there was a film of residue left on your hands. In hard water, soap reacts with the calcium (which is relatively high in hard water) to form "soap scum". When using hard water, more soap or detergent is needed to get things clean, be it your hands, hair, or your laundry.</a:t>
            </a:r>
            <a:endParaRPr lang="en-US"/>
          </a:p>
          <a:p>
            <a:pPr algn="ctr"/>
            <a:r>
              <a:rPr lang="en-US"/>
              <a:t>fig.add_annotation(text='We can resample the data&lt;br&gt; to get a balanced dataset',</a:t>
            </a:r>
            <a:endParaRPr lang="en-US"/>
          </a:p>
          <a:p>
            <a:pPr algn="ctr"/>
            <a:r>
              <a:rPr lang="en-US"/>
              <a:t>                   x=1.2,y=0.9,showarrow=False,font_size=12,opacity=0.7,font_family='monospace')</a:t>
            </a:r>
            <a:endParaRPr lang="en-US"/>
          </a:p>
          <a:p>
            <a:pPr algn="ctr"/>
            <a:r>
              <a:rPr lang="en-US"/>
              <a:t>fig.add_annotation(text='Potability',labels = ['tidak bisa diminum','dapat diminum']</a:t>
            </a:r>
            <a:endParaRPr lang="en-US"/>
          </a:p>
          <a:p>
            <a:pPr algn="ctr"/>
            <a:r>
              <a:rPr lang="en-US"/>
              <a:t>                   x=0.5,y=0.5,showarrow=False,font_size=14,opacity=0.7,font_family='monospace')</a:t>
            </a:r>
            <a:endParaRPr lang="en-US"/>
          </a:p>
          <a:p>
            <a:pPr algn="ctr"/>
            <a:endParaRPr lang="en-US"/>
          </a:p>
          <a:p>
            <a:pPr algn="ctr"/>
            <a:r>
              <a:rPr lang="en-US"/>
              <a:t>fig.update_layout(</a:t>
            </a:r>
            <a:endParaRPr lang="en-US"/>
          </a:p>
          <a:p>
            <a:pPr algn="ctr"/>
            <a:r>
              <a:rPr lang="en-US"/>
              <a:t>    font_family='monospace',</a:t>
            </a:r>
            <a:endParaRPr lang="en-US"/>
          </a:p>
          <a:p>
            <a:pPr algn="ctr"/>
            <a:r>
              <a:rPr lang="en-US"/>
              <a:t>    title=dict(text='Q. How many samples of water are Potable?',x=0.47,y=0.98,</a:t>
            </a:r>
            <a:endParaRPr lang="en-US"/>
          </a:p>
          <a:p>
            <a:pPr algn="ctr"/>
            <a:r>
              <a:rPr lang="en-US"/>
              <a:t>               font=dict(color=colors_dark[2],size=20)),</a:t>
            </a:r>
            <a:endParaRPr lang="en-US"/>
          </a:p>
          <a:p>
            <a:pPr algn="ctr"/>
            <a:r>
              <a:rPr lang="en-US"/>
              <a:t>    legend=dict(x=0.37,y=-0.05,orientation='h',traceorder='reversed'),</a:t>
            </a:r>
            <a:endParaRPr lang="en-US"/>
          </a:p>
          <a:p>
            <a:pPr algn="ctr"/>
            <a:r>
              <a:rPr lang="id-ID" altLang="en-US">
                <a:solidFill>
                  <a:schemeClr val="tx2"/>
                </a:solidFill>
              </a:rPr>
              <a:t>dilihat dari grafik  diatas bahwa  :</a:t>
            </a:r>
            <a:endParaRPr lang="id-ID" altLang="en-US">
              <a:solidFill>
                <a:schemeClr val="tx2"/>
              </a:solidFill>
            </a:endParaRPr>
          </a:p>
          <a:p>
            <a:pPr algn="ctr">
              <a:lnSpc>
                <a:spcPct val="100000"/>
              </a:lnSpc>
            </a:pPr>
            <a:r>
              <a:rPr lang="id-ID" altLang="en-US">
                <a:solidFill>
                  <a:schemeClr val="tx2"/>
                </a:solidFill>
              </a:rPr>
              <a:t>1. </a:t>
            </a:r>
            <a:r>
              <a:rPr lang="id-ID" altLang="en-US">
                <a:solidFill>
                  <a:schemeClr val="tx2"/>
                </a:solidFill>
                <a:latin typeface="Calibri Light" panose="020F0302020204030204" charset="0"/>
                <a:cs typeface="Calibri Light" panose="020F0302020204030204" charset="0"/>
                <a:sym typeface="+mn-ea"/>
              </a:rPr>
              <a:t> Hanya 2% dari sampel air yang aman dalam hal kadar Kloramin.</a:t>
            </a:r>
            <a:endParaRPr lang="id-ID" altLang="en-US">
              <a:solidFill>
                <a:schemeClr val="tx2"/>
              </a:solidFill>
              <a:latin typeface="Calibri Light" panose="020F0302020204030204" charset="0"/>
              <a:cs typeface="Calibri Light" panose="020F0302020204030204" charset="0"/>
            </a:endParaRPr>
          </a:p>
          <a:p>
            <a:pPr algn="ctr">
              <a:lnSpc>
                <a:spcPct val="100000"/>
              </a:lnSpc>
            </a:pPr>
            <a:r>
              <a:rPr lang="id-ID" altLang="en-US">
                <a:solidFill>
                  <a:schemeClr val="tx2"/>
                </a:solidFill>
                <a:latin typeface="Calibri Light" panose="020F0302020204030204" charset="0"/>
                <a:cs typeface="Calibri Light" panose="020F0302020204030204" charset="0"/>
                <a:sym typeface="+mn-ea"/>
              </a:rPr>
              <a:t>2. Hanya 1,8% sampel air yang aman dalam hal kadar Sulfat.</a:t>
            </a:r>
            <a:endParaRPr lang="id-ID" altLang="en-US">
              <a:solidFill>
                <a:schemeClr val="tx2"/>
              </a:solidFill>
              <a:latin typeface="Calibri Light" panose="020F0302020204030204" charset="0"/>
              <a:cs typeface="Calibri Light" panose="020F0302020204030204" charset="0"/>
            </a:endParaRPr>
          </a:p>
          <a:p>
            <a:pPr algn="ctr"/>
            <a:endParaRPr lang="id-ID" altLang="en-US">
              <a:solidFill>
                <a:schemeClr val="tx2"/>
              </a:solidFill>
              <a:latin typeface="Calibri Light" panose="020F0302020204030204" charset="0"/>
              <a:cs typeface="Calibri Light" panose="020F0302020204030204" charset="0"/>
            </a:endParaRPr>
          </a:p>
        </p:txBody>
      </p:sp>
      <p:sp>
        <p:nvSpPr>
          <p:cNvPr id="2" name="Judul 1"/>
          <p:cNvSpPr>
            <a:spLocks noGrp="1"/>
          </p:cNvSpPr>
          <p:nvPr>
            <p:ph type="title"/>
          </p:nvPr>
        </p:nvSpPr>
        <p:spPr>
          <a:xfrm>
            <a:off x="1348105" y="360045"/>
            <a:ext cx="10134600" cy="754380"/>
          </a:xfrm>
        </p:spPr>
        <p:txBody>
          <a:bodyPr vert="horz" lIns="91440" tIns="45720" rIns="91440" bIns="45720" rtlCol="0" anchor="b">
            <a:normAutofit/>
          </a:bodyPr>
          <a:lstStyle/>
          <a:p>
            <a:pPr algn="ctr"/>
            <a:r>
              <a:rPr lang="en-US" sz="2800" kern="1200" cap="all" spc="390" baseline="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Hasil</a:t>
            </a:r>
            <a:r>
              <a:rPr lang="en-US" sz="2800" kern="1200" cap="all" spc="390" baseline="0">
                <a:solidFill>
                  <a:schemeClr val="tx2"/>
                </a:solidFill>
                <a:latin typeface="+mj-lt"/>
                <a:ea typeface="+mj-ea"/>
                <a:cs typeface="+mj-cs"/>
              </a:rPr>
              <a:t> </a:t>
            </a:r>
            <a:endParaRPr lang="id-ID" altLang="en-US" sz="2800" kern="1200" cap="all" spc="390" baseline="0">
              <a:solidFill>
                <a:schemeClr val="tx2"/>
              </a:solidFill>
              <a:latin typeface="+mj-lt"/>
              <a:ea typeface="+mj-ea"/>
              <a:cs typeface="+mj-cs"/>
            </a:endParaRPr>
          </a:p>
        </p:txBody>
      </p:sp>
      <p:grpSp>
        <p:nvGrpSpPr>
          <p:cNvPr id="20" name="Group 19"/>
          <p:cNvGrpSpPr>
            <a:grpSpLocks noGrp="1" noRot="1" noChangeAspect="1" noMove="1" noResize="1" noUngrp="1"/>
          </p:cNvGrpSpPr>
          <p:nvPr/>
        </p:nvGrpSpPr>
        <p:grpSpPr>
          <a:xfrm>
            <a:off x="2614258" y="3871114"/>
            <a:ext cx="867485" cy="115439"/>
            <a:chOff x="8910933" y="1861308"/>
            <a:chExt cx="867485" cy="115439"/>
          </a:xfrm>
        </p:grpSpPr>
        <p:sp>
          <p:nvSpPr>
            <p:cNvPr id="21" name="Rectangle 20"/>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laceholder Konten 5"/>
          <p:cNvPicPr>
            <a:picLocks noChangeAspect="1"/>
          </p:cNvPicPr>
          <p:nvPr>
            <p:ph sz="half" idx="1"/>
          </p:nvPr>
        </p:nvPicPr>
        <p:blipFill>
          <a:blip r:embed="rId1"/>
          <a:stretch>
            <a:fillRect/>
          </a:stretch>
        </p:blipFill>
        <p:spPr>
          <a:xfrm>
            <a:off x="1061085" y="1917065"/>
            <a:ext cx="4953000" cy="3220085"/>
          </a:xfrm>
          <a:prstGeom prst="rect">
            <a:avLst/>
          </a:prstGeom>
        </p:spPr>
      </p:pic>
      <p:pic>
        <p:nvPicPr>
          <p:cNvPr id="8" name="Placeholder Konten 7"/>
          <p:cNvPicPr>
            <a:picLocks noChangeAspect="1"/>
          </p:cNvPicPr>
          <p:nvPr>
            <p:ph sz="half" idx="2"/>
          </p:nvPr>
        </p:nvPicPr>
        <p:blipFill>
          <a:blip r:embed="rId2"/>
          <a:stretch>
            <a:fillRect/>
          </a:stretch>
        </p:blipFill>
        <p:spPr>
          <a:xfrm>
            <a:off x="6742430" y="1626235"/>
            <a:ext cx="4953000" cy="3510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5662258" y="4240546"/>
            <a:ext cx="867485" cy="115439"/>
            <a:chOff x="8910933" y="1861308"/>
            <a:chExt cx="867485" cy="115439"/>
          </a:xfrm>
        </p:grpSpPr>
        <p:sp>
          <p:nvSpPr>
            <p:cNvPr id="12" name="Rectangle 11"/>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 pd.DataFrame(df['Potability'].value_counts())</a:t>
            </a:r>
            <a:endParaRPr lang="en-US"/>
          </a:p>
          <a:p>
            <a:pPr algn="ctr"/>
            <a:r>
              <a:rPr lang="en-US"/>
              <a:t>fig = px.pie(d,values='Potability',names=['Not Potable','Potable'],hole=0.4,opacity=0.6,</a:t>
            </a:r>
            <a:endParaRPr lang="en-US"/>
          </a:p>
          <a:p>
            <a:pPr algn="ctr"/>
            <a:r>
              <a:rPr lang="en-US"/>
              <a:t>            color_discrete_sequence=[colors_green[3],colors_blue[3]],</a:t>
            </a:r>
            <a:endParaRPr lang="en-US"/>
          </a:p>
          <a:p>
            <a:pPr algn="ctr"/>
            <a:r>
              <a:rPr lang="en-US"/>
              <a:t>             labels={'label':'Potability','Potability':'No. Of Samples'})</a:t>
            </a:r>
            <a:endParaRPr lang="en-US"/>
          </a:p>
          <a:p>
            <a:pPr algn="ctr"/>
            <a:r>
              <a:rPr lang="en-US"/>
              <a:t>labels = ['tidak bisa diminum','dapat diminum']</a:t>
            </a:r>
            <a:endParaRPr lang="en-US"/>
          </a:p>
          <a:p>
            <a:pPr algn="ctr"/>
            <a:r>
              <a:rPr lang="en-US"/>
              <a:t>fig.add_annotation(text='We can resample the data&lt;br&gt; to get a balanced dataset',</a:t>
            </a:r>
            <a:endParaRPr lang="en-US"/>
          </a:p>
          <a:p>
            <a:pPr algn="ctr"/>
            <a:r>
              <a:rPr lang="en-US"/>
              <a:t>                   x=1.2,y=0.9,showarrow=False,font_size=12,opacity=0.7,font_family='monospace')</a:t>
            </a:r>
            <a:endParaRPr lang="en-US"/>
          </a:p>
          <a:p>
            <a:pPr algn="ctr"/>
            <a:r>
              <a:rPr lang="en-US"/>
              <a:t>fig.add_annotation(text='Potability',labels = ['tidak bisa diminum','dapat diminum']</a:t>
            </a:r>
            <a:endParaRPr lang="en-US"/>
          </a:p>
          <a:p>
            <a:pPr algn="ctr"/>
            <a:r>
              <a:rPr lang="en-US"/>
              <a:t>                   x=0.5,y=0.5,showarrow=False,font_size=14,opacity=0.7,font_family='monospace')</a:t>
            </a:r>
            <a:endParaRPr lang="en-US"/>
          </a:p>
          <a:p>
            <a:pPr algn="ctr"/>
            <a:endParaRPr lang="en-US"/>
          </a:p>
          <a:p>
            <a:pPr algn="ctr"/>
            <a:r>
              <a:rPr lang="en-US"/>
              <a:t>fig.update_layout(</a:t>
            </a:r>
            <a:endParaRPr lang="en-US"/>
          </a:p>
          <a:p>
            <a:pPr algn="ctr"/>
            <a:r>
              <a:rPr lang="en-US"/>
              <a:t>    font_family='monospace',</a:t>
            </a:r>
            <a:endParaRPr lang="en-US"/>
          </a:p>
          <a:p>
            <a:pPr algn="ctr"/>
            <a:r>
              <a:rPr lang="en-US"/>
              <a:t>    title=dict(text='Q. How many samples of water are Potable?',x=0.47,y=0.98,</a:t>
            </a:r>
            <a:endParaRPr lang="en-US"/>
          </a:p>
          <a:p>
            <a:pPr algn="ctr"/>
            <a:r>
              <a:rPr lang="en-US"/>
              <a:t>               font=dict(color=colors_dark[2],size=20)),</a:t>
            </a:r>
            <a:endParaRPr lang="en-US"/>
          </a:p>
          <a:p>
            <a:pPr algn="ctr"/>
            <a:r>
              <a:rPr lang="en-US"/>
              <a:t>    legend=dict(x=0.37,y=-0.05,orientation='h',traceorder='reversed'),</a:t>
            </a:r>
            <a:endParaRPr lang="en-US"/>
          </a:p>
          <a:p>
            <a:pPr algn="ctr"/>
            <a:r>
              <a:rPr lang="en-US"/>
              <a:t>    hoverlabel=dict(bgcolor='white'))</a:t>
            </a:r>
            <a:endParaRPr lang="en-US"/>
          </a:p>
          <a:p>
            <a:pPr algn="ctr"/>
            <a:endParaRPr lang="en-US"/>
          </a:p>
          <a:p>
            <a:pPr algn="ctr"/>
            <a:r>
              <a:rPr lang="en-US"/>
              <a:t>fig.update_traces(textposition='outside', textinfo='percent+label')</a:t>
            </a:r>
            <a:endParaRPr lang="en-US"/>
          </a:p>
          <a:p>
            <a:pPr algn="ctr"/>
            <a:endParaRPr lang="en-US"/>
          </a:p>
          <a:p>
            <a:pPr algn="ctr"/>
            <a:r>
              <a:rPr lang="en-US"/>
              <a:t>fig.show()</a:t>
            </a:r>
            <a:endParaRPr lang="en-US"/>
          </a:p>
        </p:txBody>
      </p:sp>
      <p:sp>
        <p:nvSpPr>
          <p:cNvPr id="18" name="Rectangle 5"/>
          <p:cNvSpPr>
            <a:spLocks noGrp="1" noRot="1" noChangeAspect="1" noMove="1" noResize="1" noEditPoints="1" noAdjustHandles="1" noChangeArrowheads="1" noChangeShapeType="1" noTextEdit="1"/>
          </p:cNvSpPr>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p:cNvSpPr>
            <a:spLocks noGrp="1"/>
          </p:cNvSpPr>
          <p:nvPr>
            <p:ph type="title"/>
          </p:nvPr>
        </p:nvSpPr>
        <p:spPr>
          <a:xfrm>
            <a:off x="1028700" y="723900"/>
            <a:ext cx="4065905" cy="1804035"/>
          </a:xfrm>
        </p:spPr>
        <p:txBody>
          <a:bodyPr vert="horz" lIns="91440" tIns="45720" rIns="91440" bIns="45720" rtlCol="0" anchor="b">
            <a:normAutofit/>
          </a:bodyPr>
          <a:lstStyle/>
          <a:p>
            <a:pPr algn="ctr"/>
            <a:r>
              <a:rPr lang="en-US" sz="2800" kern="1200" cap="all" spc="390" baseline="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Hasil</a:t>
            </a:r>
            <a:r>
              <a:rPr lang="en-US" sz="2800" kern="1200" cap="all" spc="390" baseline="0">
                <a:solidFill>
                  <a:schemeClr val="tx2"/>
                </a:solidFill>
                <a:latin typeface="+mj-lt"/>
                <a:ea typeface="+mj-ea"/>
                <a:cs typeface="+mj-cs"/>
              </a:rPr>
              <a:t> </a:t>
            </a:r>
            <a:endParaRPr lang="id-ID" altLang="en-US" sz="2800" kern="1200" cap="all" spc="390" baseline="0">
              <a:solidFill>
                <a:schemeClr val="tx2"/>
              </a:solidFill>
              <a:latin typeface="+mj-lt"/>
              <a:ea typeface="+mj-ea"/>
              <a:cs typeface="+mj-cs"/>
            </a:endParaRPr>
          </a:p>
        </p:txBody>
      </p:sp>
      <p:sp>
        <p:nvSpPr>
          <p:cNvPr id="3" name="Tampungan Teks 2"/>
          <p:cNvSpPr>
            <a:spLocks noGrp="1"/>
          </p:cNvSpPr>
          <p:nvPr>
            <p:ph sz="half" idx="2"/>
          </p:nvPr>
        </p:nvSpPr>
        <p:spPr>
          <a:xfrm>
            <a:off x="6090285" y="962025"/>
            <a:ext cx="5259070" cy="1816100"/>
          </a:xfrm>
        </p:spPr>
        <p:txBody>
          <a:bodyPr vert="horz" lIns="91440" tIns="45720" rIns="91440" bIns="45720" rtlCol="0">
            <a:normAutofit lnSpcReduction="10000"/>
          </a:bodyPr>
          <a:lstStyle/>
          <a:p>
            <a:pPr>
              <a:lnSpc>
                <a:spcPct val="100000"/>
              </a:lnSpc>
            </a:pPr>
            <a:r>
              <a:rPr lang="id-ID" altLang="en-US" dirty="0"/>
              <a:t>Tabel Akurasi dari Machine Learning models yang di uji sebelum di setel</a:t>
            </a:r>
            <a:endParaRPr lang="id-ID" altLang="en-US" dirty="0"/>
          </a:p>
        </p:txBody>
      </p:sp>
      <p:grpSp>
        <p:nvGrpSpPr>
          <p:cNvPr id="20" name="Group 19"/>
          <p:cNvGrpSpPr>
            <a:grpSpLocks noGrp="1" noRot="1" noChangeAspect="1" noMove="1" noResize="1" noUngrp="1"/>
          </p:cNvGrpSpPr>
          <p:nvPr/>
        </p:nvGrpSpPr>
        <p:grpSpPr>
          <a:xfrm>
            <a:off x="2614258" y="3871114"/>
            <a:ext cx="867485" cy="115439"/>
            <a:chOff x="8910933" y="1861308"/>
            <a:chExt cx="867485" cy="115439"/>
          </a:xfrm>
        </p:grpSpPr>
        <p:sp>
          <p:nvSpPr>
            <p:cNvPr id="21" name="Rectangle 20"/>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Placeholder Konten 4"/>
          <p:cNvGraphicFramePr/>
          <p:nvPr>
            <p:ph sz="half" idx="1"/>
          </p:nvPr>
        </p:nvGraphicFramePr>
        <p:xfrm>
          <a:off x="6014085" y="3034030"/>
          <a:ext cx="5669915" cy="2161540"/>
        </p:xfrm>
        <a:graphic>
          <a:graphicData uri="http://schemas.openxmlformats.org/drawingml/2006/table">
            <a:tbl>
              <a:tblPr firstRow="1" bandRow="1">
                <a:tableStyleId>{5C22544A-7EE6-4342-B048-85BDC9FD1C3A}</a:tableStyleId>
              </a:tblPr>
              <a:tblGrid>
                <a:gridCol w="1306195"/>
                <a:gridCol w="2473960"/>
                <a:gridCol w="1889760"/>
              </a:tblGrid>
              <a:tr h="540385">
                <a:tc>
                  <a:txBody>
                    <a:bodyPr/>
                    <a:p>
                      <a:pPr>
                        <a:buNone/>
                      </a:pPr>
                      <a:r>
                        <a:rPr lang="id-ID" altLang="en-US"/>
                        <a:t>Nomor</a:t>
                      </a:r>
                      <a:endParaRPr lang="id-ID" altLang="en-US"/>
                    </a:p>
                  </a:txBody>
                  <a:tcPr/>
                </a:tc>
                <a:tc>
                  <a:txBody>
                    <a:bodyPr/>
                    <a:p>
                      <a:pPr>
                        <a:buNone/>
                      </a:pPr>
                      <a:r>
                        <a:rPr lang="id-ID" altLang="en-US"/>
                        <a:t>Model</a:t>
                      </a:r>
                      <a:endParaRPr lang="id-ID" altLang="en-US"/>
                    </a:p>
                  </a:txBody>
                  <a:tcPr/>
                </a:tc>
                <a:tc>
                  <a:txBody>
                    <a:bodyPr/>
                    <a:p>
                      <a:pPr>
                        <a:buNone/>
                      </a:pPr>
                      <a:r>
                        <a:rPr lang="id-ID" altLang="en-US"/>
                        <a:t>Akuraasi</a:t>
                      </a:r>
                      <a:endParaRPr lang="id-ID" altLang="en-US"/>
                    </a:p>
                  </a:txBody>
                  <a:tcPr/>
                </a:tc>
              </a:tr>
              <a:tr h="540385">
                <a:tc>
                  <a:txBody>
                    <a:bodyPr/>
                    <a:p>
                      <a:pPr>
                        <a:buNone/>
                      </a:pPr>
                      <a:r>
                        <a:rPr lang="id-ID" altLang="en-US"/>
                        <a:t>1</a:t>
                      </a:r>
                      <a:endParaRPr lang="id-ID" altLang="en-US"/>
                    </a:p>
                  </a:txBody>
                  <a:tcPr/>
                </a:tc>
                <a:tc>
                  <a:txBody>
                    <a:bodyPr/>
                    <a:p>
                      <a:pPr>
                        <a:buNone/>
                      </a:pPr>
                      <a:r>
                        <a:rPr lang="id-ID" altLang="en-US"/>
                        <a:t>Random Forest</a:t>
                      </a:r>
                      <a:endParaRPr lang="id-ID" altLang="en-US"/>
                    </a:p>
                  </a:txBody>
                  <a:tcPr/>
                </a:tc>
                <a:tc>
                  <a:txBody>
                    <a:bodyPr/>
                    <a:p>
                      <a:pPr>
                        <a:buNone/>
                      </a:pPr>
                      <a:r>
                        <a:rPr lang="id-ID" altLang="en-US"/>
                        <a:t>0,824695</a:t>
                      </a:r>
                      <a:endParaRPr lang="id-ID" altLang="en-US"/>
                    </a:p>
                  </a:txBody>
                  <a:tcPr/>
                </a:tc>
              </a:tr>
              <a:tr h="540385">
                <a:tc>
                  <a:txBody>
                    <a:bodyPr/>
                    <a:p>
                      <a:pPr>
                        <a:buNone/>
                      </a:pPr>
                      <a:r>
                        <a:rPr lang="id-ID" altLang="en-US"/>
                        <a:t>2</a:t>
                      </a:r>
                      <a:endParaRPr lang="id-ID" altLang="en-US"/>
                    </a:p>
                  </a:txBody>
                  <a:tcPr/>
                </a:tc>
                <a:tc>
                  <a:txBody>
                    <a:bodyPr/>
                    <a:p>
                      <a:pPr>
                        <a:buNone/>
                      </a:pPr>
                      <a:r>
                        <a:rPr lang="id-ID" altLang="en-US"/>
                        <a:t>LightGBM</a:t>
                      </a:r>
                      <a:endParaRPr lang="id-ID" altLang="en-US"/>
                    </a:p>
                  </a:txBody>
                  <a:tcPr/>
                </a:tc>
                <a:tc>
                  <a:txBody>
                    <a:bodyPr/>
                    <a:p>
                      <a:pPr>
                        <a:buNone/>
                      </a:pPr>
                      <a:r>
                        <a:rPr lang="id-ID" altLang="en-US"/>
                        <a:t>0,804878</a:t>
                      </a:r>
                      <a:endParaRPr lang="id-ID" altLang="en-US"/>
                    </a:p>
                  </a:txBody>
                  <a:tcPr/>
                </a:tc>
              </a:tr>
              <a:tr h="540385">
                <a:tc>
                  <a:txBody>
                    <a:bodyPr/>
                    <a:p>
                      <a:pPr>
                        <a:buNone/>
                      </a:pPr>
                      <a:r>
                        <a:rPr lang="id-ID" altLang="en-US"/>
                        <a:t>3</a:t>
                      </a:r>
                      <a:endParaRPr lang="id-ID" altLang="en-US"/>
                    </a:p>
                  </a:txBody>
                  <a:tcPr/>
                </a:tc>
                <a:tc>
                  <a:txBody>
                    <a:bodyPr/>
                    <a:p>
                      <a:pPr>
                        <a:buNone/>
                      </a:pPr>
                      <a:r>
                        <a:rPr lang="id-ID" altLang="en-US"/>
                        <a:t>Decision Tree</a:t>
                      </a:r>
                      <a:endParaRPr lang="id-ID" altLang="en-US"/>
                    </a:p>
                  </a:txBody>
                  <a:tcPr/>
                </a:tc>
                <a:tc>
                  <a:txBody>
                    <a:bodyPr/>
                    <a:p>
                      <a:pPr>
                        <a:buNone/>
                      </a:pPr>
                      <a:r>
                        <a:rPr lang="id-ID" altLang="en-US"/>
                        <a:t>0,746951</a:t>
                      </a:r>
                      <a:endParaRPr lang="id-ID" alt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5662258" y="4240546"/>
            <a:ext cx="867485" cy="115439"/>
            <a:chOff x="8910933" y="1861308"/>
            <a:chExt cx="867485" cy="115439"/>
          </a:xfrm>
        </p:grpSpPr>
        <p:sp>
          <p:nvSpPr>
            <p:cNvPr id="12" name="Rectangle 11"/>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 pd.DataFrame(df['Potability'].value_counts())</a:t>
            </a:r>
            <a:endParaRPr lang="en-US"/>
          </a:p>
          <a:p>
            <a:pPr algn="ctr"/>
            <a:r>
              <a:rPr lang="en-US"/>
              <a:t>fig = px.pie(d,values='Potability',names=['Not Potable','Potable'],hole=0.4,opacity=0.6,</a:t>
            </a:r>
            <a:endParaRPr lang="en-US"/>
          </a:p>
          <a:p>
            <a:pPr algn="ctr"/>
            <a:r>
              <a:rPr lang="en-US"/>
              <a:t>            color_discrete_sequence=[colors_green[3],colors_blue[3]],</a:t>
            </a:r>
            <a:endParaRPr lang="en-US"/>
          </a:p>
          <a:p>
            <a:pPr algn="ctr"/>
            <a:r>
              <a:rPr lang="en-US"/>
              <a:t>             labels={'label':'Potability','Potability':'No. Of Samples'})</a:t>
            </a:r>
            <a:endParaRPr lang="en-US"/>
          </a:p>
          <a:p>
            <a:pPr algn="ctr"/>
            <a:r>
              <a:rPr lang="en-US"/>
              <a:t>labels = ['tidak bisa diminum','dapat diminum']</a:t>
            </a:r>
            <a:endParaRPr lang="en-US"/>
          </a:p>
          <a:p>
            <a:pPr algn="ctr"/>
            <a:r>
              <a:rPr lang="en-US"/>
              <a:t>fig.add_annotation(text='We can resample the data&lt;br&gt; to get a balanced dataset',</a:t>
            </a:r>
            <a:endParaRPr lang="en-US"/>
          </a:p>
          <a:p>
            <a:pPr algn="ctr"/>
            <a:r>
              <a:rPr lang="en-US"/>
              <a:t>                   x=1.2,y=0.9,showarrow=False,font_size=12,opacity=0.7,font_family='monospace')</a:t>
            </a:r>
            <a:endParaRPr lang="en-US"/>
          </a:p>
          <a:p>
            <a:pPr algn="ctr"/>
            <a:r>
              <a:rPr lang="en-US"/>
              <a:t>fig.add_annotation(text='Potability',labels = ['tidak bisa diminum','dapat diminum']</a:t>
            </a:r>
            <a:endParaRPr lang="en-US"/>
          </a:p>
          <a:p>
            <a:pPr algn="ctr"/>
            <a:r>
              <a:rPr lang="en-US"/>
              <a:t>                   x=0.5,y=0.5,showarrow=False,font_size=14,opacity=0.7,font_family='monospace')</a:t>
            </a:r>
            <a:endParaRPr lang="en-US"/>
          </a:p>
          <a:p>
            <a:pPr algn="ctr"/>
            <a:endParaRPr lang="en-US"/>
          </a:p>
          <a:p>
            <a:pPr algn="ctr"/>
            <a:r>
              <a:rPr lang="en-US"/>
              <a:t>fig.update_layout(</a:t>
            </a:r>
            <a:endParaRPr lang="en-US"/>
          </a:p>
          <a:p>
            <a:pPr algn="ctr"/>
            <a:r>
              <a:rPr lang="en-US"/>
              <a:t>    font_family='monospace',</a:t>
            </a:r>
            <a:endParaRPr lang="en-US"/>
          </a:p>
          <a:p>
            <a:pPr algn="ctr"/>
            <a:r>
              <a:rPr lang="en-US"/>
              <a:t>    title=dict(text='Q. How many samples of water are Potable?',x=0.47,y=0.98,</a:t>
            </a:r>
            <a:endParaRPr lang="en-US"/>
          </a:p>
          <a:p>
            <a:pPr algn="ctr"/>
            <a:r>
              <a:rPr lang="en-US"/>
              <a:t>               font=dict(color=colors_dark[2],size=20)),</a:t>
            </a:r>
            <a:endParaRPr lang="en-US"/>
          </a:p>
          <a:p>
            <a:pPr algn="ctr"/>
            <a:r>
              <a:rPr lang="en-US"/>
              <a:t>    legend=dict(x=0.37,y=-0.05,orientation='h',traceorder='reversed'),</a:t>
            </a:r>
            <a:endParaRPr lang="en-US"/>
          </a:p>
          <a:p>
            <a:pPr algn="ctr"/>
            <a:r>
              <a:rPr lang="en-US"/>
              <a:t>    hoverlabel=dict(bgcolor='white'))</a:t>
            </a:r>
            <a:endParaRPr lang="en-US"/>
          </a:p>
          <a:p>
            <a:pPr algn="ctr"/>
            <a:endParaRPr lang="en-US"/>
          </a:p>
          <a:p>
            <a:pPr algn="ctr"/>
            <a:r>
              <a:rPr lang="en-US"/>
              <a:t>fig.update_traces(textposition='outside', textinfo='percent+label')</a:t>
            </a:r>
            <a:endParaRPr lang="en-US"/>
          </a:p>
          <a:p>
            <a:pPr algn="ctr"/>
            <a:endParaRPr lang="en-US"/>
          </a:p>
          <a:p>
            <a:pPr algn="ctr"/>
            <a:r>
              <a:rPr lang="en-US"/>
              <a:t>fig.show()</a:t>
            </a:r>
            <a:endParaRPr lang="en-US"/>
          </a:p>
        </p:txBody>
      </p:sp>
      <p:sp>
        <p:nvSpPr>
          <p:cNvPr id="18" name="Rectangle 5"/>
          <p:cNvSpPr>
            <a:spLocks noGrp="1" noRot="1" noChangeAspect="1" noMove="1" noResize="1" noEditPoints="1" noAdjustHandles="1" noChangeArrowheads="1" noChangeShapeType="1" noTextEdit="1"/>
          </p:cNvSpPr>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p:cNvSpPr>
            <a:spLocks noGrp="1"/>
          </p:cNvSpPr>
          <p:nvPr>
            <p:ph type="title"/>
          </p:nvPr>
        </p:nvSpPr>
        <p:spPr>
          <a:xfrm>
            <a:off x="1028700" y="723900"/>
            <a:ext cx="4065905" cy="1804035"/>
          </a:xfrm>
        </p:spPr>
        <p:txBody>
          <a:bodyPr vert="horz" lIns="91440" tIns="45720" rIns="91440" bIns="45720" rtlCol="0" anchor="b">
            <a:normAutofit/>
          </a:bodyPr>
          <a:lstStyle/>
          <a:p>
            <a:pPr algn="ctr"/>
            <a:r>
              <a:rPr lang="en-US" sz="2800" kern="1200" cap="all" spc="390" baseline="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Hasil</a:t>
            </a:r>
            <a:r>
              <a:rPr lang="en-US" sz="2800" kern="1200" cap="all" spc="390" baseline="0">
                <a:solidFill>
                  <a:schemeClr val="tx2"/>
                </a:solidFill>
                <a:latin typeface="+mj-lt"/>
                <a:ea typeface="+mj-ea"/>
                <a:cs typeface="+mj-cs"/>
              </a:rPr>
              <a:t> </a:t>
            </a:r>
            <a:endParaRPr lang="id-ID" altLang="en-US" sz="2800" kern="1200" cap="all" spc="390" baseline="0">
              <a:solidFill>
                <a:schemeClr val="tx2"/>
              </a:solidFill>
              <a:latin typeface="+mj-lt"/>
              <a:ea typeface="+mj-ea"/>
              <a:cs typeface="+mj-cs"/>
            </a:endParaRPr>
          </a:p>
        </p:txBody>
      </p:sp>
      <p:graphicFrame>
        <p:nvGraphicFramePr>
          <p:cNvPr id="6" name="Placeholder Konten 5"/>
          <p:cNvGraphicFramePr/>
          <p:nvPr>
            <p:ph sz="half" idx="2"/>
          </p:nvPr>
        </p:nvGraphicFramePr>
        <p:xfrm>
          <a:off x="5612765" y="452755"/>
          <a:ext cx="6275705" cy="5908675"/>
        </p:xfrm>
        <a:graphic>
          <a:graphicData uri="http://schemas.openxmlformats.org/drawingml/2006/table">
            <a:tbl>
              <a:tblPr firstRow="1" bandRow="1">
                <a:tableStyleId>{5C22544A-7EE6-4342-B048-85BDC9FD1C3A}</a:tableStyleId>
              </a:tblPr>
              <a:tblGrid>
                <a:gridCol w="584835"/>
                <a:gridCol w="1390650"/>
                <a:gridCol w="2546985"/>
                <a:gridCol w="1753235"/>
              </a:tblGrid>
              <a:tr h="896620">
                <a:tc>
                  <a:txBody>
                    <a:bodyPr/>
                    <a:p>
                      <a:pPr>
                        <a:buNone/>
                      </a:pPr>
                      <a:r>
                        <a:rPr lang="id-ID" altLang="en-US"/>
                        <a:t>No</a:t>
                      </a:r>
                      <a:endParaRPr lang="id-ID" altLang="en-US"/>
                    </a:p>
                  </a:txBody>
                  <a:tcPr/>
                </a:tc>
                <a:tc>
                  <a:txBody>
                    <a:bodyPr/>
                    <a:p>
                      <a:pPr>
                        <a:buNone/>
                      </a:pPr>
                      <a:r>
                        <a:rPr lang="id-ID" altLang="en-US"/>
                        <a:t>Model</a:t>
                      </a:r>
                      <a:endParaRPr lang="id-ID" altLang="en-US"/>
                    </a:p>
                  </a:txBody>
                  <a:tcPr/>
                </a:tc>
                <a:tc>
                  <a:txBody>
                    <a:bodyPr/>
                    <a:p>
                      <a:pPr>
                        <a:buNone/>
                      </a:pPr>
                      <a:r>
                        <a:rPr lang="id-ID" altLang="en-US"/>
                        <a:t>Confusion matrix</a:t>
                      </a:r>
                      <a:endParaRPr lang="id-ID" altLang="en-US"/>
                    </a:p>
                  </a:txBody>
                  <a:tcPr/>
                </a:tc>
                <a:tc>
                  <a:txBody>
                    <a:bodyPr/>
                    <a:p>
                      <a:pPr>
                        <a:buNone/>
                      </a:pPr>
                      <a:r>
                        <a:rPr lang="id-ID" altLang="en-US"/>
                        <a:t>ROC Curve</a:t>
                      </a:r>
                      <a:endParaRPr lang="id-ID" altLang="en-US"/>
                    </a:p>
                  </a:txBody>
                  <a:tcPr/>
                </a:tc>
              </a:tr>
              <a:tr h="1670685">
                <a:tc>
                  <a:txBody>
                    <a:bodyPr/>
                    <a:p>
                      <a:pPr>
                        <a:buNone/>
                      </a:pPr>
                      <a:r>
                        <a:rPr lang="id-ID" altLang="en-US"/>
                        <a:t>1</a:t>
                      </a:r>
                      <a:endParaRPr lang="id-ID" altLang="en-US"/>
                    </a:p>
                  </a:txBody>
                  <a:tcPr/>
                </a:tc>
                <a:tc>
                  <a:txBody>
                    <a:bodyPr/>
                    <a:p>
                      <a:pPr>
                        <a:buNone/>
                      </a:pPr>
                      <a:r>
                        <a:rPr lang="id-ID" altLang="en-US"/>
                        <a:t>Random Forest</a:t>
                      </a:r>
                      <a:endParaRPr lang="id-ID" altLang="en-US"/>
                    </a:p>
                  </a:txBody>
                  <a:tcPr/>
                </a:tc>
                <a:tc>
                  <a:txBody>
                    <a:bodyPr/>
                    <a:p>
                      <a:pPr>
                        <a:buNone/>
                      </a:pPr>
                      <a:endParaRPr lang="id-ID" altLang="en-US"/>
                    </a:p>
                  </a:txBody>
                  <a:tcPr/>
                </a:tc>
                <a:tc>
                  <a:txBody>
                    <a:bodyPr/>
                    <a:p>
                      <a:pPr>
                        <a:buNone/>
                      </a:pPr>
                      <a:endParaRPr lang="id-ID" altLang="en-US"/>
                    </a:p>
                  </a:txBody>
                  <a:tcPr/>
                </a:tc>
              </a:tr>
              <a:tr h="1670685">
                <a:tc>
                  <a:txBody>
                    <a:bodyPr/>
                    <a:p>
                      <a:pPr>
                        <a:buNone/>
                      </a:pPr>
                      <a:r>
                        <a:rPr lang="id-ID" altLang="en-US"/>
                        <a:t>2</a:t>
                      </a:r>
                      <a:endParaRPr lang="id-ID" altLang="en-US"/>
                    </a:p>
                  </a:txBody>
                  <a:tcPr/>
                </a:tc>
                <a:tc>
                  <a:txBody>
                    <a:bodyPr/>
                    <a:p>
                      <a:pPr>
                        <a:buNone/>
                      </a:pPr>
                      <a:r>
                        <a:rPr lang="id-ID" altLang="en-US"/>
                        <a:t>LightGBM</a:t>
                      </a:r>
                      <a:endParaRPr lang="id-ID" altLang="en-US"/>
                    </a:p>
                  </a:txBody>
                  <a:tcPr/>
                </a:tc>
                <a:tc>
                  <a:txBody>
                    <a:bodyPr/>
                    <a:p>
                      <a:pPr>
                        <a:buNone/>
                      </a:pPr>
                      <a:endParaRPr lang="id-ID" altLang="en-US"/>
                    </a:p>
                  </a:txBody>
                  <a:tcPr/>
                </a:tc>
                <a:tc>
                  <a:txBody>
                    <a:bodyPr/>
                    <a:p>
                      <a:pPr>
                        <a:buNone/>
                      </a:pPr>
                      <a:endParaRPr lang="id-ID" altLang="en-US"/>
                    </a:p>
                  </a:txBody>
                  <a:tcPr/>
                </a:tc>
              </a:tr>
              <a:tr h="1670685">
                <a:tc>
                  <a:txBody>
                    <a:bodyPr/>
                    <a:p>
                      <a:pPr>
                        <a:buNone/>
                      </a:pPr>
                      <a:r>
                        <a:rPr lang="id-ID" altLang="en-US"/>
                        <a:t>3</a:t>
                      </a:r>
                      <a:endParaRPr lang="id-ID" altLang="en-US"/>
                    </a:p>
                  </a:txBody>
                  <a:tcPr/>
                </a:tc>
                <a:tc>
                  <a:txBody>
                    <a:bodyPr/>
                    <a:p>
                      <a:pPr>
                        <a:buNone/>
                      </a:pPr>
                      <a:r>
                        <a:rPr lang="id-ID" altLang="en-US"/>
                        <a:t>Decision Tree</a:t>
                      </a:r>
                      <a:endParaRPr lang="id-ID" altLang="en-US"/>
                    </a:p>
                  </a:txBody>
                  <a:tcPr/>
                </a:tc>
                <a:tc>
                  <a:txBody>
                    <a:bodyPr/>
                    <a:p>
                      <a:pPr>
                        <a:buNone/>
                      </a:pPr>
                      <a:endParaRPr lang="id-ID" altLang="en-US"/>
                    </a:p>
                  </a:txBody>
                  <a:tcPr/>
                </a:tc>
                <a:tc>
                  <a:txBody>
                    <a:bodyPr/>
                    <a:p>
                      <a:pPr>
                        <a:buNone/>
                      </a:pPr>
                      <a:endParaRPr lang="id-ID" altLang="en-US"/>
                    </a:p>
                  </a:txBody>
                  <a:tcPr/>
                </a:tc>
              </a:tr>
            </a:tbl>
          </a:graphicData>
        </a:graphic>
      </p:graphicFrame>
      <p:grpSp>
        <p:nvGrpSpPr>
          <p:cNvPr id="20" name="Group 19"/>
          <p:cNvGrpSpPr>
            <a:grpSpLocks noGrp="1" noRot="1" noChangeAspect="1" noMove="1" noResize="1" noUngrp="1"/>
          </p:cNvGrpSpPr>
          <p:nvPr/>
        </p:nvGrpSpPr>
        <p:grpSpPr>
          <a:xfrm>
            <a:off x="2614258" y="3871114"/>
            <a:ext cx="867485" cy="115439"/>
            <a:chOff x="8910933" y="1861308"/>
            <a:chExt cx="867485" cy="115439"/>
          </a:xfrm>
        </p:grpSpPr>
        <p:sp>
          <p:nvSpPr>
            <p:cNvPr id="21" name="Rectangle 20"/>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 name="Placeholder Konten 9"/>
          <p:cNvPicPr>
            <a:picLocks noChangeAspect="1"/>
          </p:cNvPicPr>
          <p:nvPr>
            <p:ph sz="half" idx="1"/>
          </p:nvPr>
        </p:nvPicPr>
        <p:blipFill>
          <a:blip r:embed="rId1"/>
          <a:stretch>
            <a:fillRect/>
          </a:stretch>
        </p:blipFill>
        <p:spPr>
          <a:xfrm>
            <a:off x="7647940" y="1433830"/>
            <a:ext cx="2413000" cy="1547495"/>
          </a:xfrm>
          <a:prstGeom prst="rect">
            <a:avLst/>
          </a:prstGeom>
        </p:spPr>
      </p:pic>
      <p:pic>
        <p:nvPicPr>
          <p:cNvPr id="15" name="Gambar 14"/>
          <p:cNvPicPr>
            <a:picLocks noChangeAspect="1"/>
          </p:cNvPicPr>
          <p:nvPr/>
        </p:nvPicPr>
        <p:blipFill>
          <a:blip r:embed="rId2"/>
          <a:stretch>
            <a:fillRect/>
          </a:stretch>
        </p:blipFill>
        <p:spPr>
          <a:xfrm>
            <a:off x="10172065" y="1433830"/>
            <a:ext cx="1633220" cy="1508760"/>
          </a:xfrm>
          <a:prstGeom prst="rect">
            <a:avLst/>
          </a:prstGeom>
        </p:spPr>
      </p:pic>
      <p:pic>
        <p:nvPicPr>
          <p:cNvPr id="17" name="Gambar 16"/>
          <p:cNvPicPr>
            <a:picLocks noChangeAspect="1"/>
          </p:cNvPicPr>
          <p:nvPr/>
        </p:nvPicPr>
        <p:blipFill>
          <a:blip r:embed="rId3"/>
          <a:stretch>
            <a:fillRect/>
          </a:stretch>
        </p:blipFill>
        <p:spPr>
          <a:xfrm>
            <a:off x="7647940" y="3053715"/>
            <a:ext cx="2412365" cy="1616710"/>
          </a:xfrm>
          <a:prstGeom prst="rect">
            <a:avLst/>
          </a:prstGeom>
        </p:spPr>
      </p:pic>
      <p:pic>
        <p:nvPicPr>
          <p:cNvPr id="19" name="Gambar 18"/>
          <p:cNvPicPr>
            <a:picLocks noChangeAspect="1"/>
          </p:cNvPicPr>
          <p:nvPr/>
        </p:nvPicPr>
        <p:blipFill>
          <a:blip r:embed="rId4"/>
          <a:stretch>
            <a:fillRect/>
          </a:stretch>
        </p:blipFill>
        <p:spPr>
          <a:xfrm>
            <a:off x="10172065" y="3103880"/>
            <a:ext cx="1668780" cy="1528445"/>
          </a:xfrm>
          <a:prstGeom prst="rect">
            <a:avLst/>
          </a:prstGeom>
        </p:spPr>
      </p:pic>
      <p:pic>
        <p:nvPicPr>
          <p:cNvPr id="24" name="Gambar 23"/>
          <p:cNvPicPr>
            <a:picLocks noChangeAspect="1"/>
          </p:cNvPicPr>
          <p:nvPr/>
        </p:nvPicPr>
        <p:blipFill>
          <a:blip r:embed="rId5"/>
          <a:stretch>
            <a:fillRect/>
          </a:stretch>
        </p:blipFill>
        <p:spPr>
          <a:xfrm>
            <a:off x="7602855" y="4742815"/>
            <a:ext cx="2458085" cy="1603375"/>
          </a:xfrm>
          <a:prstGeom prst="rect">
            <a:avLst/>
          </a:prstGeom>
        </p:spPr>
      </p:pic>
      <p:pic>
        <p:nvPicPr>
          <p:cNvPr id="25" name="Gambar 24"/>
          <p:cNvPicPr>
            <a:picLocks noChangeAspect="1"/>
          </p:cNvPicPr>
          <p:nvPr/>
        </p:nvPicPr>
        <p:blipFill>
          <a:blip r:embed="rId6"/>
          <a:stretch>
            <a:fillRect/>
          </a:stretch>
        </p:blipFill>
        <p:spPr>
          <a:xfrm>
            <a:off x="10172065" y="4742815"/>
            <a:ext cx="1668780" cy="15551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5662258" y="4240546"/>
            <a:ext cx="867485" cy="115439"/>
            <a:chOff x="8910933" y="1861308"/>
            <a:chExt cx="867485" cy="115439"/>
          </a:xfrm>
        </p:grpSpPr>
        <p:sp>
          <p:nvSpPr>
            <p:cNvPr id="12" name="Rectangle 11"/>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 pd.DataFrame(df['Potability'].value_counts())</a:t>
            </a:r>
            <a:endParaRPr lang="en-US"/>
          </a:p>
          <a:p>
            <a:pPr algn="ctr"/>
            <a:r>
              <a:rPr lang="en-US"/>
              <a:t>fig = px.pie(d,values='Potability',names=['Not Potable','Potable'],hole=0.4,opacity=0.6,</a:t>
            </a:r>
            <a:endParaRPr lang="en-US"/>
          </a:p>
          <a:p>
            <a:pPr algn="ctr"/>
            <a:r>
              <a:rPr lang="en-US"/>
              <a:t>            color_discrete_sequence=[colors_green[3],colors_blue[3]],</a:t>
            </a:r>
            <a:endParaRPr lang="en-US"/>
          </a:p>
          <a:p>
            <a:pPr algn="ctr"/>
            <a:r>
              <a:rPr lang="en-US"/>
              <a:t>             labels={'label':'Potability','Potability':'No. Of Samples'})</a:t>
            </a:r>
            <a:endParaRPr lang="en-US"/>
          </a:p>
          <a:p>
            <a:pPr algn="ctr"/>
            <a:r>
              <a:rPr lang="en-US"/>
              <a:t>labels = ['tidak bisa diminum','dapat diminum']</a:t>
            </a:r>
            <a:endParaRPr lang="en-US"/>
          </a:p>
          <a:p>
            <a:pPr algn="ctr"/>
            <a:r>
              <a:rPr lang="en-US"/>
              <a:t>fig.add_annotation(text='We can resample the data&lt;br&gt; to get a balanced dataset',</a:t>
            </a:r>
            <a:endParaRPr lang="en-US"/>
          </a:p>
          <a:p>
            <a:pPr algn="ctr"/>
            <a:r>
              <a:rPr lang="en-US"/>
              <a:t>                   x=1.2,y=0.9,showarrow=False,font_size=12,opacity=0.7,font_family='monospace')</a:t>
            </a:r>
            <a:endParaRPr lang="en-US"/>
          </a:p>
          <a:p>
            <a:pPr algn="ctr"/>
            <a:r>
              <a:rPr lang="en-US"/>
              <a:t>fig.add_annotation(text='Potability',labels = ['tidak bisa diminum','dapat diminum']</a:t>
            </a:r>
            <a:endParaRPr lang="en-US"/>
          </a:p>
          <a:p>
            <a:pPr algn="ctr"/>
            <a:r>
              <a:rPr lang="en-US"/>
              <a:t>                   x=0.5,y=0.5,showarrow=False,font_size=14,opacity=0.7,font_family='monospace')</a:t>
            </a:r>
            <a:endParaRPr lang="en-US"/>
          </a:p>
          <a:p>
            <a:pPr algn="ctr"/>
            <a:endParaRPr lang="en-US"/>
          </a:p>
          <a:p>
            <a:pPr algn="ctr"/>
            <a:r>
              <a:rPr lang="en-US"/>
              <a:t>fig.update_layout(</a:t>
            </a:r>
            <a:endParaRPr lang="en-US"/>
          </a:p>
          <a:p>
            <a:pPr algn="ctr"/>
            <a:r>
              <a:rPr lang="en-US"/>
              <a:t>    font_family='monospace',</a:t>
            </a:r>
            <a:endParaRPr lang="en-US"/>
          </a:p>
          <a:p>
            <a:pPr algn="ctr"/>
            <a:r>
              <a:rPr lang="en-US"/>
              <a:t>    title=dict(text='Q. How many samples of water are Potable?',x=0.47,y=0.98,</a:t>
            </a:r>
            <a:endParaRPr lang="en-US"/>
          </a:p>
          <a:p>
            <a:pPr algn="ctr"/>
            <a:r>
              <a:rPr lang="en-US"/>
              <a:t>               font=dict(color=colors_dark[2],size=20)),</a:t>
            </a:r>
            <a:endParaRPr lang="en-US"/>
          </a:p>
          <a:p>
            <a:pPr algn="ctr"/>
            <a:r>
              <a:rPr lang="en-US"/>
              <a:t>    legend=dict(x=0.37,y=-0.05,orientation='h',traceorder='reversed'),</a:t>
            </a:r>
            <a:endParaRPr lang="en-US"/>
          </a:p>
          <a:p>
            <a:pPr algn="ctr"/>
            <a:r>
              <a:rPr lang="en-US"/>
              <a:t>    hoverlabel=dict(bgcolor='white'))</a:t>
            </a:r>
            <a:endParaRPr lang="en-US"/>
          </a:p>
          <a:p>
            <a:pPr algn="ctr"/>
            <a:endParaRPr lang="en-US"/>
          </a:p>
          <a:p>
            <a:pPr algn="ctr"/>
            <a:r>
              <a:rPr lang="en-US"/>
              <a:t>fig.update_traces(textposition='outside', textinfo='percent+label')</a:t>
            </a:r>
            <a:endParaRPr lang="en-US"/>
          </a:p>
          <a:p>
            <a:pPr algn="ctr"/>
            <a:endParaRPr lang="en-US"/>
          </a:p>
          <a:p>
            <a:pPr algn="ctr"/>
            <a:r>
              <a:rPr lang="en-US"/>
              <a:t>fig.show()</a:t>
            </a:r>
            <a:endParaRPr lang="en-US"/>
          </a:p>
        </p:txBody>
      </p:sp>
      <p:sp>
        <p:nvSpPr>
          <p:cNvPr id="18" name="Rectangle 5"/>
          <p:cNvSpPr>
            <a:spLocks noGrp="1" noRot="1" noChangeAspect="1" noMove="1" noResize="1" noEditPoints="1" noAdjustHandles="1" noChangeArrowheads="1" noChangeShapeType="1" noTextEdit="1"/>
          </p:cNvSpPr>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p:cNvSpPr>
            <a:spLocks noGrp="1"/>
          </p:cNvSpPr>
          <p:nvPr>
            <p:ph type="title"/>
          </p:nvPr>
        </p:nvSpPr>
        <p:spPr>
          <a:xfrm>
            <a:off x="1028700" y="723900"/>
            <a:ext cx="4065905" cy="1804035"/>
          </a:xfrm>
        </p:spPr>
        <p:txBody>
          <a:bodyPr vert="horz" lIns="91440" tIns="45720" rIns="91440" bIns="45720" rtlCol="0" anchor="b">
            <a:normAutofit/>
          </a:bodyPr>
          <a:lstStyle/>
          <a:p>
            <a:pPr algn="ctr"/>
            <a:r>
              <a:rPr lang="en-US" sz="2800" kern="1200" cap="all" spc="390" baseline="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Hasil</a:t>
            </a:r>
            <a:r>
              <a:rPr lang="en-US" sz="2800" kern="1200" cap="all" spc="390" baseline="0">
                <a:solidFill>
                  <a:schemeClr val="tx2"/>
                </a:solidFill>
                <a:latin typeface="+mj-lt"/>
                <a:ea typeface="+mj-ea"/>
                <a:cs typeface="+mj-cs"/>
              </a:rPr>
              <a:t> </a:t>
            </a:r>
            <a:endParaRPr lang="id-ID" altLang="en-US" sz="2800" kern="1200" cap="all" spc="390" baseline="0">
              <a:solidFill>
                <a:schemeClr val="tx2"/>
              </a:solidFill>
              <a:latin typeface="+mj-lt"/>
              <a:ea typeface="+mj-ea"/>
              <a:cs typeface="+mj-cs"/>
            </a:endParaRPr>
          </a:p>
        </p:txBody>
      </p:sp>
      <p:sp>
        <p:nvSpPr>
          <p:cNvPr id="3" name="Tampungan Teks 2"/>
          <p:cNvSpPr>
            <a:spLocks noGrp="1"/>
          </p:cNvSpPr>
          <p:nvPr>
            <p:ph sz="half" idx="2"/>
          </p:nvPr>
        </p:nvSpPr>
        <p:spPr>
          <a:xfrm>
            <a:off x="6090285" y="962025"/>
            <a:ext cx="5259070" cy="1816100"/>
          </a:xfrm>
        </p:spPr>
        <p:txBody>
          <a:bodyPr vert="horz" lIns="91440" tIns="45720" rIns="91440" bIns="45720" rtlCol="0">
            <a:normAutofit lnSpcReduction="10000"/>
          </a:bodyPr>
          <a:lstStyle/>
          <a:p>
            <a:pPr>
              <a:lnSpc>
                <a:spcPct val="100000"/>
              </a:lnSpc>
            </a:pPr>
            <a:r>
              <a:rPr lang="id-ID" altLang="en-US" dirty="0"/>
              <a:t>Tabel Akurasi dari Machine Learning models yang di uji setelah di setel</a:t>
            </a:r>
            <a:endParaRPr lang="id-ID" altLang="en-US" dirty="0"/>
          </a:p>
        </p:txBody>
      </p:sp>
      <p:grpSp>
        <p:nvGrpSpPr>
          <p:cNvPr id="20" name="Group 19"/>
          <p:cNvGrpSpPr>
            <a:grpSpLocks noGrp="1" noRot="1" noChangeAspect="1" noMove="1" noResize="1" noUngrp="1"/>
          </p:cNvGrpSpPr>
          <p:nvPr/>
        </p:nvGrpSpPr>
        <p:grpSpPr>
          <a:xfrm>
            <a:off x="2614258" y="3871114"/>
            <a:ext cx="867485" cy="115439"/>
            <a:chOff x="8910933" y="1861308"/>
            <a:chExt cx="867485" cy="115439"/>
          </a:xfrm>
        </p:grpSpPr>
        <p:sp>
          <p:nvSpPr>
            <p:cNvPr id="21" name="Rectangle 20"/>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laceholder Konten 5"/>
          <p:cNvPicPr>
            <a:picLocks noChangeAspect="1"/>
          </p:cNvPicPr>
          <p:nvPr>
            <p:ph sz="half" idx="1"/>
          </p:nvPr>
        </p:nvPicPr>
        <p:blipFill>
          <a:blip r:embed="rId1"/>
          <a:stretch>
            <a:fillRect/>
          </a:stretch>
        </p:blipFill>
        <p:spPr>
          <a:xfrm>
            <a:off x="5867400" y="1752600"/>
            <a:ext cx="5140960" cy="3352800"/>
          </a:xfrm>
          <a:prstGeom prst="rect">
            <a:avLst/>
          </a:prstGeom>
        </p:spPr>
      </p:pic>
      <p:pic>
        <p:nvPicPr>
          <p:cNvPr id="7" name="Gambar 6"/>
          <p:cNvPicPr>
            <a:picLocks noChangeAspect="1"/>
          </p:cNvPicPr>
          <p:nvPr/>
        </p:nvPicPr>
        <p:blipFill>
          <a:blip r:embed="rId2"/>
          <a:stretch>
            <a:fillRect/>
          </a:stretch>
        </p:blipFill>
        <p:spPr>
          <a:xfrm>
            <a:off x="6529705" y="5105400"/>
            <a:ext cx="3238500" cy="1409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a:grpSpLocks noGrp="1" noRot="1" noChangeAspect="1" noMove="1" noResize="1" noUngrp="1"/>
          </p:cNvGrpSpPr>
          <p:nvPr/>
        </p:nvGrpSpPr>
        <p:grpSpPr>
          <a:xfrm>
            <a:off x="5662258" y="4240546"/>
            <a:ext cx="867485" cy="115439"/>
            <a:chOff x="8910933" y="1861308"/>
            <a:chExt cx="867485" cy="115439"/>
          </a:xfrm>
        </p:grpSpPr>
        <p:sp>
          <p:nvSpPr>
            <p:cNvPr id="30" name="Rectangle 29"/>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nvSpPr>
        <p:spPr>
          <a:xfrm>
            <a:off x="1028700" y="102743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p:cNvSpPr>
            <a:spLocks noGrp="1"/>
          </p:cNvSpPr>
          <p:nvPr>
            <p:ph type="title"/>
          </p:nvPr>
        </p:nvSpPr>
        <p:spPr>
          <a:xfrm>
            <a:off x="2408555" y="1503045"/>
            <a:ext cx="7374890" cy="607695"/>
          </a:xfrm>
        </p:spPr>
        <p:txBody>
          <a:bodyPr vert="horz" lIns="91440" tIns="45720" rIns="91440" bIns="45720" rtlCol="0" anchor="b">
            <a:normAutofit fontScale="90000"/>
          </a:bodyPr>
          <a:lstStyle/>
          <a:p>
            <a:r>
              <a:rPr lang="id-ID" altLang="en-US" sz="4000" kern="1200" cap="all" spc="390" baseline="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KESIMPULAN</a:t>
            </a:r>
            <a:endParaRPr lang="id-ID" altLang="en-US" sz="4000" kern="1200" cap="all" spc="390" baseline="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endParaRPr>
          </a:p>
        </p:txBody>
      </p:sp>
      <p:sp>
        <p:nvSpPr>
          <p:cNvPr id="3" name="Tampungan Teks 2"/>
          <p:cNvSpPr>
            <a:spLocks noGrp="1"/>
          </p:cNvSpPr>
          <p:nvPr>
            <p:ph type="body" idx="1"/>
          </p:nvPr>
        </p:nvSpPr>
        <p:spPr>
          <a:xfrm>
            <a:off x="3112135" y="2680335"/>
            <a:ext cx="5321300" cy="3149600"/>
          </a:xfrm>
        </p:spPr>
        <p:txBody>
          <a:bodyPr vert="horz" lIns="91440" tIns="45720" rIns="91440" bIns="45720" rtlCol="0" anchor="t">
            <a:normAutofit fontScale="45000"/>
          </a:bodyPr>
          <a:lstStyle/>
          <a:p>
            <a:pPr algn="ctr">
              <a:lnSpc>
                <a:spcPct val="100000"/>
              </a:lnSpc>
            </a:pPr>
            <a:r>
              <a:rPr lang="id-ID" altLang="en-US" sz="2700">
                <a:latin typeface="Calibri Light" panose="020F0302020204030204" charset="0"/>
                <a:cs typeface="Calibri Light" panose="020F0302020204030204" charset="0"/>
                <a:sym typeface="+mn-ea"/>
              </a:rPr>
              <a:t>1. Tingkat TDS tampaknya mengandung beberapa ketidakjelasan karena  nilainya rata-rata 40 kali lipat lebih banyak dari batas atas untuk air minum yang  aman</a:t>
            </a:r>
            <a:endParaRPr lang="id-ID" altLang="en-US" sz="2700">
              <a:latin typeface="Calibri Light" panose="020F0302020204030204" charset="0"/>
              <a:cs typeface="Calibri Light" panose="020F0302020204030204" charset="0"/>
            </a:endParaRPr>
          </a:p>
          <a:p>
            <a:pPr algn="ctr">
              <a:lnSpc>
                <a:spcPct val="100000"/>
              </a:lnSpc>
            </a:pPr>
            <a:r>
              <a:rPr lang="id-ID" altLang="en-US" sz="2700">
                <a:latin typeface="Calibri Light" panose="020F0302020204030204" charset="0"/>
                <a:cs typeface="Calibri Light" panose="020F0302020204030204" charset="0"/>
                <a:sym typeface="+mn-ea"/>
              </a:rPr>
              <a:t>2. Hanya 2% dari sampel air yang aman dalam hal kadar Kloramin.</a:t>
            </a:r>
            <a:endParaRPr lang="id-ID" altLang="en-US" sz="2700">
              <a:latin typeface="Calibri Light" panose="020F0302020204030204" charset="0"/>
              <a:cs typeface="Calibri Light" panose="020F0302020204030204" charset="0"/>
            </a:endParaRPr>
          </a:p>
          <a:p>
            <a:pPr algn="ctr">
              <a:lnSpc>
                <a:spcPct val="100000"/>
              </a:lnSpc>
            </a:pPr>
            <a:r>
              <a:rPr lang="id-ID" altLang="en-US" sz="2700">
                <a:latin typeface="Calibri Light" panose="020F0302020204030204" charset="0"/>
                <a:cs typeface="Calibri Light" panose="020F0302020204030204" charset="0"/>
                <a:sym typeface="+mn-ea"/>
              </a:rPr>
              <a:t>3. Hanya 1,8% sampel air yang aman dalam hal kadar Sulfat.</a:t>
            </a:r>
            <a:endParaRPr lang="id-ID" altLang="en-US" sz="2700">
              <a:latin typeface="Calibri Light" panose="020F0302020204030204" charset="0"/>
              <a:cs typeface="Calibri Light" panose="020F0302020204030204" charset="0"/>
            </a:endParaRPr>
          </a:p>
          <a:p>
            <a:pPr algn="ctr">
              <a:lnSpc>
                <a:spcPct val="100000"/>
              </a:lnSpc>
            </a:pPr>
            <a:r>
              <a:rPr lang="id-ID" altLang="en-US" sz="2700">
                <a:latin typeface="Calibri Light" panose="020F0302020204030204" charset="0"/>
                <a:cs typeface="Calibri Light" panose="020F0302020204030204" charset="0"/>
                <a:sym typeface="+mn-ea"/>
              </a:rPr>
              <a:t>4. 90,6% sampel air memiliki kadar Karbon yang lebih tinggi daripada kadar Karbon pada umumnya dalam air minum (10 ppm).</a:t>
            </a:r>
            <a:endParaRPr lang="id-ID" altLang="en-US" sz="2700">
              <a:latin typeface="Calibri Light" panose="020F0302020204030204" charset="0"/>
              <a:cs typeface="Calibri Light" panose="020F0302020204030204" charset="0"/>
              <a:sym typeface="+mn-ea"/>
            </a:endParaRPr>
          </a:p>
          <a:p>
            <a:pPr algn="ctr">
              <a:lnSpc>
                <a:spcPct val="100000"/>
              </a:lnSpc>
            </a:pPr>
            <a:r>
              <a:rPr lang="id-ID" altLang="en-US" sz="2700">
                <a:latin typeface="Calibri Light" panose="020F0302020204030204" charset="0"/>
                <a:cs typeface="Calibri Light" panose="020F0302020204030204" charset="0"/>
                <a:sym typeface="+mn-ea"/>
              </a:rPr>
              <a:t>5. 76,6% sampel air aman untuk diminum dalam hal kadar Trihalomethane dalam air.</a:t>
            </a:r>
            <a:endParaRPr lang="id-ID" altLang="en-US" sz="2700">
              <a:latin typeface="Calibri Light" panose="020F0302020204030204" charset="0"/>
              <a:cs typeface="Calibri Light" panose="020F0302020204030204" charset="0"/>
              <a:sym typeface="+mn-ea"/>
            </a:endParaRPr>
          </a:p>
          <a:p>
            <a:pPr algn="ctr">
              <a:lnSpc>
                <a:spcPct val="100000"/>
              </a:lnSpc>
            </a:pPr>
            <a:r>
              <a:rPr lang="id-ID" altLang="en-US" sz="2700">
                <a:latin typeface="Calibri Light" panose="020F0302020204030204" charset="0"/>
                <a:cs typeface="Calibri Light" panose="020F0302020204030204" charset="0"/>
                <a:sym typeface="+mn-ea"/>
              </a:rPr>
              <a:t>6. 90,4% sampel air aman untuk diminum dalam hal Kekeruhan sampel air.</a:t>
            </a:r>
            <a:endParaRPr lang="id-ID" altLang="en-US" sz="2700">
              <a:latin typeface="Calibri Light" panose="020F0302020204030204" charset="0"/>
              <a:cs typeface="Calibri Light" panose="020F0302020204030204" charset="0"/>
            </a:endParaRPr>
          </a:p>
          <a:p>
            <a:pPr algn="ctr">
              <a:lnSpc>
                <a:spcPct val="100000"/>
              </a:lnSpc>
            </a:pPr>
            <a:r>
              <a:rPr lang="id-ID" altLang="en-US" sz="2700">
                <a:latin typeface="Calibri Light" panose="020F0302020204030204" charset="0"/>
                <a:cs typeface="Calibri Light" panose="020F0302020204030204" charset="0"/>
                <a:sym typeface="+mn-ea"/>
              </a:rPr>
              <a:t>7. Koefisien korelasi antar fitur sangat rendah.</a:t>
            </a:r>
            <a:endParaRPr lang="id-ID" altLang="en-US" sz="2700">
              <a:latin typeface="Calibri Light" panose="020F0302020204030204" charset="0"/>
              <a:cs typeface="Calibri Light" panose="020F0302020204030204" charset="0"/>
              <a:sym typeface="+mn-ea"/>
            </a:endParaRPr>
          </a:p>
          <a:p>
            <a:pPr algn="ctr">
              <a:lnSpc>
                <a:spcPct val="100000"/>
              </a:lnSpc>
            </a:pPr>
            <a:r>
              <a:rPr lang="id-ID" altLang="en-US" sz="2700">
                <a:latin typeface="Calibri Light" panose="020F0302020204030204" charset="0"/>
                <a:cs typeface="Calibri Light" panose="020F0302020204030204" charset="0"/>
                <a:sym typeface="+mn-ea"/>
              </a:rPr>
              <a:t>8. Dapat diamati bahwa model yang memberikan hasil paling akurat adalah Random Forest Classifier yang tidak disetel dengan skor akurasi 0,824695</a:t>
            </a:r>
            <a:endParaRPr lang="id-ID" altLang="en-US" sz="2700">
              <a:latin typeface="Calibri Light" panose="020F0302020204030204" charset="0"/>
              <a:cs typeface="Calibri Light" panose="020F0302020204030204" charset="0"/>
              <a:sym typeface="+mn-ea"/>
            </a:endParaRPr>
          </a:p>
          <a:p>
            <a:pPr algn="ctr">
              <a:lnSpc>
                <a:spcPct val="100000"/>
              </a:lnSpc>
            </a:pPr>
            <a:endParaRPr lang="id-ID">
              <a:solidFill>
                <a:srgbClr val="000000"/>
              </a:solidFill>
              <a:effectLst/>
              <a:latin typeface="Calibri Light" panose="020F0302020204030204" charset="0"/>
              <a:cs typeface="Calibri Light" panose="020F0302020204030204" charset="0"/>
            </a:endParaRPr>
          </a:p>
        </p:txBody>
      </p:sp>
      <p:grpSp>
        <p:nvGrpSpPr>
          <p:cNvPr id="38" name="Group 37"/>
          <p:cNvGrpSpPr>
            <a:grpSpLocks noGrp="1" noRot="1" noChangeAspect="1" noMove="1" noResize="1" noUngrp="1"/>
          </p:cNvGrpSpPr>
          <p:nvPr/>
        </p:nvGrpSpPr>
        <p:grpSpPr>
          <a:xfrm>
            <a:off x="5607013" y="2215921"/>
            <a:ext cx="867485" cy="115439"/>
            <a:chOff x="8910933" y="1861308"/>
            <a:chExt cx="867485" cy="115439"/>
          </a:xfrm>
        </p:grpSpPr>
        <p:sp>
          <p:nvSpPr>
            <p:cNvPr id="39" name="Rectangle 38"/>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0" name="Straight Connector 39"/>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Kotak Teks 3"/>
          <p:cNvSpPr txBox="1"/>
          <p:nvPr/>
        </p:nvSpPr>
        <p:spPr>
          <a:xfrm>
            <a:off x="5037455" y="1089025"/>
            <a:ext cx="309880" cy="368300"/>
          </a:xfrm>
          <a:prstGeom prst="rect">
            <a:avLst/>
          </a:prstGeom>
          <a:noFill/>
        </p:spPr>
        <p:txBody>
          <a:bodyPr wrap="none" rtlCol="0">
            <a:spAutoFit/>
          </a:bodyPr>
          <a:p>
            <a:endParaRPr lang="id-ID"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p:txBody>
          <a:bodyPr/>
          <a:p>
            <a:endParaRPr lang="id-ID" altLang="en-US"/>
          </a:p>
        </p:txBody>
      </p:sp>
      <p:sp>
        <p:nvSpPr>
          <p:cNvPr id="3" name="Placeholder Teks 2"/>
          <p:cNvSpPr>
            <a:spLocks noGrp="1"/>
          </p:cNvSpPr>
          <p:nvPr>
            <p:ph type="body" idx="1"/>
          </p:nvPr>
        </p:nvSpPr>
        <p:spPr/>
        <p:txBody>
          <a:bodyPr/>
          <a:p>
            <a:endParaRPr lang="id-ID"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0"/>
            <a:ext cx="6117081"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p:cNvSpPr>
            <a:spLocks noGrp="1" noRot="1" noChangeAspect="1" noMove="1" noResize="1" noEditPoints="1" noAdjustHandles="1" noChangeArrowheads="1" noChangeShapeType="1" noTextEdit="1"/>
          </p:cNvSpPr>
          <p:nvPr/>
        </p:nvSpPr>
        <p:spPr>
          <a:xfrm>
            <a:off x="103924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a:off x="2624798" y="4550150"/>
            <a:ext cx="867485" cy="115439"/>
            <a:chOff x="8910933" y="1861308"/>
            <a:chExt cx="867485" cy="115439"/>
          </a:xfrm>
        </p:grpSpPr>
        <p:sp>
          <p:nvSpPr>
            <p:cNvPr id="15" name="Rectangle 14"/>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Judul 1"/>
          <p:cNvSpPr>
            <a:spLocks noGrp="1"/>
          </p:cNvSpPr>
          <p:nvPr>
            <p:ph type="title"/>
          </p:nvPr>
        </p:nvSpPr>
        <p:spPr>
          <a:xfrm>
            <a:off x="1374140" y="1351280"/>
            <a:ext cx="3583940" cy="2871470"/>
          </a:xfrm>
        </p:spPr>
        <p:txBody>
          <a:bodyPr anchor="ctr">
            <a:normAutofit/>
          </a:bodyPr>
          <a:lstStyle/>
          <a:p>
            <a:pPr algn="ctr"/>
            <a:r>
              <a:rPr lang="id-ID"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PENDAHULUAN</a:t>
            </a:r>
            <a:endParaRPr lang="id-ID"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ampungan Konten 2"/>
          <p:cNvSpPr>
            <a:spLocks noGrp="1"/>
          </p:cNvSpPr>
          <p:nvPr>
            <p:ph idx="1"/>
          </p:nvPr>
        </p:nvSpPr>
        <p:spPr>
          <a:xfrm>
            <a:off x="7004988" y="865954"/>
            <a:ext cx="4306928" cy="5131235"/>
          </a:xfrm>
        </p:spPr>
        <p:txBody>
          <a:bodyPr anchor="ctr">
            <a:normAutofit fontScale="90000"/>
          </a:bodyPr>
          <a:lstStyle/>
          <a:p>
            <a:pPr marL="342900" indent="-342900" algn="just">
              <a:buFont typeface="Arial" panose="020B0604020202020204" pitchFamily="34" charset="0"/>
              <a:buChar char="•"/>
            </a:pPr>
            <a:r>
              <a:rPr lang="id-ID" dirty="0">
                <a:effectLst/>
                <a:latin typeface="Times New Roman" panose="02020603050405020304" pitchFamily="18" charset="0"/>
                <a:ea typeface="Calibri" panose="020F0502020204030204" pitchFamily="34" charset="0"/>
                <a:cs typeface="Times New Roman" panose="02020603050405020304" pitchFamily="18" charset="0"/>
              </a:rPr>
              <a:t>Kualitas air dan tersedia nya air sangat penting bagi kesehatan masyarakat, baik itu digunakan untuk minum, keperluan rumah tangga, produksi makanan atau tujuan rekreasi.</a:t>
            </a:r>
            <a:endParaRPr lang="id-ID"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id-ID" i="0" dirty="0">
                <a:effectLst/>
                <a:latin typeface="Times New Roman" panose="02020603050405020304" pitchFamily="18" charset="0"/>
                <a:ea typeface="Arial" panose="020B0604020202020204" pitchFamily="34" charset="0"/>
                <a:cs typeface="Times New Roman" panose="02020603050405020304" pitchFamily="18" charset="0"/>
              </a:rPr>
              <a:t>Kualitas air ditentukan oleh</a:t>
            </a:r>
            <a:r>
              <a:rPr lang="id-ID" dirty="0">
                <a:latin typeface="Calibri" panose="020F0502020204030204" pitchFamily="34" charset="0"/>
                <a:cs typeface="Times New Roman" panose="02020603050405020304" pitchFamily="18" charset="0"/>
              </a:rPr>
              <a:t> </a:t>
            </a:r>
            <a:r>
              <a:rPr lang="id-ID" i="0" dirty="0">
                <a:effectLst/>
                <a:latin typeface="Times New Roman" panose="02020603050405020304" pitchFamily="18" charset="0"/>
                <a:ea typeface="Arial" panose="020B0604020202020204" pitchFamily="34" charset="0"/>
                <a:cs typeface="Times New Roman" panose="02020603050405020304" pitchFamily="18" charset="0"/>
              </a:rPr>
              <a:t>faktor fisik-kimiawi dan biologis.</a:t>
            </a:r>
            <a:endParaRPr lang="id-ID" i="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id-ID" i="0" dirty="0">
                <a:effectLst/>
                <a:latin typeface="Times New Roman" panose="02020603050405020304" pitchFamily="18" charset="0"/>
                <a:ea typeface="Arial" panose="020B0604020202020204" pitchFamily="34" charset="0"/>
                <a:cs typeface="Times New Roman" panose="02020603050405020304" pitchFamily="18" charset="0"/>
              </a:rPr>
              <a:t>Air yang tercemar dan sanitasi yang buruk terkait dengan penularan penyakit seperti kolera, diare, disentri, hepatitis A, tipus, dan polio.</a:t>
            </a:r>
            <a:endParaRPr lang="id-ID" i="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id-ID" i="0" dirty="0">
                <a:effectLst/>
                <a:latin typeface="Times New Roman" panose="02020603050405020304" pitchFamily="18" charset="0"/>
                <a:ea typeface="Arial" panose="020B0604020202020204" pitchFamily="34" charset="0"/>
                <a:cs typeface="Times New Roman" panose="02020603050405020304" pitchFamily="18" charset="0"/>
              </a:rPr>
              <a:t>Layanan air dan sanitasi yang tidak ada, tidak memadai, atau dikelola secara tidak tepat membuat individu terpapar risiko kesehatan yang dapat dicega</a:t>
            </a:r>
            <a:endParaRPr lang="id-ID" i="0" dirty="0">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a:grpSpLocks noGrp="1" noRot="1" noChangeAspect="1" noMove="1" noResize="1" noUngrp="1"/>
          </p:cNvGrpSpPr>
          <p:nvPr/>
        </p:nvGrpSpPr>
        <p:grpSpPr>
          <a:xfrm>
            <a:off x="5662258" y="4240546"/>
            <a:ext cx="867485" cy="115439"/>
            <a:chOff x="8910933" y="1861308"/>
            <a:chExt cx="867485" cy="115439"/>
          </a:xfrm>
        </p:grpSpPr>
        <p:sp>
          <p:nvSpPr>
            <p:cNvPr id="30" name="Rectangle 29"/>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nvSpPr>
        <p:spPr>
          <a:xfrm>
            <a:off x="1028700" y="102870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p:cNvSpPr>
            <a:spLocks noGrp="1"/>
          </p:cNvSpPr>
          <p:nvPr>
            <p:ph type="title"/>
          </p:nvPr>
        </p:nvSpPr>
        <p:spPr>
          <a:xfrm>
            <a:off x="2408583" y="1503007"/>
            <a:ext cx="7374834" cy="1868049"/>
          </a:xfrm>
        </p:spPr>
        <p:txBody>
          <a:bodyPr vert="horz" lIns="91440" tIns="45720" rIns="91440" bIns="45720" rtlCol="0" anchor="b">
            <a:normAutofit/>
          </a:bodyPr>
          <a:lstStyle/>
          <a:p>
            <a:r>
              <a:rPr lang="en-US" sz="4000" kern="1200" cap="all" spc="390" baseline="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TUJUAN</a:t>
            </a:r>
            <a:endParaRPr lang="en-US" sz="4000" kern="1200" cap="all" spc="390" baseline="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endParaRPr>
          </a:p>
        </p:txBody>
      </p:sp>
      <p:sp>
        <p:nvSpPr>
          <p:cNvPr id="3" name="Tampungan Teks 2"/>
          <p:cNvSpPr>
            <a:spLocks noGrp="1"/>
          </p:cNvSpPr>
          <p:nvPr>
            <p:ph type="body" idx="1"/>
          </p:nvPr>
        </p:nvSpPr>
        <p:spPr>
          <a:xfrm>
            <a:off x="2885440" y="4084955"/>
            <a:ext cx="7000240" cy="1402715"/>
          </a:xfrm>
        </p:spPr>
        <p:txBody>
          <a:bodyPr vert="horz" lIns="91440" tIns="45720" rIns="91440" bIns="45720" rtlCol="0" anchor="t">
            <a:normAutofit fontScale="90000"/>
          </a:bodyPr>
          <a:lstStyle/>
          <a:p>
            <a:pPr algn="dist">
              <a:lnSpc>
                <a:spcPct val="100000"/>
              </a:lnSpc>
            </a:pPr>
            <a:r>
              <a:rPr lang="id-ID" sz="2700">
                <a:solidFill>
                  <a:srgbClr val="000000"/>
                </a:solidFill>
                <a:effectLst/>
                <a:latin typeface="STIXGeneral-Regular"/>
              </a:rPr>
              <a:t>menerapkan pembelajaran mesin untuk membedakan antara air yang dapat diminum dan yang tidak dapat diminum</a:t>
            </a:r>
            <a:r>
              <a:rPr lang="id-ID">
                <a:solidFill>
                  <a:srgbClr val="000000"/>
                </a:solidFill>
                <a:effectLst/>
                <a:latin typeface="STIXGeneral-Regular"/>
              </a:rPr>
              <a:t>.</a:t>
            </a:r>
            <a:endParaRPr lang="id-ID">
              <a:solidFill>
                <a:srgbClr val="000000"/>
              </a:solidFill>
              <a:effectLst/>
              <a:latin typeface="STIXGeneral-Regular"/>
            </a:endParaRPr>
          </a:p>
        </p:txBody>
      </p:sp>
      <p:grpSp>
        <p:nvGrpSpPr>
          <p:cNvPr id="38" name="Group 37"/>
          <p:cNvGrpSpPr>
            <a:grpSpLocks noGrp="1" noRot="1" noChangeAspect="1" noMove="1" noResize="1" noUngrp="1"/>
          </p:cNvGrpSpPr>
          <p:nvPr/>
        </p:nvGrpSpPr>
        <p:grpSpPr>
          <a:xfrm>
            <a:off x="5662258" y="3887876"/>
            <a:ext cx="867485" cy="115439"/>
            <a:chOff x="8910933" y="1861308"/>
            <a:chExt cx="867485" cy="115439"/>
          </a:xfrm>
        </p:grpSpPr>
        <p:sp>
          <p:nvSpPr>
            <p:cNvPr id="39" name="Rectangle 38"/>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0" name="Straight Connector 39"/>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Kotak Teks 3"/>
          <p:cNvSpPr txBox="1"/>
          <p:nvPr/>
        </p:nvSpPr>
        <p:spPr>
          <a:xfrm>
            <a:off x="5037455" y="1089025"/>
            <a:ext cx="309880" cy="368300"/>
          </a:xfrm>
          <a:prstGeom prst="rect">
            <a:avLst/>
          </a:prstGeom>
          <a:noFill/>
        </p:spPr>
        <p:txBody>
          <a:bodyPr wrap="none" rtlCol="0">
            <a:spAutoFit/>
          </a:bodyPr>
          <a:p>
            <a:endParaRPr lang="id-ID"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1151255" y="1274445"/>
            <a:ext cx="3761740" cy="1795780"/>
          </a:xfrm>
        </p:spPr>
        <p:txBody>
          <a:bodyPr/>
          <a:p>
            <a:r>
              <a:rPr lang="id-ID"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TAHAPAN</a:t>
            </a:r>
            <a:endParaRPr lang="id-ID" altLang="en-US" sz="3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4" name="Diagram 3"/>
          <p:cNvGraphicFramePr/>
          <p:nvPr/>
        </p:nvGraphicFramePr>
        <p:xfrm>
          <a:off x="5572125" y="788035"/>
          <a:ext cx="633603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151291" y="1274475"/>
            <a:ext cx="3761832" cy="1931367"/>
          </a:xfrm>
        </p:spPr>
        <p:txBody>
          <a:bodyPr/>
          <a:lstStyle/>
          <a:p>
            <a:r>
              <a:rPr lang="id-ID"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MACHINE LEARNING MODEL</a:t>
            </a:r>
            <a:endParaRPr lang="id-ID"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ampungan Teks 2"/>
          <p:cNvSpPr>
            <a:spLocks noGrp="1"/>
          </p:cNvSpPr>
          <p:nvPr>
            <p:ph type="body" idx="1"/>
          </p:nvPr>
        </p:nvSpPr>
        <p:spPr>
          <a:xfrm>
            <a:off x="6557010" y="1920875"/>
            <a:ext cx="4382770" cy="2752090"/>
          </a:xfrm>
        </p:spPr>
        <p:txBody>
          <a:bodyPr>
            <a:normAutofit/>
          </a:bodyPr>
          <a:lstStyle/>
          <a:p>
            <a:pPr marL="457200" indent="-457200" algn="just">
              <a:buFont typeface="+mj-lt"/>
              <a:buAutoNum type="arabicPeriod"/>
            </a:pPr>
            <a:r>
              <a:rPr lang="id-ID" dirty="0"/>
              <a:t>Random Forest</a:t>
            </a:r>
            <a:endParaRPr lang="id-ID" dirty="0"/>
          </a:p>
          <a:p>
            <a:pPr marL="457200" indent="-457200" algn="l">
              <a:buFont typeface="+mj-lt"/>
              <a:buAutoNum type="arabicPeriod"/>
            </a:pPr>
            <a:r>
              <a:rPr lang="id-ID" dirty="0"/>
              <a:t>Light Gradient Boosted Machine (LightGBM)</a:t>
            </a:r>
            <a:endParaRPr lang="id-ID" dirty="0"/>
          </a:p>
          <a:p>
            <a:pPr marL="457200" indent="-457200" algn="l">
              <a:buFont typeface="+mj-lt"/>
              <a:buAutoNum type="arabicPeriod"/>
            </a:pPr>
            <a:r>
              <a:rPr lang="id-ID" dirty="0"/>
              <a:t>Decision Tree Classifier</a:t>
            </a:r>
            <a:endParaRPr lang="id-ID" dirty="0"/>
          </a:p>
          <a:p>
            <a:pPr marL="457200" indent="-457200">
              <a:buFont typeface="+mj-lt"/>
              <a:buAutoNum type="arabicPeriod"/>
            </a:pP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5662258" y="4240546"/>
            <a:ext cx="867485" cy="115439"/>
            <a:chOff x="8910933" y="1861308"/>
            <a:chExt cx="867485" cy="115439"/>
          </a:xfrm>
        </p:grpSpPr>
        <p:sp>
          <p:nvSpPr>
            <p:cNvPr id="11" name="Rectangle 10"/>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a:off x="1067435" y="111125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p:cNvSpPr>
            <a:spLocks noGrp="1"/>
          </p:cNvSpPr>
          <p:nvPr>
            <p:ph type="title"/>
          </p:nvPr>
        </p:nvSpPr>
        <p:spPr>
          <a:xfrm>
            <a:off x="2408583" y="1503007"/>
            <a:ext cx="7374834" cy="1868049"/>
          </a:xfrm>
        </p:spPr>
        <p:txBody>
          <a:bodyPr vert="horz" lIns="91440" tIns="45720" rIns="91440" bIns="45720" rtlCol="0" anchor="b">
            <a:normAutofit/>
            <a:scene3d>
              <a:camera prst="orthographicFront"/>
              <a:lightRig rig="threePt" dir="t"/>
            </a:scene3d>
          </a:bodyPr>
          <a:lstStyle/>
          <a:p>
            <a:r>
              <a:rPr lang="en-US" sz="2800" kern="1200" cap="all" spc="390" baseline="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DATA</a:t>
            </a:r>
            <a:endParaRPr lang="en-US" sz="2800" kern="1200" cap="all" spc="390" baseline="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endParaRPr>
          </a:p>
        </p:txBody>
      </p:sp>
      <p:sp>
        <p:nvSpPr>
          <p:cNvPr id="3" name="Tampungan Teks 2"/>
          <p:cNvSpPr>
            <a:spLocks noGrp="1"/>
          </p:cNvSpPr>
          <p:nvPr>
            <p:ph type="body" idx="1"/>
          </p:nvPr>
        </p:nvSpPr>
        <p:spPr>
          <a:xfrm>
            <a:off x="2885661" y="4027208"/>
            <a:ext cx="6420678" cy="1802087"/>
          </a:xfrm>
        </p:spPr>
        <p:txBody>
          <a:bodyPr vert="horz" lIns="91440" tIns="45720" rIns="91440" bIns="45720" rtlCol="0" anchor="t">
            <a:normAutofit/>
          </a:bodyPr>
          <a:lstStyle/>
          <a:p>
            <a:pPr>
              <a:lnSpc>
                <a:spcPct val="100000"/>
              </a:lnSpc>
            </a:pPr>
            <a:r>
              <a:rPr lang="id-ID" dirty="0"/>
              <a:t>Menggunakan Data “water quality” yang di dapatkan dari kagle</a:t>
            </a:r>
            <a:endParaRPr lang="en-US" dirty="0"/>
          </a:p>
        </p:txBody>
      </p:sp>
      <p:grpSp>
        <p:nvGrpSpPr>
          <p:cNvPr id="19" name="Group 18"/>
          <p:cNvGrpSpPr>
            <a:grpSpLocks noGrp="1" noRot="1" noChangeAspect="1" noMove="1" noResize="1" noUngrp="1"/>
          </p:cNvGrpSpPr>
          <p:nvPr/>
        </p:nvGrpSpPr>
        <p:grpSpPr>
          <a:xfrm>
            <a:off x="5662258" y="3887876"/>
            <a:ext cx="867485" cy="115439"/>
            <a:chOff x="8910933" y="1861308"/>
            <a:chExt cx="867485" cy="115439"/>
          </a:xfrm>
        </p:grpSpPr>
        <p:sp>
          <p:nvSpPr>
            <p:cNvPr id="20" name="Rectangle 19"/>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5662258" y="4240546"/>
            <a:ext cx="867485" cy="115439"/>
            <a:chOff x="8910933" y="1861308"/>
            <a:chExt cx="867485" cy="115439"/>
          </a:xfrm>
        </p:grpSpPr>
        <p:sp>
          <p:nvSpPr>
            <p:cNvPr id="12" name="Rectangle 11"/>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 pd.DataFrame(df['Potability'].value_counts())</a:t>
            </a:r>
            <a:endParaRPr lang="en-US"/>
          </a:p>
          <a:p>
            <a:pPr algn="ctr"/>
            <a:r>
              <a:rPr lang="en-US"/>
              <a:t>fig = px.pie(d,values='Potability',names=['Not Potable','Potable'],hole=0.4,opacity=0.6,</a:t>
            </a:r>
            <a:endParaRPr lang="en-US"/>
          </a:p>
          <a:p>
            <a:pPr algn="ctr"/>
            <a:r>
              <a:rPr lang="en-US"/>
              <a:t>            color_discrete_sequence=[colors_green[3],colors_blue[3]],</a:t>
            </a:r>
            <a:endParaRPr lang="en-US"/>
          </a:p>
          <a:p>
            <a:pPr algn="ctr"/>
            <a:r>
              <a:rPr lang="en-US"/>
              <a:t>             labels={'label':'Potability','Potability':'No. Of Samples'})</a:t>
            </a:r>
            <a:endParaRPr lang="en-US"/>
          </a:p>
          <a:p>
            <a:pPr algn="ctr"/>
            <a:r>
              <a:rPr lang="en-US"/>
              <a:t>labels = ['tidak bisa diminum','dapat diminum']</a:t>
            </a:r>
            <a:endParaRPr lang="en-US"/>
          </a:p>
          <a:p>
            <a:pPr algn="ctr"/>
            <a:r>
              <a:rPr lang="en-US"/>
              <a:t>fig.add_annotation(text='We can resample the data&lt;br&gt; to get a balanced dataset',</a:t>
            </a:r>
            <a:endParaRPr lang="en-US"/>
          </a:p>
          <a:p>
            <a:pPr algn="ctr"/>
            <a:r>
              <a:rPr lang="en-US"/>
              <a:t>                   x=1.2,y=0.9,showarrow=False,font_size=12,opacity=0.7,font_family='monospace')</a:t>
            </a:r>
            <a:endParaRPr lang="en-US"/>
          </a:p>
          <a:p>
            <a:pPr algn="ctr"/>
            <a:r>
              <a:rPr lang="en-US"/>
              <a:t>fig.add_annotation(text='Potability',labels = ['tidak bisa diminum','dapat diminum']</a:t>
            </a:r>
            <a:endParaRPr lang="en-US"/>
          </a:p>
          <a:p>
            <a:pPr algn="ctr"/>
            <a:r>
              <a:rPr lang="en-US"/>
              <a:t>                   x=0.5,y=0.5,showarrow=False,font_size=14,opacity=0.7,font_family='monospace')</a:t>
            </a:r>
            <a:endParaRPr lang="en-US"/>
          </a:p>
          <a:p>
            <a:pPr algn="ctr"/>
            <a:endParaRPr lang="en-US"/>
          </a:p>
          <a:p>
            <a:pPr algn="ctr"/>
            <a:r>
              <a:rPr lang="en-US"/>
              <a:t>fig.update_layout(</a:t>
            </a:r>
            <a:endParaRPr lang="en-US"/>
          </a:p>
          <a:p>
            <a:pPr algn="ctr"/>
            <a:r>
              <a:rPr lang="en-US"/>
              <a:t>    font_family='monospace',</a:t>
            </a:r>
            <a:endParaRPr lang="en-US"/>
          </a:p>
          <a:p>
            <a:pPr algn="ctr"/>
            <a:r>
              <a:rPr lang="en-US"/>
              <a:t>    title=dict(text='Q. How many samples of water are Potable?',x=0.47,y=0.98,</a:t>
            </a:r>
            <a:endParaRPr lang="en-US"/>
          </a:p>
          <a:p>
            <a:pPr algn="ctr"/>
            <a:r>
              <a:rPr lang="en-US"/>
              <a:t>               font=dict(color=colors_dark[2],size=20)),</a:t>
            </a:r>
            <a:endParaRPr lang="en-US"/>
          </a:p>
          <a:p>
            <a:pPr algn="ctr"/>
            <a:r>
              <a:rPr lang="en-US"/>
              <a:t>    legend=dict(x=0.37,y=-0.05,orientation='h',traceorder='reversed'),</a:t>
            </a:r>
            <a:endParaRPr lang="en-US"/>
          </a:p>
          <a:p>
            <a:pPr algn="ctr"/>
            <a:r>
              <a:rPr lang="en-US"/>
              <a:t>    hoverlabel=dict(bgcolor='white'))</a:t>
            </a:r>
            <a:endParaRPr lang="en-US"/>
          </a:p>
          <a:p>
            <a:pPr algn="ctr"/>
            <a:endParaRPr lang="en-US"/>
          </a:p>
          <a:p>
            <a:pPr algn="ctr"/>
            <a:r>
              <a:rPr lang="en-US"/>
              <a:t>fig.update_traces(textposition='outside', textinfo='percent+label')</a:t>
            </a:r>
            <a:endParaRPr lang="en-US"/>
          </a:p>
          <a:p>
            <a:pPr algn="ctr"/>
            <a:endParaRPr lang="en-US"/>
          </a:p>
          <a:p>
            <a:pPr algn="ctr"/>
            <a:r>
              <a:rPr lang="en-US"/>
              <a:t>fig.show()</a:t>
            </a:r>
            <a:endParaRPr lang="en-US"/>
          </a:p>
        </p:txBody>
      </p:sp>
      <p:sp>
        <p:nvSpPr>
          <p:cNvPr id="18" name="Rectangle 5"/>
          <p:cNvSpPr>
            <a:spLocks noGrp="1" noRot="1" noChangeAspect="1" noMove="1" noResize="1" noEditPoints="1" noAdjustHandles="1" noChangeArrowheads="1" noChangeShapeType="1" noTextEdit="1"/>
          </p:cNvSpPr>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p:cNvSpPr>
            <a:spLocks noGrp="1"/>
          </p:cNvSpPr>
          <p:nvPr>
            <p:ph type="title"/>
          </p:nvPr>
        </p:nvSpPr>
        <p:spPr>
          <a:xfrm>
            <a:off x="1028700" y="723900"/>
            <a:ext cx="4065905" cy="1804035"/>
          </a:xfrm>
        </p:spPr>
        <p:txBody>
          <a:bodyPr vert="horz" lIns="91440" tIns="45720" rIns="91440" bIns="45720" rtlCol="0" anchor="b">
            <a:normAutofit/>
          </a:bodyPr>
          <a:lstStyle/>
          <a:p>
            <a:pPr algn="ctr"/>
            <a:r>
              <a:rPr lang="en-US" sz="2800" kern="1200" cap="all" spc="390" baseline="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Hasil</a:t>
            </a:r>
            <a:r>
              <a:rPr lang="en-US" sz="2800" kern="1200" cap="all" spc="390" baseline="0">
                <a:solidFill>
                  <a:schemeClr val="tx2"/>
                </a:solidFill>
                <a:latin typeface="+mj-lt"/>
                <a:ea typeface="+mj-ea"/>
                <a:cs typeface="+mj-cs"/>
              </a:rPr>
              <a:t> </a:t>
            </a:r>
            <a:endParaRPr lang="en-US" sz="2800" kern="1200" cap="all" spc="390" baseline="0">
              <a:solidFill>
                <a:schemeClr val="tx2"/>
              </a:solidFill>
              <a:latin typeface="+mj-lt"/>
              <a:ea typeface="+mj-ea"/>
              <a:cs typeface="+mj-cs"/>
            </a:endParaRPr>
          </a:p>
        </p:txBody>
      </p:sp>
      <p:sp>
        <p:nvSpPr>
          <p:cNvPr id="3" name="Tampungan Teks 2"/>
          <p:cNvSpPr>
            <a:spLocks noGrp="1"/>
          </p:cNvSpPr>
          <p:nvPr>
            <p:ph sz="half" idx="2"/>
          </p:nvPr>
        </p:nvSpPr>
        <p:spPr>
          <a:xfrm>
            <a:off x="6172200" y="4956810"/>
            <a:ext cx="4953000" cy="1327785"/>
          </a:xfrm>
        </p:spPr>
        <p:txBody>
          <a:bodyPr vert="horz" lIns="91440" tIns="45720" rIns="91440" bIns="45720" rtlCol="0">
            <a:normAutofit lnSpcReduction="10000"/>
          </a:bodyPr>
          <a:lstStyle/>
          <a:p>
            <a:pPr>
              <a:lnSpc>
                <a:spcPct val="100000"/>
              </a:lnSpc>
            </a:pPr>
            <a:r>
              <a:rPr lang="id-ID" altLang="en-US" dirty="0"/>
              <a:t>Dari Data yang ada, 61 % air tidak dapat diminum dan 39 % dapat diminum</a:t>
            </a:r>
            <a:endParaRPr lang="id-ID" altLang="en-US" dirty="0"/>
          </a:p>
        </p:txBody>
      </p:sp>
      <p:grpSp>
        <p:nvGrpSpPr>
          <p:cNvPr id="20" name="Group 19"/>
          <p:cNvGrpSpPr>
            <a:grpSpLocks noGrp="1" noRot="1" noChangeAspect="1" noMove="1" noResize="1" noUngrp="1"/>
          </p:cNvGrpSpPr>
          <p:nvPr/>
        </p:nvGrpSpPr>
        <p:grpSpPr>
          <a:xfrm>
            <a:off x="2614258" y="3871114"/>
            <a:ext cx="867485" cy="115439"/>
            <a:chOff x="8910933" y="1861308"/>
            <a:chExt cx="867485" cy="115439"/>
          </a:xfrm>
        </p:grpSpPr>
        <p:sp>
          <p:nvSpPr>
            <p:cNvPr id="21" name="Rectangle 20"/>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Gambar 3"/>
          <p:cNvPicPr>
            <a:picLocks noChangeAspect="1"/>
          </p:cNvPicPr>
          <p:nvPr/>
        </p:nvPicPr>
        <p:blipFill>
          <a:blip r:embed="rId1"/>
          <a:stretch>
            <a:fillRect/>
          </a:stretch>
        </p:blipFill>
        <p:spPr>
          <a:xfrm>
            <a:off x="6593205" y="855345"/>
            <a:ext cx="3910965" cy="3524250"/>
          </a:xfrm>
          <a:prstGeom prst="rect">
            <a:avLst/>
          </a:prstGeom>
        </p:spPr>
      </p:pic>
      <p:pic>
        <p:nvPicPr>
          <p:cNvPr id="5" name="Placeholder Konten 4"/>
          <p:cNvPicPr>
            <a:picLocks noChangeAspect="1"/>
          </p:cNvPicPr>
          <p:nvPr>
            <p:ph sz="half" idx="1"/>
          </p:nvPr>
        </p:nvPicPr>
        <p:blipFill>
          <a:blip r:embed="rId2"/>
          <a:stretch>
            <a:fillRect/>
          </a:stretch>
        </p:blipFill>
        <p:spPr>
          <a:xfrm>
            <a:off x="7767320" y="4216400"/>
            <a:ext cx="1562100" cy="676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5662258" y="4240546"/>
            <a:ext cx="867485" cy="115439"/>
            <a:chOff x="8910933" y="1861308"/>
            <a:chExt cx="867485" cy="115439"/>
          </a:xfrm>
        </p:grpSpPr>
        <p:sp>
          <p:nvSpPr>
            <p:cNvPr id="12" name="Rectangle 11"/>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a:spLocks noGrp="1" noRot="1" noChangeAspect="1" noMove="1" noResize="1" noEditPoints="1" noAdjustHandles="1" noChangeArrowheads="1" noChangeShapeType="1" noTextEdit="1"/>
          </p:cNvSpPr>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ltLang="en-US">
                <a:solidFill>
                  <a:schemeClr val="tx1"/>
                </a:solidFill>
              </a:rPr>
              <a:t>hanya ada sedikit korelasi antara features</a:t>
            </a:r>
            <a:endParaRPr lang="id-ID" altLang="en-US">
              <a:solidFill>
                <a:schemeClr val="tx1"/>
              </a:solidFill>
            </a:endParaRPr>
          </a:p>
        </p:txBody>
      </p:sp>
      <p:sp>
        <p:nvSpPr>
          <p:cNvPr id="2" name="Judul 1"/>
          <p:cNvSpPr>
            <a:spLocks noGrp="1"/>
          </p:cNvSpPr>
          <p:nvPr>
            <p:ph type="title"/>
          </p:nvPr>
        </p:nvSpPr>
        <p:spPr>
          <a:xfrm>
            <a:off x="1028700" y="723900"/>
            <a:ext cx="3545840" cy="1288415"/>
          </a:xfrm>
        </p:spPr>
        <p:txBody>
          <a:bodyPr vert="horz" lIns="91440" tIns="45720" rIns="91440" bIns="45720" rtlCol="0" anchor="b">
            <a:normAutofit/>
          </a:bodyPr>
          <a:lstStyle/>
          <a:p>
            <a:pPr algn="ctr"/>
            <a:r>
              <a:rPr lang="en-US" sz="2800" kern="1200" cap="all" spc="390" baseline="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Hasil</a:t>
            </a:r>
            <a:r>
              <a:rPr lang="en-US" sz="2800" kern="1200" cap="all" spc="390" baseline="0">
                <a:solidFill>
                  <a:schemeClr val="tx2"/>
                </a:solidFill>
                <a:latin typeface="+mj-lt"/>
                <a:ea typeface="+mj-ea"/>
                <a:cs typeface="+mj-cs"/>
              </a:rPr>
              <a:t> </a:t>
            </a:r>
            <a:endParaRPr lang="en-US" sz="2800" kern="1200" cap="all" spc="390" baseline="0">
              <a:solidFill>
                <a:schemeClr val="tx2"/>
              </a:solidFill>
              <a:latin typeface="+mj-lt"/>
              <a:ea typeface="+mj-ea"/>
              <a:cs typeface="+mj-cs"/>
            </a:endParaRPr>
          </a:p>
        </p:txBody>
      </p:sp>
      <p:grpSp>
        <p:nvGrpSpPr>
          <p:cNvPr id="20" name="Group 19"/>
          <p:cNvGrpSpPr>
            <a:grpSpLocks noGrp="1" noRot="1" noChangeAspect="1" noMove="1" noResize="1" noUngrp="1"/>
          </p:cNvGrpSpPr>
          <p:nvPr/>
        </p:nvGrpSpPr>
        <p:grpSpPr>
          <a:xfrm>
            <a:off x="2543138" y="2895754"/>
            <a:ext cx="867485" cy="115439"/>
            <a:chOff x="8910933" y="1861308"/>
            <a:chExt cx="867485" cy="115439"/>
          </a:xfrm>
        </p:grpSpPr>
        <p:sp>
          <p:nvSpPr>
            <p:cNvPr id="21" name="Rectangle 20"/>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laceholder Konten 4"/>
          <p:cNvPicPr>
            <a:picLocks noChangeAspect="1"/>
          </p:cNvPicPr>
          <p:nvPr>
            <p:ph idx="1"/>
          </p:nvPr>
        </p:nvPicPr>
        <p:blipFill>
          <a:blip r:embed="rId1"/>
          <a:stretch>
            <a:fillRect/>
          </a:stretch>
        </p:blipFill>
        <p:spPr>
          <a:xfrm>
            <a:off x="5464810" y="802640"/>
            <a:ext cx="6621145" cy="5882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5662258" y="4240546"/>
            <a:ext cx="867485" cy="115439"/>
            <a:chOff x="8910933" y="1861308"/>
            <a:chExt cx="867485" cy="115439"/>
          </a:xfrm>
        </p:grpSpPr>
        <p:sp>
          <p:nvSpPr>
            <p:cNvPr id="12" name="Rectangle 11"/>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 pd.DataFrame(df['Potability'].value_counts())</a:t>
            </a:r>
            <a:endParaRPr lang="en-US"/>
          </a:p>
          <a:p>
            <a:pPr algn="ctr"/>
            <a:r>
              <a:rPr lang="en-US"/>
              <a:t>fig = px.pie(d,values='Potability',names=['Not Potable','Potable'],hole=0.4,opacity=0.6,</a:t>
            </a:r>
            <a:endParaRPr lang="en-US"/>
          </a:p>
          <a:p>
            <a:pPr algn="ctr"/>
            <a:r>
              <a:rPr lang="en-US"/>
              <a:t>            color_discrete_sequence=[colors_green[3],colors_blue[3]],</a:t>
            </a:r>
            <a:endParaRPr lang="en-US"/>
          </a:p>
          <a:p>
            <a:pPr algn="ctr"/>
            <a:r>
              <a:rPr lang="en-US"/>
              <a:t>             labels={'label':'Potability','Potability':'No. Of Samples'})</a:t>
            </a:r>
            <a:endParaRPr lang="en-US"/>
          </a:p>
          <a:p>
            <a:pPr algn="ctr"/>
            <a:r>
              <a:rPr lang="en-US"/>
              <a:t>labels = ['tidak bisa diminum','dapat diminum']</a:t>
            </a:r>
            <a:endParaRPr lang="en-US"/>
          </a:p>
          <a:p>
            <a:pPr algn="ctr"/>
            <a:r>
              <a:rPr lang="en-US"/>
              <a:t>fig.add_annotation(text='We can resample the data&lt;br&gt; to get a balanced dataset',</a:t>
            </a:r>
            <a:endParaRPr lang="en-US"/>
          </a:p>
          <a:p>
            <a:pPr algn="ctr"/>
            <a:r>
              <a:rPr lang="en-US"/>
              <a:t>                   x=1.2,y=0.9,showarrow=False,font_size=12,opacity=0.7,font_family='monospace')</a:t>
            </a:r>
            <a:endParaRPr lang="en-US"/>
          </a:p>
          <a:p>
            <a:pPr algn="ctr"/>
            <a:r>
              <a:rPr lang="en-US"/>
              <a:t>fig.add_annotation(text='Potability',labels = ['tidak bisa diminum','dapat diminum']</a:t>
            </a:r>
            <a:endParaRPr lang="en-US"/>
          </a:p>
          <a:p>
            <a:pPr algn="ctr"/>
            <a:r>
              <a:rPr lang="en-US"/>
              <a:t>                   x=0.5,y=0.5,showarrow=False,font_size=14,opacity=0.7,font_family='monospace')</a:t>
            </a:r>
            <a:endParaRPr lang="en-US"/>
          </a:p>
          <a:p>
            <a:pPr algn="ctr"/>
            <a:endParaRPr lang="en-US"/>
          </a:p>
          <a:p>
            <a:pPr algn="ctr"/>
            <a:r>
              <a:rPr lang="en-US"/>
              <a:t>fig.update_layout(</a:t>
            </a:r>
            <a:endParaRPr lang="en-US"/>
          </a:p>
          <a:p>
            <a:pPr algn="ctr"/>
            <a:r>
              <a:rPr lang="en-US"/>
              <a:t>    font_family='monospace',</a:t>
            </a:r>
            <a:endParaRPr lang="en-US"/>
          </a:p>
          <a:p>
            <a:pPr algn="ctr"/>
            <a:r>
              <a:rPr lang="en-US"/>
              <a:t>    title=dict(text='Q. How many samples of water are Potable?',x=0.47,y=0.98,</a:t>
            </a:r>
            <a:endParaRPr lang="en-US"/>
          </a:p>
          <a:p>
            <a:pPr algn="ctr"/>
            <a:r>
              <a:rPr lang="en-US"/>
              <a:t>               font=dict(color=colors_dark[2],size=20)),</a:t>
            </a:r>
            <a:endParaRPr lang="en-US"/>
          </a:p>
          <a:p>
            <a:pPr algn="ctr"/>
            <a:r>
              <a:rPr lang="en-US"/>
              <a:t>    legend=dict(x=0.37,y=-0.05,orientation='h',traceorder='reversed'),</a:t>
            </a:r>
            <a:endParaRPr lang="en-US"/>
          </a:p>
          <a:p>
            <a:pPr algn="ctr"/>
            <a:r>
              <a:rPr lang="en-US"/>
              <a:t>    hoverlabel=dict(bgcolor='white'))</a:t>
            </a:r>
            <a:endParaRPr lang="en-US"/>
          </a:p>
          <a:p>
            <a:pPr algn="ctr"/>
            <a:endParaRPr lang="en-US"/>
          </a:p>
          <a:p>
            <a:pPr algn="ctr"/>
            <a:r>
              <a:rPr lang="en-US"/>
              <a:t>fig.update_traces(textposition='outside', textinfo='percent+label')</a:t>
            </a:r>
            <a:endParaRPr lang="en-US"/>
          </a:p>
          <a:p>
            <a:pPr algn="ctr"/>
            <a:endParaRPr lang="en-US"/>
          </a:p>
          <a:p>
            <a:pPr algn="ctr"/>
            <a:r>
              <a:rPr lang="en-US"/>
              <a:t>fig.show()</a:t>
            </a:r>
            <a:endParaRPr lang="en-US"/>
          </a:p>
        </p:txBody>
      </p:sp>
      <p:sp>
        <p:nvSpPr>
          <p:cNvPr id="18" name="Rectangle 5"/>
          <p:cNvSpPr>
            <a:spLocks noGrp="1" noRot="1" noChangeAspect="1" noMove="1" noResize="1" noEditPoints="1" noAdjustHandles="1" noChangeArrowheads="1" noChangeShapeType="1" noTextEdit="1"/>
          </p:cNvSpPr>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p:cNvSpPr>
            <a:spLocks noGrp="1"/>
          </p:cNvSpPr>
          <p:nvPr>
            <p:ph type="title"/>
          </p:nvPr>
        </p:nvSpPr>
        <p:spPr>
          <a:xfrm>
            <a:off x="1028700" y="723900"/>
            <a:ext cx="4065905" cy="1804035"/>
          </a:xfrm>
        </p:spPr>
        <p:txBody>
          <a:bodyPr vert="horz" lIns="91440" tIns="45720" rIns="91440" bIns="45720" rtlCol="0" anchor="b">
            <a:normAutofit/>
          </a:bodyPr>
          <a:lstStyle/>
          <a:p>
            <a:pPr algn="ctr"/>
            <a:r>
              <a:rPr lang="en-US" sz="2800" kern="1200" cap="all" spc="390" baseline="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Hasil</a:t>
            </a:r>
            <a:r>
              <a:rPr lang="en-US" sz="2800" kern="1200" cap="all" spc="390" baseline="0">
                <a:solidFill>
                  <a:schemeClr val="tx2"/>
                </a:solidFill>
                <a:latin typeface="+mj-lt"/>
                <a:ea typeface="+mj-ea"/>
                <a:cs typeface="+mj-cs"/>
              </a:rPr>
              <a:t> </a:t>
            </a:r>
            <a:endParaRPr lang="en-US" sz="2800" kern="1200" cap="all" spc="390" baseline="0">
              <a:solidFill>
                <a:schemeClr val="tx2"/>
              </a:solidFill>
              <a:latin typeface="+mj-lt"/>
              <a:ea typeface="+mj-ea"/>
              <a:cs typeface="+mj-cs"/>
            </a:endParaRPr>
          </a:p>
        </p:txBody>
      </p:sp>
      <p:sp>
        <p:nvSpPr>
          <p:cNvPr id="3" name="Tampungan Teks 2"/>
          <p:cNvSpPr>
            <a:spLocks noGrp="1"/>
          </p:cNvSpPr>
          <p:nvPr>
            <p:ph sz="half" idx="2"/>
          </p:nvPr>
        </p:nvSpPr>
        <p:spPr>
          <a:xfrm>
            <a:off x="6172200" y="4956810"/>
            <a:ext cx="4953000" cy="1327785"/>
          </a:xfrm>
        </p:spPr>
        <p:txBody>
          <a:bodyPr vert="horz" lIns="91440" tIns="45720" rIns="91440" bIns="45720" rtlCol="0">
            <a:normAutofit lnSpcReduction="10000"/>
          </a:bodyPr>
          <a:lstStyle/>
          <a:p>
            <a:pPr>
              <a:lnSpc>
                <a:spcPct val="100000"/>
              </a:lnSpc>
            </a:pPr>
            <a:endParaRPr lang="id-ID" altLang="en-US" dirty="0"/>
          </a:p>
        </p:txBody>
      </p:sp>
      <p:grpSp>
        <p:nvGrpSpPr>
          <p:cNvPr id="20" name="Group 19"/>
          <p:cNvGrpSpPr>
            <a:grpSpLocks noGrp="1" noRot="1" noChangeAspect="1" noMove="1" noResize="1" noUngrp="1"/>
          </p:cNvGrpSpPr>
          <p:nvPr/>
        </p:nvGrpSpPr>
        <p:grpSpPr>
          <a:xfrm>
            <a:off x="2614258" y="3871114"/>
            <a:ext cx="867485" cy="115439"/>
            <a:chOff x="8910933" y="1861308"/>
            <a:chExt cx="867485" cy="115439"/>
          </a:xfrm>
        </p:grpSpPr>
        <p:sp>
          <p:nvSpPr>
            <p:cNvPr id="21" name="Rectangle 20"/>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8" name="Placeholder Konten 7"/>
          <p:cNvPicPr>
            <a:picLocks noChangeAspect="1"/>
          </p:cNvPicPr>
          <p:nvPr>
            <p:ph sz="half" idx="1"/>
          </p:nvPr>
        </p:nvPicPr>
        <p:blipFill>
          <a:blip r:embed="rId1"/>
          <a:stretch>
            <a:fillRect/>
          </a:stretch>
        </p:blipFill>
        <p:spPr>
          <a:xfrm>
            <a:off x="5339080" y="901065"/>
            <a:ext cx="6584950" cy="5465445"/>
          </a:xfrm>
          <a:prstGeom prst="rect">
            <a:avLst/>
          </a:prstGeom>
        </p:spPr>
      </p:pic>
    </p:spTree>
  </p:cSld>
  <p:clrMapOvr>
    <a:masterClrMapping/>
  </p:clrMapOvr>
</p:sld>
</file>

<file path=ppt/theme/theme1.xml><?xml version="1.0" encoding="utf-8"?>
<a:theme xmlns:a="http://schemas.openxmlformats.org/drawingml/2006/main" name="Ador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10835</Words>
  <Application>WPS Presentation</Application>
  <PresentationFormat>Layar Lebar</PresentationFormat>
  <Paragraphs>255</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Times New Roman</vt:lpstr>
      <vt:lpstr>Calibri</vt:lpstr>
      <vt:lpstr>Georgia</vt:lpstr>
      <vt:lpstr>STIXGeneral-Regular</vt:lpstr>
      <vt:lpstr>Segoe Print</vt:lpstr>
      <vt:lpstr>Bembo</vt:lpstr>
      <vt:lpstr>Microsoft YaHei</vt:lpstr>
      <vt:lpstr>Arial Unicode MS</vt:lpstr>
      <vt:lpstr>Century</vt:lpstr>
      <vt:lpstr>Calibri Light</vt:lpstr>
      <vt:lpstr>AdornVTI</vt:lpstr>
      <vt:lpstr>PREDIKSI KUALITAS AIR DI SALMON CENTER ITERA MENGGUNAKAN METODE DATA MINING</vt:lpstr>
      <vt:lpstr>PENDAHULUAN</vt:lpstr>
      <vt:lpstr>TUJUAN</vt:lpstr>
      <vt:lpstr>PowerPoint 演示文稿</vt:lpstr>
      <vt:lpstr>METODE</vt:lpstr>
      <vt:lpstr>DATA</vt:lpstr>
      <vt:lpstr>Hasil sementara</vt:lpstr>
      <vt:lpstr>Hasil sementara</vt:lpstr>
      <vt:lpstr>Hasil </vt:lpstr>
      <vt:lpstr>Hasil </vt:lpstr>
      <vt:lpstr>Hasil </vt:lpstr>
      <vt:lpstr>Hasil </vt:lpstr>
      <vt:lpstr>Hasil </vt:lpstr>
      <vt:lpstr>Hasil </vt:lpstr>
      <vt:lpstr>TUJUAN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PREDIKSI KUALITAS AIR DI SALMON CENTER ITERA MENGGUNAKAN METODE DATA MINING</dc:title>
  <dc:creator>Rizty Maulida</dc:creator>
  <cp:lastModifiedBy>Rizty Maulida Badri</cp:lastModifiedBy>
  <cp:revision>3</cp:revision>
  <dcterms:created xsi:type="dcterms:W3CDTF">2022-03-29T01:37:00Z</dcterms:created>
  <dcterms:modified xsi:type="dcterms:W3CDTF">2022-04-28T03:47:11Z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74D93A505F9B42D894B8E8881504FA55</vt:lpwstr>
  </property>
  <property fmtid="{D5CDD505-2E9C-101B-9397-08002B2CF9AE}" pid="3" name="KSOProductBuildVer">
    <vt:lpwstr>1057-11.2.0.11074</vt:lpwstr>
  </property>
</Properties>
</file>