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347" r:id="rId2"/>
    <p:sldId id="453" r:id="rId3"/>
    <p:sldId id="417" r:id="rId4"/>
    <p:sldId id="418" r:id="rId5"/>
    <p:sldId id="415" r:id="rId6"/>
    <p:sldId id="413" r:id="rId7"/>
    <p:sldId id="351" r:id="rId8"/>
    <p:sldId id="352" r:id="rId9"/>
    <p:sldId id="353" r:id="rId10"/>
    <p:sldId id="354" r:id="rId11"/>
    <p:sldId id="451" r:id="rId12"/>
    <p:sldId id="452" r:id="rId13"/>
  </p:sldIdLst>
  <p:sldSz cx="12192000" cy="6858000"/>
  <p:notesSz cx="6858000" cy="99472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17" autoAdjust="0"/>
    <p:restoredTop sz="94660"/>
  </p:normalViewPr>
  <p:slideViewPr>
    <p:cSldViewPr snapToGrid="0">
      <p:cViewPr varScale="1">
        <p:scale>
          <a:sx n="64" d="100"/>
          <a:sy n="64" d="100"/>
        </p:scale>
        <p:origin x="870" y="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3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A1E5D36-5422-4692-AE7A-A823D79FFC6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2269" cy="4978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>
              <a:latin typeface="Helvetica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AAC0FA-9175-49A8-80BA-F7C423E3132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562" y="0"/>
            <a:ext cx="2972269" cy="4978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104913-8182-4D39-9F0D-0567143D7501}" type="datetimeFigureOut">
              <a:rPr lang="en-IN" smtClean="0">
                <a:latin typeface="Helvetica" panose="020B0604020202020204" pitchFamily="34" charset="0"/>
              </a:rPr>
              <a:t>23-04-2025</a:t>
            </a:fld>
            <a:endParaRPr lang="en-IN" dirty="0">
              <a:latin typeface="Helvetica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EEF14A-EC5B-4CFF-BDAA-224E7DC63DE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49462"/>
            <a:ext cx="2972269" cy="4978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>
              <a:latin typeface="Helvetica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4552C8-3EDE-47C9-B22A-8C11ECB8F6F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562" y="9449462"/>
            <a:ext cx="2972269" cy="4978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19658A-5E67-48F8-867B-C2C18AF7C70F}" type="slidenum">
              <a:rPr lang="en-IN" smtClean="0">
                <a:latin typeface="Helvetica" panose="020B0604020202020204" pitchFamily="34" charset="0"/>
              </a:rPr>
              <a:t>‹#›</a:t>
            </a:fld>
            <a:endParaRPr lang="en-IN" dirty="0"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98442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72202" cy="4994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Helvetica" panose="020B0604020202020204" pitchFamily="34" charset="0"/>
              </a:defRPr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702" y="1"/>
            <a:ext cx="2972202" cy="4994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Helvetica" panose="020B0604020202020204" pitchFamily="34" charset="0"/>
              </a:defRPr>
            </a:lvl1pPr>
          </a:lstStyle>
          <a:p>
            <a:fld id="{B04881C4-A5BC-44D2-B89E-593CF419E716}" type="datetimeFigureOut">
              <a:rPr lang="en-IN" smtClean="0"/>
              <a:pPr/>
              <a:t>23-04-2025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44500" y="1243013"/>
            <a:ext cx="5969000" cy="33575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472" y="4787796"/>
            <a:ext cx="5487057" cy="39166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47823"/>
            <a:ext cx="2972202" cy="49945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Helvetica" panose="020B0604020202020204" pitchFamily="34" charset="0"/>
              </a:defRPr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702" y="9447823"/>
            <a:ext cx="2972202" cy="49945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Helvetica" panose="020B0604020202020204" pitchFamily="34" charset="0"/>
              </a:defRPr>
            </a:lvl1pPr>
          </a:lstStyle>
          <a:p>
            <a:fld id="{709C465D-CDCB-469E-A8E8-98810582E2F9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1969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Helvetica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anose="020B0604020202020204" pitchFamily="34" charset="0"/>
              </a:defRPr>
            </a:lvl1pPr>
          </a:lstStyle>
          <a:p>
            <a:fld id="{8E862596-130B-495B-905E-F5B2D901D385}" type="datetimeFigureOut">
              <a:rPr lang="en-IN" smtClean="0"/>
              <a:pPr/>
              <a:t>23-04-2025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anose="020B0604020202020204" pitchFamily="34" charset="0"/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anose="020B0604020202020204" pitchFamily="34" charset="0"/>
              </a:defRPr>
            </a:lvl1pPr>
          </a:lstStyle>
          <a:p>
            <a:fld id="{0C2B1383-CC5E-4EB2-97AE-446735E1C326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1262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Helvetica" panose="020B0604020202020204" pitchFamily="34" charset="0"/>
              </a:defRPr>
            </a:lvl1pPr>
            <a:lvl2pPr>
              <a:defRPr>
                <a:latin typeface="Helvetica" panose="020B0604020202020204" pitchFamily="34" charset="0"/>
              </a:defRPr>
            </a:lvl2pPr>
            <a:lvl3pPr>
              <a:defRPr>
                <a:latin typeface="Helvetica" panose="020B0604020202020204" pitchFamily="34" charset="0"/>
              </a:defRPr>
            </a:lvl3pPr>
            <a:lvl4pPr>
              <a:defRPr>
                <a:latin typeface="Helvetica" panose="020B0604020202020204" pitchFamily="34" charset="0"/>
              </a:defRPr>
            </a:lvl4pPr>
            <a:lvl5pPr>
              <a:defRPr>
                <a:latin typeface="Helvetica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anose="020B0604020202020204" pitchFamily="34" charset="0"/>
              </a:defRPr>
            </a:lvl1pPr>
          </a:lstStyle>
          <a:p>
            <a:fld id="{8E862596-130B-495B-905E-F5B2D901D385}" type="datetimeFigureOut">
              <a:rPr lang="en-IN" smtClean="0"/>
              <a:pPr/>
              <a:t>23-04-2025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anose="020B0604020202020204" pitchFamily="34" charset="0"/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anose="020B0604020202020204" pitchFamily="34" charset="0"/>
              </a:defRPr>
            </a:lvl1pPr>
          </a:lstStyle>
          <a:p>
            <a:fld id="{0C2B1383-CC5E-4EB2-97AE-446735E1C326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7700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Helvetica" panose="020B0604020202020204" pitchFamily="34" charset="0"/>
              </a:defRPr>
            </a:lvl1pPr>
            <a:lvl2pPr>
              <a:defRPr>
                <a:latin typeface="Helvetica" panose="020B0604020202020204" pitchFamily="34" charset="0"/>
              </a:defRPr>
            </a:lvl2pPr>
            <a:lvl3pPr>
              <a:defRPr>
                <a:latin typeface="Helvetica" panose="020B0604020202020204" pitchFamily="34" charset="0"/>
              </a:defRPr>
            </a:lvl3pPr>
            <a:lvl4pPr>
              <a:defRPr>
                <a:latin typeface="Helvetica" panose="020B0604020202020204" pitchFamily="34" charset="0"/>
              </a:defRPr>
            </a:lvl4pPr>
            <a:lvl5pPr>
              <a:defRPr>
                <a:latin typeface="Helvetica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anose="020B0604020202020204" pitchFamily="34" charset="0"/>
              </a:defRPr>
            </a:lvl1pPr>
          </a:lstStyle>
          <a:p>
            <a:fld id="{8E862596-130B-495B-905E-F5B2D901D385}" type="datetimeFigureOut">
              <a:rPr lang="en-IN" smtClean="0"/>
              <a:pPr/>
              <a:t>23-04-2025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anose="020B0604020202020204" pitchFamily="34" charset="0"/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anose="020B0604020202020204" pitchFamily="34" charset="0"/>
              </a:defRPr>
            </a:lvl1pPr>
          </a:lstStyle>
          <a:p>
            <a:fld id="{0C2B1383-CC5E-4EB2-97AE-446735E1C326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4954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</a:defRPr>
            </a:lvl1pPr>
            <a:lvl2pPr>
              <a:defRPr>
                <a:latin typeface="Helvetica" panose="020B0604020202020204" pitchFamily="34" charset="0"/>
              </a:defRPr>
            </a:lvl2pPr>
            <a:lvl3pPr>
              <a:defRPr>
                <a:latin typeface="Helvetica" panose="020B0604020202020204" pitchFamily="34" charset="0"/>
              </a:defRPr>
            </a:lvl3pPr>
            <a:lvl4pPr>
              <a:defRPr>
                <a:latin typeface="Helvetica" panose="020B0604020202020204" pitchFamily="34" charset="0"/>
              </a:defRPr>
            </a:lvl4pPr>
            <a:lvl5pPr>
              <a:defRPr>
                <a:latin typeface="Helvetica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anose="020B0604020202020204" pitchFamily="34" charset="0"/>
              </a:defRPr>
            </a:lvl1pPr>
          </a:lstStyle>
          <a:p>
            <a:fld id="{8E862596-130B-495B-905E-F5B2D901D385}" type="datetimeFigureOut">
              <a:rPr lang="en-IN" smtClean="0"/>
              <a:pPr/>
              <a:t>23-04-2025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anose="020B0604020202020204" pitchFamily="34" charset="0"/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anose="020B0604020202020204" pitchFamily="34" charset="0"/>
              </a:defRPr>
            </a:lvl1pPr>
          </a:lstStyle>
          <a:p>
            <a:fld id="{0C2B1383-CC5E-4EB2-97AE-446735E1C326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7636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anose="020B0604020202020204" pitchFamily="34" charset="0"/>
              </a:defRPr>
            </a:lvl1pPr>
          </a:lstStyle>
          <a:p>
            <a:fld id="{8E862596-130B-495B-905E-F5B2D901D385}" type="datetimeFigureOut">
              <a:rPr lang="en-IN" smtClean="0"/>
              <a:pPr/>
              <a:t>23-04-2025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anose="020B0604020202020204" pitchFamily="34" charset="0"/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anose="020B0604020202020204" pitchFamily="34" charset="0"/>
              </a:defRPr>
            </a:lvl1pPr>
          </a:lstStyle>
          <a:p>
            <a:fld id="{0C2B1383-CC5E-4EB2-97AE-446735E1C326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9093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Helvetica" panose="020B0604020202020204" pitchFamily="34" charset="0"/>
              </a:defRPr>
            </a:lvl1pPr>
            <a:lvl2pPr>
              <a:defRPr>
                <a:latin typeface="Helvetica" panose="020B0604020202020204" pitchFamily="34" charset="0"/>
              </a:defRPr>
            </a:lvl2pPr>
            <a:lvl3pPr>
              <a:defRPr>
                <a:latin typeface="Helvetica" panose="020B0604020202020204" pitchFamily="34" charset="0"/>
              </a:defRPr>
            </a:lvl3pPr>
            <a:lvl4pPr>
              <a:defRPr>
                <a:latin typeface="Helvetica" panose="020B0604020202020204" pitchFamily="34" charset="0"/>
              </a:defRPr>
            </a:lvl4pPr>
            <a:lvl5pPr>
              <a:defRPr>
                <a:latin typeface="Helvetica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Helvetica" panose="020B0604020202020204" pitchFamily="34" charset="0"/>
              </a:defRPr>
            </a:lvl1pPr>
            <a:lvl2pPr>
              <a:defRPr>
                <a:latin typeface="Helvetica" panose="020B0604020202020204" pitchFamily="34" charset="0"/>
              </a:defRPr>
            </a:lvl2pPr>
            <a:lvl3pPr>
              <a:defRPr>
                <a:latin typeface="Helvetica" panose="020B0604020202020204" pitchFamily="34" charset="0"/>
              </a:defRPr>
            </a:lvl3pPr>
            <a:lvl4pPr>
              <a:defRPr>
                <a:latin typeface="Helvetica" panose="020B0604020202020204" pitchFamily="34" charset="0"/>
              </a:defRPr>
            </a:lvl4pPr>
            <a:lvl5pPr>
              <a:defRPr>
                <a:latin typeface="Helvetica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anose="020B0604020202020204" pitchFamily="34" charset="0"/>
              </a:defRPr>
            </a:lvl1pPr>
          </a:lstStyle>
          <a:p>
            <a:fld id="{8E862596-130B-495B-905E-F5B2D901D385}" type="datetimeFigureOut">
              <a:rPr lang="en-IN" smtClean="0"/>
              <a:pPr/>
              <a:t>23-04-2025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anose="020B0604020202020204" pitchFamily="34" charset="0"/>
              </a:defRPr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anose="020B0604020202020204" pitchFamily="34" charset="0"/>
              </a:defRPr>
            </a:lvl1pPr>
          </a:lstStyle>
          <a:p>
            <a:fld id="{0C2B1383-CC5E-4EB2-97AE-446735E1C326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190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Helvetica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Helvetica" panose="020B0604020202020204" pitchFamily="34" charset="0"/>
              </a:defRPr>
            </a:lvl1pPr>
            <a:lvl2pPr>
              <a:defRPr>
                <a:latin typeface="Helvetica" panose="020B0604020202020204" pitchFamily="34" charset="0"/>
              </a:defRPr>
            </a:lvl2pPr>
            <a:lvl3pPr>
              <a:defRPr>
                <a:latin typeface="Helvetica" panose="020B0604020202020204" pitchFamily="34" charset="0"/>
              </a:defRPr>
            </a:lvl3pPr>
            <a:lvl4pPr>
              <a:defRPr>
                <a:latin typeface="Helvetica" panose="020B0604020202020204" pitchFamily="34" charset="0"/>
              </a:defRPr>
            </a:lvl4pPr>
            <a:lvl5pPr>
              <a:defRPr>
                <a:latin typeface="Helvetica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Helvetica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Helvetica" panose="020B0604020202020204" pitchFamily="34" charset="0"/>
              </a:defRPr>
            </a:lvl1pPr>
            <a:lvl2pPr>
              <a:defRPr>
                <a:latin typeface="Helvetica" panose="020B0604020202020204" pitchFamily="34" charset="0"/>
              </a:defRPr>
            </a:lvl2pPr>
            <a:lvl3pPr>
              <a:defRPr>
                <a:latin typeface="Helvetica" panose="020B0604020202020204" pitchFamily="34" charset="0"/>
              </a:defRPr>
            </a:lvl3pPr>
            <a:lvl4pPr>
              <a:defRPr>
                <a:latin typeface="Helvetica" panose="020B0604020202020204" pitchFamily="34" charset="0"/>
              </a:defRPr>
            </a:lvl4pPr>
            <a:lvl5pPr>
              <a:defRPr>
                <a:latin typeface="Helvetica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anose="020B0604020202020204" pitchFamily="34" charset="0"/>
              </a:defRPr>
            </a:lvl1pPr>
          </a:lstStyle>
          <a:p>
            <a:fld id="{8E862596-130B-495B-905E-F5B2D901D385}" type="datetimeFigureOut">
              <a:rPr lang="en-IN" smtClean="0"/>
              <a:pPr/>
              <a:t>23-04-2025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anose="020B0604020202020204" pitchFamily="34" charset="0"/>
              </a:defRPr>
            </a:lvl1pPr>
          </a:lstStyle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anose="020B0604020202020204" pitchFamily="34" charset="0"/>
              </a:defRPr>
            </a:lvl1pPr>
          </a:lstStyle>
          <a:p>
            <a:fld id="{0C2B1383-CC5E-4EB2-97AE-446735E1C326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0680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anose="020B0604020202020204" pitchFamily="34" charset="0"/>
              </a:defRPr>
            </a:lvl1pPr>
          </a:lstStyle>
          <a:p>
            <a:fld id="{8E862596-130B-495B-905E-F5B2D901D385}" type="datetimeFigureOut">
              <a:rPr lang="en-IN" smtClean="0"/>
              <a:pPr/>
              <a:t>23-04-2025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anose="020B0604020202020204" pitchFamily="34" charset="0"/>
              </a:defRPr>
            </a:lvl1pPr>
          </a:lstStyle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anose="020B0604020202020204" pitchFamily="34" charset="0"/>
              </a:defRPr>
            </a:lvl1pPr>
          </a:lstStyle>
          <a:p>
            <a:fld id="{0C2B1383-CC5E-4EB2-97AE-446735E1C326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789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anose="020B0604020202020204" pitchFamily="34" charset="0"/>
              </a:defRPr>
            </a:lvl1pPr>
          </a:lstStyle>
          <a:p>
            <a:fld id="{8E862596-130B-495B-905E-F5B2D901D385}" type="datetimeFigureOut">
              <a:rPr lang="en-IN" smtClean="0"/>
              <a:pPr/>
              <a:t>23-04-2025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anose="020B0604020202020204" pitchFamily="34" charset="0"/>
              </a:defRPr>
            </a:lvl1pPr>
          </a:lstStyle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anose="020B0604020202020204" pitchFamily="34" charset="0"/>
              </a:defRPr>
            </a:lvl1pPr>
          </a:lstStyle>
          <a:p>
            <a:fld id="{0C2B1383-CC5E-4EB2-97AE-446735E1C326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3021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Helvetica" panose="020B0604020202020204" pitchFamily="34" charset="0"/>
              </a:defRPr>
            </a:lvl1pPr>
            <a:lvl2pPr>
              <a:defRPr sz="2800">
                <a:latin typeface="Helvetica" panose="020B0604020202020204" pitchFamily="34" charset="0"/>
              </a:defRPr>
            </a:lvl2pPr>
            <a:lvl3pPr>
              <a:defRPr sz="2400">
                <a:latin typeface="Helvetica" panose="020B0604020202020204" pitchFamily="34" charset="0"/>
              </a:defRPr>
            </a:lvl3pPr>
            <a:lvl4pPr>
              <a:defRPr sz="2000">
                <a:latin typeface="Helvetica" panose="020B0604020202020204" pitchFamily="34" charset="0"/>
              </a:defRPr>
            </a:lvl4pPr>
            <a:lvl5pPr>
              <a:defRPr sz="2000">
                <a:latin typeface="Helvetica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Helvetica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anose="020B0604020202020204" pitchFamily="34" charset="0"/>
              </a:defRPr>
            </a:lvl1pPr>
          </a:lstStyle>
          <a:p>
            <a:fld id="{8E862596-130B-495B-905E-F5B2D901D385}" type="datetimeFigureOut">
              <a:rPr lang="en-IN" smtClean="0"/>
              <a:pPr/>
              <a:t>23-04-2025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anose="020B0604020202020204" pitchFamily="34" charset="0"/>
              </a:defRPr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anose="020B0604020202020204" pitchFamily="34" charset="0"/>
              </a:defRPr>
            </a:lvl1pPr>
          </a:lstStyle>
          <a:p>
            <a:fld id="{0C2B1383-CC5E-4EB2-97AE-446735E1C326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7694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Helvetica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Helvetica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anose="020B0604020202020204" pitchFamily="34" charset="0"/>
              </a:defRPr>
            </a:lvl1pPr>
          </a:lstStyle>
          <a:p>
            <a:fld id="{8E862596-130B-495B-905E-F5B2D901D385}" type="datetimeFigureOut">
              <a:rPr lang="en-IN" smtClean="0"/>
              <a:pPr/>
              <a:t>23-04-2025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anose="020B0604020202020204" pitchFamily="34" charset="0"/>
              </a:defRPr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anose="020B0604020202020204" pitchFamily="34" charset="0"/>
              </a:defRPr>
            </a:lvl1pPr>
          </a:lstStyle>
          <a:p>
            <a:fld id="{0C2B1383-CC5E-4EB2-97AE-446735E1C326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8260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1724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anose="020B06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 panose="020B06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anose="020B06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anose="020B06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83383"/>
            <a:ext cx="12192000" cy="2091233"/>
          </a:xfrm>
          <a:solidFill>
            <a:schemeClr val="tx2">
              <a:lumMod val="20000"/>
              <a:lumOff val="80000"/>
            </a:schemeClr>
          </a:solidFill>
        </p:spPr>
        <p:txBody>
          <a:bodyPr tIns="360000" bIns="504000">
            <a:spAutoFit/>
          </a:bodyPr>
          <a:lstStyle/>
          <a:p>
            <a:r>
              <a:rPr lang="en-US" sz="4400" b="1" dirty="0">
                <a:solidFill>
                  <a:srgbClr val="002060"/>
                </a:solidFill>
                <a:cs typeface="Helvetica" panose="020B0604020202020204" pitchFamily="34" charset="0"/>
              </a:rPr>
              <a:t>Curriculum:</a:t>
            </a:r>
            <a:br>
              <a:rPr lang="en-US" sz="4400" b="1" dirty="0">
                <a:solidFill>
                  <a:srgbClr val="002060"/>
                </a:solidFill>
                <a:cs typeface="Helvetica" panose="020B0604020202020204" pitchFamily="34" charset="0"/>
              </a:rPr>
            </a:br>
            <a:r>
              <a:rPr lang="en-US" sz="4400" b="1" dirty="0">
                <a:solidFill>
                  <a:srgbClr val="002060"/>
                </a:solidFill>
                <a:cs typeface="Helvetica" panose="020B0604020202020204" pitchFamily="34" charset="0"/>
              </a:rPr>
              <a:t>Electrical Engineering &amp; Computer Science</a:t>
            </a:r>
            <a:endParaRPr lang="en-IN" sz="4400" dirty="0">
              <a:solidFill>
                <a:srgbClr val="002060"/>
              </a:solidFill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1533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143277"/>
              </p:ext>
            </p:extLst>
          </p:nvPr>
        </p:nvGraphicFramePr>
        <p:xfrm>
          <a:off x="1651184" y="952586"/>
          <a:ext cx="8889631" cy="406934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1981549192"/>
                    </a:ext>
                  </a:extLst>
                </a:gridCol>
                <a:gridCol w="1126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4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95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7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7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860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59581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No.</a:t>
                      </a:r>
                      <a:endParaRPr lang="en-IN" sz="1800" b="1" dirty="0"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Calibri"/>
                        <a:cs typeface="Helvetica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Course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Category</a:t>
                      </a:r>
                      <a:endParaRPr lang="en-IN" sz="1800" b="1" dirty="0"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Calibri"/>
                        <a:cs typeface="Helvetica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Code</a:t>
                      </a:r>
                      <a:endParaRPr lang="en-IN" sz="1800" b="1" dirty="0"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Calibri"/>
                        <a:cs typeface="Helvetica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Course Title</a:t>
                      </a:r>
                      <a:endParaRPr lang="en-IN" sz="1800" b="1" dirty="0"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Calibri"/>
                        <a:cs typeface="Helvetica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Credits</a:t>
                      </a:r>
                      <a:endParaRPr lang="en-IN" sz="1800" b="1" dirty="0"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Calibri"/>
                        <a:cs typeface="Helvetica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Credits</a:t>
                      </a:r>
                      <a:endParaRPr lang="en-IN" sz="1800" b="1" dirty="0"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Calibri"/>
                        <a:cs typeface="Helvetica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254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L</a:t>
                      </a:r>
                      <a:endParaRPr lang="en-IN" sz="1800" b="1" dirty="0"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Calibri"/>
                        <a:cs typeface="Helvetica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T</a:t>
                      </a:r>
                      <a:endParaRPr lang="en-IN" sz="1800" b="1" dirty="0"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Calibri"/>
                        <a:cs typeface="Helvetica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P</a:t>
                      </a:r>
                      <a:endParaRPr lang="en-IN" sz="1800" b="1" dirty="0"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Calibri"/>
                        <a:cs typeface="Helvetica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b="0" kern="1200" dirty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  <a:endParaRPr lang="en-GB" sz="1800" b="0" kern="1200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+mn-ea"/>
                        <a:cs typeface="Helvetica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b="0" kern="1200" dirty="0">
                          <a:solidFill>
                            <a:srgbClr val="0070C0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PC</a:t>
                      </a:r>
                      <a:endParaRPr lang="en-GB" sz="1800" b="0" kern="1200" dirty="0">
                        <a:solidFill>
                          <a:srgbClr val="0070C0"/>
                        </a:solidFill>
                        <a:latin typeface="Helvetica" panose="020B0604020202020204" pitchFamily="34" charset="0"/>
                        <a:ea typeface="+mn-ea"/>
                        <a:cs typeface="Helvetica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0070C0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EEC305</a:t>
                      </a:r>
                      <a:endParaRPr lang="en-IN" sz="1800" b="0" dirty="0">
                        <a:solidFill>
                          <a:srgbClr val="0070C0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Embedded Systems Design</a:t>
                      </a:r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2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b="0" kern="1200" dirty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2</a:t>
                      </a:r>
                      <a:endParaRPr lang="en-GB" sz="1800" b="0" kern="1200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+mn-ea"/>
                        <a:cs typeface="Helvetica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b="0" kern="1200" dirty="0">
                          <a:solidFill>
                            <a:srgbClr val="0070C0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PC </a:t>
                      </a:r>
                      <a:endParaRPr lang="en-GB" sz="1800" b="0" kern="1200" dirty="0">
                        <a:solidFill>
                          <a:srgbClr val="0070C0"/>
                        </a:solidFill>
                        <a:latin typeface="Helvetica" panose="020B0604020202020204" pitchFamily="34" charset="0"/>
                        <a:ea typeface="+mn-ea"/>
                        <a:cs typeface="Helvetica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dirty="0">
                          <a:solidFill>
                            <a:srgbClr val="0070C0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EEC306</a:t>
                      </a:r>
                      <a:endParaRPr lang="en-IN" sz="1800" b="0" i="0" dirty="0">
                        <a:solidFill>
                          <a:srgbClr val="0070C0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1" u="none" strike="noStrike" dirty="0">
                          <a:solidFill>
                            <a:srgbClr val="0070C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Introduction to AI and ML</a:t>
                      </a:r>
                      <a:endParaRPr lang="en-IN" sz="2400" b="0" i="0" u="none" strike="noStrike" dirty="0">
                        <a:solidFill>
                          <a:srgbClr val="0070C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72000" marR="72000" marT="72000" marB="72000" anchor="b"/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IN" b="0" i="0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</a:rPr>
                        <a:t>2</a:t>
                      </a: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IN" b="0" i="0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</a:rPr>
                        <a:t>0</a:t>
                      </a: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IN" b="0" i="0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</a:rPr>
                        <a:t>1</a:t>
                      </a: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</a:rPr>
                        <a:t>3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72000" marR="72000" marT="72000" marB="720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b="0" kern="1200" dirty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3</a:t>
                      </a:r>
                      <a:endParaRPr lang="en-GB" sz="1800" b="0" kern="1200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+mn-ea"/>
                        <a:cs typeface="Helvetica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PC</a:t>
                      </a:r>
                      <a:endParaRPr lang="en-GB" sz="1800" b="0" kern="1200" dirty="0">
                        <a:solidFill>
                          <a:srgbClr val="0070C0"/>
                        </a:solidFill>
                        <a:latin typeface="Helvetica" panose="020B0604020202020204" pitchFamily="34" charset="0"/>
                        <a:ea typeface="+mn-ea"/>
                        <a:cs typeface="Helvetica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rgbClr val="0070C0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EEC307</a:t>
                      </a:r>
                      <a:endParaRPr lang="en-IN" sz="1800" b="0" i="0" dirty="0">
                        <a:solidFill>
                          <a:srgbClr val="0070C0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1" u="none" strike="noStrike" kern="1200" dirty="0">
                          <a:solidFill>
                            <a:srgbClr val="0070C0"/>
                          </a:solidFill>
                          <a:effectLst/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Database Management Systems</a:t>
                      </a:r>
                      <a:endParaRPr lang="en-IN" sz="2400" b="0" i="0" u="none" strike="noStrike" kern="1200" baseline="30000" dirty="0">
                        <a:solidFill>
                          <a:srgbClr val="0070C0"/>
                        </a:solidFill>
                        <a:effectLst/>
                        <a:latin typeface="Helvetica" panose="020B0604020202020204" pitchFamily="34" charset="0"/>
                        <a:ea typeface="+mn-ea"/>
                        <a:cs typeface="Helvetica" panose="020B0604020202020204" pitchFamily="34" charset="0"/>
                      </a:endParaRPr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2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3584351676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4</a:t>
                      </a:r>
                      <a:endParaRPr lang="en-GB" sz="1800" b="0" kern="1200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+mn-ea"/>
                        <a:cs typeface="Helvetica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rgbClr val="0070C0"/>
                          </a:solidFill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PC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dirty="0">
                          <a:solidFill>
                            <a:srgbClr val="0070C0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EEC308</a:t>
                      </a:r>
                      <a:endParaRPr lang="en-IN" sz="1800" b="0" i="0" dirty="0">
                        <a:solidFill>
                          <a:srgbClr val="0070C0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1" u="none" strike="noStrike" kern="1200" dirty="0">
                          <a:solidFill>
                            <a:srgbClr val="0070C0"/>
                          </a:solidFill>
                          <a:effectLst/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Introduction to Robotics</a:t>
                      </a:r>
                      <a:endParaRPr lang="en-US" sz="1800" b="0" i="0" u="none" strike="noStrike" kern="1200" baseline="30000" dirty="0">
                        <a:solidFill>
                          <a:srgbClr val="0070C0"/>
                        </a:solidFill>
                        <a:effectLst/>
                        <a:latin typeface="Helvetica" panose="020B0604020202020204" pitchFamily="34" charset="0"/>
                        <a:ea typeface="+mn-ea"/>
                        <a:cs typeface="Helvetica" panose="020B0604020202020204" pitchFamily="34" charset="0"/>
                      </a:endParaRPr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2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3</a:t>
                      </a: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2763672898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5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PE</a:t>
                      </a:r>
                      <a:endParaRPr lang="en-GB" sz="1800" b="0" kern="1200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+mn-ea"/>
                        <a:cs typeface="Helvetica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EVE32X</a:t>
                      </a:r>
                      <a:endParaRPr lang="en-IN" sz="1800" b="0" i="0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Professional Elective 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125"/>
                        </a:lnSpc>
                        <a:buNone/>
                      </a:pPr>
                      <a:r>
                        <a:rPr lang="en-IN" b="0" i="0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</a:rPr>
                        <a:t>3</a:t>
                      </a: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125"/>
                        </a:lnSpc>
                        <a:buNone/>
                      </a:pPr>
                      <a:r>
                        <a:rPr lang="en-IN" b="0" i="0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</a:rPr>
                        <a:t>0</a:t>
                      </a: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125"/>
                        </a:lnSpc>
                        <a:buNone/>
                      </a:pPr>
                      <a:r>
                        <a:rPr lang="en-IN" b="0" i="0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</a:rPr>
                        <a:t>0</a:t>
                      </a: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3</a:t>
                      </a: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6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OE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EOE32X</a:t>
                      </a:r>
                      <a:endParaRPr lang="en-IN" sz="1800" b="0" i="0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Open Elective 5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125"/>
                        </a:lnSpc>
                        <a:buNone/>
                      </a:pPr>
                      <a:r>
                        <a:rPr lang="en-IN" b="0" i="0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</a:rPr>
                        <a:t>3</a:t>
                      </a: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125"/>
                        </a:lnSpc>
                        <a:buNone/>
                      </a:pPr>
                      <a:r>
                        <a:rPr lang="en-IN" b="0" i="0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</a:rPr>
                        <a:t>0</a:t>
                      </a: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125"/>
                        </a:lnSpc>
                        <a:buNone/>
                      </a:pPr>
                      <a:r>
                        <a:rPr lang="en-IN" b="0" i="0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</a:rPr>
                        <a:t>0</a:t>
                      </a: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3</a:t>
                      </a: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2691317825"/>
                  </a:ext>
                </a:extLst>
              </a:tr>
              <a:tr h="540000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TOTAL</a:t>
                      </a:r>
                      <a:endParaRPr lang="en-IN" sz="1800" b="1" dirty="0"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45087" marR="45087" marT="12064" marB="0"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600" dirty="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5087" marR="45087" marT="120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200" dirty="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5085" marR="45085" marT="120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61925" algn="l"/>
                          <a:tab pos="217805" algn="ctr"/>
                        </a:tabLst>
                      </a:pPr>
                      <a:endParaRPr lang="en-IN" sz="1800" b="1" dirty="0"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Calibri"/>
                        <a:cs typeface="Helvetica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800" b="1" dirty="0"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Calibri"/>
                        <a:cs typeface="Helvetica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800" b="1" dirty="0"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Calibri"/>
                        <a:cs typeface="Helvetica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61925" algn="l"/>
                          <a:tab pos="217805" algn="ctr"/>
                        </a:tabLst>
                      </a:pPr>
                      <a:r>
                        <a:rPr lang="en-IN" sz="1800" b="1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Calibri"/>
                          <a:cs typeface="Helvetica" panose="020B0604020202020204" pitchFamily="34" charset="0"/>
                        </a:rPr>
                        <a:t>18</a:t>
                      </a: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A7E6FF39-C813-0FC7-D58F-F34F9D2E4F9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52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 panose="020B0604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solidFill>
                  <a:srgbClr val="002060"/>
                </a:solidFill>
              </a:rPr>
              <a:t>Semester VI</a:t>
            </a:r>
            <a:endParaRPr lang="en-IN" sz="4000" b="1" dirty="0">
              <a:solidFill>
                <a:srgbClr val="002060"/>
              </a:solidFill>
              <a:latin typeface="Helvetica" panose="020B0604020202020204"/>
              <a:cs typeface="Helvetica" panose="020B0604020202020204"/>
            </a:endParaRPr>
          </a:p>
        </p:txBody>
      </p:sp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D34156C4-2DE4-CB78-C63A-45ECA628D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34500" y="6508213"/>
            <a:ext cx="2743200" cy="365125"/>
          </a:xfrm>
        </p:spPr>
        <p:txBody>
          <a:bodyPr/>
          <a:lstStyle/>
          <a:p>
            <a:pPr algn="r"/>
            <a:fld id="{F619A4CB-83F7-44A3-9C1B-E13E91A1CB8F}" type="slidenum">
              <a:rPr lang="en-IN" smtClean="0"/>
              <a:pPr algn="r"/>
              <a:t>10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0397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832953"/>
              </p:ext>
            </p:extLst>
          </p:nvPr>
        </p:nvGraphicFramePr>
        <p:xfrm>
          <a:off x="1839242" y="952586"/>
          <a:ext cx="8513516" cy="396998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575800">
                  <a:extLst>
                    <a:ext uri="{9D8B030D-6E8A-4147-A177-3AD203B41FA5}">
                      <a16:colId xmlns:a16="http://schemas.microsoft.com/office/drawing/2014/main" val="1981549192"/>
                    </a:ext>
                  </a:extLst>
                </a:gridCol>
                <a:gridCol w="12080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99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19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19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19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4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59581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No.</a:t>
                      </a:r>
                      <a:endParaRPr lang="en-IN" sz="1800" b="1" dirty="0"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Calibri"/>
                        <a:cs typeface="Helvetica" panose="020B0604020202020204" pitchFamily="34" charset="0"/>
                      </a:endParaRPr>
                    </a:p>
                  </a:txBody>
                  <a:tcPr marL="72000" marR="72000" marT="72000" marB="7200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Course Category</a:t>
                      </a:r>
                      <a:endParaRPr lang="en-IN" sz="1800" b="1" dirty="0"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Calibri"/>
                        <a:cs typeface="Helvetica" panose="020B0604020202020204" pitchFamily="34" charset="0"/>
                      </a:endParaRPr>
                    </a:p>
                  </a:txBody>
                  <a:tcPr marL="72000" marR="72000" marT="72000" marB="7200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Code</a:t>
                      </a:r>
                      <a:endParaRPr lang="en-IN" sz="1800" b="1" dirty="0"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Calibri"/>
                        <a:cs typeface="Helvetica" panose="020B0604020202020204" pitchFamily="34" charset="0"/>
                      </a:endParaRPr>
                    </a:p>
                  </a:txBody>
                  <a:tcPr marL="72000" marR="72000" marT="72000" marB="7200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Course Title</a:t>
                      </a:r>
                      <a:endParaRPr lang="en-IN" sz="1800" b="1" dirty="0"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Calibri"/>
                        <a:cs typeface="Helvetica" panose="020B0604020202020204" pitchFamily="34" charset="0"/>
                      </a:endParaRPr>
                    </a:p>
                  </a:txBody>
                  <a:tcPr marL="72000" marR="72000" marT="72000" marB="72000" anchor="ctr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Credits</a:t>
                      </a:r>
                      <a:endParaRPr lang="en-IN" sz="1800" b="1" dirty="0"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Calibri"/>
                        <a:cs typeface="Helvetica" panose="020B0604020202020204" pitchFamily="34" charset="0"/>
                      </a:endParaRPr>
                    </a:p>
                  </a:txBody>
                  <a:tcPr marL="72000" marR="72000" marT="72000" marB="72000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Credits</a:t>
                      </a:r>
                      <a:endParaRPr lang="en-IN" sz="1800" b="1" dirty="0"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Calibri"/>
                        <a:cs typeface="Helvetica" panose="020B0604020202020204" pitchFamily="34" charset="0"/>
                      </a:endParaRPr>
                    </a:p>
                  </a:txBody>
                  <a:tcPr marL="72000" marR="72000" marT="72000" marB="720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254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L</a:t>
                      </a:r>
                      <a:endParaRPr lang="en-IN" sz="1800" b="1" dirty="0"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Calibri"/>
                        <a:cs typeface="Helvetica" panose="020B0604020202020204" pitchFamily="34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T</a:t>
                      </a:r>
                      <a:endParaRPr lang="en-IN" sz="1800" b="1" dirty="0"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Calibri"/>
                        <a:cs typeface="Helvetica" panose="020B0604020202020204" pitchFamily="34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P</a:t>
                      </a:r>
                      <a:endParaRPr lang="en-IN" sz="1800" b="1" dirty="0"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Calibri"/>
                        <a:cs typeface="Helvetica" panose="020B0604020202020204" pitchFamily="34" charset="0"/>
                      </a:endParaRPr>
                    </a:p>
                  </a:txBody>
                  <a:tcPr marL="72000" marR="72000" marT="72000" marB="72000" anchor="ctr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b="0" kern="1200" dirty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  <a:endParaRPr lang="en-GB" sz="1800" b="0" kern="1200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+mn-ea"/>
                        <a:cs typeface="Helvetica" panose="020B0604020202020204" pitchFamily="34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PE</a:t>
                      </a:r>
                      <a:endParaRPr lang="en-GB" sz="1800" b="0" kern="1200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+mn-ea"/>
                        <a:cs typeface="Helvetica" panose="020B0604020202020204" pitchFamily="34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EEC41X</a:t>
                      </a:r>
                      <a:endParaRPr lang="en-IN" sz="1800" b="0" i="0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Professional Elective 3</a:t>
                      </a: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125"/>
                        </a:lnSpc>
                        <a:buNone/>
                      </a:pPr>
                      <a:r>
                        <a:rPr lang="en-IN" b="0" i="0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</a:rPr>
                        <a:t>3</a:t>
                      </a: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125"/>
                        </a:lnSpc>
                        <a:buNone/>
                      </a:pPr>
                      <a:r>
                        <a:rPr lang="en-IN" b="0" i="0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</a:rPr>
                        <a:t>0</a:t>
                      </a: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125"/>
                        </a:lnSpc>
                        <a:buNone/>
                      </a:pPr>
                      <a:r>
                        <a:rPr lang="en-IN" b="0" i="0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</a:rPr>
                        <a:t>0</a:t>
                      </a: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3</a:t>
                      </a:r>
                    </a:p>
                  </a:txBody>
                  <a:tcPr marL="72000" marR="72000" marT="72000" marB="720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2</a:t>
                      </a: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PE</a:t>
                      </a: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EEC42X</a:t>
                      </a:r>
                      <a:endParaRPr lang="en-IN" sz="1800" b="0" i="0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Professional Elective 4</a:t>
                      </a: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125"/>
                        </a:lnSpc>
                        <a:buNone/>
                      </a:pPr>
                      <a:r>
                        <a:rPr lang="en-IN" b="0" i="0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</a:rPr>
                        <a:t>3</a:t>
                      </a: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125"/>
                        </a:lnSpc>
                        <a:buNone/>
                      </a:pPr>
                      <a:r>
                        <a:rPr lang="en-IN" b="0" i="0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</a:rPr>
                        <a:t>0</a:t>
                      </a: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125"/>
                        </a:lnSpc>
                        <a:buNone/>
                      </a:pPr>
                      <a:r>
                        <a:rPr lang="en-IN" b="0" i="0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</a:rPr>
                        <a:t>0</a:t>
                      </a: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3</a:t>
                      </a:r>
                    </a:p>
                  </a:txBody>
                  <a:tcPr marL="72000" marR="72000" marT="72000" marB="72000" anchor="ctr"/>
                </a:tc>
                <a:extLst>
                  <a:ext uri="{0D108BD9-81ED-4DB2-BD59-A6C34878D82A}">
                    <a16:rowId xmlns:a16="http://schemas.microsoft.com/office/drawing/2014/main" val="2169113822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800" b="0" kern="1200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+mn-ea"/>
                        <a:cs typeface="Helvetica" panose="020B0604020202020204" pitchFamily="34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PE</a:t>
                      </a: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EEC43X</a:t>
                      </a:r>
                      <a:endParaRPr lang="en-IN" sz="1800" b="0" i="0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Professional Elective 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125"/>
                        </a:lnSpc>
                        <a:buNone/>
                      </a:pPr>
                      <a:r>
                        <a:rPr lang="en-IN" b="0" i="0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</a:rPr>
                        <a:t>3</a:t>
                      </a: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125"/>
                        </a:lnSpc>
                        <a:buNone/>
                      </a:pPr>
                      <a:r>
                        <a:rPr lang="en-IN" b="0" i="0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</a:rPr>
                        <a:t>0</a:t>
                      </a: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125"/>
                        </a:lnSpc>
                        <a:buNone/>
                      </a:pPr>
                      <a:r>
                        <a:rPr lang="en-IN" b="0" i="0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</a:rPr>
                        <a:t>0</a:t>
                      </a: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3</a:t>
                      </a:r>
                    </a:p>
                  </a:txBody>
                  <a:tcPr marL="72000" marR="72000" marT="72000" marB="72000" anchor="ctr"/>
                </a:tc>
                <a:extLst>
                  <a:ext uri="{0D108BD9-81ED-4DB2-BD59-A6C34878D82A}">
                    <a16:rowId xmlns:a16="http://schemas.microsoft.com/office/drawing/2014/main" val="2621575406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800" b="0" kern="1200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+mn-ea"/>
                        <a:cs typeface="Helvetica" panose="020B0604020202020204" pitchFamily="34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OE</a:t>
                      </a: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EOE41X</a:t>
                      </a:r>
                      <a:endParaRPr lang="en-IN" sz="1800" b="0" i="0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Open Elective 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125"/>
                        </a:lnSpc>
                        <a:buNone/>
                      </a:pPr>
                      <a:r>
                        <a:rPr lang="en-IN" b="0" i="0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</a:rPr>
                        <a:t>3</a:t>
                      </a: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125"/>
                        </a:lnSpc>
                        <a:buNone/>
                      </a:pPr>
                      <a:r>
                        <a:rPr lang="en-IN" b="0" i="0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</a:rPr>
                        <a:t>0</a:t>
                      </a: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125"/>
                        </a:lnSpc>
                        <a:buNone/>
                      </a:pPr>
                      <a:r>
                        <a:rPr lang="en-IN" b="0" i="0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</a:rPr>
                        <a:t>0</a:t>
                      </a: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3</a:t>
                      </a:r>
                    </a:p>
                  </a:txBody>
                  <a:tcPr marL="72000" marR="72000" marT="72000" marB="72000" anchor="ctr"/>
                </a:tc>
                <a:extLst>
                  <a:ext uri="{0D108BD9-81ED-4DB2-BD59-A6C34878D82A}">
                    <a16:rowId xmlns:a16="http://schemas.microsoft.com/office/drawing/2014/main" val="3020072103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3</a:t>
                      </a: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PW</a:t>
                      </a:r>
                      <a:endParaRPr lang="en-GB" sz="1800" b="0" kern="1200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+mn-ea"/>
                        <a:cs typeface="Helvetica" panose="020B0604020202020204" pitchFamily="34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EPW41X</a:t>
                      </a:r>
                      <a:endParaRPr lang="en-IN" sz="1800" b="0" i="0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Project Work 1 /</a:t>
                      </a:r>
                    </a:p>
                    <a:p>
                      <a:pPr algn="l" fontAlgn="b"/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Internship 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-</a:t>
                      </a: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-</a:t>
                      </a: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-</a:t>
                      </a: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6*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72000" marR="72000" marT="72000" marB="72000" anchor="ctr"/>
                </a:tc>
                <a:extLst>
                  <a:ext uri="{0D108BD9-81ED-4DB2-BD59-A6C34878D82A}">
                    <a16:rowId xmlns:a16="http://schemas.microsoft.com/office/drawing/2014/main" val="87526206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800" b="0" dirty="0"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Calibri"/>
                        <a:cs typeface="Helvetica" panose="020B0604020202020204" pitchFamily="34" charset="0"/>
                      </a:endParaRPr>
                    </a:p>
                  </a:txBody>
                  <a:tcPr marL="72000" marR="72000" marT="72000" marB="72000" anchor="ctr"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TOTAL</a:t>
                      </a:r>
                      <a:endParaRPr lang="en-IN" sz="1800" b="1" dirty="0"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Calibri"/>
                        <a:cs typeface="Helvetica" panose="020B0604020202020204" pitchFamily="34" charset="0"/>
                      </a:endParaRPr>
                    </a:p>
                  </a:txBody>
                  <a:tcPr marL="72000" marR="72000" marT="72000" marB="72000"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600" dirty="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5087" marR="45087" marT="120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200" dirty="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5085" marR="45085" marT="120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61925" algn="l"/>
                          <a:tab pos="217805" algn="ctr"/>
                        </a:tabLst>
                      </a:pPr>
                      <a:endParaRPr lang="en-IN" sz="1800" b="1" dirty="0"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Calibri"/>
                        <a:cs typeface="Helvetica" panose="020B0604020202020204" pitchFamily="34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800" b="1" dirty="0"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Calibri"/>
                        <a:cs typeface="Helvetica" panose="020B0604020202020204" pitchFamily="34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800" b="1" dirty="0"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Calibri"/>
                        <a:cs typeface="Helvetica" panose="020B0604020202020204" pitchFamily="34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61925" algn="l"/>
                          <a:tab pos="217805" algn="ctr"/>
                        </a:tabLst>
                      </a:pPr>
                      <a:r>
                        <a:rPr lang="en-IN" sz="1800" b="1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18</a:t>
                      </a:r>
                      <a:endParaRPr lang="en-IN" sz="1800" b="1" dirty="0"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Calibri"/>
                        <a:cs typeface="Helvetica" panose="020B0604020202020204" pitchFamily="34" charset="0"/>
                      </a:endParaRPr>
                    </a:p>
                  </a:txBody>
                  <a:tcPr marL="72000" marR="72000" marT="72000" marB="7200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A299BFE2-E3CD-A2AE-08BC-FA70BA75773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52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 panose="020B0604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solidFill>
                  <a:srgbClr val="002060"/>
                </a:solidFill>
              </a:rPr>
              <a:t>Semester VII</a:t>
            </a:r>
            <a:endParaRPr lang="en-IN" sz="4000" b="1" dirty="0">
              <a:solidFill>
                <a:srgbClr val="002060"/>
              </a:solidFill>
              <a:latin typeface="Helvetica" panose="020B0604020202020204"/>
              <a:cs typeface="Helvetica" panose="020B0604020202020204"/>
            </a:endParaRPr>
          </a:p>
        </p:txBody>
      </p:sp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4CAFD7DF-8728-6414-4954-B74251B91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34500" y="6508213"/>
            <a:ext cx="2743200" cy="365125"/>
          </a:xfrm>
        </p:spPr>
        <p:txBody>
          <a:bodyPr/>
          <a:lstStyle/>
          <a:p>
            <a:pPr algn="r"/>
            <a:fld id="{F619A4CB-83F7-44A3-9C1B-E13E91A1CB8F}" type="slidenum">
              <a:rPr lang="en-IN" smtClean="0"/>
              <a:pPr algn="r"/>
              <a:t>11</a:t>
            </a:fld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8D756E-E792-EE69-BC26-A08ADD540FC1}"/>
              </a:ext>
            </a:extLst>
          </p:cNvPr>
          <p:cNvSpPr txBox="1"/>
          <p:nvPr/>
        </p:nvSpPr>
        <p:spPr>
          <a:xfrm>
            <a:off x="1839242" y="4922568"/>
            <a:ext cx="822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*One credit of project work is equivalent to 40-50 hours of work by the student.</a:t>
            </a:r>
            <a:endParaRPr lang="en-US" dirty="0">
              <a:solidFill>
                <a:srgbClr val="0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28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0E73D3C-6142-C27B-E99E-7D40538861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8312591"/>
              </p:ext>
            </p:extLst>
          </p:nvPr>
        </p:nvGraphicFramePr>
        <p:xfrm>
          <a:off x="1782693" y="948530"/>
          <a:ext cx="8626601" cy="303398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1981549192"/>
                    </a:ext>
                  </a:extLst>
                </a:gridCol>
                <a:gridCol w="13964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1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14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14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14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54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59581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No.</a:t>
                      </a:r>
                      <a:endParaRPr lang="en-IN" sz="1800" b="1" dirty="0"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Calibri"/>
                        <a:cs typeface="Helvetica" panose="020B0604020202020204" pitchFamily="34" charset="0"/>
                      </a:endParaRPr>
                    </a:p>
                  </a:txBody>
                  <a:tcPr marL="72000" marR="72000" marT="72000" marB="72000"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Course Category</a:t>
                      </a:r>
                      <a:endParaRPr lang="en-IN" sz="1800" b="1" dirty="0"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Calibri"/>
                        <a:cs typeface="Helvetica" panose="020B0604020202020204" pitchFamily="34" charset="0"/>
                      </a:endParaRPr>
                    </a:p>
                  </a:txBody>
                  <a:tcPr marL="72000" marR="72000" marT="72000" marB="7200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Code</a:t>
                      </a:r>
                      <a:endParaRPr lang="en-IN" sz="1800" b="1" dirty="0"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Calibri"/>
                        <a:cs typeface="Helvetica" panose="020B0604020202020204" pitchFamily="34" charset="0"/>
                      </a:endParaRPr>
                    </a:p>
                  </a:txBody>
                  <a:tcPr marL="72000" marR="72000" marT="72000" marB="7200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Course Title</a:t>
                      </a:r>
                      <a:endParaRPr lang="en-IN" sz="1800" b="1" dirty="0"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Calibri"/>
                        <a:cs typeface="Helvetica" panose="020B0604020202020204" pitchFamily="34" charset="0"/>
                      </a:endParaRPr>
                    </a:p>
                  </a:txBody>
                  <a:tcPr marL="72000" marR="72000" marT="72000" marB="72000" anchor="ctr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Credits</a:t>
                      </a:r>
                      <a:endParaRPr lang="en-IN" sz="1800" b="1" dirty="0"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Calibri"/>
                        <a:cs typeface="Helvetica" panose="020B0604020202020204" pitchFamily="34" charset="0"/>
                      </a:endParaRPr>
                    </a:p>
                  </a:txBody>
                  <a:tcPr marL="72000" marR="72000" marT="72000" marB="72000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Credits</a:t>
                      </a:r>
                      <a:endParaRPr lang="en-IN" sz="1800" b="1" dirty="0"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Calibri"/>
                        <a:cs typeface="Helvetica" panose="020B0604020202020204" pitchFamily="34" charset="0"/>
                      </a:endParaRPr>
                    </a:p>
                  </a:txBody>
                  <a:tcPr marL="72000" marR="72000" marT="72000" marB="720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254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L</a:t>
                      </a:r>
                      <a:endParaRPr lang="en-IN" sz="1800" b="1" dirty="0"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Calibri"/>
                        <a:cs typeface="Helvetica" panose="020B0604020202020204" pitchFamily="34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T</a:t>
                      </a:r>
                      <a:endParaRPr lang="en-IN" sz="1800" b="1" dirty="0"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Calibri"/>
                        <a:cs typeface="Helvetica" panose="020B0604020202020204" pitchFamily="34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P</a:t>
                      </a:r>
                      <a:endParaRPr lang="en-IN" sz="1800" b="1" dirty="0"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Calibri"/>
                        <a:cs typeface="Helvetica" panose="020B0604020202020204" pitchFamily="34" charset="0"/>
                      </a:endParaRPr>
                    </a:p>
                  </a:txBody>
                  <a:tcPr marL="72000" marR="72000" marT="72000" marB="72000" anchor="ctr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1</a:t>
                      </a: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PE</a:t>
                      </a:r>
                      <a:endParaRPr lang="en-GB" sz="1800" b="0" kern="1200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+mn-ea"/>
                        <a:cs typeface="Helvetica" panose="020B0604020202020204" pitchFamily="34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EEC44X</a:t>
                      </a:r>
                      <a:endParaRPr lang="en-IN" sz="1800" b="0" i="0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kumimoji="0" lang="en-US" sz="1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Professional Elective 6</a:t>
                      </a: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125"/>
                        </a:lnSpc>
                        <a:buNone/>
                      </a:pPr>
                      <a:r>
                        <a:rPr lang="en-IN" b="0" i="0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</a:rPr>
                        <a:t>3</a:t>
                      </a: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125"/>
                        </a:lnSpc>
                        <a:buNone/>
                      </a:pPr>
                      <a:r>
                        <a:rPr lang="en-IN" b="0" i="0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</a:rPr>
                        <a:t>0</a:t>
                      </a: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125"/>
                        </a:lnSpc>
                        <a:buNone/>
                      </a:pPr>
                      <a:r>
                        <a:rPr lang="en-IN" b="0" i="0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</a:rPr>
                        <a:t>0</a:t>
                      </a: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72000" marR="72000" marT="72000" marB="720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2</a:t>
                      </a:r>
                      <a:endParaRPr lang="en-GB" sz="1800" b="0" kern="1200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+mn-ea"/>
                        <a:cs typeface="Helvetica" panose="020B0604020202020204" pitchFamily="34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PE</a:t>
                      </a:r>
                      <a:endParaRPr lang="en-GB" sz="1800" b="0" kern="1200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+mn-ea"/>
                        <a:cs typeface="Helvetica" panose="020B0604020202020204" pitchFamily="34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EEC45X</a:t>
                      </a:r>
                      <a:endParaRPr lang="en-IN" sz="1800" b="0" i="0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kumimoji="0" lang="en-US" sz="1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Professional Elective 7</a:t>
                      </a: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125"/>
                        </a:lnSpc>
                        <a:buNone/>
                      </a:pPr>
                      <a:r>
                        <a:rPr lang="en-IN" b="0" i="0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</a:rPr>
                        <a:t>3</a:t>
                      </a: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125"/>
                        </a:lnSpc>
                        <a:buNone/>
                      </a:pPr>
                      <a:r>
                        <a:rPr lang="en-IN" b="0" i="0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</a:rPr>
                        <a:t>0</a:t>
                      </a: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125"/>
                        </a:lnSpc>
                        <a:buNone/>
                      </a:pPr>
                      <a:r>
                        <a:rPr lang="en-IN" b="0" i="0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</a:rPr>
                        <a:t>0</a:t>
                      </a: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3</a:t>
                      </a:r>
                    </a:p>
                  </a:txBody>
                  <a:tcPr marL="72000" marR="72000" marT="72000" marB="720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3</a:t>
                      </a: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PW</a:t>
                      </a:r>
                      <a:endParaRPr lang="en-GB" sz="1800" b="0" kern="1200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+mn-ea"/>
                        <a:cs typeface="Helvetica" panose="020B0604020202020204" pitchFamily="34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EPW42X</a:t>
                      </a:r>
                      <a:endParaRPr lang="en-IN" sz="1800" b="0" i="0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Project Work 2 /</a:t>
                      </a:r>
                    </a:p>
                    <a:p>
                      <a:pPr algn="l" fontAlgn="b"/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Internship 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-</a:t>
                      </a: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-</a:t>
                      </a: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-</a:t>
                      </a: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9*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72000" marR="72000" marT="72000" marB="72000" anchor="ctr"/>
                </a:tc>
                <a:extLst>
                  <a:ext uri="{0D108BD9-81ED-4DB2-BD59-A6C34878D82A}">
                    <a16:rowId xmlns:a16="http://schemas.microsoft.com/office/drawing/2014/main" val="2504440241"/>
                  </a:ext>
                </a:extLst>
              </a:tr>
              <a:tr h="540000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TOTAL</a:t>
                      </a:r>
                      <a:endParaRPr lang="en-IN" sz="1800" b="1" dirty="0"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72000" marR="72000" marT="72000" marB="7200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45087" marR="45087" marT="12064" marB="0"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600" dirty="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5087" marR="45087" marT="120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200" dirty="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5085" marR="45085" marT="120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61925" algn="l"/>
                          <a:tab pos="217805" algn="ctr"/>
                        </a:tabLst>
                      </a:pPr>
                      <a:endParaRPr lang="en-IN" sz="1800" b="1" dirty="0"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Calibri"/>
                        <a:cs typeface="Helvetica" panose="020B0604020202020204" pitchFamily="34" charset="0"/>
                      </a:endParaRPr>
                    </a:p>
                  </a:txBody>
                  <a:tcPr marL="72000" marR="72000"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800" b="1" dirty="0"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Calibri"/>
                        <a:cs typeface="Helvetica" panose="020B0604020202020204" pitchFamily="34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800" b="1" dirty="0"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Calibri"/>
                        <a:cs typeface="Helvetica" panose="020B0604020202020204" pitchFamily="34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61925" algn="l"/>
                          <a:tab pos="217805" algn="ctr"/>
                        </a:tabLst>
                      </a:pPr>
                      <a:r>
                        <a:rPr lang="en-IN" sz="1800" b="1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15</a:t>
                      </a:r>
                      <a:endParaRPr lang="en-IN" sz="1800" b="1" dirty="0"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Calibri"/>
                        <a:cs typeface="Helvetica" panose="020B0604020202020204" pitchFamily="34" charset="0"/>
                      </a:endParaRPr>
                    </a:p>
                  </a:txBody>
                  <a:tcPr marL="72000" marR="72000" marT="72000" marB="7200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AC27932-4C49-BA9F-D19D-56F1E96CD358}"/>
              </a:ext>
            </a:extLst>
          </p:cNvPr>
          <p:cNvSpPr txBox="1"/>
          <p:nvPr/>
        </p:nvSpPr>
        <p:spPr>
          <a:xfrm>
            <a:off x="1782693" y="3982512"/>
            <a:ext cx="862660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*One credit of project work is equivalent to 40-50 hours of work by the student.</a:t>
            </a:r>
            <a:endParaRPr lang="en-US" sz="1400" dirty="0">
              <a:solidFill>
                <a:srgbClr val="0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sz="1400" b="1" i="0" strike="noStrike" baseline="0" dirty="0">
              <a:latin typeface="Arial" panose="020B0604020202020204" pitchFamily="34" charset="0"/>
            </a:endParaRPr>
          </a:p>
          <a:p>
            <a:r>
              <a:rPr lang="en-US" sz="1400" b="1" i="0" strike="noStrike" baseline="0" dirty="0">
                <a:latin typeface="Arial" panose="020B0604020202020204" pitchFamily="34" charset="0"/>
              </a:rPr>
              <a:t>Note:</a:t>
            </a:r>
            <a:endParaRPr lang="en-US" sz="1400" dirty="0">
              <a:latin typeface="Arial" panose="020B0604020202020204" pitchFamily="34" charset="0"/>
            </a:endParaRPr>
          </a:p>
          <a:p>
            <a:r>
              <a:rPr lang="en-US" sz="1400" b="0" i="0" u="none" strike="noStrike" baseline="0" dirty="0">
                <a:latin typeface="Arial" panose="020B0604020202020204" pitchFamily="34" charset="0"/>
              </a:rPr>
              <a:t>Semester VIII can have only Project Work by interchanging the two PE courses from </a:t>
            </a:r>
            <a:r>
              <a:rPr lang="en-US" sz="1400" dirty="0">
                <a:latin typeface="Arial" panose="020B0604020202020204" pitchFamily="34" charset="0"/>
              </a:rPr>
              <a:t>S</a:t>
            </a:r>
            <a:r>
              <a:rPr lang="en-US" sz="1400" b="0" i="0" u="none" strike="noStrike" baseline="0" dirty="0">
                <a:latin typeface="Arial" panose="020B0604020202020204" pitchFamily="34" charset="0"/>
              </a:rPr>
              <a:t>emester VIII and the Project Work in </a:t>
            </a:r>
            <a:r>
              <a:rPr lang="en-US" sz="1400" dirty="0">
                <a:latin typeface="Arial" panose="020B0604020202020204" pitchFamily="34" charset="0"/>
              </a:rPr>
              <a:t>S</a:t>
            </a:r>
            <a:r>
              <a:rPr lang="en-US" sz="1400" b="0" i="0" u="none" strike="noStrike" baseline="0" dirty="0">
                <a:latin typeface="Arial" panose="020B0604020202020204" pitchFamily="34" charset="0"/>
              </a:rPr>
              <a:t>emester VII. This will enable students to: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b="0" i="0" u="none" strike="noStrike" baseline="0" dirty="0">
                <a:latin typeface="Arial" panose="020B0604020202020204" pitchFamily="34" charset="0"/>
              </a:rPr>
              <a:t>go outside in the institute fully in the VIII semester and do the project </a:t>
            </a:r>
          </a:p>
          <a:p>
            <a:pPr lvl="1"/>
            <a:r>
              <a:rPr lang="en-US" sz="1400" b="0" i="0" u="none" strike="noStrike" baseline="0" dirty="0">
                <a:latin typeface="Arial" panose="020B0604020202020204" pitchFamily="34" charset="0"/>
              </a:rPr>
              <a:t>       OR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b="0" i="0" u="none" strike="noStrike" baseline="0" dirty="0">
                <a:latin typeface="Arial" panose="020B0604020202020204" pitchFamily="34" charset="0"/>
              </a:rPr>
              <a:t>do research with full focus on the topic selected in the VIII semester.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2000FC8-584C-05E7-706D-FF3A4038578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52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 panose="020B0604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solidFill>
                  <a:srgbClr val="002060"/>
                </a:solidFill>
              </a:rPr>
              <a:t>Semester VIII</a:t>
            </a:r>
            <a:endParaRPr lang="en-IN" sz="4000" b="1" dirty="0">
              <a:solidFill>
                <a:srgbClr val="002060"/>
              </a:solidFill>
              <a:latin typeface="Helvetica" panose="020B0604020202020204"/>
              <a:cs typeface="Helvetica" panose="020B0604020202020204"/>
            </a:endParaRPr>
          </a:p>
        </p:txBody>
      </p:sp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279244C4-B38A-0956-4058-6AE6AAE50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34500" y="6508213"/>
            <a:ext cx="2743200" cy="365125"/>
          </a:xfrm>
        </p:spPr>
        <p:txBody>
          <a:bodyPr/>
          <a:lstStyle/>
          <a:p>
            <a:pPr algn="r"/>
            <a:fld id="{F619A4CB-83F7-44A3-9C1B-E13E91A1CB8F}" type="slidenum">
              <a:rPr lang="en-IN" smtClean="0"/>
              <a:pPr algn="r"/>
              <a:t>12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3347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9334500" y="6508213"/>
            <a:ext cx="2743200" cy="365125"/>
          </a:xfrm>
        </p:spPr>
        <p:txBody>
          <a:bodyPr/>
          <a:lstStyle/>
          <a:p>
            <a:pPr algn="r"/>
            <a:fld id="{F619A4CB-83F7-44A3-9C1B-E13E91A1CB8F}" type="slidenum">
              <a:rPr lang="en-IN" smtClean="0"/>
              <a:pPr algn="r"/>
              <a:t>2</a:t>
            </a:fld>
            <a:endParaRPr lang="en-IN" dirty="0"/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F7A7EAF3-73CD-C0D2-40B5-B93C9BA946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5235143"/>
              </p:ext>
            </p:extLst>
          </p:nvPr>
        </p:nvGraphicFramePr>
        <p:xfrm>
          <a:off x="3177050" y="951015"/>
          <a:ext cx="5837900" cy="5220000"/>
        </p:xfrm>
        <a:graphic>
          <a:graphicData uri="http://schemas.openxmlformats.org/drawingml/2006/table">
            <a:tbl>
              <a:tblPr firstRow="1" firstCol="1" bandRow="1"/>
              <a:tblGrid>
                <a:gridCol w="4754100">
                  <a:extLst>
                    <a:ext uri="{9D8B030D-6E8A-4147-A177-3AD203B41FA5}">
                      <a16:colId xmlns:a16="http://schemas.microsoft.com/office/drawing/2014/main" val="2808935083"/>
                    </a:ext>
                  </a:extLst>
                </a:gridCol>
                <a:gridCol w="1083800">
                  <a:extLst>
                    <a:ext uri="{9D8B030D-6E8A-4147-A177-3AD203B41FA5}">
                      <a16:colId xmlns:a16="http://schemas.microsoft.com/office/drawing/2014/main" val="3426895378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Course Category</a:t>
                      </a:r>
                      <a:endParaRPr lang="en-IN" sz="1800" b="1" dirty="0"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Calibri"/>
                        <a:cs typeface="Helvetica" panose="020B0604020202020204" pitchFamily="34" charset="0"/>
                      </a:endParaRPr>
                    </a:p>
                  </a:txBody>
                  <a:tcPr marL="72000" marR="72000"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SG" sz="1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Credits*</a:t>
                      </a:r>
                      <a:endParaRPr lang="en-US" sz="1800" b="1" i="0" u="none" strike="noStrike" kern="1200" dirty="0"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+mn-ea"/>
                        <a:cs typeface="Helvetica" panose="020B0604020202020204" pitchFamily="34" charset="0"/>
                      </a:endParaRPr>
                    </a:p>
                  </a:txBody>
                  <a:tcPr marL="72000" marR="72000"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3357342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0" algn="l" defTabSz="914400" rtl="0" eaLnBrk="1" fontAlgn="b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N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 Basic Science (BS)</a:t>
                      </a:r>
                    </a:p>
                  </a:txBody>
                  <a:tcPr marL="72000" marR="72000"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18</a:t>
                      </a:r>
                    </a:p>
                  </a:txBody>
                  <a:tcPr marL="72000" marR="72000"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9565610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0" algn="l" defTabSz="914400" rtl="0" eaLnBrk="1" fontAlgn="b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N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Engineering Science 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Elective (ES)</a:t>
                      </a:r>
                      <a:endParaRPr lang="en-IN" sz="1800" b="0" i="0" u="none" strike="noStrike" kern="1200" dirty="0"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+mn-ea"/>
                        <a:cs typeface="Helvetica" panose="020B0604020202020204" pitchFamily="34" charset="0"/>
                      </a:endParaRPr>
                    </a:p>
                  </a:txBody>
                  <a:tcPr marL="72000" marR="72000"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09</a:t>
                      </a:r>
                      <a:endParaRPr lang="en-IN" sz="1800" b="0" i="0" u="none" strike="noStrike" kern="1200" dirty="0"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+mn-ea"/>
                        <a:cs typeface="Helvetica" panose="020B0604020202020204" pitchFamily="34" charset="0"/>
                      </a:endParaRPr>
                    </a:p>
                  </a:txBody>
                  <a:tcPr marL="72000" marR="72000"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6331245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0" algn="l" defTabSz="914400" rtl="0" eaLnBrk="1" fontAlgn="b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Humanities and Social Science Core (HC)</a:t>
                      </a:r>
                    </a:p>
                  </a:txBody>
                  <a:tcPr marL="72000" marR="72000"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06</a:t>
                      </a:r>
                    </a:p>
                  </a:txBody>
                  <a:tcPr marL="72000" marR="72000"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2116441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0" algn="l" defTabSz="914400" rtl="0" eaLnBrk="1" fontAlgn="b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Humanities and Social Science Elective (HE)</a:t>
                      </a:r>
                    </a:p>
                  </a:txBody>
                  <a:tcPr marL="72000" marR="72000"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06</a:t>
                      </a:r>
                    </a:p>
                  </a:txBody>
                  <a:tcPr marL="72000" marR="72000"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7519169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0" algn="l" defTabSz="914400" rtl="0" eaLnBrk="1" fontAlgn="b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N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Professional Core (PC)</a:t>
                      </a:r>
                    </a:p>
                  </a:txBody>
                  <a:tcPr marL="72000" marR="72000"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48</a:t>
                      </a:r>
                      <a:endParaRPr lang="en-IN" sz="1800" b="0" i="0" u="none" strike="noStrike" kern="1200" dirty="0"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+mn-ea"/>
                        <a:cs typeface="Helvetica" panose="020B0604020202020204" pitchFamily="34" charset="0"/>
                      </a:endParaRPr>
                    </a:p>
                  </a:txBody>
                  <a:tcPr marL="72000" marR="72000"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878467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0" algn="l" defTabSz="914400" rtl="0" eaLnBrk="1" fontAlgn="b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N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Professional Elective (PE)</a:t>
                      </a:r>
                    </a:p>
                  </a:txBody>
                  <a:tcPr marL="72000" marR="72000"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21</a:t>
                      </a:r>
                      <a:endParaRPr lang="en-IN" sz="1800" b="0" i="0" u="none" strike="noStrike" kern="1200" dirty="0"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+mn-ea"/>
                        <a:cs typeface="Helvetica" panose="020B0604020202020204" pitchFamily="34" charset="0"/>
                      </a:endParaRPr>
                    </a:p>
                  </a:txBody>
                  <a:tcPr marL="72000" marR="72000"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2727576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0" algn="l" defTabSz="914400" rtl="0" eaLnBrk="1" fontAlgn="b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N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Open Elective (OE)</a:t>
                      </a:r>
                    </a:p>
                  </a:txBody>
                  <a:tcPr marL="72000" marR="72000"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17</a:t>
                      </a:r>
                      <a:endParaRPr lang="en-IN" sz="1800" b="0" i="0" u="none" strike="noStrike" kern="1200" dirty="0"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+mn-ea"/>
                        <a:cs typeface="Helvetica" panose="020B0604020202020204" pitchFamily="34" charset="0"/>
                      </a:endParaRPr>
                    </a:p>
                  </a:txBody>
                  <a:tcPr marL="72000" marR="72000"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6789849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0" algn="l" defTabSz="914400" rtl="0" eaLnBrk="1" fontAlgn="b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N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Project Work and/or Internship (PW)</a:t>
                      </a:r>
                    </a:p>
                  </a:txBody>
                  <a:tcPr marL="72000" marR="72000"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15</a:t>
                      </a:r>
                      <a:endParaRPr lang="en-IN" sz="1800" b="0" i="0" u="none" strike="noStrike" kern="1200" dirty="0"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+mn-ea"/>
                        <a:cs typeface="Helvetica" panose="020B0604020202020204" pitchFamily="34" charset="0"/>
                      </a:endParaRPr>
                    </a:p>
                  </a:txBody>
                  <a:tcPr marL="72000" marR="72000"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1084182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0" algn="l" defTabSz="914400" rtl="0" eaLnBrk="1" fontAlgn="b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N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Non Credit Mandatory Course (NCMC)</a:t>
                      </a:r>
                    </a:p>
                  </a:txBody>
                  <a:tcPr marL="72000" marR="72000"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00</a:t>
                      </a:r>
                      <a:endParaRPr lang="en-IN" sz="1800" b="0" i="0" u="none" strike="noStrike" kern="1200" dirty="0"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+mn-ea"/>
                        <a:cs typeface="Helvetica" panose="020B0604020202020204" pitchFamily="34" charset="0"/>
                      </a:endParaRPr>
                    </a:p>
                  </a:txBody>
                  <a:tcPr marL="72000" marR="72000"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366239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TOTAL</a:t>
                      </a:r>
                      <a:endParaRPr lang="en-IN" sz="1800" b="1" i="0" u="none" strike="noStrike" kern="1200" dirty="0"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+mn-ea"/>
                        <a:cs typeface="Helvetica" panose="020B0604020202020204" pitchFamily="34" charset="0"/>
                      </a:endParaRPr>
                    </a:p>
                  </a:txBody>
                  <a:tcPr marL="72000" marR="72000"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140</a:t>
                      </a:r>
                    </a:p>
                  </a:txBody>
                  <a:tcPr marL="72000" marR="72000"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2308655"/>
                  </a:ext>
                </a:extLst>
              </a:tr>
            </a:tbl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44B922F2-7209-6FF8-2BAA-33BFF0D6FDB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52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 panose="020B0604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solidFill>
                  <a:srgbClr val="002060"/>
                </a:solidFill>
                <a:latin typeface="Helvetica" panose="020B0604020202020204"/>
                <a:cs typeface="Helvetica" panose="020B0604020202020204"/>
              </a:rPr>
              <a:t>Course Categories and Credits</a:t>
            </a:r>
            <a:endParaRPr lang="en-IN" sz="4000" b="1" dirty="0">
              <a:solidFill>
                <a:srgbClr val="002060"/>
              </a:solidFill>
              <a:latin typeface="Helvetica" panose="020B0604020202020204"/>
              <a:cs typeface="Helvetica" panose="020B060402020202020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80C357-8B18-968F-3BF9-C16204E8925A}"/>
              </a:ext>
            </a:extLst>
          </p:cNvPr>
          <p:cNvSpPr txBox="1"/>
          <p:nvPr/>
        </p:nvSpPr>
        <p:spPr>
          <a:xfrm>
            <a:off x="2014331" y="6172586"/>
            <a:ext cx="81633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800" b="0" i="0" u="none" strike="noStrike" kern="1200" dirty="0">
                <a:solidFill>
                  <a:schemeClr val="tx1"/>
                </a:solidFill>
                <a:effectLst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* </a:t>
            </a:r>
            <a:r>
              <a:rPr lang="en-SG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One credit is equivalent to an average of 40-50 hours of work by the student.</a:t>
            </a:r>
            <a:endParaRPr lang="en-US" dirty="0">
              <a:solidFill>
                <a:srgbClr val="0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5331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7697A65-10DA-61F2-BB37-2441980C1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52586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Helvetica" panose="020B0604020202020204"/>
                <a:cs typeface="Helvetica" panose="020B0604020202020204"/>
              </a:rPr>
              <a:t>List of Professional Core courses</a:t>
            </a:r>
            <a:endParaRPr lang="en-IN" sz="4000" b="1" dirty="0">
              <a:solidFill>
                <a:srgbClr val="002060"/>
              </a:solidFill>
              <a:latin typeface="Helvetica" panose="020B0604020202020204"/>
              <a:cs typeface="Helvetica" panose="020B0604020202020204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E45E016-9A8D-9998-D616-C79EAB51F5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668134"/>
              </p:ext>
            </p:extLst>
          </p:nvPr>
        </p:nvGraphicFramePr>
        <p:xfrm>
          <a:off x="3736412" y="952586"/>
          <a:ext cx="4719176" cy="573351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832788">
                  <a:extLst>
                    <a:ext uri="{9D8B030D-6E8A-4147-A177-3AD203B41FA5}">
                      <a16:colId xmlns:a16="http://schemas.microsoft.com/office/drawing/2014/main" val="1939176045"/>
                    </a:ext>
                  </a:extLst>
                </a:gridCol>
                <a:gridCol w="886388">
                  <a:extLst>
                    <a:ext uri="{9D8B030D-6E8A-4147-A177-3AD203B41FA5}">
                      <a16:colId xmlns:a16="http://schemas.microsoft.com/office/drawing/2014/main" val="2211231251"/>
                    </a:ext>
                  </a:extLst>
                </a:gridCol>
              </a:tblGrid>
              <a:tr h="13690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/>
                          <a:cs typeface="Helvetica" panose="020B0604020202020204"/>
                        </a:rPr>
                        <a:t>Course Name</a:t>
                      </a:r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/>
                          <a:cs typeface="Helvetica" panose="020B0604020202020204"/>
                        </a:rPr>
                        <a:t>Credits</a:t>
                      </a:r>
                    </a:p>
                  </a:txBody>
                  <a:tcPr marL="36000" marR="36000" marT="36000" marB="36000" anchor="b"/>
                </a:tc>
                <a:extLst>
                  <a:ext uri="{0D108BD9-81ED-4DB2-BD59-A6C34878D82A}">
                    <a16:rowId xmlns:a16="http://schemas.microsoft.com/office/drawing/2014/main" val="769865945"/>
                  </a:ext>
                </a:extLst>
              </a:tr>
              <a:tr h="136902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Helvetica" panose="020B0604020202020204"/>
                          <a:cs typeface="Helvetica" panose="020B0604020202020204"/>
                        </a:rPr>
                        <a:t>Electrical Circuits and Networks</a:t>
                      </a:r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/>
                          <a:cs typeface="Helvetica" panose="020B0604020202020204"/>
                        </a:rPr>
                        <a:t>3</a:t>
                      </a:r>
                    </a:p>
                  </a:txBody>
                  <a:tcPr marL="36000" marR="36000" marT="36000" marB="36000" anchor="b"/>
                </a:tc>
                <a:extLst>
                  <a:ext uri="{0D108BD9-81ED-4DB2-BD59-A6C34878D82A}">
                    <a16:rowId xmlns:a16="http://schemas.microsoft.com/office/drawing/2014/main" val="2182312200"/>
                  </a:ext>
                </a:extLst>
              </a:tr>
              <a:tr h="34012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Helvetica" panose="020B0604020202020204"/>
                          <a:cs typeface="Helvetica" panose="020B0604020202020204"/>
                        </a:rPr>
                        <a:t>Computer Organization and Design</a:t>
                      </a:r>
                      <a:endParaRPr lang="en-IN" sz="1600" b="0" i="0" u="none" strike="noStrike" dirty="0">
                        <a:solidFill>
                          <a:srgbClr val="0070C0"/>
                        </a:solidFill>
                        <a:effectLst/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/>
                          <a:cs typeface="Helvetica" panose="020B0604020202020204"/>
                        </a:rPr>
                        <a:t>3</a:t>
                      </a:r>
                    </a:p>
                  </a:txBody>
                  <a:tcPr marL="36000" marR="36000" marT="36000" marB="36000" anchor="b"/>
                </a:tc>
                <a:extLst>
                  <a:ext uri="{0D108BD9-81ED-4DB2-BD59-A6C34878D82A}">
                    <a16:rowId xmlns:a16="http://schemas.microsoft.com/office/drawing/2014/main" val="3267596215"/>
                  </a:ext>
                </a:extLst>
              </a:tr>
              <a:tr h="34012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Helvetica" panose="020B0604020202020204"/>
                          <a:cs typeface="Helvetica" panose="020B0604020202020204"/>
                        </a:rPr>
                        <a:t>Data Structures and Algorithms</a:t>
                      </a:r>
                      <a:endParaRPr lang="en-IN" sz="1600" b="0" i="0" u="none" strike="noStrike" dirty="0">
                        <a:solidFill>
                          <a:srgbClr val="0070C0"/>
                        </a:solidFill>
                        <a:effectLst/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/>
                          <a:cs typeface="Helvetica" panose="020B0604020202020204"/>
                        </a:rPr>
                        <a:t>3</a:t>
                      </a:r>
                    </a:p>
                  </a:txBody>
                  <a:tcPr marL="36000" marR="36000" marT="36000" marB="36000" anchor="b"/>
                </a:tc>
                <a:extLst>
                  <a:ext uri="{0D108BD9-81ED-4DB2-BD59-A6C34878D82A}">
                    <a16:rowId xmlns:a16="http://schemas.microsoft.com/office/drawing/2014/main" val="2893001068"/>
                  </a:ext>
                </a:extLst>
              </a:tr>
              <a:tr h="34012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Helvetica" panose="020B0604020202020204"/>
                          <a:cs typeface="Helvetica" panose="020B0604020202020204"/>
                        </a:rPr>
                        <a:t>Solid State Devices</a:t>
                      </a:r>
                      <a:endParaRPr lang="en-IN" sz="1600" b="0" i="0" u="none" strike="noStrike" baseline="30000" dirty="0">
                        <a:solidFill>
                          <a:srgbClr val="0070C0"/>
                        </a:solidFill>
                        <a:effectLst/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Helvetica" panose="020B0604020202020204"/>
                          <a:cs typeface="Helvetica" panose="020B0604020202020204"/>
                        </a:rPr>
                        <a:t>3</a:t>
                      </a:r>
                    </a:p>
                  </a:txBody>
                  <a:tcPr marL="36000" marR="36000" marT="36000" marB="36000" anchor="b"/>
                </a:tc>
                <a:extLst>
                  <a:ext uri="{0D108BD9-81ED-4DB2-BD59-A6C34878D82A}">
                    <a16:rowId xmlns:a16="http://schemas.microsoft.com/office/drawing/2014/main" val="1045102163"/>
                  </a:ext>
                </a:extLst>
              </a:tr>
              <a:tr h="34012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Helvetica" panose="020B0604020202020204"/>
                          <a:cs typeface="Helvetica" panose="020B0604020202020204"/>
                        </a:rPr>
                        <a:t>Microcontrollers and Embedded Systems</a:t>
                      </a:r>
                      <a:endParaRPr lang="en-IN" sz="1600" b="0" i="0" u="none" strike="noStrike" dirty="0">
                        <a:solidFill>
                          <a:srgbClr val="0070C0"/>
                        </a:solidFill>
                        <a:effectLst/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/>
                          <a:cs typeface="Helvetica" panose="020B0604020202020204"/>
                        </a:rPr>
                        <a:t>3</a:t>
                      </a:r>
                    </a:p>
                  </a:txBody>
                  <a:tcPr marL="36000" marR="36000" marT="36000" marB="36000" anchor="b"/>
                </a:tc>
                <a:extLst>
                  <a:ext uri="{0D108BD9-81ED-4DB2-BD59-A6C34878D82A}">
                    <a16:rowId xmlns:a16="http://schemas.microsoft.com/office/drawing/2014/main" val="3866452488"/>
                  </a:ext>
                </a:extLst>
              </a:tr>
              <a:tr h="34012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Helvetica" panose="020B0604020202020204"/>
                          <a:cs typeface="Helvetica" panose="020B0604020202020204"/>
                        </a:rPr>
                        <a:t>Power and Energy Engineering</a:t>
                      </a:r>
                      <a:endParaRPr lang="en-IN" sz="1600" b="0" i="0" u="none" strike="noStrike" dirty="0">
                        <a:solidFill>
                          <a:srgbClr val="0070C0"/>
                        </a:solidFill>
                        <a:effectLst/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Helvetica" panose="020B0604020202020204"/>
                          <a:cs typeface="Helvetica" panose="020B0604020202020204"/>
                        </a:rPr>
                        <a:t>3</a:t>
                      </a:r>
                    </a:p>
                  </a:txBody>
                  <a:tcPr marL="36000" marR="36000" marT="36000" marB="36000" anchor="b"/>
                </a:tc>
                <a:extLst>
                  <a:ext uri="{0D108BD9-81ED-4DB2-BD59-A6C34878D82A}">
                    <a16:rowId xmlns:a16="http://schemas.microsoft.com/office/drawing/2014/main" val="2036277039"/>
                  </a:ext>
                </a:extLst>
              </a:tr>
              <a:tr h="34012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Helvetica" panose="020B0604020202020204"/>
                          <a:cs typeface="Helvetica" panose="020B0604020202020204"/>
                        </a:rPr>
                        <a:t>Signals and Systems</a:t>
                      </a:r>
                      <a:endParaRPr lang="en-IN" sz="1600" b="0" i="0" u="none" strike="noStrike" dirty="0">
                        <a:solidFill>
                          <a:srgbClr val="0070C0"/>
                        </a:solidFill>
                        <a:effectLst/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/>
                          <a:cs typeface="Helvetica" panose="020B0604020202020204"/>
                        </a:rPr>
                        <a:t>3</a:t>
                      </a:r>
                    </a:p>
                  </a:txBody>
                  <a:tcPr marL="36000" marR="36000" marT="36000" marB="36000" anchor="b"/>
                </a:tc>
                <a:extLst>
                  <a:ext uri="{0D108BD9-81ED-4DB2-BD59-A6C34878D82A}">
                    <a16:rowId xmlns:a16="http://schemas.microsoft.com/office/drawing/2014/main" val="1154478127"/>
                  </a:ext>
                </a:extLst>
              </a:tr>
              <a:tr h="34012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Helvetica" panose="020B0604020202020204"/>
                          <a:cs typeface="Helvetica" panose="020B0604020202020204"/>
                        </a:rPr>
                        <a:t>Analog Systems</a:t>
                      </a:r>
                      <a:endParaRPr lang="en-IN" sz="1600" b="0" i="0" u="none" strike="noStrike" dirty="0">
                        <a:solidFill>
                          <a:srgbClr val="0070C0"/>
                        </a:solidFill>
                        <a:effectLst/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Helvetica" panose="020B0604020202020204"/>
                          <a:cs typeface="Helvetica" panose="020B0604020202020204"/>
                        </a:rPr>
                        <a:t>3</a:t>
                      </a:r>
                    </a:p>
                  </a:txBody>
                  <a:tcPr marL="36000" marR="36000" marT="36000" marB="36000" anchor="b"/>
                </a:tc>
                <a:extLst>
                  <a:ext uri="{0D108BD9-81ED-4DB2-BD59-A6C34878D82A}">
                    <a16:rowId xmlns:a16="http://schemas.microsoft.com/office/drawing/2014/main" val="1459176437"/>
                  </a:ext>
                </a:extLst>
              </a:tr>
              <a:tr h="34012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Helvetica" panose="020B0604020202020204"/>
                          <a:cs typeface="Helvetica" panose="020B0604020202020204"/>
                        </a:rPr>
                        <a:t>Power Electronics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/>
                          <a:cs typeface="Helvetica" panose="020B0604020202020204"/>
                        </a:rPr>
                        <a:t>3</a:t>
                      </a:r>
                    </a:p>
                  </a:txBody>
                  <a:tcPr marL="36000" marR="36000" marT="36000" marB="36000" anchor="b"/>
                </a:tc>
                <a:extLst>
                  <a:ext uri="{0D108BD9-81ED-4DB2-BD59-A6C34878D82A}">
                    <a16:rowId xmlns:a16="http://schemas.microsoft.com/office/drawing/2014/main" val="303072496"/>
                  </a:ext>
                </a:extLst>
              </a:tr>
              <a:tr h="34012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Helvetica" panose="020B0604020202020204"/>
                          <a:cs typeface="Helvetica" panose="020B0604020202020204"/>
                        </a:rPr>
                        <a:t>Control Engineering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/>
                          <a:cs typeface="Helvetica" panose="020B0604020202020204"/>
                        </a:rPr>
                        <a:t>3</a:t>
                      </a:r>
                    </a:p>
                  </a:txBody>
                  <a:tcPr marL="36000" marR="36000" marT="36000" marB="36000" anchor="b"/>
                </a:tc>
                <a:extLst>
                  <a:ext uri="{0D108BD9-81ED-4DB2-BD59-A6C34878D82A}">
                    <a16:rowId xmlns:a16="http://schemas.microsoft.com/office/drawing/2014/main" val="3519661950"/>
                  </a:ext>
                </a:extLst>
              </a:tr>
              <a:tr h="340122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Helvetica" panose="020B0604020202020204"/>
                          <a:cs typeface="Helvetica" panose="020B0604020202020204"/>
                        </a:rPr>
                        <a:t>Operating Systems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Helvetica" panose="020B0604020202020204"/>
                          <a:cs typeface="Helvetica" panose="020B0604020202020204"/>
                        </a:rPr>
                        <a:t>3</a:t>
                      </a:r>
                    </a:p>
                  </a:txBody>
                  <a:tcPr marL="36000" marR="36000" marT="36000" marB="36000" anchor="b"/>
                </a:tc>
                <a:extLst>
                  <a:ext uri="{0D108BD9-81ED-4DB2-BD59-A6C34878D82A}">
                    <a16:rowId xmlns:a16="http://schemas.microsoft.com/office/drawing/2014/main" val="1482359064"/>
                  </a:ext>
                </a:extLst>
              </a:tr>
              <a:tr h="34012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Helvetica" panose="020B0604020202020204"/>
                          <a:cs typeface="Helvetica" panose="020B0604020202020204"/>
                        </a:rPr>
                        <a:t>Digital Signal Processing</a:t>
                      </a:r>
                      <a:endParaRPr lang="en-IN" sz="1600" b="0" i="0" u="none" strike="noStrike" dirty="0">
                        <a:solidFill>
                          <a:srgbClr val="0070C0"/>
                        </a:solidFill>
                        <a:effectLst/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/>
                          <a:cs typeface="Helvetica" panose="020B0604020202020204"/>
                        </a:rPr>
                        <a:t>3</a:t>
                      </a:r>
                    </a:p>
                  </a:txBody>
                  <a:tcPr marL="36000" marR="36000" marT="36000" marB="36000" anchor="b"/>
                </a:tc>
                <a:extLst>
                  <a:ext uri="{0D108BD9-81ED-4DB2-BD59-A6C34878D82A}">
                    <a16:rowId xmlns:a16="http://schemas.microsoft.com/office/drawing/2014/main" val="518488363"/>
                  </a:ext>
                </a:extLst>
              </a:tr>
              <a:tr h="34012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Helvetica" panose="020B0604020202020204"/>
                          <a:cs typeface="Helvetica" panose="020B0604020202020204"/>
                        </a:rPr>
                        <a:t>Embedded Systems Design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/>
                          <a:cs typeface="Helvetica" panose="020B0604020202020204"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36000" marR="36000" marT="36000" marB="36000" anchor="b"/>
                </a:tc>
                <a:extLst>
                  <a:ext uri="{0D108BD9-81ED-4DB2-BD59-A6C34878D82A}">
                    <a16:rowId xmlns:a16="http://schemas.microsoft.com/office/drawing/2014/main" val="2577011568"/>
                  </a:ext>
                </a:extLst>
              </a:tr>
              <a:tr h="340122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1" u="none" strike="noStrike" dirty="0">
                          <a:solidFill>
                            <a:srgbClr val="0070C0"/>
                          </a:solidFill>
                          <a:effectLst/>
                          <a:latin typeface="Helvetica" panose="020B0604020202020204"/>
                          <a:cs typeface="Helvetica" panose="020B0604020202020204"/>
                        </a:rPr>
                        <a:t>Introduction to AI and ML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Helvetica" panose="020B0604020202020204"/>
                          <a:cs typeface="Helvetica" panose="020B0604020202020204"/>
                        </a:rPr>
                        <a:t>3</a:t>
                      </a:r>
                    </a:p>
                  </a:txBody>
                  <a:tcPr marL="36000" marR="36000" marT="36000" marB="36000" anchor="b"/>
                </a:tc>
                <a:extLst>
                  <a:ext uri="{0D108BD9-81ED-4DB2-BD59-A6C34878D82A}">
                    <a16:rowId xmlns:a16="http://schemas.microsoft.com/office/drawing/2014/main" val="1274420107"/>
                  </a:ext>
                </a:extLst>
              </a:tr>
              <a:tr h="34012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1" u="none" strike="noStrike" dirty="0">
                          <a:solidFill>
                            <a:srgbClr val="0070C0"/>
                          </a:solidFill>
                          <a:effectLst/>
                          <a:latin typeface="Helvetica" panose="020B0604020202020204"/>
                          <a:cs typeface="Helvetica" panose="020B0604020202020204"/>
                        </a:rPr>
                        <a:t>Database Management Systems</a:t>
                      </a:r>
                      <a:endParaRPr lang="en-IN" sz="1600" b="0" i="1" u="none" strike="noStrike" dirty="0">
                        <a:solidFill>
                          <a:srgbClr val="0070C0"/>
                        </a:solidFill>
                        <a:effectLst/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/>
                          <a:cs typeface="Helvetica" panose="020B0604020202020204"/>
                        </a:rPr>
                        <a:t>3</a:t>
                      </a:r>
                    </a:p>
                  </a:txBody>
                  <a:tcPr marL="36000" marR="36000" marT="36000" marB="36000" anchor="b"/>
                </a:tc>
                <a:extLst>
                  <a:ext uri="{0D108BD9-81ED-4DB2-BD59-A6C34878D82A}">
                    <a16:rowId xmlns:a16="http://schemas.microsoft.com/office/drawing/2014/main" val="893140404"/>
                  </a:ext>
                </a:extLst>
              </a:tr>
              <a:tr h="34012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1" u="none" strike="noStrike" dirty="0">
                          <a:solidFill>
                            <a:srgbClr val="0070C0"/>
                          </a:solidFill>
                          <a:effectLst/>
                          <a:latin typeface="Helvetica" panose="020B0604020202020204"/>
                          <a:cs typeface="Helvetica" panose="020B0604020202020204"/>
                        </a:rPr>
                        <a:t>Introduction to Robotics</a:t>
                      </a:r>
                      <a:endParaRPr lang="en-IN" sz="1600" b="0" i="1" u="none" strike="noStrike" dirty="0">
                        <a:solidFill>
                          <a:srgbClr val="0070C0"/>
                        </a:solidFill>
                        <a:effectLst/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Helvetica" panose="020B0604020202020204"/>
                          <a:cs typeface="Helvetica" panose="020B0604020202020204"/>
                        </a:rPr>
                        <a:t>3</a:t>
                      </a: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3093633347"/>
                  </a:ext>
                </a:extLst>
              </a:tr>
            </a:tbl>
          </a:graphicData>
        </a:graphic>
      </p:graphicFrame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206A9E57-6EC7-102B-18D6-AF207F0F3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34500" y="6508213"/>
            <a:ext cx="2743200" cy="365125"/>
          </a:xfrm>
        </p:spPr>
        <p:txBody>
          <a:bodyPr/>
          <a:lstStyle/>
          <a:p>
            <a:pPr algn="r"/>
            <a:fld id="{F619A4CB-83F7-44A3-9C1B-E13E91A1CB8F}" type="slidenum">
              <a:rPr lang="en-IN" smtClean="0"/>
              <a:pPr algn="r"/>
              <a:t>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6506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53AE593-6B63-A16E-5451-15093794D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52586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Helvetica" panose="020B0604020202020204"/>
                <a:cs typeface="Helvetica" panose="020B0604020202020204"/>
              </a:rPr>
              <a:t>List of Professional Elective courses</a:t>
            </a:r>
            <a:endParaRPr lang="en-IN" sz="4000" b="1" dirty="0">
              <a:solidFill>
                <a:srgbClr val="002060"/>
              </a:solidFill>
              <a:latin typeface="Helvetica" panose="020B0604020202020204"/>
              <a:cs typeface="Helvetica" panose="020B0604020202020204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EDF1171-67BE-4352-D929-B67A0B5665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2892862"/>
              </p:ext>
            </p:extLst>
          </p:nvPr>
        </p:nvGraphicFramePr>
        <p:xfrm>
          <a:off x="960691" y="957813"/>
          <a:ext cx="4165138" cy="56851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35900">
                  <a:extLst>
                    <a:ext uri="{9D8B030D-6E8A-4147-A177-3AD203B41FA5}">
                      <a16:colId xmlns:a16="http://schemas.microsoft.com/office/drawing/2014/main" val="3253610459"/>
                    </a:ext>
                  </a:extLst>
                </a:gridCol>
                <a:gridCol w="829238">
                  <a:extLst>
                    <a:ext uri="{9D8B030D-6E8A-4147-A177-3AD203B41FA5}">
                      <a16:colId xmlns:a16="http://schemas.microsoft.com/office/drawing/2014/main" val="3368311381"/>
                    </a:ext>
                  </a:extLst>
                </a:gridCol>
              </a:tblGrid>
              <a:tr h="12798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/>
                          <a:cs typeface="Helvetica" panose="020B0604020202020204"/>
                        </a:rPr>
                        <a:t>Course Name</a:t>
                      </a: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  <a:latin typeface="Helvetica" panose="020B0604020202020204"/>
                          <a:cs typeface="Helvetica" panose="020B0604020202020204"/>
                        </a:rPr>
                        <a:t>Credits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200401"/>
                  </a:ext>
                </a:extLst>
              </a:tr>
              <a:tr h="12798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Helvetica" panose="020B0604020202020204"/>
                          <a:cs typeface="Helvetica" panose="020B0604020202020204"/>
                        </a:rPr>
                        <a:t>Information Theory and Coding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Helvetica" panose="020B0604020202020204"/>
                          <a:cs typeface="Helvetica" panose="020B0604020202020204"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3782979"/>
                  </a:ext>
                </a:extLst>
              </a:tr>
              <a:tr h="12798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Helvetica" panose="020B0604020202020204"/>
                          <a:cs typeface="Helvetica" panose="020B0604020202020204"/>
                        </a:rPr>
                        <a:t>Signal Processing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Helvetica" panose="020B0604020202020204"/>
                          <a:cs typeface="Helvetica" panose="020B0604020202020204"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3912580"/>
                  </a:ext>
                </a:extLst>
              </a:tr>
              <a:tr h="12798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Helvetica" panose="020B0604020202020204"/>
                          <a:cs typeface="Helvetica" panose="020B0604020202020204"/>
                        </a:rPr>
                        <a:t>Digital Image Processing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Helvetica" panose="020B0604020202020204"/>
                          <a:cs typeface="Helvetica" panose="020B0604020202020204"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6040855"/>
                  </a:ext>
                </a:extLst>
              </a:tr>
              <a:tr h="12798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Helvetica" panose="020B0604020202020204"/>
                          <a:cs typeface="Helvetica" panose="020B0604020202020204"/>
                        </a:rPr>
                        <a:t>Speech Signal Processing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Helvetica" panose="020B0604020202020204"/>
                          <a:cs typeface="Helvetica" panose="020B0604020202020204"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0284860"/>
                  </a:ext>
                </a:extLst>
              </a:tr>
              <a:tr h="12798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Helvetica" panose="020B0604020202020204"/>
                          <a:cs typeface="Helvetica" panose="020B0604020202020204"/>
                        </a:rPr>
                        <a:t>Solid State Devices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Helvetica" panose="020B0604020202020204"/>
                          <a:cs typeface="Helvetica" panose="020B0604020202020204"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3462534"/>
                  </a:ext>
                </a:extLst>
              </a:tr>
              <a:tr h="12798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Helvetica" panose="020B0604020202020204"/>
                          <a:cs typeface="Helvetica" panose="020B0604020202020204"/>
                        </a:rPr>
                        <a:t>Analog Electronic Circuits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Helvetica" panose="020B0604020202020204"/>
                          <a:cs typeface="Helvetica" panose="020B0604020202020204"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6018698"/>
                  </a:ext>
                </a:extLst>
              </a:tr>
              <a:tr h="12798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Helvetica" panose="020B0604020202020204"/>
                          <a:cs typeface="Helvetica" panose="020B0604020202020204"/>
                        </a:rPr>
                        <a:t>Cryptography and Network Security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Helvetica" panose="020B0604020202020204"/>
                          <a:cs typeface="Helvetica" panose="020B0604020202020204"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8052278"/>
                  </a:ext>
                </a:extLst>
              </a:tr>
              <a:tr h="12798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Helvetica" panose="020B0604020202020204"/>
                          <a:cs typeface="Helvetica" panose="020B0604020202020204"/>
                        </a:rPr>
                        <a:t>Compilers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Helvetica" panose="020B0604020202020204"/>
                          <a:cs typeface="Helvetica" panose="020B0604020202020204"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3987111"/>
                  </a:ext>
                </a:extLst>
              </a:tr>
              <a:tr h="12798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Helvetica" panose="020B0604020202020204"/>
                          <a:cs typeface="Helvetica" panose="020B0604020202020204"/>
                        </a:rPr>
                        <a:t>Computer Networks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Helvetica" panose="020B0604020202020204"/>
                          <a:cs typeface="Helvetica" panose="020B0604020202020204"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1879867"/>
                  </a:ext>
                </a:extLst>
              </a:tr>
              <a:tr h="12798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Helvetica" panose="020B0604020202020204"/>
                          <a:cs typeface="Helvetica" panose="020B0604020202020204"/>
                        </a:rPr>
                        <a:t>Convex Optimization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Helvetica" panose="020B0604020202020204"/>
                          <a:cs typeface="Helvetica" panose="020B0604020202020204"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0970247"/>
                  </a:ext>
                </a:extLst>
              </a:tr>
              <a:tr h="12798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Helvetica" panose="020B0604020202020204"/>
                          <a:cs typeface="Helvetica" panose="020B0604020202020204"/>
                        </a:rPr>
                        <a:t>Nonlinear Systems Theory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Helvetica" panose="020B0604020202020204"/>
                          <a:cs typeface="Helvetica" panose="020B0604020202020204"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9548124"/>
                  </a:ext>
                </a:extLst>
              </a:tr>
              <a:tr h="12798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Helvetica" panose="020B0604020202020204"/>
                          <a:cs typeface="Helvetica" panose="020B0604020202020204"/>
                        </a:rPr>
                        <a:t>Linear System Theory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Helvetica" panose="020B0604020202020204"/>
                          <a:cs typeface="Helvetica" panose="020B0604020202020204"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5574445"/>
                  </a:ext>
                </a:extLst>
              </a:tr>
              <a:tr h="12798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Helvetica" panose="020B0604020202020204"/>
                          <a:cs typeface="Helvetica" panose="020B0604020202020204"/>
                        </a:rPr>
                        <a:t>Power Systems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Helvetica" panose="020B0604020202020204"/>
                          <a:cs typeface="Helvetica" panose="020B0604020202020204"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578999"/>
                  </a:ext>
                </a:extLst>
              </a:tr>
              <a:tr h="12798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Helvetica" panose="020B0604020202020204"/>
                          <a:cs typeface="Helvetica" panose="020B0604020202020204"/>
                        </a:rPr>
                        <a:t>Measurement and Instrumentation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Helvetica" panose="020B0604020202020204"/>
                          <a:cs typeface="Helvetica" panose="020B0604020202020204"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0178027"/>
                  </a:ext>
                </a:extLst>
              </a:tr>
              <a:tr h="12798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Helvetica" panose="020B0604020202020204"/>
                          <a:cs typeface="Helvetica" panose="020B0604020202020204"/>
                        </a:rPr>
                        <a:t>Digital Communication Systems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Helvetica" panose="020B0604020202020204"/>
                          <a:cs typeface="Helvetica" panose="020B0604020202020204"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7037159"/>
                  </a:ext>
                </a:extLst>
              </a:tr>
              <a:tr h="12798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Helvetica" panose="020B0604020202020204"/>
                          <a:cs typeface="Helvetica" panose="020B0604020202020204"/>
                        </a:rPr>
                        <a:t>Electrical Machines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Helvetica" panose="020B0604020202020204"/>
                          <a:cs typeface="Helvetica" panose="020B0604020202020204"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1639633"/>
                  </a:ext>
                </a:extLst>
              </a:tr>
              <a:tr h="12798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Helvetica" panose="020B0604020202020204"/>
                          <a:cs typeface="Helvetica" panose="020B0604020202020204"/>
                        </a:rPr>
                        <a:t>Computer Graphics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Helvetica" panose="020B0604020202020204"/>
                          <a:cs typeface="Helvetica" panose="020B0604020202020204"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0621072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46B0B87-E5BE-D8ED-DBB9-13B8C8B830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1448444"/>
              </p:ext>
            </p:extLst>
          </p:nvPr>
        </p:nvGraphicFramePr>
        <p:xfrm>
          <a:off x="6232476" y="952586"/>
          <a:ext cx="4842937" cy="56851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13699">
                  <a:extLst>
                    <a:ext uri="{9D8B030D-6E8A-4147-A177-3AD203B41FA5}">
                      <a16:colId xmlns:a16="http://schemas.microsoft.com/office/drawing/2014/main" val="2576214519"/>
                    </a:ext>
                  </a:extLst>
                </a:gridCol>
                <a:gridCol w="829238">
                  <a:extLst>
                    <a:ext uri="{9D8B030D-6E8A-4147-A177-3AD203B41FA5}">
                      <a16:colId xmlns:a16="http://schemas.microsoft.com/office/drawing/2014/main" val="1288169933"/>
                    </a:ext>
                  </a:extLst>
                </a:gridCol>
              </a:tblGrid>
              <a:tr h="106532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/>
                          <a:cs typeface="Helvetica" panose="020B0604020202020204"/>
                        </a:rPr>
                        <a:t>Course Name</a:t>
                      </a: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  <a:latin typeface="Helvetica" panose="020B0604020202020204"/>
                          <a:cs typeface="Helvetica" panose="020B0604020202020204"/>
                        </a:rPr>
                        <a:t>Credits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8270037"/>
                  </a:ext>
                </a:extLst>
              </a:tr>
              <a:tr h="12798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Helvetica" panose="020B0604020202020204"/>
                          <a:cs typeface="Helvetica" panose="020B0604020202020204"/>
                        </a:rPr>
                        <a:t>Software Engineering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Helvetica" panose="020B0604020202020204"/>
                          <a:cs typeface="Helvetica" panose="020B0604020202020204"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6770131"/>
                  </a:ext>
                </a:extLst>
              </a:tr>
              <a:tr h="12798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Helvetica" panose="020B0604020202020204"/>
                          <a:cs typeface="Helvetica" panose="020B0604020202020204"/>
                        </a:rPr>
                        <a:t>Electromagnetic Fields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Helvetica" panose="020B0604020202020204"/>
                          <a:cs typeface="Helvetica" panose="020B0604020202020204"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3368902"/>
                  </a:ext>
                </a:extLst>
              </a:tr>
              <a:tr h="12798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Helvetica" panose="020B0604020202020204"/>
                          <a:cs typeface="Helvetica" panose="020B0604020202020204"/>
                        </a:rPr>
                        <a:t>Analog Integrated Circuit Design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Helvetica" panose="020B0604020202020204"/>
                          <a:cs typeface="Helvetica" panose="020B0604020202020204"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7870215"/>
                  </a:ext>
                </a:extLst>
              </a:tr>
              <a:tr h="12798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Helvetica" panose="020B0604020202020204"/>
                          <a:cs typeface="Helvetica" panose="020B0604020202020204"/>
                        </a:rPr>
                        <a:t>Digital Integrated Circuit Design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Helvetica" panose="020B0604020202020204"/>
                          <a:cs typeface="Helvetica" panose="020B0604020202020204"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1915326"/>
                  </a:ext>
                </a:extLst>
              </a:tr>
              <a:tr h="12798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Helvetica" panose="020B0604020202020204"/>
                          <a:cs typeface="Helvetica" panose="020B0604020202020204"/>
                        </a:rPr>
                        <a:t>Introduction to Photonics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Helvetica" panose="020B0604020202020204"/>
                          <a:cs typeface="Helvetica" panose="020B0604020202020204"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7769500"/>
                  </a:ext>
                </a:extLst>
              </a:tr>
              <a:tr h="12798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Helvetica" panose="020B0604020202020204"/>
                          <a:cs typeface="Helvetica" panose="020B0604020202020204"/>
                        </a:rPr>
                        <a:t>RF Integrated Circuits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Helvetica" panose="020B0604020202020204"/>
                          <a:cs typeface="Helvetica" panose="020B0604020202020204"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108354"/>
                  </a:ext>
                </a:extLst>
              </a:tr>
              <a:tr h="12798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Helvetica" panose="020B0604020202020204"/>
                          <a:cs typeface="Helvetica" panose="020B0604020202020204"/>
                        </a:rPr>
                        <a:t>Mathematical Finance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Helvetica" panose="020B0604020202020204"/>
                          <a:cs typeface="Helvetica" panose="020B0604020202020204"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2020876"/>
                  </a:ext>
                </a:extLst>
              </a:tr>
              <a:tr h="12798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Helvetica" panose="020B0604020202020204"/>
                          <a:cs typeface="Helvetica" panose="020B0604020202020204"/>
                        </a:rPr>
                        <a:t>Spectral Estimation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Helvetica" panose="020B0604020202020204"/>
                          <a:cs typeface="Helvetica" panose="020B0604020202020204"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1586415"/>
                  </a:ext>
                </a:extLst>
              </a:tr>
              <a:tr h="12798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Helvetica" panose="020B0604020202020204"/>
                          <a:cs typeface="Helvetica" panose="020B0604020202020204"/>
                        </a:rPr>
                        <a:t>Natural Language Processing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Helvetica" panose="020B0604020202020204"/>
                          <a:cs typeface="Helvetica" panose="020B0604020202020204"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8100697"/>
                  </a:ext>
                </a:extLst>
              </a:tr>
              <a:tr h="12798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Helvetica" panose="020B0604020202020204"/>
                          <a:cs typeface="Helvetica" panose="020B0604020202020204"/>
                        </a:rPr>
                        <a:t>Graphics and Visualization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Helvetica" panose="020B0604020202020204"/>
                          <a:cs typeface="Helvetica" panose="020B0604020202020204"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5057047"/>
                  </a:ext>
                </a:extLst>
              </a:tr>
              <a:tr h="12798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Helvetica" panose="020B0604020202020204"/>
                          <a:cs typeface="Helvetica" panose="020B0604020202020204"/>
                        </a:rPr>
                        <a:t>Computational Complexity Theory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Helvetica" panose="020B0604020202020204"/>
                          <a:cs typeface="Helvetica" panose="020B0604020202020204"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9029874"/>
                  </a:ext>
                </a:extLst>
              </a:tr>
              <a:tr h="12798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Helvetica" panose="020B0604020202020204"/>
                          <a:cs typeface="Helvetica" panose="020B0604020202020204"/>
                        </a:rPr>
                        <a:t>Quantum Computation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Helvetica" panose="020B0604020202020204"/>
                          <a:cs typeface="Helvetica" panose="020B0604020202020204"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7039620"/>
                  </a:ext>
                </a:extLst>
              </a:tr>
              <a:tr h="12798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Helvetica" panose="020B0604020202020204"/>
                          <a:cs typeface="Helvetica" panose="020B0604020202020204"/>
                        </a:rPr>
                        <a:t>Digital System Testing and Testable Design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Helvetica" panose="020B0604020202020204"/>
                          <a:cs typeface="Helvetica" panose="020B0604020202020204"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3010583"/>
                  </a:ext>
                </a:extLst>
              </a:tr>
              <a:tr h="12798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Helvetica" panose="020B0604020202020204"/>
                          <a:cs typeface="Helvetica" panose="020B0604020202020204"/>
                        </a:rPr>
                        <a:t>CAD for VLSI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Helvetica" panose="020B0604020202020204"/>
                          <a:cs typeface="Helvetica" panose="020B0604020202020204"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6460075"/>
                  </a:ext>
                </a:extLst>
              </a:tr>
              <a:tr h="127981">
                <a:tc>
                  <a:txBody>
                    <a:bodyPr/>
                    <a:lstStyle/>
                    <a:p>
                      <a:pPr algn="l" fontAlgn="b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/>
                          <a:cs typeface="Helvetica" panose="020B0604020202020204"/>
                        </a:rPr>
                        <a:t>Computer Architecture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/>
                          <a:cs typeface="Helvetica" panose="020B0604020202020204"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2131416"/>
                  </a:ext>
                </a:extLst>
              </a:tr>
              <a:tr h="12798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Generative AI</a:t>
                      </a:r>
                      <a:endParaRPr lang="en-IN" sz="1600" b="0" i="0" u="none" strike="noStrike" kern="1200" dirty="0"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+mn-ea"/>
                        <a:cs typeface="Helvetica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/>
                          <a:cs typeface="Helvetica" panose="020B0604020202020204"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8664867"/>
                  </a:ext>
                </a:extLst>
              </a:tr>
              <a:tr h="127981">
                <a:tc>
                  <a:txBody>
                    <a:bodyPr/>
                    <a:lstStyle/>
                    <a:p>
                      <a:pPr algn="l" fontAlgn="b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/>
                          <a:cs typeface="Helvetica" panose="020B0604020202020204"/>
                        </a:rPr>
                        <a:t>Mini Project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/>
                          <a:cs typeface="Helvetica" panose="020B0604020202020204"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7049286"/>
                  </a:ext>
                </a:extLst>
              </a:tr>
            </a:tbl>
          </a:graphicData>
        </a:graphic>
      </p:graphicFrame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DF567A0F-9C97-5C80-106B-8E24E96D3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34500" y="6508213"/>
            <a:ext cx="2743200" cy="365125"/>
          </a:xfrm>
        </p:spPr>
        <p:txBody>
          <a:bodyPr/>
          <a:lstStyle/>
          <a:p>
            <a:pPr algn="r"/>
            <a:fld id="{F619A4CB-83F7-44A3-9C1B-E13E91A1CB8F}" type="slidenum">
              <a:rPr lang="en-IN" smtClean="0"/>
              <a:pPr algn="r"/>
              <a:t>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9203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1700A8-023A-E2F8-5B3B-FB387DF5A4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E12D5CF-DDD4-2BE2-4608-FCEAC7D8D0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7597036"/>
              </p:ext>
            </p:extLst>
          </p:nvPr>
        </p:nvGraphicFramePr>
        <p:xfrm>
          <a:off x="1176695" y="952586"/>
          <a:ext cx="9838609" cy="468134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731920">
                  <a:extLst>
                    <a:ext uri="{9D8B030D-6E8A-4147-A177-3AD203B41FA5}">
                      <a16:colId xmlns:a16="http://schemas.microsoft.com/office/drawing/2014/main" val="1981549192"/>
                    </a:ext>
                  </a:extLst>
                </a:gridCol>
                <a:gridCol w="13285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51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1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89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89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89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4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59581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No.</a:t>
                      </a:r>
                      <a:endParaRPr lang="en-IN" sz="1800" b="1" dirty="0"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Calibri"/>
                        <a:cs typeface="Helvetica" panose="020B0604020202020204" pitchFamily="34" charset="0"/>
                      </a:endParaRPr>
                    </a:p>
                  </a:txBody>
                  <a:tcPr marL="72000" marR="72000" marT="72000" marB="7200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Course Category</a:t>
                      </a:r>
                      <a:endParaRPr lang="en-IN" sz="1800" b="1" dirty="0"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Calibri"/>
                        <a:cs typeface="Helvetica" panose="020B0604020202020204" pitchFamily="34" charset="0"/>
                      </a:endParaRPr>
                    </a:p>
                  </a:txBody>
                  <a:tcPr marL="72000" marR="72000" marT="72000" marB="7200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Code</a:t>
                      </a:r>
                      <a:endParaRPr lang="en-IN" sz="1800" b="1" dirty="0"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Calibri"/>
                        <a:cs typeface="Helvetica" panose="020B0604020202020204" pitchFamily="34" charset="0"/>
                      </a:endParaRPr>
                    </a:p>
                  </a:txBody>
                  <a:tcPr marL="72000" marR="72000" marT="72000" marB="7200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Course Title</a:t>
                      </a:r>
                      <a:endParaRPr lang="en-IN" sz="1800" b="1" dirty="0"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Calibri"/>
                        <a:cs typeface="Helvetica" panose="020B0604020202020204" pitchFamily="34" charset="0"/>
                      </a:endParaRPr>
                    </a:p>
                  </a:txBody>
                  <a:tcPr marL="72000" marR="72000" marT="72000" marB="72000" anchor="ctr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Credits</a:t>
                      </a:r>
                      <a:endParaRPr lang="en-IN" sz="1800" b="1" dirty="0"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Calibri"/>
                        <a:cs typeface="Helvetica" panose="020B0604020202020204" pitchFamily="34" charset="0"/>
                      </a:endParaRPr>
                    </a:p>
                  </a:txBody>
                  <a:tcPr marL="72000" marR="72000" marT="72000" marB="72000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Credits</a:t>
                      </a:r>
                      <a:endParaRPr lang="en-IN" sz="1800" b="1" dirty="0"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Calibri"/>
                        <a:cs typeface="Helvetica" panose="020B0604020202020204" pitchFamily="34" charset="0"/>
                      </a:endParaRPr>
                    </a:p>
                  </a:txBody>
                  <a:tcPr marL="72000" marR="72000" marT="72000" marB="720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254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L</a:t>
                      </a:r>
                      <a:endParaRPr lang="en-IN" sz="1800" b="1" dirty="0"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Calibri"/>
                        <a:cs typeface="Helvetica" panose="020B0604020202020204" pitchFamily="34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T</a:t>
                      </a:r>
                      <a:endParaRPr lang="en-IN" sz="1800" b="1" dirty="0"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Calibri"/>
                        <a:cs typeface="Helvetica" panose="020B0604020202020204" pitchFamily="34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P</a:t>
                      </a:r>
                      <a:endParaRPr lang="en-IN" sz="1800" b="1" dirty="0"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Calibri"/>
                        <a:cs typeface="Helvetica" panose="020B0604020202020204" pitchFamily="34" charset="0"/>
                      </a:endParaRPr>
                    </a:p>
                  </a:txBody>
                  <a:tcPr marL="72000" marR="72000" marT="72000" marB="72000" anchor="ctr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  <a:endParaRPr lang="en-GB" sz="1800" kern="1200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+mn-ea"/>
                        <a:cs typeface="Helvetica" panose="020B0604020202020204" pitchFamily="34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BS</a:t>
                      </a:r>
                      <a:endParaRPr lang="en-GB" sz="1800" kern="1200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+mn-ea"/>
                        <a:cs typeface="Helvetica" panose="020B0604020202020204" pitchFamily="34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800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Physics / Chemistry</a:t>
                      </a: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2</a:t>
                      </a: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</a:t>
                      </a: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3</a:t>
                      </a:r>
                      <a:endParaRPr lang="en-GB" sz="1800" b="0" dirty="0"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Calibri"/>
                        <a:cs typeface="Helvetica" panose="020B0604020202020204" pitchFamily="34" charset="0"/>
                      </a:endParaRPr>
                    </a:p>
                  </a:txBody>
                  <a:tcPr marL="72000" marR="72000" marT="72000" marB="72000" anchor="ctr" anchorCtr="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2</a:t>
                      </a: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BS</a:t>
                      </a:r>
                      <a:endParaRPr lang="en-GB" sz="1800" kern="1200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+mn-ea"/>
                        <a:cs typeface="Helvetica" panose="020B0604020202020204" pitchFamily="34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800" b="0" i="0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dirty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Engineering Mathematics 1</a:t>
                      </a: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Calibri"/>
                          <a:cs typeface="Helvetica" panose="020B0604020202020204" pitchFamily="34" charset="0"/>
                        </a:rPr>
                        <a:t>2</a:t>
                      </a:r>
                    </a:p>
                  </a:txBody>
                  <a:tcPr marL="72000" marR="72000" marT="72000" marB="72000"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0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Calibri"/>
                          <a:cs typeface="Helvetica" panose="020B0604020202020204" pitchFamily="34" charset="0"/>
                        </a:rPr>
                        <a:t>1</a:t>
                      </a:r>
                    </a:p>
                  </a:txBody>
                  <a:tcPr marL="72000" marR="72000" marT="72000" marB="72000"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0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Calibri"/>
                          <a:cs typeface="Helvetica" panose="020B0604020202020204" pitchFamily="34" charset="0"/>
                        </a:rPr>
                        <a:t>0</a:t>
                      </a:r>
                    </a:p>
                  </a:txBody>
                  <a:tcPr marL="72000" marR="72000" marT="72000" marB="72000"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3</a:t>
                      </a:r>
                      <a:endParaRPr lang="en-GB" sz="1800" b="0" dirty="0"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Calibri"/>
                        <a:cs typeface="Helvetica" panose="020B0604020202020204" pitchFamily="34" charset="0"/>
                      </a:endParaRPr>
                    </a:p>
                  </a:txBody>
                  <a:tcPr marL="72000" marR="72000" marT="72000" marB="72000" anchor="ctr" anchorCtr="1"/>
                </a:tc>
                <a:extLst>
                  <a:ext uri="{0D108BD9-81ED-4DB2-BD59-A6C34878D82A}">
                    <a16:rowId xmlns:a16="http://schemas.microsoft.com/office/drawing/2014/main" val="3584351676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3</a:t>
                      </a: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ES </a:t>
                      </a:r>
                      <a:endParaRPr lang="en-GB" sz="1800" kern="1200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+mn-ea"/>
                        <a:cs typeface="Helvetica" panose="020B0604020202020204" pitchFamily="34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800" b="0" i="0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Engineering Science 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Elective</a:t>
                      </a:r>
                      <a:r>
                        <a:rPr lang="en-IN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 1</a:t>
                      </a:r>
                      <a:endParaRPr lang="en-US" sz="1800" b="0" i="0" baseline="0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Calibri"/>
                          <a:cs typeface="Helvetica" panose="020B0604020202020204" pitchFamily="34" charset="0"/>
                        </a:rPr>
                        <a:t>2</a:t>
                      </a:r>
                    </a:p>
                  </a:txBody>
                  <a:tcPr marL="72000" marR="72000" marT="72000" marB="72000"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0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Calibri"/>
                          <a:cs typeface="Helvetica" panose="020B0604020202020204" pitchFamily="34" charset="0"/>
                        </a:rPr>
                        <a:t>1</a:t>
                      </a:r>
                    </a:p>
                  </a:txBody>
                  <a:tcPr marL="72000" marR="72000" marT="72000" marB="72000"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0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Calibri"/>
                          <a:cs typeface="Helvetica" panose="020B0604020202020204" pitchFamily="34" charset="0"/>
                        </a:rPr>
                        <a:t>0</a:t>
                      </a:r>
                    </a:p>
                  </a:txBody>
                  <a:tcPr marL="72000" marR="72000" marT="72000" marB="72000"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3</a:t>
                      </a:r>
                      <a:endParaRPr lang="en-GB" sz="1800" b="0" dirty="0"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Calibri"/>
                        <a:cs typeface="Helvetica" panose="020B0604020202020204" pitchFamily="34" charset="0"/>
                      </a:endParaRPr>
                    </a:p>
                  </a:txBody>
                  <a:tcPr marL="72000" marR="72000" marT="72000" marB="72000" anchor="ctr" anchorCtr="1"/>
                </a:tc>
                <a:extLst>
                  <a:ext uri="{0D108BD9-81ED-4DB2-BD59-A6C34878D82A}">
                    <a16:rowId xmlns:a16="http://schemas.microsoft.com/office/drawing/2014/main" val="2017445905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4</a:t>
                      </a:r>
                      <a:endParaRPr lang="en-GB" sz="1800" kern="1200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+mn-ea"/>
                        <a:cs typeface="Helvetica" panose="020B0604020202020204" pitchFamily="34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HC</a:t>
                      </a:r>
                      <a:endParaRPr lang="en-GB" sz="1800" kern="1200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+mn-ea"/>
                        <a:cs typeface="Helvetica" panose="020B0604020202020204" pitchFamily="34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800" b="0" i="0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dirty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Engineering Economics</a:t>
                      </a: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Calibri"/>
                          <a:cs typeface="Helvetica" panose="020B0604020202020204" pitchFamily="34" charset="0"/>
                        </a:rPr>
                        <a:t>3</a:t>
                      </a:r>
                    </a:p>
                  </a:txBody>
                  <a:tcPr marL="72000" marR="72000" marT="72000" marB="72000"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0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Calibri"/>
                          <a:cs typeface="Helvetica" panose="020B0604020202020204" pitchFamily="34" charset="0"/>
                        </a:rPr>
                        <a:t>0</a:t>
                      </a:r>
                    </a:p>
                  </a:txBody>
                  <a:tcPr marL="72000" marR="72000" marT="72000" marB="72000"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0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Calibri"/>
                          <a:cs typeface="Helvetica" panose="020B0604020202020204" pitchFamily="34" charset="0"/>
                        </a:rPr>
                        <a:t>0</a:t>
                      </a:r>
                    </a:p>
                  </a:txBody>
                  <a:tcPr marL="72000" marR="72000" marT="72000" marB="72000"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3</a:t>
                      </a:r>
                      <a:endParaRPr lang="en-GB" sz="1800" b="0" dirty="0"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Calibri"/>
                        <a:cs typeface="Helvetica" panose="020B0604020202020204" pitchFamily="34" charset="0"/>
                      </a:endParaRPr>
                    </a:p>
                  </a:txBody>
                  <a:tcPr marL="72000" marR="72000" marT="72000" marB="72000" anchor="ctr" anchorCtr="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5</a:t>
                      </a:r>
                      <a:endParaRPr lang="en-GB" sz="1800" kern="1200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+mn-ea"/>
                        <a:cs typeface="Helvetica" panose="020B0604020202020204" pitchFamily="34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HE</a:t>
                      </a:r>
                      <a:endParaRPr lang="en-GB" sz="1800" kern="1200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+mn-ea"/>
                        <a:cs typeface="Helvetica" panose="020B0604020202020204" pitchFamily="34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800" b="0" i="0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Humanities and Social Science Elective 1</a:t>
                      </a:r>
                      <a:endParaRPr lang="en-IN" sz="1800" b="0" i="0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0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Calibri"/>
                          <a:cs typeface="Helvetica" panose="020B0604020202020204" pitchFamily="34" charset="0"/>
                        </a:rPr>
                        <a:t>3</a:t>
                      </a:r>
                    </a:p>
                  </a:txBody>
                  <a:tcPr marL="72000" marR="72000" marT="72000" marB="72000"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0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Calibri"/>
                          <a:cs typeface="Helvetica" panose="020B0604020202020204" pitchFamily="34" charset="0"/>
                        </a:rPr>
                        <a:t>0</a:t>
                      </a:r>
                    </a:p>
                  </a:txBody>
                  <a:tcPr marL="72000" marR="72000" marT="72000" marB="72000"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0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Calibri"/>
                          <a:cs typeface="Helvetica" panose="020B0604020202020204" pitchFamily="34" charset="0"/>
                        </a:rPr>
                        <a:t>0</a:t>
                      </a:r>
                    </a:p>
                  </a:txBody>
                  <a:tcPr marL="72000" marR="72000" marT="72000" marB="72000"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3</a:t>
                      </a:r>
                      <a:endParaRPr lang="en-IN" sz="1800" b="0" dirty="0"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Calibri"/>
                        <a:cs typeface="Helvetica" panose="020B0604020202020204" pitchFamily="34" charset="0"/>
                      </a:endParaRPr>
                    </a:p>
                  </a:txBody>
                  <a:tcPr marL="72000" marR="72000" marT="72000" marB="72000" anchor="ctr" anchorCtr="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6</a:t>
                      </a: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OE</a:t>
                      </a: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800" b="0" i="0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Open Elective 1</a:t>
                      </a:r>
                      <a:endParaRPr lang="en-IN" sz="1800" b="0" i="0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0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Calibri"/>
                          <a:cs typeface="Helvetica" panose="020B0604020202020204" pitchFamily="34" charset="0"/>
                        </a:rPr>
                        <a:t>2</a:t>
                      </a:r>
                    </a:p>
                  </a:txBody>
                  <a:tcPr marL="72000" marR="72000" marT="72000" marB="72000"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0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Calibri"/>
                          <a:cs typeface="Helvetica" panose="020B0604020202020204" pitchFamily="34" charset="0"/>
                        </a:rPr>
                        <a:t>0</a:t>
                      </a:r>
                    </a:p>
                  </a:txBody>
                  <a:tcPr marL="72000" marR="72000" marT="72000" marB="72000"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0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Calibri"/>
                          <a:cs typeface="Helvetica" panose="020B0604020202020204" pitchFamily="34" charset="0"/>
                        </a:rPr>
                        <a:t>0</a:t>
                      </a:r>
                    </a:p>
                  </a:txBody>
                  <a:tcPr marL="72000" marR="72000" marT="72000" marB="72000"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0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Calibri"/>
                          <a:cs typeface="Helvetica" panose="020B0604020202020204" pitchFamily="34" charset="0"/>
                        </a:rPr>
                        <a:t>2</a:t>
                      </a:r>
                    </a:p>
                  </a:txBody>
                  <a:tcPr marL="72000" marR="72000" marT="72000" marB="72000" anchor="ctr" anchorCtr="1"/>
                </a:tc>
                <a:extLst>
                  <a:ext uri="{0D108BD9-81ED-4DB2-BD59-A6C34878D82A}">
                    <a16:rowId xmlns:a16="http://schemas.microsoft.com/office/drawing/2014/main" val="2682918629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7</a:t>
                      </a:r>
                      <a:endParaRPr lang="en-GB" sz="1800" kern="1200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+mn-ea"/>
                        <a:cs typeface="Helvetica" panose="020B0604020202020204" pitchFamily="34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NCMC</a:t>
                      </a:r>
                      <a:endParaRPr lang="en-GB" sz="1800" kern="1200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+mn-ea"/>
                        <a:cs typeface="Helvetica" panose="020B0604020202020204" pitchFamily="34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800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Non Credit Mandatory Course 1</a:t>
                      </a:r>
                      <a:endParaRPr lang="en-IN" sz="1800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SG" sz="1800" b="0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Calibri"/>
                          <a:cs typeface="Helvetica" panose="020B0604020202020204" pitchFamily="34" charset="0"/>
                        </a:rPr>
                        <a:t>-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Calibri"/>
                        <a:cs typeface="Helvetica" panose="020B0604020202020204" pitchFamily="34" charset="0"/>
                      </a:endParaRPr>
                    </a:p>
                  </a:txBody>
                  <a:tcPr marL="72000" marR="72000" marT="72000" marB="72000"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0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Calibri"/>
                          <a:cs typeface="Helvetica" panose="020B0604020202020204" pitchFamily="34" charset="0"/>
                        </a:rPr>
                        <a:t>-</a:t>
                      </a:r>
                    </a:p>
                  </a:txBody>
                  <a:tcPr marL="72000" marR="72000" marT="72000" marB="72000"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0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Calibri"/>
                          <a:cs typeface="Helvetica" panose="020B0604020202020204" pitchFamily="34" charset="0"/>
                        </a:rPr>
                        <a:t>-</a:t>
                      </a:r>
                    </a:p>
                  </a:txBody>
                  <a:tcPr marL="72000" marR="72000" marT="72000" marB="72000" anchor="ctr" anchorCtr="1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</a:t>
                      </a:r>
                      <a:endParaRPr lang="en-IN" sz="1800" b="0" dirty="0"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Calibri"/>
                        <a:cs typeface="Helvetica" panose="020B0604020202020204" pitchFamily="34" charset="0"/>
                      </a:endParaRPr>
                    </a:p>
                  </a:txBody>
                  <a:tcPr marL="72000" marR="72000" marT="72000" marB="72000" anchor="ctr" anchorCtr="1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40000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TOTAL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72000" marR="72000" marT="72000" marB="7200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45087" marR="45087" marT="12064" marB="0"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600" dirty="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5087" marR="45087" marT="120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200" dirty="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5085" marR="45085" marT="120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61925" algn="l"/>
                          <a:tab pos="217805" algn="ctr"/>
                        </a:tabLst>
                      </a:pPr>
                      <a:endParaRPr lang="en-IN" sz="1800" b="1" dirty="0"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Calibri"/>
                        <a:cs typeface="Helvetica" panose="020B0604020202020204" pitchFamily="34" charset="0"/>
                      </a:endParaRPr>
                    </a:p>
                  </a:txBody>
                  <a:tcPr marL="72000" marR="72000"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800" b="1" dirty="0"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Calibri"/>
                        <a:cs typeface="Helvetica" panose="020B0604020202020204" pitchFamily="34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800" b="1" dirty="0"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Calibri"/>
                        <a:cs typeface="Helvetica" panose="020B0604020202020204" pitchFamily="34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61925" algn="l"/>
                          <a:tab pos="217805" algn="ctr"/>
                        </a:tabLst>
                      </a:pPr>
                      <a:r>
                        <a:rPr lang="en-IN" sz="1800" b="1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17</a:t>
                      </a:r>
                      <a:endParaRPr lang="en-IN" sz="1800" b="1" dirty="0"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Calibri"/>
                        <a:cs typeface="Helvetica" panose="020B0604020202020204" pitchFamily="34" charset="0"/>
                      </a:endParaRPr>
                    </a:p>
                  </a:txBody>
                  <a:tcPr marL="72000" marR="72000" marT="72000" marB="7200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6FDD1F9B-DA4B-00FB-137F-6A891755A4C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52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 panose="020B0604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solidFill>
                  <a:srgbClr val="002060"/>
                </a:solidFill>
              </a:rPr>
              <a:t>Semester I</a:t>
            </a:r>
            <a:endParaRPr lang="en-IN" sz="4000" b="1" dirty="0">
              <a:solidFill>
                <a:srgbClr val="002060"/>
              </a:solidFill>
              <a:latin typeface="Helvetica" panose="020B0604020202020204"/>
              <a:cs typeface="Helvetica" panose="020B0604020202020204"/>
            </a:endParaRPr>
          </a:p>
        </p:txBody>
      </p:sp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22B2132C-5B9F-DD74-BC97-E0B03BFE6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34500" y="6508213"/>
            <a:ext cx="2743200" cy="365125"/>
          </a:xfrm>
        </p:spPr>
        <p:txBody>
          <a:bodyPr/>
          <a:lstStyle/>
          <a:p>
            <a:pPr algn="r"/>
            <a:fld id="{F619A4CB-83F7-44A3-9C1B-E13E91A1CB8F}" type="slidenum">
              <a:rPr lang="en-IN" smtClean="0"/>
              <a:pPr algn="r"/>
              <a:t>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649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0882878"/>
              </p:ext>
            </p:extLst>
          </p:nvPr>
        </p:nvGraphicFramePr>
        <p:xfrm>
          <a:off x="999796" y="952586"/>
          <a:ext cx="10192408" cy="468134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775159">
                  <a:extLst>
                    <a:ext uri="{9D8B030D-6E8A-4147-A177-3AD203B41FA5}">
                      <a16:colId xmlns:a16="http://schemas.microsoft.com/office/drawing/2014/main" val="1981549192"/>
                    </a:ext>
                  </a:extLst>
                </a:gridCol>
                <a:gridCol w="139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07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1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10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10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10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4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59581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No.</a:t>
                      </a:r>
                      <a:endParaRPr lang="en-IN" sz="1800" b="1" dirty="0"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Calibri"/>
                        <a:cs typeface="Helvetica" panose="020B0604020202020204" pitchFamily="34" charset="0"/>
                      </a:endParaRPr>
                    </a:p>
                  </a:txBody>
                  <a:tcPr marL="72000" marR="72000" marT="72000" marB="7200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Course Category</a:t>
                      </a:r>
                      <a:endParaRPr lang="en-IN" sz="1800" b="1" dirty="0"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Calibri"/>
                        <a:cs typeface="Helvetica" panose="020B0604020202020204" pitchFamily="34" charset="0"/>
                      </a:endParaRPr>
                    </a:p>
                  </a:txBody>
                  <a:tcPr marL="72000" marR="72000" marT="72000" marB="7200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Code</a:t>
                      </a:r>
                      <a:endParaRPr lang="en-IN" sz="1800" b="1" dirty="0"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Calibri"/>
                        <a:cs typeface="Helvetica" panose="020B0604020202020204" pitchFamily="34" charset="0"/>
                      </a:endParaRPr>
                    </a:p>
                  </a:txBody>
                  <a:tcPr marL="72000" marR="72000" marT="72000" marB="7200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Course Title</a:t>
                      </a:r>
                      <a:endParaRPr lang="en-IN" sz="1800" b="1" dirty="0"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Calibri"/>
                        <a:cs typeface="Helvetica" panose="020B0604020202020204" pitchFamily="34" charset="0"/>
                      </a:endParaRPr>
                    </a:p>
                  </a:txBody>
                  <a:tcPr marL="72000" marR="72000" marT="72000" marB="72000" anchor="ctr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Credits</a:t>
                      </a:r>
                      <a:endParaRPr lang="en-IN" sz="1800" b="1" dirty="0"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Calibri"/>
                        <a:cs typeface="Helvetica" panose="020B0604020202020204" pitchFamily="34" charset="0"/>
                      </a:endParaRPr>
                    </a:p>
                  </a:txBody>
                  <a:tcPr marL="72000" marR="72000" marT="72000" marB="72000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Credits</a:t>
                      </a:r>
                      <a:endParaRPr lang="en-IN" sz="1800" b="1" dirty="0"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Calibri"/>
                        <a:cs typeface="Helvetica" panose="020B0604020202020204" pitchFamily="34" charset="0"/>
                      </a:endParaRPr>
                    </a:p>
                  </a:txBody>
                  <a:tcPr marL="72000" marR="72000" marT="72000" marB="720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254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L</a:t>
                      </a:r>
                      <a:endParaRPr lang="en-IN" sz="1800" b="1" dirty="0"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Calibri"/>
                        <a:cs typeface="Helvetica" panose="020B0604020202020204" pitchFamily="34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T</a:t>
                      </a:r>
                      <a:endParaRPr lang="en-IN" sz="1800" b="1" dirty="0"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Calibri"/>
                        <a:cs typeface="Helvetica" panose="020B0604020202020204" pitchFamily="34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P</a:t>
                      </a:r>
                      <a:endParaRPr lang="en-IN" sz="1800" b="1" dirty="0"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Calibri"/>
                        <a:cs typeface="Helvetica" panose="020B0604020202020204" pitchFamily="34" charset="0"/>
                      </a:endParaRPr>
                    </a:p>
                  </a:txBody>
                  <a:tcPr marL="72000" marR="72000" marT="72000" marB="72000" anchor="ctr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  <a:endParaRPr lang="en-GB" sz="1800" kern="1200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+mn-ea"/>
                        <a:cs typeface="Helvetica" panose="020B0604020202020204" pitchFamily="34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BS</a:t>
                      </a:r>
                      <a:endParaRPr lang="en-GB" sz="1800" kern="1200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+mn-ea"/>
                        <a:cs typeface="Helvetica" panose="020B0604020202020204" pitchFamily="34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800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Chemistry / Physics</a:t>
                      </a: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Calibri"/>
                          <a:cs typeface="Helvetica" panose="020B0604020202020204" pitchFamily="34" charset="0"/>
                        </a:rPr>
                        <a:t>2</a:t>
                      </a:r>
                    </a:p>
                  </a:txBody>
                  <a:tcPr marL="72000" marR="72000" marT="72000" marB="72000" anchor="ctr" anchorCtr="1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0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Calibri"/>
                          <a:cs typeface="Helvetica" panose="020B0604020202020204" pitchFamily="34" charset="0"/>
                        </a:rPr>
                        <a:t>0</a:t>
                      </a:r>
                    </a:p>
                  </a:txBody>
                  <a:tcPr marL="72000" marR="72000" marT="72000" marB="72000" anchor="ctr" anchorCtr="1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0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Calibri"/>
                          <a:cs typeface="Helvetica" panose="020B0604020202020204" pitchFamily="34" charset="0"/>
                        </a:rPr>
                        <a:t>1</a:t>
                      </a:r>
                    </a:p>
                  </a:txBody>
                  <a:tcPr marL="72000" marR="72000" marT="72000" marB="72000" anchor="ctr" anchorCtr="1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Calibri"/>
                          <a:cs typeface="Helvetica" panose="020B0604020202020204" pitchFamily="34" charset="0"/>
                        </a:rPr>
                        <a:t>3</a:t>
                      </a:r>
                    </a:p>
                  </a:txBody>
                  <a:tcPr marL="72000" marR="72000" marT="72000" marB="72000" anchor="ctr" anchorCtr="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2</a:t>
                      </a:r>
                      <a:endParaRPr lang="en-GB" sz="1800" kern="1200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+mn-ea"/>
                        <a:cs typeface="Helvetica" panose="020B0604020202020204" pitchFamily="34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BS </a:t>
                      </a:r>
                      <a:endParaRPr lang="en-GB" sz="1800" kern="1200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+mn-ea"/>
                        <a:cs typeface="Helvetica" panose="020B0604020202020204" pitchFamily="34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800" b="0" i="0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dirty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Engineering Mathematics 2</a:t>
                      </a:r>
                    </a:p>
                  </a:txBody>
                  <a:tcPr marL="72000" marR="72000" marT="72000" marB="7200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Calibri"/>
                          <a:cs typeface="Helvetica" panose="020B0604020202020204" pitchFamily="34" charset="0"/>
                        </a:rPr>
                        <a:t>2</a:t>
                      </a:r>
                    </a:p>
                  </a:txBody>
                  <a:tcPr marL="72000" marR="72000" marT="72000" marB="72000" anchor="ctr" anchorCtr="1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0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Calibri"/>
                          <a:cs typeface="Helvetica" panose="020B0604020202020204" pitchFamily="34" charset="0"/>
                        </a:rPr>
                        <a:t>1</a:t>
                      </a:r>
                    </a:p>
                  </a:txBody>
                  <a:tcPr marL="72000" marR="72000" marT="72000" marB="72000" anchor="ctr" anchorCtr="1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0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Calibri"/>
                          <a:cs typeface="Helvetica" panose="020B0604020202020204" pitchFamily="34" charset="0"/>
                        </a:rPr>
                        <a:t>0</a:t>
                      </a:r>
                    </a:p>
                  </a:txBody>
                  <a:tcPr marL="72000" marR="72000" marT="72000" marB="72000" anchor="ctr" anchorCtr="1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Calibri"/>
                          <a:cs typeface="Helvetica" panose="020B0604020202020204" pitchFamily="34" charset="0"/>
                        </a:rPr>
                        <a:t>3</a:t>
                      </a:r>
                    </a:p>
                  </a:txBody>
                  <a:tcPr marL="72000" marR="72000" marT="72000" marB="72000" anchor="ctr" anchorCtr="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3</a:t>
                      </a:r>
                      <a:endParaRPr lang="en-GB" sz="1800" kern="1200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+mn-ea"/>
                        <a:cs typeface="Helvetica" panose="020B0604020202020204" pitchFamily="34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ES</a:t>
                      </a: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800" b="0" i="0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Engineering Science 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Elective</a:t>
                      </a:r>
                      <a:r>
                        <a:rPr lang="en-IN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 2</a:t>
                      </a:r>
                      <a:endParaRPr lang="en-IN" sz="1800" b="0" i="0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72000" marR="72000" marT="72000" marB="7200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Calibri"/>
                          <a:cs typeface="Helvetica" panose="020B0604020202020204" pitchFamily="34" charset="0"/>
                        </a:rPr>
                        <a:t>2</a:t>
                      </a:r>
                    </a:p>
                  </a:txBody>
                  <a:tcPr marL="72000" marR="72000" marT="72000" marB="72000" anchor="ctr" anchorCtr="1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0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Calibri"/>
                          <a:cs typeface="Helvetica" panose="020B0604020202020204" pitchFamily="34" charset="0"/>
                        </a:rPr>
                        <a:t>1</a:t>
                      </a:r>
                    </a:p>
                  </a:txBody>
                  <a:tcPr marL="72000" marR="72000" marT="72000" marB="72000" anchor="ctr" anchorCtr="1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0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Calibri"/>
                          <a:cs typeface="Helvetica" panose="020B0604020202020204" pitchFamily="34" charset="0"/>
                        </a:rPr>
                        <a:t>0</a:t>
                      </a:r>
                    </a:p>
                  </a:txBody>
                  <a:tcPr marL="72000" marR="72000" marT="72000" marB="72000" anchor="ctr" anchorCtr="1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Calibri"/>
                          <a:cs typeface="Helvetica" panose="020B0604020202020204" pitchFamily="34" charset="0"/>
                        </a:rPr>
                        <a:t>3</a:t>
                      </a:r>
                    </a:p>
                  </a:txBody>
                  <a:tcPr marL="72000" marR="72000" marT="72000" marB="72000" anchor="ctr" anchorCtr="1"/>
                </a:tc>
                <a:extLst>
                  <a:ext uri="{0D108BD9-81ED-4DB2-BD59-A6C34878D82A}">
                    <a16:rowId xmlns:a16="http://schemas.microsoft.com/office/drawing/2014/main" val="3584351676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4</a:t>
                      </a: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ES</a:t>
                      </a: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800" b="0" i="0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Engineering Science 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Elective </a:t>
                      </a:r>
                      <a:r>
                        <a:rPr lang="en-IN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3</a:t>
                      </a:r>
                      <a:endParaRPr lang="en-IN" sz="1800" b="0" i="0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Calibri"/>
                          <a:cs typeface="Helvetica" panose="020B0604020202020204" pitchFamily="34" charset="0"/>
                        </a:rPr>
                        <a:t>2</a:t>
                      </a:r>
                    </a:p>
                  </a:txBody>
                  <a:tcPr marL="72000" marR="72000" marT="72000" marB="72000" anchor="ctr" anchorCtr="1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0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Calibri"/>
                          <a:cs typeface="Helvetica" panose="020B0604020202020204" pitchFamily="34" charset="0"/>
                        </a:rPr>
                        <a:t>1</a:t>
                      </a:r>
                    </a:p>
                  </a:txBody>
                  <a:tcPr marL="72000" marR="72000" marT="72000" marB="72000" anchor="ctr" anchorCtr="1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0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Calibri"/>
                          <a:cs typeface="Helvetica" panose="020B0604020202020204" pitchFamily="34" charset="0"/>
                        </a:rPr>
                        <a:t>0</a:t>
                      </a:r>
                    </a:p>
                  </a:txBody>
                  <a:tcPr marL="72000" marR="72000" marT="72000" marB="72000" anchor="ctr" anchorCtr="1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0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Calibri"/>
                          <a:cs typeface="Helvetica" panose="020B0604020202020204" pitchFamily="34" charset="0"/>
                        </a:rPr>
                        <a:t>3</a:t>
                      </a:r>
                    </a:p>
                  </a:txBody>
                  <a:tcPr marL="72000" marR="72000" marT="72000" marB="72000" anchor="ctr" anchorCtr="1"/>
                </a:tc>
                <a:extLst>
                  <a:ext uri="{0D108BD9-81ED-4DB2-BD59-A6C34878D82A}">
                    <a16:rowId xmlns:a16="http://schemas.microsoft.com/office/drawing/2014/main" val="3491895561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5</a:t>
                      </a: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HC</a:t>
                      </a:r>
                      <a:endParaRPr lang="en-GB" sz="1800" kern="1200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+mn-ea"/>
                        <a:cs typeface="Helvetica" panose="020B0604020202020204" pitchFamily="34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800" b="0" i="0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dirty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Ideation and Design Thinking</a:t>
                      </a:r>
                    </a:p>
                  </a:txBody>
                  <a:tcPr marL="72000" marR="72000" marT="72000" marB="7200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Calibri"/>
                          <a:cs typeface="Helvetica" panose="020B0604020202020204" pitchFamily="34" charset="0"/>
                        </a:rPr>
                        <a:t>2</a:t>
                      </a:r>
                    </a:p>
                  </a:txBody>
                  <a:tcPr marL="72000" marR="72000" marT="72000" marB="72000" anchor="ctr" anchorCtr="1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0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Calibri"/>
                          <a:cs typeface="Helvetica" panose="020B0604020202020204" pitchFamily="34" charset="0"/>
                        </a:rPr>
                        <a:t>0</a:t>
                      </a:r>
                    </a:p>
                  </a:txBody>
                  <a:tcPr marL="72000" marR="72000" marT="72000" marB="72000" anchor="ctr" anchorCtr="1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0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Calibri"/>
                          <a:cs typeface="Helvetica" panose="020B0604020202020204" pitchFamily="34" charset="0"/>
                        </a:rPr>
                        <a:t>1</a:t>
                      </a:r>
                    </a:p>
                  </a:txBody>
                  <a:tcPr marL="72000" marR="72000" marT="72000" marB="72000" anchor="ctr" anchorCtr="1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Calibri"/>
                          <a:cs typeface="Helvetica" panose="020B0604020202020204" pitchFamily="34" charset="0"/>
                        </a:rPr>
                        <a:t>3</a:t>
                      </a:r>
                    </a:p>
                  </a:txBody>
                  <a:tcPr marL="72000" marR="72000" marT="72000" marB="72000" anchor="ctr" anchorCtr="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6</a:t>
                      </a: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HE</a:t>
                      </a:r>
                      <a:endParaRPr lang="en-GB" sz="1800" kern="1200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+mn-ea"/>
                        <a:cs typeface="Helvetica" panose="020B0604020202020204" pitchFamily="34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800" b="0" i="0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Humanities and Social Science Elective 2</a:t>
                      </a:r>
                      <a:endParaRPr lang="en-IN" sz="1800" b="0" i="0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0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Calibri"/>
                          <a:cs typeface="Helvetica" panose="020B0604020202020204" pitchFamily="34" charset="0"/>
                        </a:rPr>
                        <a:t>3</a:t>
                      </a:r>
                    </a:p>
                  </a:txBody>
                  <a:tcPr marL="72000" marR="72000" marT="72000" marB="72000" anchor="ctr" anchorCtr="1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0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Calibri"/>
                          <a:cs typeface="Helvetica" panose="020B0604020202020204" pitchFamily="34" charset="0"/>
                        </a:rPr>
                        <a:t>0</a:t>
                      </a:r>
                    </a:p>
                  </a:txBody>
                  <a:tcPr marL="72000" marR="72000" marT="72000" marB="72000" anchor="ctr" anchorCtr="1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0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Calibri"/>
                          <a:cs typeface="Helvetica" panose="020B0604020202020204" pitchFamily="34" charset="0"/>
                        </a:rPr>
                        <a:t>0</a:t>
                      </a:r>
                    </a:p>
                  </a:txBody>
                  <a:tcPr marL="72000" marR="72000" marT="72000" marB="72000" anchor="ctr" anchorCtr="1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Calibri"/>
                          <a:cs typeface="Helvetica" panose="020B0604020202020204" pitchFamily="34" charset="0"/>
                        </a:rPr>
                        <a:t>3</a:t>
                      </a:r>
                      <a:endParaRPr lang="en-IN" sz="1800" b="0" dirty="0"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Calibri"/>
                        <a:cs typeface="Helvetica" panose="020B0604020202020204" pitchFamily="34" charset="0"/>
                      </a:endParaRPr>
                    </a:p>
                  </a:txBody>
                  <a:tcPr marL="72000" marR="72000" marT="72000" marB="72000" anchor="ctr" anchorCtr="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7</a:t>
                      </a:r>
                      <a:endParaRPr lang="en-GB" sz="1800" kern="1200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+mn-ea"/>
                        <a:cs typeface="Helvetica" panose="020B0604020202020204" pitchFamily="34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NCMC</a:t>
                      </a:r>
                      <a:endParaRPr lang="en-GB" sz="1800" kern="1200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+mn-ea"/>
                        <a:cs typeface="Helvetica" panose="020B0604020202020204" pitchFamily="34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800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Non Credit Mandatory Course 2</a:t>
                      </a:r>
                      <a:endParaRPr lang="en-IN" sz="1800" b="0" i="0" u="none" strike="noStrike" dirty="0"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Calibri"/>
                          <a:cs typeface="Helvetica" panose="020B0604020202020204" pitchFamily="34" charset="0"/>
                        </a:rPr>
                        <a:t>-</a:t>
                      </a:r>
                    </a:p>
                  </a:txBody>
                  <a:tcPr marL="72000" marR="72000" marT="72000" marB="72000" anchor="ctr" anchorCtr="1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0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Calibri"/>
                          <a:cs typeface="Helvetica" panose="020B0604020202020204" pitchFamily="34" charset="0"/>
                        </a:rPr>
                        <a:t>-</a:t>
                      </a:r>
                    </a:p>
                  </a:txBody>
                  <a:tcPr marL="72000" marR="72000" marT="72000" marB="72000" anchor="ctr" anchorCtr="1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0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Calibri"/>
                          <a:cs typeface="Helvetica" panose="020B0604020202020204" pitchFamily="34" charset="0"/>
                        </a:rPr>
                        <a:t>-</a:t>
                      </a:r>
                    </a:p>
                  </a:txBody>
                  <a:tcPr marL="72000" marR="72000" marT="72000" marB="72000" anchor="ctr" anchorCtr="1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Calibri"/>
                          <a:cs typeface="Helvetica" panose="020B0604020202020204" pitchFamily="34" charset="0"/>
                        </a:rPr>
                        <a:t>0</a:t>
                      </a:r>
                    </a:p>
                  </a:txBody>
                  <a:tcPr marL="72000" marR="72000" marT="72000" marB="72000" anchor="ctr" anchorCtr="1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40000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TOTAL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72000" marR="72000" marT="72000" marB="7200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45087" marR="45087" marT="12064" marB="0"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600" dirty="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5087" marR="45087" marT="120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200" dirty="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5085" marR="45085" marT="120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61925" algn="l"/>
                          <a:tab pos="217805" algn="ctr"/>
                        </a:tabLst>
                      </a:pPr>
                      <a:endParaRPr lang="en-IN" sz="1800" b="1" dirty="0"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Calibri"/>
                        <a:cs typeface="Helvetica" panose="020B0604020202020204" pitchFamily="34" charset="0"/>
                      </a:endParaRPr>
                    </a:p>
                  </a:txBody>
                  <a:tcPr marL="72000" marR="72000"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800" b="1" dirty="0"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Calibri"/>
                        <a:cs typeface="Helvetica" panose="020B0604020202020204" pitchFamily="34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800" b="1" dirty="0"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Calibri"/>
                        <a:cs typeface="Helvetica" panose="020B0604020202020204" pitchFamily="34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61925" algn="l"/>
                          <a:tab pos="217805" algn="ctr"/>
                        </a:tabLst>
                      </a:pPr>
                      <a:r>
                        <a:rPr lang="en-IN" sz="1800" b="1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18</a:t>
                      </a:r>
                      <a:endParaRPr lang="en-IN" sz="1800" b="1" dirty="0"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Calibri"/>
                        <a:cs typeface="Helvetica" panose="020B0604020202020204" pitchFamily="34" charset="0"/>
                      </a:endParaRPr>
                    </a:p>
                  </a:txBody>
                  <a:tcPr marL="72000" marR="72000" marT="72000" marB="7200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E381805D-7026-723E-5076-49DEDD3F4FD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52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 panose="020B0604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solidFill>
                  <a:srgbClr val="002060"/>
                </a:solidFill>
              </a:rPr>
              <a:t>Semester II</a:t>
            </a:r>
            <a:endParaRPr lang="en-IN" sz="4000" b="1" dirty="0">
              <a:solidFill>
                <a:srgbClr val="002060"/>
              </a:solidFill>
              <a:latin typeface="Helvetica" panose="020B0604020202020204"/>
              <a:cs typeface="Helvetica" panose="020B0604020202020204"/>
            </a:endParaRPr>
          </a:p>
        </p:txBody>
      </p:sp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79601235-DA85-AB61-B684-9159F747C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34500" y="6508213"/>
            <a:ext cx="2743200" cy="365125"/>
          </a:xfrm>
        </p:spPr>
        <p:txBody>
          <a:bodyPr/>
          <a:lstStyle/>
          <a:p>
            <a:pPr algn="r"/>
            <a:fld id="{F619A4CB-83F7-44A3-9C1B-E13E91A1CB8F}" type="slidenum">
              <a:rPr lang="en-IN" smtClean="0"/>
              <a:pPr algn="r"/>
              <a:t>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1352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0503422"/>
              </p:ext>
            </p:extLst>
          </p:nvPr>
        </p:nvGraphicFramePr>
        <p:xfrm>
          <a:off x="1354815" y="952586"/>
          <a:ext cx="9482369" cy="468134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1981549192"/>
                    </a:ext>
                  </a:extLst>
                </a:gridCol>
                <a:gridCol w="1198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8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94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18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67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507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59581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No.</a:t>
                      </a:r>
                      <a:endParaRPr lang="en-IN" sz="1800" b="1" dirty="0"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Calibri"/>
                        <a:cs typeface="Helvetica" panose="020B0604020202020204" pitchFamily="34" charset="0"/>
                      </a:endParaRPr>
                    </a:p>
                  </a:txBody>
                  <a:tcPr marL="72000" marR="72000" marT="72000" marB="7200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Course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Category</a:t>
                      </a:r>
                      <a:endParaRPr lang="en-IN" sz="1800" b="1" dirty="0"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Calibri"/>
                        <a:cs typeface="Helvetica" panose="020B0604020202020204" pitchFamily="34" charset="0"/>
                      </a:endParaRPr>
                    </a:p>
                  </a:txBody>
                  <a:tcPr marL="72000" marR="72000" marT="72000" marB="7200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Code</a:t>
                      </a:r>
                      <a:endParaRPr lang="en-IN" sz="1800" b="1" dirty="0"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Calibri"/>
                        <a:cs typeface="Helvetica" panose="020B0604020202020204" pitchFamily="34" charset="0"/>
                      </a:endParaRPr>
                    </a:p>
                  </a:txBody>
                  <a:tcPr marL="72000" marR="72000" marT="72000" marB="7200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Course Title</a:t>
                      </a:r>
                      <a:endParaRPr lang="en-IN" sz="1800" b="1" dirty="0"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Calibri"/>
                        <a:cs typeface="Helvetica" panose="020B0604020202020204" pitchFamily="34" charset="0"/>
                      </a:endParaRPr>
                    </a:p>
                  </a:txBody>
                  <a:tcPr marL="72000" marR="72000" marT="72000" marB="72000" anchor="ctr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Credits</a:t>
                      </a:r>
                      <a:endParaRPr lang="en-IN" sz="1800" b="1" dirty="0"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Calibri"/>
                        <a:cs typeface="Helvetica" panose="020B0604020202020204" pitchFamily="34" charset="0"/>
                      </a:endParaRPr>
                    </a:p>
                  </a:txBody>
                  <a:tcPr marL="72000" marR="72000" marT="72000" marB="72000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Credits</a:t>
                      </a:r>
                      <a:endParaRPr lang="en-IN" sz="1800" b="1" dirty="0"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Calibri"/>
                        <a:cs typeface="Helvetica" panose="020B0604020202020204" pitchFamily="34" charset="0"/>
                      </a:endParaRPr>
                    </a:p>
                  </a:txBody>
                  <a:tcPr marL="72000" marR="72000" marT="72000" marB="720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254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L</a:t>
                      </a:r>
                      <a:endParaRPr lang="en-IN" sz="1800" b="1" dirty="0"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Calibri"/>
                        <a:cs typeface="Helvetica" panose="020B0604020202020204" pitchFamily="34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T</a:t>
                      </a:r>
                      <a:endParaRPr lang="en-IN" sz="1800" b="1" dirty="0"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Calibri"/>
                        <a:cs typeface="Helvetica" panose="020B0604020202020204" pitchFamily="34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P</a:t>
                      </a:r>
                      <a:endParaRPr lang="en-IN" sz="1800" b="1" dirty="0"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Calibri"/>
                        <a:cs typeface="Helvetica" panose="020B0604020202020204" pitchFamily="34" charset="0"/>
                      </a:endParaRPr>
                    </a:p>
                  </a:txBody>
                  <a:tcPr marL="72000" marR="72000" marT="72000" marB="72000" anchor="ctr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b="0" kern="1200" dirty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  <a:endParaRPr lang="en-GB" sz="1800" b="0" kern="1200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+mn-ea"/>
                        <a:cs typeface="Helvetica" panose="020B0604020202020204" pitchFamily="34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b="0" kern="1200" dirty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BS</a:t>
                      </a:r>
                      <a:endParaRPr lang="en-GB" sz="1800" b="0" kern="1200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+mn-ea"/>
                        <a:cs typeface="Helvetica" panose="020B0604020202020204" pitchFamily="34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EBS105</a:t>
                      </a:r>
                      <a:endParaRPr lang="en-IN" sz="1800" b="0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Engineering mathematics 3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125"/>
                        </a:lnSpc>
                        <a:buNone/>
                      </a:pPr>
                      <a:r>
                        <a:rPr lang="en-IN" b="0" i="0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</a:rPr>
                        <a:t>2</a:t>
                      </a: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125"/>
                        </a:lnSpc>
                        <a:buNone/>
                      </a:pPr>
                      <a:r>
                        <a:rPr lang="en-IN" b="0" i="0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</a:rPr>
                        <a:t>1</a:t>
                      </a: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125"/>
                        </a:lnSpc>
                        <a:buNone/>
                      </a:pPr>
                      <a:r>
                        <a:rPr lang="en-IN" b="0" i="0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</a:rPr>
                        <a:t>0</a:t>
                      </a: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350"/>
                        </a:lnSpc>
                        <a:buNone/>
                      </a:pPr>
                      <a:r>
                        <a:rPr lang="en-GB" sz="1800" b="0" i="0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</a:rPr>
                        <a:t>3​</a:t>
                      </a:r>
                      <a:endParaRPr lang="en-GB" b="0" i="0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72000" marR="72000" marT="72000" marB="720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b="0" kern="1200" dirty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2</a:t>
                      </a:r>
                      <a:endParaRPr lang="en-GB" sz="1800" b="0" kern="1200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+mn-ea"/>
                        <a:cs typeface="Helvetica" panose="020B0604020202020204" pitchFamily="34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b="0" kern="1200" dirty="0">
                          <a:solidFill>
                            <a:srgbClr val="0070C0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PC </a:t>
                      </a:r>
                      <a:endParaRPr lang="en-GB" sz="1800" b="0" kern="1200" dirty="0">
                        <a:solidFill>
                          <a:srgbClr val="0070C0"/>
                        </a:solidFill>
                        <a:latin typeface="Helvetica" panose="020B0604020202020204" pitchFamily="34" charset="0"/>
                        <a:ea typeface="+mn-ea"/>
                        <a:cs typeface="Helvetica" panose="020B0604020202020204" pitchFamily="34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dirty="0">
                          <a:solidFill>
                            <a:srgbClr val="0070C0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EEC201</a:t>
                      </a:r>
                      <a:endParaRPr lang="en-IN" sz="1800" b="0" i="0" dirty="0">
                        <a:solidFill>
                          <a:srgbClr val="0070C0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Electrical Circuits and Networks</a:t>
                      </a: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125"/>
                        </a:lnSpc>
                        <a:buNone/>
                      </a:pPr>
                      <a:r>
                        <a:rPr lang="en-IN" b="0" i="0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</a:rPr>
                        <a:t>2</a:t>
                      </a: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125"/>
                        </a:lnSpc>
                        <a:buNone/>
                      </a:pPr>
                      <a:r>
                        <a:rPr lang="en-IN" b="0" i="0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</a:rPr>
                        <a:t>1</a:t>
                      </a: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125"/>
                        </a:lnSpc>
                        <a:buNone/>
                      </a:pPr>
                      <a:r>
                        <a:rPr lang="en-IN" b="0" i="0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</a:rPr>
                        <a:t>0</a:t>
                      </a: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125"/>
                        </a:lnSpc>
                        <a:buNone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</a:rPr>
                        <a:t>3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72000" marR="72000" marT="72000" marB="720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b="0" kern="1200" dirty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3</a:t>
                      </a:r>
                      <a:endParaRPr lang="en-GB" sz="1800" b="0" kern="1200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+mn-ea"/>
                        <a:cs typeface="Helvetica" panose="020B0604020202020204" pitchFamily="34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PC</a:t>
                      </a:r>
                      <a:endParaRPr lang="en-GB" sz="1800" b="0" kern="1200" dirty="0">
                        <a:solidFill>
                          <a:srgbClr val="0070C0"/>
                        </a:solidFill>
                        <a:latin typeface="Helvetica" panose="020B0604020202020204" pitchFamily="34" charset="0"/>
                        <a:ea typeface="+mn-ea"/>
                        <a:cs typeface="Helvetica" panose="020B0604020202020204" pitchFamily="34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rgbClr val="0070C0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EEC202</a:t>
                      </a:r>
                      <a:endParaRPr lang="en-IN" sz="1800" b="0" i="0" dirty="0">
                        <a:solidFill>
                          <a:srgbClr val="0070C0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Computer Organization and Design</a:t>
                      </a: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125"/>
                        </a:lnSpc>
                        <a:buNone/>
                      </a:pPr>
                      <a:r>
                        <a:rPr lang="en-IN" b="0" i="0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</a:rPr>
                        <a:t>2</a:t>
                      </a: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125"/>
                        </a:lnSpc>
                        <a:buNone/>
                      </a:pPr>
                      <a:r>
                        <a:rPr lang="en-IN" b="0" i="0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</a:rPr>
                        <a:t>1</a:t>
                      </a: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125"/>
                        </a:lnSpc>
                        <a:buNone/>
                      </a:pPr>
                      <a:r>
                        <a:rPr lang="en-IN" b="0" i="0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</a:rPr>
                        <a:t>0</a:t>
                      </a: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125"/>
                        </a:lnSpc>
                        <a:buNone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</a:rPr>
                        <a:t>3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72000" marR="72000" marT="72000" marB="72000" anchor="ctr"/>
                </a:tc>
                <a:extLst>
                  <a:ext uri="{0D108BD9-81ED-4DB2-BD59-A6C34878D82A}">
                    <a16:rowId xmlns:a16="http://schemas.microsoft.com/office/drawing/2014/main" val="3584351676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4</a:t>
                      </a: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PC</a:t>
                      </a:r>
                      <a:endParaRPr lang="en-GB" sz="1800" b="0" kern="1200" dirty="0">
                        <a:solidFill>
                          <a:srgbClr val="0070C0"/>
                        </a:solidFill>
                        <a:latin typeface="Helvetica" panose="020B0604020202020204" pitchFamily="34" charset="0"/>
                        <a:ea typeface="+mn-ea"/>
                        <a:cs typeface="Helvetica" panose="020B0604020202020204" pitchFamily="34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dirty="0">
                          <a:solidFill>
                            <a:srgbClr val="0070C0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EEC203</a:t>
                      </a:r>
                      <a:endParaRPr lang="en-IN" sz="1800" b="0" i="0" dirty="0">
                        <a:solidFill>
                          <a:srgbClr val="0070C0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Data Structures and Algorithms</a:t>
                      </a: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125"/>
                        </a:lnSpc>
                        <a:buNone/>
                      </a:pPr>
                      <a:r>
                        <a:rPr lang="en-IN" b="0" i="0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</a:rPr>
                        <a:t>2</a:t>
                      </a: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125"/>
                        </a:lnSpc>
                        <a:buNone/>
                      </a:pPr>
                      <a:r>
                        <a:rPr lang="en-IN" b="0" i="0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</a:rPr>
                        <a:t>0</a:t>
                      </a: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125"/>
                        </a:lnSpc>
                        <a:buNone/>
                      </a:pPr>
                      <a:r>
                        <a:rPr lang="en-IN" b="0" i="0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</a:rPr>
                        <a:t>1</a:t>
                      </a: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125"/>
                        </a:lnSpc>
                        <a:buNone/>
                      </a:pPr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</a:rPr>
                        <a:t>3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72000" marR="72000" marT="72000" marB="720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5</a:t>
                      </a: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PC</a:t>
                      </a:r>
                      <a:endParaRPr lang="en-GB" sz="1800" b="0" kern="1200" dirty="0">
                        <a:solidFill>
                          <a:srgbClr val="0070C0"/>
                        </a:solidFill>
                        <a:latin typeface="Helvetica" panose="020B0604020202020204" pitchFamily="34" charset="0"/>
                        <a:ea typeface="+mn-ea"/>
                        <a:cs typeface="Helvetica" panose="020B0604020202020204" pitchFamily="34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dirty="0">
                          <a:solidFill>
                            <a:srgbClr val="0070C0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EEC204</a:t>
                      </a:r>
                      <a:endParaRPr lang="en-IN" sz="1800" b="0" i="0" dirty="0">
                        <a:solidFill>
                          <a:srgbClr val="0070C0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Solid State Devices</a:t>
                      </a: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125"/>
                        </a:lnSpc>
                        <a:buNone/>
                      </a:pPr>
                      <a:r>
                        <a:rPr lang="en-IN" b="0" i="0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3</a:t>
                      </a: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125"/>
                        </a:lnSpc>
                        <a:buNone/>
                      </a:pPr>
                      <a:r>
                        <a:rPr lang="en-IN" b="0" i="0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0</a:t>
                      </a: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125"/>
                        </a:lnSpc>
                        <a:buNone/>
                      </a:pPr>
                      <a:r>
                        <a:rPr lang="en-IN" b="0" i="0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0</a:t>
                      </a: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125"/>
                        </a:lnSpc>
                        <a:buNone/>
                      </a:pPr>
                      <a:r>
                        <a:rPr lang="en-IN" b="0" i="0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</a:rPr>
                        <a:t>3</a:t>
                      </a:r>
                    </a:p>
                  </a:txBody>
                  <a:tcPr marL="72000" marR="72000" marT="72000" marB="72000" anchor="ctr"/>
                </a:tc>
                <a:extLst>
                  <a:ext uri="{0D108BD9-81ED-4DB2-BD59-A6C34878D82A}">
                    <a16:rowId xmlns:a16="http://schemas.microsoft.com/office/drawing/2014/main" val="3779728829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6</a:t>
                      </a: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OE</a:t>
                      </a: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EOE21X</a:t>
                      </a:r>
                      <a:endParaRPr lang="en-IN" sz="1800" b="0" i="0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Open Elective 2</a:t>
                      </a: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125"/>
                        </a:lnSpc>
                        <a:buNone/>
                      </a:pPr>
                      <a:r>
                        <a:rPr lang="en-IN" b="0" i="0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</a:rPr>
                        <a:t>3</a:t>
                      </a: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125"/>
                        </a:lnSpc>
                        <a:buNone/>
                      </a:pPr>
                      <a:r>
                        <a:rPr lang="en-IN" b="0" i="0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</a:rPr>
                        <a:t>0</a:t>
                      </a: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125"/>
                        </a:lnSpc>
                        <a:buNone/>
                      </a:pPr>
                      <a:r>
                        <a:rPr lang="en-IN" b="0" i="0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</a:rPr>
                        <a:t>0</a:t>
                      </a: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125"/>
                        </a:lnSpc>
                        <a:buNone/>
                      </a:pPr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</a:rPr>
                        <a:t>3</a:t>
                      </a:r>
                      <a:r>
                        <a:rPr lang="en-IN" sz="1800" b="0" i="0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</a:rPr>
                        <a:t>​</a:t>
                      </a:r>
                      <a:endParaRPr lang="en-IN" b="0" i="0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72000" marR="72000" marT="72000" marB="72000" anchor="ctr"/>
                </a:tc>
                <a:extLst>
                  <a:ext uri="{0D108BD9-81ED-4DB2-BD59-A6C34878D82A}">
                    <a16:rowId xmlns:a16="http://schemas.microsoft.com/office/drawing/2014/main" val="3574909633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7</a:t>
                      </a: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NCMC</a:t>
                      </a:r>
                      <a:endParaRPr lang="en-GB" sz="1800" b="0" kern="1200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+mn-ea"/>
                        <a:cs typeface="Helvetica" panose="020B0604020202020204" pitchFamily="34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ENC103</a:t>
                      </a:r>
                      <a:endParaRPr lang="en-IN" sz="1800" b="0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Non Credit Mandatory Course 3</a:t>
                      </a:r>
                      <a:endParaRPr lang="en-IN" sz="1800" b="0" i="0" u="none" strike="noStrike" dirty="0"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Calibri"/>
                          <a:cs typeface="Helvetica" panose="020B0604020202020204" pitchFamily="34" charset="0"/>
                        </a:rPr>
                        <a:t>-</a:t>
                      </a:r>
                    </a:p>
                  </a:txBody>
                  <a:tcPr marL="72000" marR="72000" marT="72000" marB="72000" anchor="ctr" anchorCtr="1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0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Calibri"/>
                          <a:cs typeface="Helvetica" panose="020B0604020202020204" pitchFamily="34" charset="0"/>
                        </a:rPr>
                        <a:t>-</a:t>
                      </a:r>
                    </a:p>
                  </a:txBody>
                  <a:tcPr marL="72000" marR="72000" marT="72000" marB="72000" anchor="ctr" anchorCtr="1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0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Calibri"/>
                          <a:cs typeface="Helvetica" panose="020B0604020202020204" pitchFamily="34" charset="0"/>
                        </a:rPr>
                        <a:t>-</a:t>
                      </a:r>
                    </a:p>
                  </a:txBody>
                  <a:tcPr marL="72000" marR="72000" marT="72000" marB="72000" anchor="ctr" anchorCtr="1"/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350"/>
                        </a:lnSpc>
                        <a:buNone/>
                      </a:pPr>
                      <a:r>
                        <a:rPr lang="en-GB" sz="1800" b="0" i="0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</a:rPr>
                        <a:t>0​</a:t>
                      </a:r>
                      <a:endParaRPr lang="en-GB" b="0" i="0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72000" marR="72000" marT="72000" marB="7200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40000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TOTAL</a:t>
                      </a:r>
                      <a:endParaRPr lang="en-IN" sz="1800" b="1" dirty="0"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72000" marR="72000" marT="72000" marB="7200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45087" marR="45087" marT="12064" marB="0"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600" dirty="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5087" marR="45087" marT="120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200" dirty="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5085" marR="45085" marT="120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350"/>
                        </a:lnSpc>
                        <a:buNone/>
                      </a:pP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72000" marR="72000"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350"/>
                        </a:lnSpc>
                        <a:buNone/>
                      </a:pP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350"/>
                        </a:lnSpc>
                        <a:buNone/>
                      </a:pP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  <a:tabLst>
                          <a:tab pos="161925" algn="l"/>
                          <a:tab pos="217805" algn="ctr"/>
                        </a:tabLs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18</a:t>
                      </a:r>
                    </a:p>
                  </a:txBody>
                  <a:tcPr marL="72000" marR="72000" marT="72000" marB="7200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B5861C54-A5BE-FEE3-6F41-DEE4BD10423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52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 panose="020B0604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solidFill>
                  <a:srgbClr val="002060"/>
                </a:solidFill>
              </a:rPr>
              <a:t>Semester III</a:t>
            </a:r>
            <a:endParaRPr lang="en-IN" sz="4000" b="1" dirty="0">
              <a:solidFill>
                <a:srgbClr val="002060"/>
              </a:solidFill>
              <a:latin typeface="Helvetica" panose="020B0604020202020204"/>
              <a:cs typeface="Helvetica" panose="020B0604020202020204"/>
            </a:endParaRPr>
          </a:p>
        </p:txBody>
      </p:sp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AE0B6632-0B7D-66A1-1AE0-664A7B73C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34500" y="6508213"/>
            <a:ext cx="2743200" cy="365125"/>
          </a:xfrm>
        </p:spPr>
        <p:txBody>
          <a:bodyPr/>
          <a:lstStyle/>
          <a:p>
            <a:pPr algn="r"/>
            <a:fld id="{F619A4CB-83F7-44A3-9C1B-E13E91A1CB8F}" type="slidenum">
              <a:rPr lang="en-IN" smtClean="0"/>
              <a:pPr algn="r"/>
              <a:t>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1613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034203"/>
              </p:ext>
            </p:extLst>
          </p:nvPr>
        </p:nvGraphicFramePr>
        <p:xfrm>
          <a:off x="1230084" y="952586"/>
          <a:ext cx="9731832" cy="468134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1981549192"/>
                    </a:ext>
                  </a:extLst>
                </a:gridCol>
                <a:gridCol w="1198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3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40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40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40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4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59581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No.</a:t>
                      </a:r>
                      <a:endParaRPr lang="en-IN" sz="1800" b="1" dirty="0"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Calibri"/>
                        <a:cs typeface="Helvetica" panose="020B0604020202020204" pitchFamily="34" charset="0"/>
                      </a:endParaRPr>
                    </a:p>
                  </a:txBody>
                  <a:tcPr marL="72000" marR="72000" marT="72000" marB="7200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Course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Category</a:t>
                      </a:r>
                      <a:endParaRPr lang="en-IN" sz="1800" b="1" dirty="0"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Calibri"/>
                        <a:cs typeface="Helvetica" panose="020B0604020202020204" pitchFamily="34" charset="0"/>
                      </a:endParaRPr>
                    </a:p>
                  </a:txBody>
                  <a:tcPr marL="72000" marR="72000" marT="72000" marB="7200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Code</a:t>
                      </a:r>
                      <a:endParaRPr lang="en-IN" sz="1800" b="1" dirty="0"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Calibri"/>
                        <a:cs typeface="Helvetica" panose="020B0604020202020204" pitchFamily="34" charset="0"/>
                      </a:endParaRPr>
                    </a:p>
                  </a:txBody>
                  <a:tcPr marL="72000" marR="72000" marT="72000" marB="7200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Course Title</a:t>
                      </a:r>
                      <a:endParaRPr lang="en-IN" sz="1800" b="1" dirty="0"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Calibri"/>
                        <a:cs typeface="Helvetica" panose="020B0604020202020204" pitchFamily="34" charset="0"/>
                      </a:endParaRPr>
                    </a:p>
                  </a:txBody>
                  <a:tcPr marL="72000" marR="72000" marT="72000" marB="72000" anchor="ctr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Credits</a:t>
                      </a:r>
                      <a:endParaRPr lang="en-IN" sz="1800" b="1" dirty="0"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Calibri"/>
                        <a:cs typeface="Helvetica" panose="020B0604020202020204" pitchFamily="34" charset="0"/>
                      </a:endParaRPr>
                    </a:p>
                  </a:txBody>
                  <a:tcPr marL="72000" marR="72000" marT="72000" marB="72000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Credits</a:t>
                      </a:r>
                      <a:endParaRPr lang="en-IN" sz="1800" b="1" dirty="0"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Calibri"/>
                        <a:cs typeface="Helvetica" panose="020B0604020202020204" pitchFamily="34" charset="0"/>
                      </a:endParaRPr>
                    </a:p>
                  </a:txBody>
                  <a:tcPr marL="72000" marR="72000" marT="72000" marB="720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254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L</a:t>
                      </a:r>
                      <a:endParaRPr lang="en-IN" sz="1800" b="1" dirty="0"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Calibri"/>
                        <a:cs typeface="Helvetica" panose="020B0604020202020204" pitchFamily="34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T</a:t>
                      </a:r>
                      <a:endParaRPr lang="en-IN" sz="1800" b="1" dirty="0"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Calibri"/>
                        <a:cs typeface="Helvetica" panose="020B0604020202020204" pitchFamily="34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P</a:t>
                      </a:r>
                      <a:endParaRPr lang="en-IN" sz="1800" b="1" dirty="0"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Calibri"/>
                        <a:cs typeface="Helvetica" panose="020B0604020202020204" pitchFamily="34" charset="0"/>
                      </a:endParaRPr>
                    </a:p>
                  </a:txBody>
                  <a:tcPr marL="72000" marR="72000" marT="72000" marB="72000" anchor="ctr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b="0" kern="1200" dirty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  <a:endParaRPr lang="en-GB" sz="1800" b="0" kern="1200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+mn-ea"/>
                        <a:cs typeface="Helvetica" panose="020B0604020202020204" pitchFamily="34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b="0" kern="1200" dirty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BS</a:t>
                      </a:r>
                      <a:endParaRPr lang="en-GB" sz="1800" b="0" kern="1200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+mn-ea"/>
                        <a:cs typeface="Helvetica" panose="020B0604020202020204" pitchFamily="34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EBS106</a:t>
                      </a:r>
                      <a:endParaRPr lang="en-IN" sz="1800" b="0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dirty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Engineering Mathematics 4</a:t>
                      </a: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125"/>
                        </a:lnSpc>
                        <a:buNone/>
                      </a:pPr>
                      <a:r>
                        <a:rPr lang="en-IN" b="0" i="0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</a:rPr>
                        <a:t>2</a:t>
                      </a: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125"/>
                        </a:lnSpc>
                        <a:buNone/>
                      </a:pPr>
                      <a:r>
                        <a:rPr lang="en-IN" b="0" i="0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</a:rPr>
                        <a:t>1</a:t>
                      </a: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125"/>
                        </a:lnSpc>
                        <a:buNone/>
                      </a:pPr>
                      <a:r>
                        <a:rPr lang="en-IN" b="0" i="0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</a:rPr>
                        <a:t>0</a:t>
                      </a: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Calibri"/>
                          <a:cs typeface="Helvetica" panose="020B0604020202020204" pitchFamily="34" charset="0"/>
                        </a:rPr>
                        <a:t>3</a:t>
                      </a:r>
                    </a:p>
                  </a:txBody>
                  <a:tcPr marL="72000" marR="72000" marT="72000" marB="72000" anchor="ctr" anchorCtr="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b="0" kern="1200" dirty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2</a:t>
                      </a:r>
                      <a:endParaRPr lang="en-GB" sz="1800" b="0" kern="1200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+mn-ea"/>
                        <a:cs typeface="Helvetica" panose="020B0604020202020204" pitchFamily="34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b="0" kern="1200" dirty="0">
                          <a:solidFill>
                            <a:srgbClr val="0070C0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PC </a:t>
                      </a:r>
                      <a:endParaRPr lang="en-GB" sz="1800" b="0" kern="1200" dirty="0">
                        <a:solidFill>
                          <a:srgbClr val="0070C0"/>
                        </a:solidFill>
                        <a:latin typeface="Helvetica" panose="020B0604020202020204" pitchFamily="34" charset="0"/>
                        <a:ea typeface="+mn-ea"/>
                        <a:cs typeface="Helvetica" panose="020B0604020202020204" pitchFamily="34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dirty="0">
                          <a:solidFill>
                            <a:srgbClr val="0070C0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EEC205</a:t>
                      </a:r>
                      <a:endParaRPr lang="en-IN" sz="1800" b="0" i="0" dirty="0">
                        <a:solidFill>
                          <a:srgbClr val="0070C0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Microcontroller &amp; Embedded Systems</a:t>
                      </a:r>
                    </a:p>
                  </a:txBody>
                  <a:tcPr marL="72000" marR="72000" marT="72000" marB="7200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2</a:t>
                      </a: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</a:t>
                      </a: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72000" marR="72000" marT="72000" marB="720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b="0" kern="1200" dirty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3</a:t>
                      </a:r>
                      <a:endParaRPr lang="en-GB" sz="1800" b="0" kern="1200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+mn-ea"/>
                        <a:cs typeface="Helvetica" panose="020B0604020202020204" pitchFamily="34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PC</a:t>
                      </a:r>
                      <a:endParaRPr lang="en-GB" sz="1800" b="0" kern="1200" dirty="0">
                        <a:solidFill>
                          <a:srgbClr val="0070C0"/>
                        </a:solidFill>
                        <a:latin typeface="Helvetica" panose="020B0604020202020204" pitchFamily="34" charset="0"/>
                        <a:ea typeface="+mn-ea"/>
                        <a:cs typeface="Helvetica" panose="020B0604020202020204" pitchFamily="34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rgbClr val="0070C0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EEC206</a:t>
                      </a:r>
                      <a:endParaRPr lang="en-IN" sz="1800" b="0" i="0" dirty="0">
                        <a:solidFill>
                          <a:srgbClr val="0070C0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Power and Energy Engineering</a:t>
                      </a:r>
                    </a:p>
                  </a:txBody>
                  <a:tcPr marL="72000" marR="72000" marT="72000" marB="7200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3</a:t>
                      </a: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</a:t>
                      </a: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</a:t>
                      </a: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72000" marR="72000" marT="72000" marB="72000" anchor="ctr"/>
                </a:tc>
                <a:extLst>
                  <a:ext uri="{0D108BD9-81ED-4DB2-BD59-A6C34878D82A}">
                    <a16:rowId xmlns:a16="http://schemas.microsoft.com/office/drawing/2014/main" val="3584351676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4</a:t>
                      </a:r>
                      <a:endParaRPr lang="en-GB" sz="1800" b="0" kern="1200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+mn-ea"/>
                        <a:cs typeface="Helvetica" panose="020B0604020202020204" pitchFamily="34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PC</a:t>
                      </a:r>
                      <a:endParaRPr lang="en-GB" sz="1800" b="0" kern="1200" dirty="0">
                        <a:solidFill>
                          <a:srgbClr val="0070C0"/>
                        </a:solidFill>
                        <a:latin typeface="Helvetica" panose="020B0604020202020204" pitchFamily="34" charset="0"/>
                        <a:ea typeface="+mn-ea"/>
                        <a:cs typeface="Helvetica" panose="020B0604020202020204" pitchFamily="34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dirty="0">
                          <a:solidFill>
                            <a:srgbClr val="0070C0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EEC207</a:t>
                      </a:r>
                      <a:endParaRPr lang="en-IN" sz="1800" b="0" i="0" dirty="0">
                        <a:solidFill>
                          <a:srgbClr val="0070C0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Signals and Systems</a:t>
                      </a:r>
                    </a:p>
                  </a:txBody>
                  <a:tcPr marL="72000" marR="72000" marT="72000" marB="7200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2</a:t>
                      </a: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</a:t>
                      </a: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72000" marR="72000" marT="72000" marB="720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5</a:t>
                      </a: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rgbClr val="0070C0"/>
                          </a:solidFill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PC</a:t>
                      </a: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dirty="0">
                          <a:solidFill>
                            <a:srgbClr val="0070C0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EEC208</a:t>
                      </a:r>
                      <a:endParaRPr lang="en-IN" sz="1800" b="0" i="0" dirty="0">
                        <a:solidFill>
                          <a:srgbClr val="0070C0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Analog Systems</a:t>
                      </a: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2</a:t>
                      </a: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</a:t>
                      </a: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3</a:t>
                      </a:r>
                    </a:p>
                  </a:txBody>
                  <a:tcPr marL="72000" marR="72000" marT="72000" marB="72000" anchor="ctr"/>
                </a:tc>
                <a:extLst>
                  <a:ext uri="{0D108BD9-81ED-4DB2-BD59-A6C34878D82A}">
                    <a16:rowId xmlns:a16="http://schemas.microsoft.com/office/drawing/2014/main" val="234429369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6</a:t>
                      </a: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OE</a:t>
                      </a: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EOE22X</a:t>
                      </a:r>
                      <a:endParaRPr lang="en-IN" sz="1800" b="0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Open Elective 3</a:t>
                      </a: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125"/>
                        </a:lnSpc>
                        <a:buNone/>
                      </a:pPr>
                      <a:r>
                        <a:rPr lang="en-IN" b="0" i="0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</a:rPr>
                        <a:t>3</a:t>
                      </a: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125"/>
                        </a:lnSpc>
                        <a:buNone/>
                      </a:pPr>
                      <a:r>
                        <a:rPr lang="en-IN" b="0" i="0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</a:rPr>
                        <a:t>0</a:t>
                      </a: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125"/>
                        </a:lnSpc>
                        <a:buNone/>
                      </a:pPr>
                      <a:r>
                        <a:rPr lang="en-IN" b="0" i="0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</a:rPr>
                        <a:t>0</a:t>
                      </a: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3</a:t>
                      </a:r>
                    </a:p>
                  </a:txBody>
                  <a:tcPr marL="72000" marR="72000" marT="72000" marB="72000" anchor="ctr"/>
                </a:tc>
                <a:extLst>
                  <a:ext uri="{0D108BD9-81ED-4DB2-BD59-A6C34878D82A}">
                    <a16:rowId xmlns:a16="http://schemas.microsoft.com/office/drawing/2014/main" val="1795736707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7</a:t>
                      </a: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NCMC</a:t>
                      </a:r>
                      <a:endParaRPr lang="en-GB" sz="1800" b="0" kern="1200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+mn-ea"/>
                        <a:cs typeface="Helvetica" panose="020B0604020202020204" pitchFamily="34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ENC104</a:t>
                      </a:r>
                      <a:endParaRPr lang="en-IN" sz="1800" b="0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Non Credit Mandatory Course 4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-</a:t>
                      </a: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-</a:t>
                      </a: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-</a:t>
                      </a: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</a:t>
                      </a:r>
                    </a:p>
                  </a:txBody>
                  <a:tcPr marL="72000" marR="72000" marT="72000" marB="7200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40000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TOTAL</a:t>
                      </a:r>
                      <a:endParaRPr lang="en-IN" sz="1800" b="1" dirty="0"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72000" marR="72000" marT="72000" marB="7200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45087" marR="45087" marT="12064" marB="0"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600" dirty="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5087" marR="45087" marT="120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200" dirty="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5085" marR="45085" marT="120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61925" algn="l"/>
                          <a:tab pos="217805" algn="ctr"/>
                        </a:tabLst>
                      </a:pPr>
                      <a:endParaRPr lang="en-IN" sz="1800" b="1" dirty="0"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Calibri"/>
                        <a:cs typeface="Helvetica" panose="020B0604020202020204" pitchFamily="34" charset="0"/>
                      </a:endParaRPr>
                    </a:p>
                  </a:txBody>
                  <a:tcPr marL="72000" marR="72000"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800" b="1" dirty="0"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Calibri"/>
                        <a:cs typeface="Helvetica" panose="020B0604020202020204" pitchFamily="34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800" b="1" dirty="0"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Calibri"/>
                        <a:cs typeface="Helvetica" panose="020B0604020202020204" pitchFamily="34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61925" algn="l"/>
                          <a:tab pos="217805" algn="ctr"/>
                        </a:tabLst>
                      </a:pPr>
                      <a:r>
                        <a:rPr lang="en-IN" sz="1800" b="1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18</a:t>
                      </a:r>
                      <a:endParaRPr lang="en-IN" sz="1800" b="1" dirty="0"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Calibri"/>
                        <a:cs typeface="Helvetica" panose="020B0604020202020204" pitchFamily="34" charset="0"/>
                      </a:endParaRPr>
                    </a:p>
                  </a:txBody>
                  <a:tcPr marL="72000" marR="72000" marT="72000" marB="7200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2D3AFD91-BCC1-B075-9779-5EEC79E38FB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52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 panose="020B0604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solidFill>
                  <a:srgbClr val="002060"/>
                </a:solidFill>
              </a:rPr>
              <a:t>Semester IV</a:t>
            </a:r>
            <a:endParaRPr lang="en-IN" sz="4000" b="1" dirty="0">
              <a:solidFill>
                <a:srgbClr val="002060"/>
              </a:solidFill>
              <a:latin typeface="Helvetica" panose="020B0604020202020204"/>
              <a:cs typeface="Helvetica" panose="020B0604020202020204"/>
            </a:endParaRPr>
          </a:p>
        </p:txBody>
      </p:sp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C6F45A2A-A5A5-C993-3DC0-3028BDAD6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34500" y="6508213"/>
            <a:ext cx="2743200" cy="365125"/>
          </a:xfrm>
        </p:spPr>
        <p:txBody>
          <a:bodyPr/>
          <a:lstStyle/>
          <a:p>
            <a:pPr algn="r"/>
            <a:fld id="{F619A4CB-83F7-44A3-9C1B-E13E91A1CB8F}" type="slidenum">
              <a:rPr lang="en-IN" smtClean="0"/>
              <a:pPr algn="r"/>
              <a:t>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4270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3280742"/>
              </p:ext>
            </p:extLst>
          </p:nvPr>
        </p:nvGraphicFramePr>
        <p:xfrm>
          <a:off x="1843122" y="952586"/>
          <a:ext cx="8505755" cy="421334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741683">
                  <a:extLst>
                    <a:ext uri="{9D8B030D-6E8A-4147-A177-3AD203B41FA5}">
                      <a16:colId xmlns:a16="http://schemas.microsoft.com/office/drawing/2014/main" val="1981549192"/>
                    </a:ext>
                  </a:extLst>
                </a:gridCol>
                <a:gridCol w="1198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99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99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99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4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59581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No.</a:t>
                      </a:r>
                      <a:endParaRPr lang="en-IN" sz="1800" b="1" dirty="0"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Calibri"/>
                        <a:cs typeface="Helvetica" panose="020B0604020202020204" pitchFamily="34" charset="0"/>
                      </a:endParaRPr>
                    </a:p>
                  </a:txBody>
                  <a:tcPr marL="72000" marR="72000" marT="72000" marB="7200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Course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Category</a:t>
                      </a:r>
                      <a:endParaRPr lang="en-IN" sz="1800" b="1" dirty="0"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Calibri"/>
                        <a:cs typeface="Helvetica" panose="020B0604020202020204" pitchFamily="34" charset="0"/>
                      </a:endParaRPr>
                    </a:p>
                  </a:txBody>
                  <a:tcPr marL="72000" marR="72000" marT="72000" marB="7200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Code</a:t>
                      </a:r>
                      <a:endParaRPr lang="en-IN" sz="1800" b="1" dirty="0"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Calibri"/>
                        <a:cs typeface="Helvetica" panose="020B0604020202020204" pitchFamily="34" charset="0"/>
                      </a:endParaRPr>
                    </a:p>
                  </a:txBody>
                  <a:tcPr marL="72000" marR="72000" marT="72000" marB="7200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Course Title</a:t>
                      </a:r>
                      <a:endParaRPr lang="en-IN" sz="1800" b="1" dirty="0"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Calibri"/>
                        <a:cs typeface="Helvetica" panose="020B0604020202020204" pitchFamily="34" charset="0"/>
                      </a:endParaRPr>
                    </a:p>
                  </a:txBody>
                  <a:tcPr marL="72000" marR="72000" marT="72000" marB="72000" anchor="ctr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Credits</a:t>
                      </a:r>
                      <a:endParaRPr lang="en-IN" sz="1800" b="1" dirty="0"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Calibri"/>
                        <a:cs typeface="Helvetica" panose="020B0604020202020204" pitchFamily="34" charset="0"/>
                      </a:endParaRPr>
                    </a:p>
                  </a:txBody>
                  <a:tcPr marL="72000" marR="72000" marT="72000" marB="72000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Credits</a:t>
                      </a:r>
                      <a:endParaRPr lang="en-IN" sz="1800" b="1" dirty="0"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Calibri"/>
                        <a:cs typeface="Helvetica" panose="020B0604020202020204" pitchFamily="34" charset="0"/>
                      </a:endParaRPr>
                    </a:p>
                  </a:txBody>
                  <a:tcPr marL="72000" marR="72000" marT="72000" marB="720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254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L</a:t>
                      </a:r>
                      <a:endParaRPr lang="en-IN" sz="1800" b="1" dirty="0"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Calibri"/>
                        <a:cs typeface="Helvetica" panose="020B0604020202020204" pitchFamily="34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T</a:t>
                      </a:r>
                      <a:endParaRPr lang="en-IN" sz="1800" b="1" dirty="0"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Calibri"/>
                        <a:cs typeface="Helvetica" panose="020B0604020202020204" pitchFamily="34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P</a:t>
                      </a:r>
                      <a:endParaRPr lang="en-IN" sz="1800" b="1" dirty="0"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ea typeface="Calibri"/>
                        <a:cs typeface="Helvetica" panose="020B0604020202020204" pitchFamily="34" charset="0"/>
                      </a:endParaRPr>
                    </a:p>
                  </a:txBody>
                  <a:tcPr marL="72000" marR="72000" marT="72000" marB="72000" anchor="ctr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b="0" kern="1200" dirty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  <a:endParaRPr lang="en-GB" sz="1800" b="0" kern="1200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+mn-ea"/>
                        <a:cs typeface="Helvetica" panose="020B0604020202020204" pitchFamily="34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b="0" kern="1200" dirty="0">
                          <a:solidFill>
                            <a:srgbClr val="0070C0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PC</a:t>
                      </a:r>
                      <a:endParaRPr lang="en-GB" sz="1800" b="0" kern="1200" dirty="0">
                        <a:solidFill>
                          <a:srgbClr val="0070C0"/>
                        </a:solidFill>
                        <a:latin typeface="Helvetica" panose="020B0604020202020204" pitchFamily="34" charset="0"/>
                        <a:ea typeface="+mn-ea"/>
                        <a:cs typeface="Helvetica" panose="020B0604020202020204" pitchFamily="34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0070C0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EEC301</a:t>
                      </a:r>
                      <a:endParaRPr lang="en-IN" sz="1800" b="0" dirty="0">
                        <a:solidFill>
                          <a:srgbClr val="0070C0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Power Electronics</a:t>
                      </a:r>
                    </a:p>
                  </a:txBody>
                  <a:tcPr marL="72000" marR="72000" marT="72000" marB="72000" anchor="b"/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IN" b="0" i="0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</a:rPr>
                        <a:t>2</a:t>
                      </a: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IN" b="0" i="0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</a:rPr>
                        <a:t>1</a:t>
                      </a: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IN" b="0" i="0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</a:rPr>
                        <a:t>0</a:t>
                      </a: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</a:rPr>
                        <a:t>3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72000" marR="72000" marT="72000" marB="720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b="0" kern="1200" dirty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2</a:t>
                      </a:r>
                      <a:endParaRPr lang="en-GB" sz="1800" b="0" kern="1200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+mn-ea"/>
                        <a:cs typeface="Helvetica" panose="020B0604020202020204" pitchFamily="34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b="0" kern="1200" dirty="0">
                          <a:solidFill>
                            <a:srgbClr val="0070C0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PC </a:t>
                      </a:r>
                      <a:endParaRPr lang="en-GB" sz="1800" b="0" kern="1200" dirty="0">
                        <a:solidFill>
                          <a:srgbClr val="0070C0"/>
                        </a:solidFill>
                        <a:latin typeface="Helvetica" panose="020B0604020202020204" pitchFamily="34" charset="0"/>
                        <a:ea typeface="+mn-ea"/>
                        <a:cs typeface="Helvetica" panose="020B0604020202020204" pitchFamily="34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dirty="0">
                          <a:solidFill>
                            <a:srgbClr val="0070C0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EEC302</a:t>
                      </a:r>
                      <a:endParaRPr lang="en-IN" sz="1800" b="0" i="0" dirty="0">
                        <a:solidFill>
                          <a:srgbClr val="0070C0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Control Engineering</a:t>
                      </a:r>
                    </a:p>
                  </a:txBody>
                  <a:tcPr marL="72000" marR="72000" marT="72000" marB="72000" anchor="b"/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IN" b="0" i="0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</a:rPr>
                        <a:t>2</a:t>
                      </a: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IN" b="0" i="0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</a:rPr>
                        <a:t>1</a:t>
                      </a: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IN" b="0" i="0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</a:rPr>
                        <a:t>0</a:t>
                      </a: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</a:rPr>
                        <a:t>3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72000" marR="72000" marT="72000" marB="720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b="0" kern="1200" dirty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3</a:t>
                      </a:r>
                      <a:endParaRPr lang="en-GB" sz="1800" b="0" kern="1200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ea typeface="+mn-ea"/>
                        <a:cs typeface="Helvetica" panose="020B0604020202020204" pitchFamily="34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PC</a:t>
                      </a:r>
                      <a:endParaRPr lang="en-GB" sz="1800" b="0" kern="1200" dirty="0">
                        <a:solidFill>
                          <a:srgbClr val="0070C0"/>
                        </a:solidFill>
                        <a:latin typeface="Helvetica" panose="020B0604020202020204" pitchFamily="34" charset="0"/>
                        <a:ea typeface="+mn-ea"/>
                        <a:cs typeface="Helvetica" panose="020B0604020202020204" pitchFamily="34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rgbClr val="0070C0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EEC303</a:t>
                      </a:r>
                      <a:endParaRPr lang="en-IN" sz="1800" b="0" i="0" dirty="0">
                        <a:solidFill>
                          <a:srgbClr val="0070C0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Operating Systems</a:t>
                      </a:r>
                      <a:endParaRPr lang="en-IN" sz="1800" b="0" i="1" u="none" strike="noStrike" dirty="0">
                        <a:solidFill>
                          <a:srgbClr val="0070C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36000" marR="36000" marT="36000" marB="3600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2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</a:t>
                      </a: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3584351676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b="0" kern="1200" dirty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4</a:t>
                      </a: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PC</a:t>
                      </a:r>
                      <a:endParaRPr lang="en-GB" sz="1800" b="0" kern="1200" dirty="0">
                        <a:solidFill>
                          <a:srgbClr val="0070C0"/>
                        </a:solidFill>
                        <a:latin typeface="Helvetica" panose="020B0604020202020204" pitchFamily="34" charset="0"/>
                        <a:ea typeface="+mn-ea"/>
                        <a:cs typeface="Helvetica" panose="020B0604020202020204" pitchFamily="34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dirty="0">
                          <a:solidFill>
                            <a:srgbClr val="0070C0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EEC304</a:t>
                      </a:r>
                      <a:endParaRPr lang="en-IN" sz="1800" b="0" i="0" dirty="0">
                        <a:solidFill>
                          <a:srgbClr val="0070C0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Digital Signal Processing</a:t>
                      </a:r>
                      <a:endParaRPr lang="en-US" sz="1800" b="0" i="0" u="none" strike="noStrike" dirty="0">
                        <a:solidFill>
                          <a:srgbClr val="0070C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72000" marR="72000" marT="72000" marB="72000" anchor="b"/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IN" b="0" i="0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</a:rPr>
                        <a:t>2</a:t>
                      </a: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IN" b="0" i="0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</a:rPr>
                        <a:t>0</a:t>
                      </a: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IN" b="0" i="0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</a:rPr>
                        <a:t>1</a:t>
                      </a: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SG" b="0" i="0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</a:rPr>
                        <a:t>3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72000" marR="72000" marT="72000" marB="72000" anchor="ctr"/>
                </a:tc>
                <a:extLst>
                  <a:ext uri="{0D108BD9-81ED-4DB2-BD59-A6C34878D82A}">
                    <a16:rowId xmlns:a16="http://schemas.microsoft.com/office/drawing/2014/main" val="2349363966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b="0" kern="1200" dirty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5</a:t>
                      </a: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b="0" kern="1200" dirty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PE</a:t>
                      </a: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EVE31X</a:t>
                      </a:r>
                      <a:endParaRPr lang="en-IN" sz="1800" b="0" i="0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Professional Elective 1</a:t>
                      </a:r>
                    </a:p>
                  </a:txBody>
                  <a:tcPr marL="72000" marR="72000" marT="72000" marB="72000" anchor="b"/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125"/>
                        </a:lnSpc>
                        <a:buNone/>
                      </a:pPr>
                      <a:r>
                        <a:rPr lang="en-IN" b="0" i="0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</a:rPr>
                        <a:t>3</a:t>
                      </a: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125"/>
                        </a:lnSpc>
                        <a:buNone/>
                      </a:pPr>
                      <a:r>
                        <a:rPr lang="en-IN" b="0" i="0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</a:rPr>
                        <a:t>0</a:t>
                      </a: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125"/>
                        </a:lnSpc>
                        <a:buNone/>
                      </a:pPr>
                      <a:r>
                        <a:rPr lang="en-IN" b="0" i="0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</a:rPr>
                        <a:t>0</a:t>
                      </a: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SG" b="0" i="0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</a:rPr>
                        <a:t>3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72000" marR="72000" marT="72000" marB="72000" anchor="ctr"/>
                </a:tc>
                <a:extLst>
                  <a:ext uri="{0D108BD9-81ED-4DB2-BD59-A6C34878D82A}">
                    <a16:rowId xmlns:a16="http://schemas.microsoft.com/office/drawing/2014/main" val="373746260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6</a:t>
                      </a: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ea typeface="+mn-ea"/>
                          <a:cs typeface="Helvetica" panose="020B0604020202020204" pitchFamily="34" charset="0"/>
                        </a:rPr>
                        <a:t>OE</a:t>
                      </a: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EOE31X</a:t>
                      </a:r>
                      <a:endParaRPr lang="en-IN" sz="1800" b="0" i="0" dirty="0">
                        <a:solidFill>
                          <a:schemeClr val="tx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Open Elective 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125"/>
                        </a:lnSpc>
                        <a:buNone/>
                      </a:pPr>
                      <a:r>
                        <a:rPr lang="en-IN" b="0" i="0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</a:rPr>
                        <a:t>3</a:t>
                      </a: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125"/>
                        </a:lnSpc>
                        <a:buNone/>
                      </a:pPr>
                      <a:r>
                        <a:rPr lang="en-IN" b="0" i="0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</a:rPr>
                        <a:t>0</a:t>
                      </a: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125"/>
                        </a:lnSpc>
                        <a:buNone/>
                      </a:pPr>
                      <a:r>
                        <a:rPr lang="en-IN" b="0" i="0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</a:rPr>
                        <a:t>0</a:t>
                      </a: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75"/>
                        </a:lnSpc>
                        <a:buNone/>
                      </a:pPr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</a:rPr>
                        <a:t>3</a:t>
                      </a:r>
                      <a:r>
                        <a:rPr lang="en-IN" sz="1800" b="0" i="0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</a:rPr>
                        <a:t>​</a:t>
                      </a:r>
                      <a:endParaRPr lang="en-IN" b="0" i="0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72000" marR="72000" marT="72000" marB="72000" anchor="ctr"/>
                </a:tc>
                <a:extLst>
                  <a:ext uri="{0D108BD9-81ED-4DB2-BD59-A6C34878D82A}">
                    <a16:rowId xmlns:a16="http://schemas.microsoft.com/office/drawing/2014/main" val="2169113822"/>
                  </a:ext>
                </a:extLst>
              </a:tr>
              <a:tr h="540000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TOTAL</a:t>
                      </a:r>
                      <a:endParaRPr lang="en-IN" sz="1800" b="1" dirty="0">
                        <a:solidFill>
                          <a:schemeClr val="tx1"/>
                        </a:solidFill>
                        <a:effectLst/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72000" marR="72000" marT="72000" marB="7200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45087" marR="45087" marT="12064" marB="0"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600" dirty="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5087" marR="45087" marT="120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200" dirty="0">
                        <a:solidFill>
                          <a:srgbClr val="00206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5085" marR="45085" marT="120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425"/>
                        </a:lnSpc>
                        <a:buNone/>
                      </a:pP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72000" marR="72000"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425"/>
                        </a:lnSpc>
                        <a:buNone/>
                      </a:pP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425"/>
                        </a:lnSpc>
                        <a:buNone/>
                      </a:pP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72000" marR="72000" marT="72000" marB="72000" anchor="ctr"/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800" b="1" i="0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</a:rPr>
                        <a:t>18</a:t>
                      </a:r>
                      <a:r>
                        <a:rPr lang="en-IN" sz="1800" b="0" i="0" dirty="0">
                          <a:solidFill>
                            <a:srgbClr val="000000"/>
                          </a:solidFill>
                          <a:effectLst/>
                          <a:latin typeface="Helvetica" panose="020B0604020202020204" pitchFamily="34" charset="0"/>
                        </a:rPr>
                        <a:t>​</a:t>
                      </a:r>
                      <a:endParaRPr lang="en-IN" b="0" i="0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72000" marR="72000" marT="72000" marB="7200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5C56C321-1340-A867-8A1B-2FC56C7C8D5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525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 panose="020B0604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solidFill>
                  <a:srgbClr val="002060"/>
                </a:solidFill>
              </a:rPr>
              <a:t>Semester V</a:t>
            </a:r>
            <a:endParaRPr lang="en-IN" sz="4000" b="1" dirty="0">
              <a:solidFill>
                <a:srgbClr val="002060"/>
              </a:solidFill>
              <a:latin typeface="Helvetica" panose="020B0604020202020204"/>
              <a:cs typeface="Helvetica" panose="020B0604020202020204"/>
            </a:endParaRPr>
          </a:p>
        </p:txBody>
      </p:sp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907E27F4-A9D8-A061-67CB-A50FC3967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34500" y="6508213"/>
            <a:ext cx="2743200" cy="365125"/>
          </a:xfrm>
        </p:spPr>
        <p:txBody>
          <a:bodyPr/>
          <a:lstStyle/>
          <a:p>
            <a:pPr algn="r"/>
            <a:fld id="{F619A4CB-83F7-44A3-9C1B-E13E91A1CB8F}" type="slidenum">
              <a:rPr lang="en-IN" smtClean="0"/>
              <a:pPr algn="r"/>
              <a:t>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9556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6054</TotalTime>
  <Words>1056</Words>
  <Application>Microsoft Office PowerPoint</Application>
  <PresentationFormat>Widescreen</PresentationFormat>
  <Paragraphs>622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Helvetica</vt:lpstr>
      <vt:lpstr>Office Theme</vt:lpstr>
      <vt:lpstr>Curriculum: Electrical Engineering &amp; Computer Science</vt:lpstr>
      <vt:lpstr>PowerPoint Presentation</vt:lpstr>
      <vt:lpstr>List of Professional Core courses</vt:lpstr>
      <vt:lpstr>List of Professional Elective courses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Curriculum Structure</dc:title>
  <dc:creator>admin</dc:creator>
  <cp:lastModifiedBy>Pradeep Gopalakrishnan</cp:lastModifiedBy>
  <cp:revision>1273</cp:revision>
  <cp:lastPrinted>2023-10-20T08:40:37Z</cp:lastPrinted>
  <dcterms:created xsi:type="dcterms:W3CDTF">2022-07-26T09:51:54Z</dcterms:created>
  <dcterms:modified xsi:type="dcterms:W3CDTF">2025-04-23T06:14:31Z</dcterms:modified>
</cp:coreProperties>
</file>