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1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59" r:id="rId17"/>
  </p:sldIdLst>
  <p:sldSz cx="12188825" cy="6858000"/>
  <p:notesSz cx="6858000" cy="9144000"/>
  <p:defaultTextStyle>
    <a:defPPr rtl="0">
      <a:defRPr lang="pl-pl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492" autoAdjust="0"/>
  </p:normalViewPr>
  <p:slideViewPr>
    <p:cSldViewPr>
      <p:cViewPr>
        <p:scale>
          <a:sx n="75" d="100"/>
          <a:sy n="75" d="100"/>
        </p:scale>
        <p:origin x="240" y="1986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62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9/2/quickstyle/3d8" qsCatId="3D" csTypeId="urn:microsoft.com/office/officeart/2005/8/colors/accent4_1" csCatId="accent4" phldr="1"/>
      <dgm:spPr/>
      <dgm:t>
        <a:bodyPr rtlCol="0"/>
        <a:lstStyle/>
        <a:p>
          <a:pPr rtl="0"/>
          <a:endParaRPr lang="en-US"/>
        </a:p>
      </dgm:t>
    </dgm:pt>
    <dgm:pt modelId="{170C0135-3A94-4623-AA81-735573228628}">
      <dgm:prSet phldrT="[Text]"/>
      <dgm:spPr/>
      <dgm:t>
        <a:bodyPr rtlCol="0"/>
        <a:lstStyle/>
        <a:p>
          <a:pPr rtl="0"/>
          <a:r>
            <a:rPr lang="pl-PL" noProof="0" dirty="0" err="1"/>
            <a:t>IntelliJ</a:t>
          </a:r>
          <a:r>
            <a:rPr lang="pl-PL" noProof="0" dirty="0"/>
            <a:t> IDEA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 rtlCol="0"/>
        <a:lstStyle/>
        <a:p>
          <a:pPr rtl="0"/>
          <a:endParaRPr lang="en-US"/>
        </a:p>
      </dgm:t>
    </dgm:pt>
    <dgm:pt modelId="{D38474F5-0992-4D39-B19C-1F963AEBACD2}" type="sibTrans" cxnId="{22A430BA-B6E0-4052-AE0E-A81596E2528E}">
      <dgm:prSet/>
      <dgm:spPr/>
      <dgm:t>
        <a:bodyPr rtlCol="0"/>
        <a:lstStyle/>
        <a:p>
          <a:pPr rtl="0"/>
          <a:endParaRPr lang="en-US"/>
        </a:p>
      </dgm:t>
    </dgm:pt>
    <dgm:pt modelId="{B8E35523-DEC4-40C5-AD71-C446E3CF02A7}">
      <dgm:prSet phldrT="[Text]"/>
      <dgm:spPr/>
      <dgm:t>
        <a:bodyPr rtlCol="0"/>
        <a:lstStyle/>
        <a:p>
          <a:pPr rtl="0"/>
          <a:r>
            <a:rPr lang="pl-PL" noProof="0" dirty="0"/>
            <a:t>JAVA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 rtlCol="0"/>
        <a:lstStyle/>
        <a:p>
          <a:pPr rtl="0"/>
          <a:endParaRPr lang="en-US"/>
        </a:p>
      </dgm:t>
    </dgm:pt>
    <dgm:pt modelId="{2EEF7558-FF6A-4D97-B16B-E787F09F42D0}" type="sibTrans" cxnId="{74BF261D-E0A3-43A7-83EB-85FEEF0798DA}">
      <dgm:prSet/>
      <dgm:spPr/>
      <dgm:t>
        <a:bodyPr rtlCol="0"/>
        <a:lstStyle/>
        <a:p>
          <a:pPr rtl="0"/>
          <a:endParaRPr lang="pl-PL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 custT="1"/>
      <dgm:spPr/>
      <dgm:t>
        <a:bodyPr rtlCol="0"/>
        <a:lstStyle/>
        <a:p>
          <a:pPr rtl="0"/>
          <a:r>
            <a:rPr lang="pl-PL" sz="2000" noProof="0" dirty="0" err="1"/>
            <a:t>Maven</a:t>
          </a:r>
          <a:endParaRPr lang="pl-PL" sz="1800" noProof="0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 rtlCol="0"/>
        <a:lstStyle/>
        <a:p>
          <a:pPr rtl="0"/>
          <a:endParaRPr lang="en-US"/>
        </a:p>
      </dgm:t>
    </dgm:pt>
    <dgm:pt modelId="{B47B7453-52D0-4E8E-A0EE-5E0C42B9531D}" type="sibTrans" cxnId="{1C13D7DA-244F-475B-A626-FFEF1E3983D1}">
      <dgm:prSet/>
      <dgm:spPr/>
      <dgm:t>
        <a:bodyPr rtlCol="0"/>
        <a:lstStyle/>
        <a:p>
          <a:pPr rtl="0"/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 rtlCol="0"/>
        <a:lstStyle/>
        <a:p>
          <a:pPr rtl="0"/>
          <a:r>
            <a:rPr lang="pl-PL" noProof="0" dirty="0"/>
            <a:t>Apache POI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 rtlCol="0"/>
        <a:lstStyle/>
        <a:p>
          <a:pPr rtl="0"/>
          <a:endParaRPr lang="en-US"/>
        </a:p>
      </dgm:t>
    </dgm:pt>
    <dgm:pt modelId="{E3DD98F3-578A-483D-B82A-920BD328FE4E}" type="sibTrans" cxnId="{B410F203-BF34-4790-B774-CBB246AFFDF3}">
      <dgm:prSet/>
      <dgm:spPr/>
      <dgm:t>
        <a:bodyPr rtlCol="0"/>
        <a:lstStyle/>
        <a:p>
          <a:pPr rtl="0"/>
          <a:endParaRPr lang="pl-PL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/>
      <dgm:spPr/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</dgm:pt>
  </dgm:ptLst>
  <dgm:cxnLst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F8B4547-3241-43CC-8427-42F2B0BCAE57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4" csCatId="colorful"/>
      <dgm:spPr/>
    </dgm:pt>
    <dgm:pt modelId="{9DF8CE93-ABDF-4297-9C95-D44C1F412DB1}" type="pres">
      <dgm:prSet presAssocID="{9F8B4547-3241-43CC-8427-42F2B0BCAE57}" presName="Name0" presStyleCnt="0">
        <dgm:presLayoutVars>
          <dgm:dir/>
          <dgm:resizeHandles val="exact"/>
        </dgm:presLayoutVars>
      </dgm:prSet>
      <dgm:spPr/>
    </dgm:pt>
  </dgm:ptLst>
  <dgm:cxnLst>
    <dgm:cxn modelId="{42547ABA-2AE2-420F-8432-37E426055D47}" type="presOf" srcId="{9F8B4547-3241-43CC-8427-42F2B0BCAE57}" destId="{9DF8CE93-ABDF-4297-9C95-D44C1F412DB1}" srcOrd="0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9/2/quickstyle/3d8" qsCatId="3D" csTypeId="urn:microsoft.com/office/officeart/2005/8/colors/accent4_1" csCatId="accent4" phldr="1"/>
      <dgm:spPr/>
      <dgm:t>
        <a:bodyPr rtlCol="0"/>
        <a:lstStyle/>
        <a:p>
          <a:pPr rtl="0"/>
          <a:endParaRPr lang="en-US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61768550-6FA2-421B-BF53-22E629655CE4}" type="presOf" srcId="{D44E9E87-B9B9-4324-8110-FB781FB2AAAE}" destId="{061D020E-2B5D-4C0D-9DFD-684837CC0BCE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E1663F7-2BAC-460C-82A8-44D6E9D191EB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</dgm:pt>
    <dgm:pt modelId="{C2720247-4788-4D32-BAF8-858C6AAE3F8F}" type="pres">
      <dgm:prSet presAssocID="{DE1663F7-2BAC-460C-82A8-44D6E9D191EB}" presName="Name0" presStyleCnt="0">
        <dgm:presLayoutVars>
          <dgm:dir/>
          <dgm:resizeHandles val="exact"/>
        </dgm:presLayoutVars>
      </dgm:prSet>
      <dgm:spPr/>
    </dgm:pt>
  </dgm:ptLst>
  <dgm:cxnLst>
    <dgm:cxn modelId="{BB78D359-A35A-42CB-AEF0-BDA1DAAAA2D8}" type="presOf" srcId="{DE1663F7-2BAC-460C-82A8-44D6E9D191EB}" destId="{C2720247-4788-4D32-BAF8-858C6AAE3F8F}" srcOrd="0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3CE6F92-F49B-4A0E-8CA9-5D8ED2551003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1" csCatId="colorful" phldr="1"/>
      <dgm:spPr/>
    </dgm:pt>
    <dgm:pt modelId="{E1C32E19-E2EC-4866-A35F-6EDF627A87DA}" type="pres">
      <dgm:prSet presAssocID="{53CE6F92-F49B-4A0E-8CA9-5D8ED2551003}" presName="Name0" presStyleCnt="0">
        <dgm:presLayoutVars>
          <dgm:dir/>
          <dgm:resizeHandles val="exact"/>
        </dgm:presLayoutVars>
      </dgm:prSet>
      <dgm:spPr/>
    </dgm:pt>
  </dgm:ptLst>
  <dgm:cxnLst>
    <dgm:cxn modelId="{F5A26128-189F-4DEC-B124-D3B4D7EB7B53}" type="presOf" srcId="{53CE6F92-F49B-4A0E-8CA9-5D8ED2551003}" destId="{E1C32E19-E2EC-4866-A35F-6EDF627A87DA}" srcOrd="0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F8B4547-3241-43CC-8427-42F2B0BCAE57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4" csCatId="colorful"/>
      <dgm:spPr/>
    </dgm:pt>
    <dgm:pt modelId="{9DF8CE93-ABDF-4297-9C95-D44C1F412DB1}" type="pres">
      <dgm:prSet presAssocID="{9F8B4547-3241-43CC-8427-42F2B0BCAE57}" presName="Name0" presStyleCnt="0">
        <dgm:presLayoutVars>
          <dgm:dir/>
          <dgm:resizeHandles val="exact"/>
        </dgm:presLayoutVars>
      </dgm:prSet>
      <dgm:spPr/>
    </dgm:pt>
  </dgm:ptLst>
  <dgm:cxnLst>
    <dgm:cxn modelId="{42547ABA-2AE2-420F-8432-37E426055D47}" type="presOf" srcId="{9F8B4547-3241-43CC-8427-42F2B0BCAE57}" destId="{9DF8CE93-ABDF-4297-9C95-D44C1F412DB1}" srcOrd="0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9/2/quickstyle/3d8" qsCatId="3D" csTypeId="urn:microsoft.com/office/officeart/2005/8/colors/accent4_1" csCatId="accent4" phldr="1"/>
      <dgm:spPr/>
      <dgm:t>
        <a:bodyPr rtlCol="0"/>
        <a:lstStyle/>
        <a:p>
          <a:pPr rtl="0"/>
          <a:endParaRPr lang="en-US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61768550-6FA2-421B-BF53-22E629655CE4}" type="presOf" srcId="{D44E9E87-B9B9-4324-8110-FB781FB2AAAE}" destId="{061D020E-2B5D-4C0D-9DFD-684837CC0BCE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3CE6F92-F49B-4A0E-8CA9-5D8ED2551003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1" csCatId="colorful" phldr="1"/>
      <dgm:spPr/>
    </dgm:pt>
    <dgm:pt modelId="{E1C32E19-E2EC-4866-A35F-6EDF627A87DA}" type="pres">
      <dgm:prSet presAssocID="{53CE6F92-F49B-4A0E-8CA9-5D8ED2551003}" presName="Name0" presStyleCnt="0">
        <dgm:presLayoutVars>
          <dgm:dir/>
          <dgm:resizeHandles val="exact"/>
        </dgm:presLayoutVars>
      </dgm:prSet>
      <dgm:spPr/>
    </dgm:pt>
  </dgm:ptLst>
  <dgm:cxnLst>
    <dgm:cxn modelId="{F5A26128-189F-4DEC-B124-D3B4D7EB7B53}" type="presOf" srcId="{53CE6F92-F49B-4A0E-8CA9-5D8ED2551003}" destId="{E1C32E19-E2EC-4866-A35F-6EDF627A87DA}" srcOrd="0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9/2/quickstyle/3d8" qsCatId="3D" csTypeId="urn:microsoft.com/office/officeart/2005/8/colors/accent4_1" csCatId="accent4" phldr="1"/>
      <dgm:spPr/>
      <dgm:t>
        <a:bodyPr rtlCol="0"/>
        <a:lstStyle/>
        <a:p>
          <a:pPr rtl="0"/>
          <a:endParaRPr lang="en-US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61768550-6FA2-421B-BF53-22E629655CE4}" type="presOf" srcId="{D44E9E87-B9B9-4324-8110-FB781FB2AAAE}" destId="{061D020E-2B5D-4C0D-9DFD-684837CC0BCE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9/2/quickstyle/3d8" qsCatId="3D" csTypeId="urn:microsoft.com/office/officeart/2005/8/colors/accent4_1" csCatId="accent4" phldr="1"/>
      <dgm:spPr/>
      <dgm:t>
        <a:bodyPr rtlCol="0"/>
        <a:lstStyle/>
        <a:p>
          <a:pPr rtl="0"/>
          <a:endParaRPr lang="en-US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61768550-6FA2-421B-BF53-22E629655CE4}" type="presOf" srcId="{D44E9E87-B9B9-4324-8110-FB781FB2AAAE}" destId="{061D020E-2B5D-4C0D-9DFD-684837CC0BCE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9/2/quickstyle/3d8" qsCatId="3D" csTypeId="urn:microsoft.com/office/officeart/2005/8/colors/accent4_1" csCatId="accent4" phldr="1"/>
      <dgm:spPr/>
      <dgm:t>
        <a:bodyPr rtlCol="0"/>
        <a:lstStyle/>
        <a:p>
          <a:pPr rtl="0"/>
          <a:endParaRPr lang="en-US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61768550-6FA2-421B-BF53-22E629655CE4}" type="presOf" srcId="{D44E9E87-B9B9-4324-8110-FB781FB2AAAE}" destId="{061D020E-2B5D-4C0D-9DFD-684837CC0BCE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9/2/quickstyle/3d8" qsCatId="3D" csTypeId="urn:microsoft.com/office/officeart/2005/8/colors/accent4_1" csCatId="accent4" phldr="1"/>
      <dgm:spPr/>
      <dgm:t>
        <a:bodyPr rtlCol="0"/>
        <a:lstStyle/>
        <a:p>
          <a:pPr rtl="0"/>
          <a:endParaRPr lang="en-US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61768550-6FA2-421B-BF53-22E629655CE4}" type="presOf" srcId="{D44E9E87-B9B9-4324-8110-FB781FB2AAAE}" destId="{061D020E-2B5D-4C0D-9DFD-684837CC0BCE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9/2/quickstyle/3d8" qsCatId="3D" csTypeId="urn:microsoft.com/office/officeart/2005/8/colors/accent4_1" csCatId="accent4" phldr="1"/>
      <dgm:spPr/>
      <dgm:t>
        <a:bodyPr rtlCol="0"/>
        <a:lstStyle/>
        <a:p>
          <a:pPr rtl="0"/>
          <a:endParaRPr lang="en-US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61768550-6FA2-421B-BF53-22E629655CE4}" type="presOf" srcId="{D44E9E87-B9B9-4324-8110-FB781FB2AAAE}" destId="{061D020E-2B5D-4C0D-9DFD-684837CC0BCE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9/2/quickstyle/3d8" qsCatId="3D" csTypeId="urn:microsoft.com/office/officeart/2005/8/colors/accent4_1" csCatId="accent4" phldr="1"/>
      <dgm:spPr/>
      <dgm:t>
        <a:bodyPr rtlCol="0"/>
        <a:lstStyle/>
        <a:p>
          <a:pPr rtl="0"/>
          <a:endParaRPr lang="en-US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61768550-6FA2-421B-BF53-22E629655CE4}" type="presOf" srcId="{D44E9E87-B9B9-4324-8110-FB781FB2AAAE}" destId="{061D020E-2B5D-4C0D-9DFD-684837CC0BCE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1663F7-2BAC-460C-82A8-44D6E9D191EB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</dgm:pt>
    <dgm:pt modelId="{C2720247-4788-4D32-BAF8-858C6AAE3F8F}" type="pres">
      <dgm:prSet presAssocID="{DE1663F7-2BAC-460C-82A8-44D6E9D191EB}" presName="Name0" presStyleCnt="0">
        <dgm:presLayoutVars>
          <dgm:dir/>
          <dgm:resizeHandles val="exact"/>
        </dgm:presLayoutVars>
      </dgm:prSet>
      <dgm:spPr/>
    </dgm:pt>
  </dgm:ptLst>
  <dgm:cxnLst>
    <dgm:cxn modelId="{BB78D359-A35A-42CB-AEF0-BDA1DAAAA2D8}" type="presOf" srcId="{DE1663F7-2BAC-460C-82A8-44D6E9D191EB}" destId="{C2720247-4788-4D32-BAF8-858C6AAE3F8F}" srcOrd="0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CE6F92-F49B-4A0E-8CA9-5D8ED2551003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1" csCatId="colorful" phldr="1"/>
      <dgm:spPr/>
    </dgm:pt>
    <dgm:pt modelId="{E1C32E19-E2EC-4866-A35F-6EDF627A87DA}" type="pres">
      <dgm:prSet presAssocID="{53CE6F92-F49B-4A0E-8CA9-5D8ED2551003}" presName="Name0" presStyleCnt="0">
        <dgm:presLayoutVars>
          <dgm:dir/>
          <dgm:resizeHandles val="exact"/>
        </dgm:presLayoutVars>
      </dgm:prSet>
      <dgm:spPr/>
    </dgm:pt>
  </dgm:ptLst>
  <dgm:cxnLst>
    <dgm:cxn modelId="{F5A26128-189F-4DEC-B124-D3B4D7EB7B53}" type="presOf" srcId="{53CE6F92-F49B-4A0E-8CA9-5D8ED2551003}" destId="{E1C32E19-E2EC-4866-A35F-6EDF627A87DA}" srcOrd="0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rtlCol="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noProof="0" dirty="0" err="1"/>
            <a:t>IntelliJ</a:t>
          </a:r>
          <a:r>
            <a:rPr lang="pl-PL" sz="3100" kern="1200" noProof="0" dirty="0"/>
            <a:t> IDEA</a:t>
          </a:r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noProof="0" dirty="0"/>
            <a:t>JAVA</a:t>
          </a:r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noProof="0" dirty="0" err="1"/>
            <a:t>Maven</a:t>
          </a:r>
          <a:endParaRPr lang="pl-PL" sz="1800" kern="1200" noProof="0" dirty="0"/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noProof="0" dirty="0"/>
            <a:t>Apache POI</a:t>
          </a:r>
        </a:p>
      </dsp:txBody>
      <dsp:txXfrm>
        <a:off x="416057" y="2937529"/>
        <a:ext cx="857783" cy="85778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9B8B17-BEF2-4F62-8FBF-80483B570794}" type="datetime1">
              <a:rPr lang="pl-PL" smtClean="0"/>
              <a:t>08.06.2024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F91AC-F6C3-4D5D-A288-3896BAECDD4E}" type="datetime1">
              <a:rPr lang="pl-PL" smtClean="0"/>
              <a:pPr/>
              <a:t>08.06.2024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3232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pl-PL" smtClean="0"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4533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9871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205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2173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0400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7309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0999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34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744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3349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480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kwadraty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Prostokąt zaokrąglony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  <p:sp>
          <p:nvSpPr>
            <p:cNvPr id="9" name="Prostokąt zaokrąglony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  <p:sp>
          <p:nvSpPr>
            <p:cNvPr id="10" name="Prostokąt z rogami zaokrąglonymi z jednej strony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53A817-5932-4EA4-8236-C77577C4B595}" type="datetime1">
              <a:rPr lang="pl-PL" noProof="0" smtClean="0"/>
              <a:t>08.06.2024</a:t>
            </a:fld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F073B8-3D4B-4A9A-88E5-2CC81AA3643E}" type="datetime1">
              <a:rPr lang="pl-PL" noProof="0" smtClean="0"/>
              <a:t>08.06.2024</a:t>
            </a:fld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kwadraty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Prostokąt zaokrąglony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  <p:sp>
          <p:nvSpPr>
            <p:cNvPr id="9" name="Prostokąt zaokrąglony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  <p:sp>
          <p:nvSpPr>
            <p:cNvPr id="10" name="Prostokąt z rogami zaokrąglonymi z jednej strony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</p:grpSp>
      <p:grpSp>
        <p:nvGrpSpPr>
          <p:cNvPr id="15" name="grafika dolna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Dowolny kształt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  <p:sp>
          <p:nvSpPr>
            <p:cNvPr id="17" name="Prostokąt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pl-PL" noProof="0" dirty="0"/>
            </a:p>
          </p:txBody>
        </p:sp>
      </p:grp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F1393-0F80-42F3-8014-86D19428FF76}" type="datetime1">
              <a:rPr lang="pl-PL" noProof="0" smtClean="0"/>
              <a:t>08.06.2024</a:t>
            </a:fld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64D131-F30E-4033-B6F2-988826A84A9A}" type="datetime1">
              <a:rPr lang="pl-PL" noProof="0" smtClean="0"/>
              <a:t>08.06.2024</a:t>
            </a:fld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kwadraty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Prostokąt zaokrąglony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  <p:sp>
          <p:nvSpPr>
            <p:cNvPr id="9" name="Prostokąt zaokrąglony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  <p:sp>
          <p:nvSpPr>
            <p:cNvPr id="10" name="Prostokąt z rogami zaokrąglonymi z jednej strony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</p:grpSp>
      <p:grpSp>
        <p:nvGrpSpPr>
          <p:cNvPr id="19" name="grafika dolna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Dowolny kształt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  <p:sp>
          <p:nvSpPr>
            <p:cNvPr id="21" name="Prostokąt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pl-PL" noProof="0" dirty="0"/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E69BE0-6A01-48C8-8DA6-AE4351922780}" type="datetime1">
              <a:rPr lang="pl-PL" noProof="0" smtClean="0"/>
              <a:t>08.06.2024</a:t>
            </a:fld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1EEBFB-4073-489E-BEBE-A07DEEF95DEB}" type="datetime1">
              <a:rPr lang="pl-PL" noProof="0" smtClean="0"/>
              <a:t>08.06.2024</a:t>
            </a:fld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7924A7-87BA-4D6C-81FA-D15B9CE01B6A}" type="datetime1">
              <a:rPr lang="pl-PL" noProof="0" smtClean="0"/>
              <a:t>08.06.2024</a:t>
            </a:fld>
            <a:endParaRPr lang="pl-PL" noProof="0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B1AC8E-3E89-4495-8D48-4495CBD006C0}" type="datetime1">
              <a:rPr lang="pl-PL" noProof="0" smtClean="0"/>
              <a:t>08.06.2024</a:t>
            </a:fld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fika dolna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Dowolny kształt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  <p:sp>
          <p:nvSpPr>
            <p:cNvPr id="10" name="Prostokąt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pl-PL" noProof="0" dirty="0"/>
            </a:p>
          </p:txBody>
        </p:sp>
      </p:grp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A58D4B-E2ED-4513-A44F-D7577051D293}" type="datetime1">
              <a:rPr lang="pl-PL" noProof="0" smtClean="0"/>
              <a:t>08.06.2024</a:t>
            </a:fld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CD219B-0996-42A4-A541-66D2157E90B0}" type="datetime1">
              <a:rPr lang="pl-PL" noProof="0" smtClean="0"/>
              <a:t>08.06.2024</a:t>
            </a:fld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13582F-D4AA-4191-A082-174B118DF950}" type="datetime1">
              <a:rPr lang="pl-PL" noProof="0" smtClean="0"/>
              <a:t>08.06.2024</a:t>
            </a:fld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a dolna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Dowolny kształt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  <p:sp>
          <p:nvSpPr>
            <p:cNvPr id="18" name="Prostokąt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pl-PL" noProof="0" dirty="0"/>
            </a:p>
          </p:txBody>
        </p:sp>
      </p:grpSp>
      <p:grpSp>
        <p:nvGrpSpPr>
          <p:cNvPr id="7" name="kwadraty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Prostokąt zaokrąglony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  <p:sp>
          <p:nvSpPr>
            <p:cNvPr id="9" name="Prostokąt zaokrąglony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  <p:sp>
          <p:nvSpPr>
            <p:cNvPr id="10" name="Prostokąt z rogami zaokrąglonymi z jednej strony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7D726D0E-5FB7-4E6F-AA7A-421284A54AAF}" type="datetime1">
              <a:rPr lang="pl-PL" noProof="0" smtClean="0"/>
              <a:t>08.06.2024</a:t>
            </a:fld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microsoft.com/office/2007/relationships/diagramDrawing" Target="../diagrams/drawing8.xml"/><Relationship Id="rId18" Type="http://schemas.microsoft.com/office/2007/relationships/diagramDrawing" Target="../diagrams/drawing9.xml"/><Relationship Id="rId26" Type="http://schemas.openxmlformats.org/officeDocument/2006/relationships/image" Target="../media/image14.png"/><Relationship Id="rId3" Type="http://schemas.openxmlformats.org/officeDocument/2006/relationships/audio" Target="../media/audio1.wav"/><Relationship Id="rId21" Type="http://schemas.openxmlformats.org/officeDocument/2006/relationships/diagramQuickStyle" Target="../diagrams/quickStyle10.xml"/><Relationship Id="rId7" Type="http://schemas.openxmlformats.org/officeDocument/2006/relationships/diagramColors" Target="../diagrams/colors7.xml"/><Relationship Id="rId12" Type="http://schemas.openxmlformats.org/officeDocument/2006/relationships/diagramColors" Target="../diagrams/colors8.xml"/><Relationship Id="rId17" Type="http://schemas.openxmlformats.org/officeDocument/2006/relationships/diagramColors" Target="../diagrams/colors9.xml"/><Relationship Id="rId25" Type="http://schemas.microsoft.com/office/2007/relationships/hdphoto" Target="../media/hdphoto2.wdp"/><Relationship Id="rId2" Type="http://schemas.openxmlformats.org/officeDocument/2006/relationships/notesSlide" Target="../notesSlides/notesSlide9.xml"/><Relationship Id="rId16" Type="http://schemas.openxmlformats.org/officeDocument/2006/relationships/diagramQuickStyle" Target="../diagrams/quickStyle9.xml"/><Relationship Id="rId20" Type="http://schemas.openxmlformats.org/officeDocument/2006/relationships/diagramLayout" Target="../diagrams/layout10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7.xml"/><Relationship Id="rId11" Type="http://schemas.openxmlformats.org/officeDocument/2006/relationships/diagramQuickStyle" Target="../diagrams/quickStyle8.xml"/><Relationship Id="rId24" Type="http://schemas.openxmlformats.org/officeDocument/2006/relationships/image" Target="../media/image13.png"/><Relationship Id="rId5" Type="http://schemas.openxmlformats.org/officeDocument/2006/relationships/diagramLayout" Target="../diagrams/layout7.xml"/><Relationship Id="rId15" Type="http://schemas.openxmlformats.org/officeDocument/2006/relationships/diagramLayout" Target="../diagrams/layout9.xml"/><Relationship Id="rId23" Type="http://schemas.microsoft.com/office/2007/relationships/diagramDrawing" Target="../diagrams/drawing10.xml"/><Relationship Id="rId28" Type="http://schemas.microsoft.com/office/2007/relationships/hdphoto" Target="../media/hdphoto3.wdp"/><Relationship Id="rId10" Type="http://schemas.openxmlformats.org/officeDocument/2006/relationships/diagramLayout" Target="../diagrams/layout8.xml"/><Relationship Id="rId19" Type="http://schemas.openxmlformats.org/officeDocument/2006/relationships/diagramData" Target="../diagrams/data10.xml"/><Relationship Id="rId4" Type="http://schemas.openxmlformats.org/officeDocument/2006/relationships/diagramData" Target="../diagrams/data7.xml"/><Relationship Id="rId9" Type="http://schemas.openxmlformats.org/officeDocument/2006/relationships/diagramData" Target="../diagrams/data8.xml"/><Relationship Id="rId14" Type="http://schemas.openxmlformats.org/officeDocument/2006/relationships/diagramData" Target="../diagrams/data9.xml"/><Relationship Id="rId22" Type="http://schemas.openxmlformats.org/officeDocument/2006/relationships/diagramColors" Target="../diagrams/colors10.xml"/><Relationship Id="rId27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13" Type="http://schemas.microsoft.com/office/2007/relationships/diagramDrawing" Target="../diagrams/drawing12.xml"/><Relationship Id="rId18" Type="http://schemas.microsoft.com/office/2007/relationships/diagramDrawing" Target="../diagrams/drawing13.xml"/><Relationship Id="rId3" Type="http://schemas.openxmlformats.org/officeDocument/2006/relationships/audio" Target="../media/audio1.wav"/><Relationship Id="rId21" Type="http://schemas.openxmlformats.org/officeDocument/2006/relationships/diagramQuickStyle" Target="../diagrams/quickStyle14.xml"/><Relationship Id="rId7" Type="http://schemas.openxmlformats.org/officeDocument/2006/relationships/diagramColors" Target="../diagrams/colors11.xml"/><Relationship Id="rId12" Type="http://schemas.openxmlformats.org/officeDocument/2006/relationships/diagramColors" Target="../diagrams/colors12.xml"/><Relationship Id="rId17" Type="http://schemas.openxmlformats.org/officeDocument/2006/relationships/diagramColors" Target="../diagrams/colors13.xml"/><Relationship Id="rId2" Type="http://schemas.openxmlformats.org/officeDocument/2006/relationships/notesSlide" Target="../notesSlides/notesSlide10.xml"/><Relationship Id="rId16" Type="http://schemas.openxmlformats.org/officeDocument/2006/relationships/diagramQuickStyle" Target="../diagrams/quickStyle13.xml"/><Relationship Id="rId20" Type="http://schemas.openxmlformats.org/officeDocument/2006/relationships/diagramLayout" Target="../diagrams/layout1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1.xml"/><Relationship Id="rId11" Type="http://schemas.openxmlformats.org/officeDocument/2006/relationships/diagramQuickStyle" Target="../diagrams/quickStyle12.xml"/><Relationship Id="rId24" Type="http://schemas.openxmlformats.org/officeDocument/2006/relationships/image" Target="../media/image16.png"/><Relationship Id="rId5" Type="http://schemas.openxmlformats.org/officeDocument/2006/relationships/diagramLayout" Target="../diagrams/layout11.xml"/><Relationship Id="rId15" Type="http://schemas.openxmlformats.org/officeDocument/2006/relationships/diagramLayout" Target="../diagrams/layout13.xml"/><Relationship Id="rId23" Type="http://schemas.microsoft.com/office/2007/relationships/diagramDrawing" Target="../diagrams/drawing14.xml"/><Relationship Id="rId10" Type="http://schemas.openxmlformats.org/officeDocument/2006/relationships/diagramLayout" Target="../diagrams/layout12.xml"/><Relationship Id="rId19" Type="http://schemas.openxmlformats.org/officeDocument/2006/relationships/diagramData" Target="../diagrams/data14.xml"/><Relationship Id="rId4" Type="http://schemas.openxmlformats.org/officeDocument/2006/relationships/diagramData" Target="../diagrams/data11.xml"/><Relationship Id="rId9" Type="http://schemas.openxmlformats.org/officeDocument/2006/relationships/diagramData" Target="../diagrams/data12.xml"/><Relationship Id="rId14" Type="http://schemas.openxmlformats.org/officeDocument/2006/relationships/diagramData" Target="../diagrams/data13.xml"/><Relationship Id="rId22" Type="http://schemas.openxmlformats.org/officeDocument/2006/relationships/diagramColors" Target="../diagrams/colors1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13" Type="http://schemas.microsoft.com/office/2007/relationships/diagramDrawing" Target="../diagrams/drawing16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15.xml"/><Relationship Id="rId12" Type="http://schemas.openxmlformats.org/officeDocument/2006/relationships/diagramColors" Target="../diagrams/colors16.xm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5.xml"/><Relationship Id="rId11" Type="http://schemas.openxmlformats.org/officeDocument/2006/relationships/diagramQuickStyle" Target="../diagrams/quickStyle16.xml"/><Relationship Id="rId5" Type="http://schemas.openxmlformats.org/officeDocument/2006/relationships/diagramLayout" Target="../diagrams/layout15.xml"/><Relationship Id="rId15" Type="http://schemas.openxmlformats.org/officeDocument/2006/relationships/image" Target="../media/image18.png"/><Relationship Id="rId10" Type="http://schemas.openxmlformats.org/officeDocument/2006/relationships/diagramLayout" Target="../diagrams/layout16.xml"/><Relationship Id="rId4" Type="http://schemas.openxmlformats.org/officeDocument/2006/relationships/diagramData" Target="../diagrams/data15.xml"/><Relationship Id="rId9" Type="http://schemas.openxmlformats.org/officeDocument/2006/relationships/diagramData" Target="../diagrams/data16.xml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11" Type="http://schemas.microsoft.com/office/2007/relationships/hdphoto" Target="../media/hdphoto1.wdp"/><Relationship Id="rId5" Type="http://schemas.openxmlformats.org/officeDocument/2006/relationships/diagramLayout" Target="../diagrams/layout2.xml"/><Relationship Id="rId10" Type="http://schemas.openxmlformats.org/officeDocument/2006/relationships/image" Target="../media/image3.png"/><Relationship Id="rId4" Type="http://schemas.openxmlformats.org/officeDocument/2006/relationships/diagramData" Target="../diagrams/data2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5.png"/><Relationship Id="rId4" Type="http://schemas.openxmlformats.org/officeDocument/2006/relationships/diagramData" Target="../diagrams/data3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7.png"/><Relationship Id="rId4" Type="http://schemas.openxmlformats.org/officeDocument/2006/relationships/diagramData" Target="../diagrams/data4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10.png"/><Relationship Id="rId5" Type="http://schemas.openxmlformats.org/officeDocument/2006/relationships/diagramLayout" Target="../diagrams/layout5.xml"/><Relationship Id="rId10" Type="http://schemas.openxmlformats.org/officeDocument/2006/relationships/image" Target="../media/image9.png"/><Relationship Id="rId4" Type="http://schemas.openxmlformats.org/officeDocument/2006/relationships/diagramData" Target="../diagrams/data5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12.png"/><Relationship Id="rId4" Type="http://schemas.openxmlformats.org/officeDocument/2006/relationships/diagramData" Target="../diagrams/data6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28324" y="1340768"/>
            <a:ext cx="9141619" cy="554012"/>
          </a:xfrm>
        </p:spPr>
        <p:txBody>
          <a:bodyPr rtlCol="0"/>
          <a:lstStyle/>
          <a:p>
            <a:pPr rtl="0"/>
            <a:r>
              <a:rPr lang="pl-PL" sz="4400" dirty="0"/>
              <a:t>System Zarządzania Uniwersytetem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autorzy: Miłosz Rzyczniak, Piotr </a:t>
            </a:r>
            <a:r>
              <a:rPr lang="pl-PL" dirty="0" err="1"/>
              <a:t>Opyd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  <p:sndAc>
          <p:stSnd>
            <p:snd r:embed="rId3" name="coin.wav"/>
          </p:stSnd>
        </p:sndAc>
      </p:transition>
    </mc:Choice>
    <mc:Fallback>
      <p:transition spd="slow">
        <p:random/>
        <p:sndAc>
          <p:stSnd>
            <p:snd r:embed="rId3" name="coin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52400"/>
            <a:ext cx="11047413" cy="1295400"/>
          </a:xfrm>
        </p:spPr>
        <p:txBody>
          <a:bodyPr rtlCol="0"/>
          <a:lstStyle/>
          <a:p>
            <a:pPr rtl="0"/>
            <a:r>
              <a:rPr lang="pl-PL" dirty="0" err="1"/>
              <a:t>Results</a:t>
            </a:r>
            <a:endParaRPr lang="pl-PL" dirty="0"/>
          </a:p>
        </p:txBody>
      </p:sp>
      <p:graphicFrame>
        <p:nvGraphicFramePr>
          <p:cNvPr id="5" name="Zawartość — symbol zastępczy 4" descr="Cykl promieniowy przedstawia relację między 3 zadaniami i grupą"/>
          <p:cNvGraphicFramePr>
            <a:graphicFrameLocks noGrp="1"/>
          </p:cNvGraphicFramePr>
          <p:nvPr>
            <p:ph sz="half" idx="2"/>
          </p:nvPr>
        </p:nvGraphicFramePr>
        <p:xfrm>
          <a:off x="3656806" y="1700808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9213108-3473-A5C1-3A8E-E377AB7C2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272349"/>
              </p:ext>
            </p:extLst>
          </p:nvPr>
        </p:nvGraphicFramePr>
        <p:xfrm>
          <a:off x="123857" y="2248123"/>
          <a:ext cx="4296375" cy="4172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6" name="Zawartość — symbol zastępczy 2">
            <a:extLst>
              <a:ext uri="{FF2B5EF4-FFF2-40B4-BE49-F238E27FC236}">
                <a16:creationId xmlns:a16="http://schemas.microsoft.com/office/drawing/2014/main" id="{AAAA4E37-1B43-3BCB-890C-65C8828F6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041" y="1447800"/>
            <a:ext cx="4875530" cy="62303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l-PL" sz="1800" dirty="0"/>
              <a:t>Listowanie studentów, personelu, </a:t>
            </a:r>
            <a:r>
              <a:rPr lang="pl-PL" sz="1800" dirty="0" err="1"/>
              <a:t>professorów</a:t>
            </a:r>
            <a:endParaRPr lang="pl-PL" sz="1800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E1F425E-2CCD-B710-2D02-4355904B8C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24801"/>
              </p:ext>
            </p:extLst>
          </p:nvPr>
        </p:nvGraphicFramePr>
        <p:xfrm>
          <a:off x="3822382" y="2070838"/>
          <a:ext cx="4544059" cy="4787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4C8E810-DC5E-A088-09C6-86700DBE6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6766340"/>
              </p:ext>
            </p:extLst>
          </p:nvPr>
        </p:nvGraphicFramePr>
        <p:xfrm>
          <a:off x="7783040" y="908720"/>
          <a:ext cx="4020111" cy="5508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pic>
        <p:nvPicPr>
          <p:cNvPr id="18" name="Obraz 17">
            <a:extLst>
              <a:ext uri="{FF2B5EF4-FFF2-40B4-BE49-F238E27FC236}">
                <a16:creationId xmlns:a16="http://schemas.microsoft.com/office/drawing/2014/main" id="{4BCBCA7A-35E9-410E-39FB-33568106BD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8332" y="1382758"/>
            <a:ext cx="4658375" cy="5115639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973E4358-E0FB-A25E-36E4-54CB17412CA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65330" y="2298923"/>
            <a:ext cx="2896004" cy="4220164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0362F08B-56B2-E3C1-8589-1F49863320F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543" y="2248123"/>
            <a:ext cx="2867425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9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  <p:sndAc>
          <p:stSnd>
            <p:snd r:embed="rId3" name="coin.wav"/>
          </p:stSnd>
        </p:sndAc>
      </p:transition>
    </mc:Choice>
    <mc:Fallback>
      <p:transition spd="slow">
        <p:random/>
        <p:sndAc>
          <p:stSnd>
            <p:snd r:embed="rId3" name="coin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52400"/>
            <a:ext cx="11047413" cy="1295400"/>
          </a:xfrm>
        </p:spPr>
        <p:txBody>
          <a:bodyPr rtlCol="0"/>
          <a:lstStyle/>
          <a:p>
            <a:pPr rtl="0"/>
            <a:r>
              <a:rPr lang="pl-PL" dirty="0" err="1"/>
              <a:t>Results</a:t>
            </a:r>
            <a:endParaRPr lang="pl-PL" dirty="0"/>
          </a:p>
        </p:txBody>
      </p:sp>
      <p:graphicFrame>
        <p:nvGraphicFramePr>
          <p:cNvPr id="5" name="Zawartość — symbol zastępczy 4" descr="Cykl promieniowy przedstawia relację między 3 zadaniami i grupą"/>
          <p:cNvGraphicFramePr>
            <a:graphicFrameLocks noGrp="1"/>
          </p:cNvGraphicFramePr>
          <p:nvPr>
            <p:ph sz="half" idx="2"/>
          </p:nvPr>
        </p:nvGraphicFramePr>
        <p:xfrm>
          <a:off x="3656806" y="1700808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9213108-3473-A5C1-3A8E-E377AB7C2AB8}"/>
              </a:ext>
            </a:extLst>
          </p:cNvPr>
          <p:cNvGraphicFramePr/>
          <p:nvPr/>
        </p:nvGraphicFramePr>
        <p:xfrm>
          <a:off x="123857" y="2248123"/>
          <a:ext cx="4296375" cy="4172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6" name="Zawartość — symbol zastępczy 2">
            <a:extLst>
              <a:ext uri="{FF2B5EF4-FFF2-40B4-BE49-F238E27FC236}">
                <a16:creationId xmlns:a16="http://schemas.microsoft.com/office/drawing/2014/main" id="{AAAA4E37-1B43-3BCB-890C-65C8828F6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041" y="1447800"/>
            <a:ext cx="4875530" cy="62303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l-PL" sz="1800" dirty="0" err="1"/>
              <a:t>Infotmacje</a:t>
            </a:r>
            <a:r>
              <a:rPr lang="pl-PL" sz="1800" dirty="0"/>
              <a:t> o uczelni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E1F425E-2CCD-B710-2D02-4355904B8CD7}"/>
              </a:ext>
            </a:extLst>
          </p:cNvPr>
          <p:cNvGraphicFramePr/>
          <p:nvPr/>
        </p:nvGraphicFramePr>
        <p:xfrm>
          <a:off x="3822382" y="2070838"/>
          <a:ext cx="4544059" cy="4787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4C8E810-DC5E-A088-09C6-86700DBE6ADC}"/>
              </a:ext>
            </a:extLst>
          </p:cNvPr>
          <p:cNvGraphicFramePr/>
          <p:nvPr/>
        </p:nvGraphicFramePr>
        <p:xfrm>
          <a:off x="7783040" y="908720"/>
          <a:ext cx="4020111" cy="5508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pic>
        <p:nvPicPr>
          <p:cNvPr id="33" name="Obraz 32">
            <a:extLst>
              <a:ext uri="{FF2B5EF4-FFF2-40B4-BE49-F238E27FC236}">
                <a16:creationId xmlns:a16="http://schemas.microsoft.com/office/drawing/2014/main" id="{68B79731-E082-AABA-4D43-4ECB39ABA2F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80222" y="2319245"/>
            <a:ext cx="291505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2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  <p:sndAc>
          <p:stSnd>
            <p:snd r:embed="rId3" name="coin.wav"/>
          </p:stSnd>
        </p:sndAc>
      </p:transition>
    </mc:Choice>
    <mc:Fallback>
      <p:transition spd="slow">
        <p:random/>
        <p:sndAc>
          <p:stSnd>
            <p:snd r:embed="rId3" name="coin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52400"/>
            <a:ext cx="11047413" cy="1295400"/>
          </a:xfrm>
        </p:spPr>
        <p:txBody>
          <a:bodyPr rtlCol="0"/>
          <a:lstStyle/>
          <a:p>
            <a:pPr rtl="0"/>
            <a:r>
              <a:rPr lang="pl-PL" dirty="0" err="1"/>
              <a:t>Results</a:t>
            </a:r>
            <a:endParaRPr lang="pl-PL" dirty="0"/>
          </a:p>
        </p:txBody>
      </p:sp>
      <p:graphicFrame>
        <p:nvGraphicFramePr>
          <p:cNvPr id="5" name="Zawartość — symbol zastępczy 4" descr="Cykl promieniowy przedstawia relację między 3 zadaniami i grupą"/>
          <p:cNvGraphicFramePr>
            <a:graphicFrameLocks noGrp="1"/>
          </p:cNvGraphicFramePr>
          <p:nvPr>
            <p:ph sz="half" idx="2"/>
          </p:nvPr>
        </p:nvGraphicFramePr>
        <p:xfrm>
          <a:off x="3656806" y="1700808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Zawartość — symbol zastępczy 2">
            <a:extLst>
              <a:ext uri="{FF2B5EF4-FFF2-40B4-BE49-F238E27FC236}">
                <a16:creationId xmlns:a16="http://schemas.microsoft.com/office/drawing/2014/main" id="{AAAA4E37-1B43-3BCB-890C-65C8828F6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040" y="1447800"/>
            <a:ext cx="10275971" cy="62303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l-PL" sz="1800" dirty="0"/>
              <a:t>Szczegółowe opisanie departamentów, wraz z wszystkimi kierunkami, przedmiotami, programami nauczania i grupami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E1F425E-2CCD-B710-2D02-4355904B8CD7}"/>
              </a:ext>
            </a:extLst>
          </p:cNvPr>
          <p:cNvGraphicFramePr/>
          <p:nvPr/>
        </p:nvGraphicFramePr>
        <p:xfrm>
          <a:off x="3822382" y="2070838"/>
          <a:ext cx="4544059" cy="4787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8" name="Obraz 7">
            <a:extLst>
              <a:ext uri="{FF2B5EF4-FFF2-40B4-BE49-F238E27FC236}">
                <a16:creationId xmlns:a16="http://schemas.microsoft.com/office/drawing/2014/main" id="{76A688A8-157E-1A55-C2B3-869D89BBF1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2903" y="2409682"/>
            <a:ext cx="4621979" cy="274751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9107FD8D-EB66-136D-51D5-DA8CDF771E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4643" y="2440868"/>
            <a:ext cx="5150109" cy="408494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C788E674-1C58-B18E-FF47-E7C72D8BF7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2903" y="2440868"/>
            <a:ext cx="7247717" cy="2377481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E1B69619-4D50-DB81-6BAC-168DE04D5EB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4639" y="2270882"/>
            <a:ext cx="4790990" cy="46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4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  <p:sndAc>
          <p:stSnd>
            <p:snd r:embed="rId3" name="coin.wav"/>
          </p:stSnd>
        </p:sndAc>
      </p:transition>
    </mc:Choice>
    <mc:Fallback>
      <p:transition spd="slow">
        <p:random/>
        <p:sndAc>
          <p:stSnd>
            <p:snd r:embed="rId3" name="coi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Dziękujemy za uwagę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  <p:sndAc>
          <p:stSnd>
            <p:snd r:embed="rId3" name="coin.wav"/>
          </p:stSnd>
        </p:sndAc>
      </p:transition>
    </mc:Choice>
    <mc:Fallback>
      <p:transition spd="slow">
        <p:random/>
        <p:sndAc>
          <p:stSnd>
            <p:snd r:embed="rId3" name="coin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O projekcie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l-PL" dirty="0"/>
              <a:t>System Zarządzania Uniwersytetem to kompleksowa aplikacja oparta na Javie, zaprojektowana w celu usprawnienia zadań administracyjnych uniwersytetu. System ten zapewnia scentralizowaną platformę do efektywnego zarządzania studentami, profesorami, programami nauczania i grupami studenckimi.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  <p:sndAc>
          <p:stSnd>
            <p:snd r:embed="rId3" name="coin.wav"/>
          </p:stSnd>
        </p:sndAc>
      </p:transition>
    </mc:Choice>
    <mc:Fallback>
      <p:transition spd="slow">
        <p:random/>
        <p:sndAc>
          <p:stSnd>
            <p:snd r:embed="rId3" name="coin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0CD0B0-0767-8DEC-F45C-0032066F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</a:t>
            </a:r>
          </a:p>
        </p:txBody>
      </p:sp>
      <p:sp>
        <p:nvSpPr>
          <p:cNvPr id="9" name="Zawartość — symbol zastępczy 5">
            <a:extLst>
              <a:ext uri="{FF2B5EF4-FFF2-40B4-BE49-F238E27FC236}">
                <a16:creationId xmlns:a16="http://schemas.microsoft.com/office/drawing/2014/main" id="{66CE9BB4-B93D-835D-D51D-98B1F9A01300}"/>
              </a:ext>
            </a:extLst>
          </p:cNvPr>
          <p:cNvSpPr txBox="1">
            <a:spLocks/>
          </p:cNvSpPr>
          <p:nvPr/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zarządzanie strukturą uczelni</a:t>
            </a:r>
          </a:p>
          <a:p>
            <a:r>
              <a:rPr lang="pl-PL" dirty="0"/>
              <a:t>zarządzanie studentami</a:t>
            </a:r>
          </a:p>
          <a:p>
            <a:r>
              <a:rPr lang="pl-PL" dirty="0"/>
              <a:t>zarządzanie profesorami</a:t>
            </a:r>
          </a:p>
          <a:p>
            <a:r>
              <a:rPr lang="pl-PL" dirty="0"/>
              <a:t>zarządzanie programem nauczania</a:t>
            </a:r>
          </a:p>
          <a:p>
            <a:r>
              <a:rPr lang="pl-PL" dirty="0"/>
              <a:t>zarządzanie grupami</a:t>
            </a:r>
          </a:p>
          <a:p>
            <a:r>
              <a:rPr lang="pl-PL" dirty="0"/>
              <a:t>importowanie danych z Excela</a:t>
            </a:r>
          </a:p>
        </p:txBody>
      </p:sp>
    </p:spTree>
    <p:extLst>
      <p:ext uri="{BB962C8B-B14F-4D97-AF65-F5344CB8AC3E}">
        <p14:creationId xmlns:p14="http://schemas.microsoft.com/office/powerpoint/2010/main" val="2650594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  <p:sndAc>
          <p:stSnd>
            <p:snd r:embed="rId2" name="coin.wav"/>
          </p:stSnd>
        </p:sndAc>
      </p:transition>
    </mc:Choice>
    <mc:Fallback>
      <p:transition spd="slow">
        <p:random/>
        <p:sndAc>
          <p:stSnd>
            <p:snd r:embed="rId2" name="coin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52400"/>
            <a:ext cx="11047413" cy="1295400"/>
          </a:xfrm>
        </p:spPr>
        <p:txBody>
          <a:bodyPr rtlCol="0"/>
          <a:lstStyle/>
          <a:p>
            <a:pPr rtl="0"/>
            <a:r>
              <a:rPr lang="pl-PL" dirty="0"/>
              <a:t>Wykorzystane technologie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989956" y="1682434"/>
            <a:ext cx="4875530" cy="62303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l-PL" sz="1800" dirty="0"/>
              <a:t>Używany do stworzenia </a:t>
            </a:r>
            <a:r>
              <a:rPr lang="pl-PL" sz="1800" dirty="0" err="1"/>
              <a:t>backendu</a:t>
            </a:r>
            <a:endParaRPr lang="pl-PL" sz="1800" dirty="0"/>
          </a:p>
        </p:txBody>
      </p:sp>
      <p:graphicFrame>
        <p:nvGraphicFramePr>
          <p:cNvPr id="5" name="Zawartość — symbol zastępczy 4" descr="Cykl promieniowy przedstawia relację między 3 zadaniami i grupą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5907117"/>
              </p:ext>
            </p:extLst>
          </p:nvPr>
        </p:nvGraphicFramePr>
        <p:xfrm>
          <a:off x="3656806" y="1700808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Zawartość — symbol zastępczy 2">
            <a:extLst>
              <a:ext uri="{FF2B5EF4-FFF2-40B4-BE49-F238E27FC236}">
                <a16:creationId xmlns:a16="http://schemas.microsoft.com/office/drawing/2014/main" id="{D7C99670-8C56-C41D-49FF-362CDB7899C9}"/>
              </a:ext>
            </a:extLst>
          </p:cNvPr>
          <p:cNvSpPr txBox="1">
            <a:spLocks/>
          </p:cNvSpPr>
          <p:nvPr/>
        </p:nvSpPr>
        <p:spPr>
          <a:xfrm>
            <a:off x="921494" y="4721932"/>
            <a:ext cx="2736304" cy="396733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sz="1800" dirty="0"/>
              <a:t>Biblioteka do integracji z Excelem, ułatwiająca funkcje importu i eksportu danych.</a:t>
            </a: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327417FA-BF8E-1B01-CC03-254E850D7DBD}"/>
              </a:ext>
            </a:extLst>
          </p:cNvPr>
          <p:cNvSpPr txBox="1">
            <a:spLocks/>
          </p:cNvSpPr>
          <p:nvPr/>
        </p:nvSpPr>
        <p:spPr>
          <a:xfrm>
            <a:off x="8011725" y="4730764"/>
            <a:ext cx="3409156" cy="396733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sz="1800" dirty="0"/>
              <a:t>Narzędzie do automatyzacji budowy projektu, zarządzania zależnościami i konfiguracją.</a:t>
            </a:r>
          </a:p>
        </p:txBody>
      </p:sp>
      <p:sp>
        <p:nvSpPr>
          <p:cNvPr id="8" name="Zawartość — symbol zastępczy 2">
            <a:extLst>
              <a:ext uri="{FF2B5EF4-FFF2-40B4-BE49-F238E27FC236}">
                <a16:creationId xmlns:a16="http://schemas.microsoft.com/office/drawing/2014/main" id="{62D3B937-220B-AF4E-65C9-9087656EE05D}"/>
              </a:ext>
            </a:extLst>
          </p:cNvPr>
          <p:cNvSpPr txBox="1">
            <a:spLocks/>
          </p:cNvSpPr>
          <p:nvPr/>
        </p:nvSpPr>
        <p:spPr>
          <a:xfrm>
            <a:off x="5368973" y="3304107"/>
            <a:ext cx="1296144" cy="623038"/>
          </a:xfrm>
          <a:prstGeom prst="rect">
            <a:avLst/>
          </a:prstGeom>
        </p:spPr>
        <p:txBody>
          <a:bodyPr vert="horz" lIns="121899" tIns="60949" rIns="121899" bIns="60949" rtlCol="0">
            <a:prstTxWarp prst="textArchUp">
              <a:avLst/>
            </a:prstTxWarp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sz="1800" dirty="0"/>
              <a:t>ś  r o d o w i s k o</a:t>
            </a:r>
          </a:p>
        </p:txBody>
      </p:sp>
      <p:sp>
        <p:nvSpPr>
          <p:cNvPr id="9" name="Zawartość — symbol zastępczy 2">
            <a:extLst>
              <a:ext uri="{FF2B5EF4-FFF2-40B4-BE49-F238E27FC236}">
                <a16:creationId xmlns:a16="http://schemas.microsoft.com/office/drawing/2014/main" id="{F046520F-7016-C07B-8ACB-3B08B066B45B}"/>
              </a:ext>
            </a:extLst>
          </p:cNvPr>
          <p:cNvSpPr txBox="1">
            <a:spLocks/>
          </p:cNvSpPr>
          <p:nvPr/>
        </p:nvSpPr>
        <p:spPr>
          <a:xfrm>
            <a:off x="7948258" y="2457872"/>
            <a:ext cx="2952329" cy="148672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sz="1800" dirty="0" err="1"/>
              <a:t>IntelliJ</a:t>
            </a:r>
            <a:r>
              <a:rPr lang="pl-PL" sz="1800" dirty="0"/>
              <a:t> IDEA to popularne środowisko do tworzenia aplikacji w Javie. Jest ono rozwijane przez czeską firmę </a:t>
            </a:r>
            <a:r>
              <a:rPr lang="pl-PL" sz="1800" dirty="0" err="1"/>
              <a:t>JetBrains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69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  <p:sndAc>
          <p:stSnd>
            <p:snd r:embed="rId3" name="coin.wav"/>
          </p:stSnd>
        </p:sndAc>
      </p:transition>
    </mc:Choice>
    <mc:Fallback>
      <p:transition spd="slow">
        <p:random/>
        <p:sndAc>
          <p:stSnd>
            <p:snd r:embed="rId3" name="coin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52400"/>
            <a:ext cx="11047413" cy="1295400"/>
          </a:xfrm>
        </p:spPr>
        <p:txBody>
          <a:bodyPr rtlCol="0"/>
          <a:lstStyle/>
          <a:p>
            <a:pPr rtl="0"/>
            <a:r>
              <a:rPr lang="pl-PL" dirty="0"/>
              <a:t>UML</a:t>
            </a:r>
          </a:p>
        </p:txBody>
      </p:sp>
      <p:graphicFrame>
        <p:nvGraphicFramePr>
          <p:cNvPr id="5" name="Zawartość — symbol zastępczy 4" descr="Cykl promieniowy przedstawia relację między 3 zadaniami i grupą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58250740"/>
              </p:ext>
            </p:extLst>
          </p:nvPr>
        </p:nvGraphicFramePr>
        <p:xfrm>
          <a:off x="3656806" y="1700808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2B2E6DE5-5ADC-9058-2C61-F74F51F3AC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3" name="Obraz 12" descr="Obraz zawierający tekst, dokument, Równolegle, diagram&#10;&#10;Opis wygenerowany automatycznie">
            <a:extLst>
              <a:ext uri="{FF2B5EF4-FFF2-40B4-BE49-F238E27FC236}">
                <a16:creationId xmlns:a16="http://schemas.microsoft.com/office/drawing/2014/main" id="{ADD58B6E-B253-BC55-1EEB-A2EE6A9DFF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664" y="560784"/>
            <a:ext cx="6912768" cy="606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Widzisz Mnie? | sameQuizy">
            <a:extLst>
              <a:ext uri="{FF2B5EF4-FFF2-40B4-BE49-F238E27FC236}">
                <a16:creationId xmlns:a16="http://schemas.microsoft.com/office/drawing/2014/main" id="{6098BB8F-0A62-582F-DA8C-7132F29F0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 amt="5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167" b="98889" l="10000" r="90000">
                        <a14:foregroundMark x1="42188" y1="24167" x2="37969" y2="9444"/>
                        <a14:foregroundMark x1="37969" y1="9444" x2="52500" y2="14167"/>
                        <a14:foregroundMark x1="52500" y1="14167" x2="60156" y2="10278"/>
                        <a14:foregroundMark x1="60156" y1="10278" x2="61250" y2="13333"/>
                        <a14:foregroundMark x1="61250" y1="18611" x2="50156" y2="1389"/>
                        <a14:foregroundMark x1="50156" y1="1389" x2="58750" y2="3056"/>
                        <a14:foregroundMark x1="58750" y1="3056" x2="67344" y2="20833"/>
                        <a14:foregroundMark x1="67344" y1="20833" x2="61406" y2="48611"/>
                        <a14:foregroundMark x1="61406" y1="48611" x2="46875" y2="68333"/>
                        <a14:foregroundMark x1="46875" y1="68333" x2="24063" y2="87500"/>
                        <a14:foregroundMark x1="24063" y1="87500" x2="32969" y2="83889"/>
                        <a14:foregroundMark x1="32969" y1="83889" x2="43281" y2="90278"/>
                        <a14:foregroundMark x1="43281" y1="90278" x2="56250" y2="82778"/>
                        <a14:foregroundMark x1="56250" y1="82778" x2="48438" y2="92222"/>
                        <a14:foregroundMark x1="48438" y1="92222" x2="80156" y2="99444"/>
                        <a14:foregroundMark x1="80156" y1="99444" x2="67813" y2="78611"/>
                        <a14:foregroundMark x1="67813" y1="78611" x2="75625" y2="95000"/>
                        <a14:foregroundMark x1="75625" y1="95000" x2="62500" y2="71111"/>
                        <a14:foregroundMark x1="62500" y1="71111" x2="63750" y2="93889"/>
                        <a14:foregroundMark x1="63750" y1="93889" x2="66719" y2="90833"/>
                        <a14:foregroundMark x1="36875" y1="97222" x2="46406" y2="93056"/>
                        <a14:foregroundMark x1="46406" y1="93056" x2="65938" y2="98889"/>
                        <a14:foregroundMark x1="65938" y1="98889" x2="62187" y2="98889"/>
                        <a14:foregroundMark x1="77969" y1="95556" x2="69219" y2="71944"/>
                        <a14:foregroundMark x1="38438" y1="2778" x2="59062" y2="4444"/>
                        <a14:foregroundMark x1="59062" y1="4444" x2="36875" y2="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6521" y="4365104"/>
            <a:ext cx="4587756" cy="258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7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  <p:sndAc>
          <p:stSnd>
            <p:snd r:embed="rId3" name="coin.wav"/>
          </p:stSnd>
        </p:sndAc>
      </p:transition>
    </mc:Choice>
    <mc:Fallback>
      <p:transition spd="slow">
        <p:random/>
        <p:sndAc>
          <p:stSnd>
            <p:snd r:embed="rId3" name="coi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52400"/>
            <a:ext cx="11047413" cy="1295400"/>
          </a:xfrm>
        </p:spPr>
        <p:txBody>
          <a:bodyPr rtlCol="0"/>
          <a:lstStyle/>
          <a:p>
            <a:pPr rtl="0"/>
            <a:r>
              <a:rPr lang="pl-PL" dirty="0"/>
              <a:t>Struktura</a:t>
            </a:r>
          </a:p>
        </p:txBody>
      </p:sp>
      <p:graphicFrame>
        <p:nvGraphicFramePr>
          <p:cNvPr id="5" name="Zawartość — symbol zastępczy 4" descr="Cykl promieniowy przedstawia relację między 3 zadaniami i grupą"/>
          <p:cNvGraphicFramePr>
            <a:graphicFrameLocks noGrp="1"/>
          </p:cNvGraphicFramePr>
          <p:nvPr>
            <p:ph sz="half" idx="2"/>
          </p:nvPr>
        </p:nvGraphicFramePr>
        <p:xfrm>
          <a:off x="3656806" y="1700808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Obraz 6">
            <a:extLst>
              <a:ext uri="{FF2B5EF4-FFF2-40B4-BE49-F238E27FC236}">
                <a16:creationId xmlns:a16="http://schemas.microsoft.com/office/drawing/2014/main" id="{5F566329-43A8-D3DD-80D6-EBFC3269B7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804" y="1571366"/>
            <a:ext cx="3456384" cy="499255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18628B0-E266-C632-E846-321D4AE90B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6300" y="1571366"/>
            <a:ext cx="3665931" cy="315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4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  <p:sndAc>
          <p:stSnd>
            <p:snd r:embed="rId3" name="coin.wav"/>
          </p:stSnd>
        </p:sndAc>
      </p:transition>
    </mc:Choice>
    <mc:Fallback>
      <p:transition spd="slow">
        <p:random/>
        <p:sndAc>
          <p:stSnd>
            <p:snd r:embed="rId3" name="coin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52400"/>
            <a:ext cx="11047413" cy="1295400"/>
          </a:xfrm>
        </p:spPr>
        <p:txBody>
          <a:bodyPr rtlCol="0"/>
          <a:lstStyle/>
          <a:p>
            <a:pPr rtl="0"/>
            <a:r>
              <a:rPr lang="pl-PL" dirty="0"/>
              <a:t>Projekt korzysta z JAVA </a:t>
            </a:r>
            <a:r>
              <a:rPr lang="pl-PL" dirty="0" err="1"/>
              <a:t>Docs</a:t>
            </a:r>
            <a:endParaRPr lang="pl-PL" dirty="0"/>
          </a:p>
        </p:txBody>
      </p:sp>
      <p:graphicFrame>
        <p:nvGraphicFramePr>
          <p:cNvPr id="5" name="Zawartość — symbol zastępczy 4" descr="Cykl promieniowy przedstawia relację między 3 zadaniami i grupą"/>
          <p:cNvGraphicFramePr>
            <a:graphicFrameLocks noGrp="1"/>
          </p:cNvGraphicFramePr>
          <p:nvPr>
            <p:ph sz="half" idx="2"/>
          </p:nvPr>
        </p:nvGraphicFramePr>
        <p:xfrm>
          <a:off x="3656806" y="1700808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Obraz 7">
            <a:extLst>
              <a:ext uri="{FF2B5EF4-FFF2-40B4-BE49-F238E27FC236}">
                <a16:creationId xmlns:a16="http://schemas.microsoft.com/office/drawing/2014/main" id="{54FAB7C2-1580-DF60-1F7C-87D724A243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2751" y="800100"/>
            <a:ext cx="5997799" cy="58498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3E93A12F-CBD4-8A06-5DE4-050327C744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274" y="208012"/>
            <a:ext cx="6897063" cy="52013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19804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  <p:sndAc>
          <p:stSnd>
            <p:snd r:embed="rId3" name="coin.wav"/>
          </p:stSnd>
        </p:sndAc>
      </p:transition>
    </mc:Choice>
    <mc:Fallback>
      <p:transition spd="slow">
        <p:random/>
        <p:sndAc>
          <p:stSnd>
            <p:snd r:embed="rId3" name="coi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52400"/>
            <a:ext cx="11047413" cy="1295400"/>
          </a:xfrm>
        </p:spPr>
        <p:txBody>
          <a:bodyPr rtlCol="0"/>
          <a:lstStyle/>
          <a:p>
            <a:pPr rtl="0"/>
            <a:r>
              <a:rPr lang="pl-PL" dirty="0"/>
              <a:t>Excel</a:t>
            </a:r>
          </a:p>
        </p:txBody>
      </p:sp>
      <p:graphicFrame>
        <p:nvGraphicFramePr>
          <p:cNvPr id="5" name="Zawartość — symbol zastępczy 4" descr="Cykl promieniowy przedstawia relację między 3 zadaniami i grupą"/>
          <p:cNvGraphicFramePr>
            <a:graphicFrameLocks noGrp="1"/>
          </p:cNvGraphicFramePr>
          <p:nvPr>
            <p:ph sz="half" idx="2"/>
          </p:nvPr>
        </p:nvGraphicFramePr>
        <p:xfrm>
          <a:off x="3656806" y="1700808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Obraz 3">
            <a:extLst>
              <a:ext uri="{FF2B5EF4-FFF2-40B4-BE49-F238E27FC236}">
                <a16:creationId xmlns:a16="http://schemas.microsoft.com/office/drawing/2014/main" id="{5270C28F-2416-5F86-84CB-DDD9A995E9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2436207"/>
            <a:ext cx="12188825" cy="1985585"/>
          </a:xfrm>
          <a:prstGeom prst="rect">
            <a:avLst/>
          </a:prstGeom>
        </p:spPr>
      </p:pic>
      <p:sp>
        <p:nvSpPr>
          <p:cNvPr id="6" name="Zawartość — symbol zastępczy 2">
            <a:extLst>
              <a:ext uri="{FF2B5EF4-FFF2-40B4-BE49-F238E27FC236}">
                <a16:creationId xmlns:a16="http://schemas.microsoft.com/office/drawing/2014/main" id="{B5870EC6-C4B2-A0E9-E854-AD500F7EA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8" y="1871680"/>
            <a:ext cx="4875530" cy="62303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l-PL" sz="1800" dirty="0"/>
              <a:t>Data/StudentList.xlsx</a:t>
            </a: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1893CE9A-E311-9AD4-E71B-37D6B84B1E2F}"/>
              </a:ext>
            </a:extLst>
          </p:cNvPr>
          <p:cNvSpPr txBox="1">
            <a:spLocks/>
          </p:cNvSpPr>
          <p:nvPr/>
        </p:nvSpPr>
        <p:spPr>
          <a:xfrm>
            <a:off x="261764" y="4726971"/>
            <a:ext cx="6552728" cy="16288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sz="1800" dirty="0"/>
              <a:t>Podobnie:</a:t>
            </a:r>
          </a:p>
          <a:p>
            <a:r>
              <a:rPr lang="pl-PL" sz="1800" dirty="0"/>
              <a:t>ProfessorList.xlsx</a:t>
            </a:r>
          </a:p>
          <a:p>
            <a:r>
              <a:rPr lang="pl-PL" sz="1800" dirty="0"/>
              <a:t>PersonnelList.xlsx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417A1B8F-6900-226A-C33E-FD8D8CB4CF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3370" y="4887507"/>
            <a:ext cx="2952328" cy="14401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4A40CD1F-B74D-102B-2C2C-71D06410F3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34172" y="611155"/>
            <a:ext cx="7525800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6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  <p:sndAc>
          <p:stSnd>
            <p:snd r:embed="rId3" name="coin.wav"/>
          </p:stSnd>
        </p:sndAc>
      </p:transition>
    </mc:Choice>
    <mc:Fallback>
      <p:transition spd="slow">
        <p:random/>
        <p:sndAc>
          <p:stSnd>
            <p:snd r:embed="rId3" name="coin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52400"/>
            <a:ext cx="11047413" cy="1295400"/>
          </a:xfrm>
        </p:spPr>
        <p:txBody>
          <a:bodyPr rtlCol="0"/>
          <a:lstStyle/>
          <a:p>
            <a:pPr rtl="0"/>
            <a:r>
              <a:rPr lang="pl-PL" dirty="0"/>
              <a:t>Testy</a:t>
            </a:r>
          </a:p>
        </p:txBody>
      </p:sp>
      <p:graphicFrame>
        <p:nvGraphicFramePr>
          <p:cNvPr id="5" name="Zawartość — symbol zastępczy 4" descr="Cykl promieniowy przedstawia relację między 3 zadaniami i grupą"/>
          <p:cNvGraphicFramePr>
            <a:graphicFrameLocks noGrp="1"/>
          </p:cNvGraphicFramePr>
          <p:nvPr>
            <p:ph sz="half" idx="2"/>
          </p:nvPr>
        </p:nvGraphicFramePr>
        <p:xfrm>
          <a:off x="3656806" y="1700808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2AE97C7D-8790-9D6E-1D8A-A2B3100742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90131E5-9DE8-9A79-4CAE-41F84EDE52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8188" y="585192"/>
            <a:ext cx="7897327" cy="271500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5C52E73-AC91-7F8D-BC0F-A35805C52C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4532" y="4352495"/>
            <a:ext cx="3478370" cy="16093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66871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  <p:sndAc>
          <p:stSnd>
            <p:snd r:embed="rId3" name="coin.wav"/>
          </p:stSnd>
        </p:sndAc>
      </p:transition>
    </mc:Choice>
    <mc:Fallback>
      <p:transition spd="slow">
        <p:random/>
        <p:sndAc>
          <p:stSnd>
            <p:snd r:embed="rId3" name="coin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Gotowanie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450_TF02787942.potx" id="{90214527-3E68-4EE6-A13B-339583A17158}" vid="{725DD05D-D332-45A6-8810-6C33D1F6A9F6}"/>
    </a:ext>
  </a:extLst>
</a:theme>
</file>

<file path=ppt/theme/theme2.xml><?xml version="1.0" encoding="utf-8"?>
<a:theme xmlns:a="http://schemas.openxmlformats.org/drawingml/2006/main" name="Motyw pakietu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Świeża żywność (panoramiczna)</Template>
  <TotalTime>55</TotalTime>
  <Words>193</Words>
  <Application>Microsoft Office PowerPoint</Application>
  <PresentationFormat>Niestandardowy</PresentationFormat>
  <Paragraphs>49</Paragraphs>
  <Slides>13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6" baseType="lpstr">
      <vt:lpstr>Arial</vt:lpstr>
      <vt:lpstr>Constantia</vt:lpstr>
      <vt:lpstr>Gotowanie 16x9</vt:lpstr>
      <vt:lpstr>System Zarządzania Uniwersytetem</vt:lpstr>
      <vt:lpstr>O projekcie</vt:lpstr>
      <vt:lpstr>Funkcje</vt:lpstr>
      <vt:lpstr>Wykorzystane technologie</vt:lpstr>
      <vt:lpstr>UML</vt:lpstr>
      <vt:lpstr>Struktura</vt:lpstr>
      <vt:lpstr>Projekt korzysta z JAVA Docs</vt:lpstr>
      <vt:lpstr>Excel</vt:lpstr>
      <vt:lpstr>Testy</vt:lpstr>
      <vt:lpstr>Results</vt:lpstr>
      <vt:lpstr>Results</vt:lpstr>
      <vt:lpstr>Results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Miłosz Rzyczniak</dc:creator>
  <cp:lastModifiedBy>Miłosz Rzyczniak</cp:lastModifiedBy>
  <cp:revision>2</cp:revision>
  <dcterms:created xsi:type="dcterms:W3CDTF">2024-06-08T21:36:43Z</dcterms:created>
  <dcterms:modified xsi:type="dcterms:W3CDTF">2024-06-08T22:32:07Z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