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6" r:id="rId7"/>
    <p:sldId id="259" r:id="rId8"/>
    <p:sldId id="260" r:id="rId9"/>
    <p:sldId id="261" r:id="rId10"/>
    <p:sldId id="262" r:id="rId11"/>
    <p:sldId id="263" r:id="rId12"/>
    <p:sldId id="264" r:id="rId13"/>
    <p:sldId id="265" r:id="rId14"/>
    <p:sldId id="267" r:id="rId15"/>
    <p:sldId id="268" r:id="rId16"/>
    <p:sldId id="270" r:id="rId17"/>
    <p:sldId id="269" r:id="rId18"/>
  </p:sldIdLst>
  <p:sldSz cx="9144000" cy="6858000"/>
  <p:notesSz cx="6858000" cy="9144000"/>
  <p:embeddedFontLst>
    <p:embeddedFont>
      <p:font typeface="Calibri" panose="020F0502020204030204"/>
      <p:regular r:id="rId23"/>
    </p:embeddedFont>
    <p:embeddedFont>
      <p:font typeface="Roboto" panose="02000000000000000000"/>
      <p:regular r:id="rId24"/>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HOSH D E0120009" initials="" lastIdx="1" clrIdx="0"/>
  <p:cmAuthor id="1" name="AAKASH S E0120005" initials="" lastIdx="2" clrIdx="1"/>
  <p:cmAuthor id="2" name="ARJUN R E0120018"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1-23T13:07:24.311" idx="1">
    <p:pos x="6000" y="0"/>
    <p:text>Receiving by a microprocessor at repeated intervals data from a tri-axial accelerometer, the microprocessor and the tri-axial accelerometer comprising a sensor device attached to a user
determining by the microprocessor a postural description of the user based on the normalized received accelerometer data
Normalize the received accelerometer data; determine a postural description of the user based on the normalized received accelerometer data; and trigger the actuator to output sensory feedback based on the postural description of the user
a code segment to enable the microprocessor to normalise the received accelerometer data, a code segment to establish the user's postural description based on the normalised accelerometer data, and a code segment to enable the microprocessor to activate the actuator to output sensory input.</p:text>
  </p:cm>
  <p:cm authorId="1" dt="2023-01-23T13:07:24.311" idx="1">
    <p:pos x="6000" y="0"/>
    <p:text>Currently there are mobile applications for smartphones that calculate the number of reps for certain exercises. Moreover, these applications are not very accurate and record false positives for a rep-count. This system helps the user to correct the set of common exercise like deadlift, bench press, etc. The objective of this project is to develop a model that will count the number of reps for a weightlifter, determine the number of correct and incorrect reps.</p:text>
  </p:cm>
  <p:cm authorId="1" dt="2023-01-23T13:05:52.189" idx="2">
    <p:pos x="6000" y="100"/>
    <p:text>In one embodiment is a method of providing postural feedback comprising: receiving by a microprocessor atrepeated intervals data from a tri-axial accelerometer, themicroprocessor and the tri-axial accelerometercomprising a sensor device attached to a user, the sensordevice further comprising memory, an actuator, and apower Source; normalizing by the microprocessor thereceived accelerometer data; determining by themicroprocessor a postural description of the user basedon the normalized received accelerometer data; andtriggering by the microprocessor the actuator to outputsensory feedback based on the postural description of theuser. In another embodiment is a postural feedbackapparatus comprising: a sensor device configured to beattached on a user, the sensor device comprising: a tri-axial accelerometer; an actuator, and a microprocessorconfigured to receive data from the tri-axial accelerometerabout movement of the user; normalize the receivedaccelerometer data; determine a postural description ofthe user based on the normalized received accelerometerdata; and trigger the actuator to output sensory feedbackbased on the postural description of the user. A non-transitory computer readable medium having storedthereupon computing instructions comprising: a codesegment to receive by a microprocessor at repeatedintervals data from a tri-axial accelerometer, themicroprocessor and the tri-axial accelerometercomprising a sensor device attached to a user, the sensordevice further comprising memory, an actuator, and apower Source: a code segment to normalize by themicroprocessor the received accelerometer data; a codesegment to determine by the microprocessor a posturaldescription of the user based on the normalized receivedaccelerometer data; and a code segment to trigger by themicroprocessor the actuator to output sensory feedbackbased on the postural description of the user.</p:text>
  </p:cm>
  <p:cm authorId="2" dt="2023-01-23T13:05:52.189" idx="1">
    <p:pos x="6000" y="100"/>
    <p:text>Building a gym posture monitoring system, which analyses and tracks user motions and postures for faults, the major goal of this project is to reduce one-sided training load using the implementation of proper exercise forms to reduce myofascial imbalances in the musculoskeletal system and core stability.
This project analyzes videos/images of the deadlift (one of the most fundamental weightlifting exercises) and scores the posture of the person performing the deadlift from a range of 0 to 1.</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6" name="Google Shape;86;p1: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1892844ec1a_0_12: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1892844ec1a_0_1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3" name="Google Shape;163;g1892844ec1a_0_1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1e9ef445da9_0_28: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1e9ef445da9_0_2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3" name="Google Shape;173;g1e9ef445da9_0_28: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1cbe843f27c_0_34: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7" name="Google Shape;187;g1cbe843f27c_0_3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1cbe843f27c_0_4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4" name="Google Shape;194;g1cbe843f27c_0_40: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5" name="Google Shape;215;p10: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9" name="Google Shape;99;p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1cb7d39e9b7_0_7: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g1cb7d39e9b7_0_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8" name="Google Shape;108;g1cb7d39e9b7_0_7: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0" name="Google Shape;180;p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1cbe843f27c_0_14: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cbe843f27c_0_14: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7" name="Google Shape;117;g1cbe843f27c_0_14: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5" name="Google Shape;125;p5: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1892844ec1a_0_2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892844ec1a_0_2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g1892844ec1a_0_23: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1e9ef445da9_0_19: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1e9ef445da9_0_19: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3" name="Google Shape;143;g1e9ef445da9_0_19: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1892844ec1a_0_5: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1892844ec1a_0_5: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3" name="Google Shape;153;g1892844ec1a_0_5: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12"/>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5" name="Google Shape;75;p21"/>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81" name="Google Shape;81;p22"/>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24" name="Google Shape;24;p13"/>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14"/>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6" name="Google Shape;36;p15"/>
          <p:cNvSpPr txBox="1"/>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7" name="Google Shape;37;p15"/>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3" name="Google Shape;43;p16"/>
          <p:cNvSpPr txBox="1"/>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4" name="Google Shape;44;p16"/>
          <p:cNvSpPr txBox="1"/>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5" name="Google Shape;45;p16"/>
          <p:cNvSpPr txBox="1"/>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6" name="Google Shape;46;p16"/>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18"/>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p:txBody>
      </p:sp>
      <p:sp>
        <p:nvSpPr>
          <p:cNvPr id="61" name="Google Shape;61;p19"/>
          <p:cNvSpPr txBox="1"/>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62" name="Google Shape;62;p19"/>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type="pic" idx="2"/>
          </p:nvPr>
        </p:nvSpPr>
        <p:spPr>
          <a:xfrm>
            <a:off x="3887391" y="987426"/>
            <a:ext cx="4629150" cy="4873625"/>
          </a:xfrm>
          <a:prstGeom prst="rect">
            <a:avLst/>
          </a:prstGeom>
          <a:noFill/>
          <a:ln>
            <a:noFill/>
          </a:ln>
        </p:spPr>
      </p:sp>
      <p:sp>
        <p:nvSpPr>
          <p:cNvPr id="68" name="Google Shape;68;p20"/>
          <p:cNvSpPr txBox="1"/>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69" name="Google Shape;69;p20"/>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1"/>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1"/>
          <p:cNvSpPr txBox="1"/>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1"/>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1"/>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1"/>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hyperlink" Target="http://drive.google.com/file/d/1lvl2Xbf_XjjmD56E0spjgacoJlQ0ME-c/view"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
          <p:cNvSpPr txBox="1"/>
          <p:nvPr/>
        </p:nvSpPr>
        <p:spPr>
          <a:xfrm>
            <a:off x="251696" y="3208893"/>
            <a:ext cx="8752366" cy="90273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A50021"/>
              </a:buClr>
              <a:buSzPts val="3600"/>
              <a:buFont typeface="Arial" panose="020B0604020202020204"/>
              <a:buNone/>
            </a:pPr>
            <a:r>
              <a:rPr lang="en-US" sz="3600" b="1" i="0" u="none" strike="noStrike" cap="none">
                <a:solidFill>
                  <a:srgbClr val="A50021"/>
                </a:solidFill>
                <a:latin typeface="Arial" panose="020B0604020202020204"/>
                <a:ea typeface="Arial" panose="020B0604020202020204"/>
                <a:cs typeface="Arial" panose="020B0604020202020204"/>
                <a:sym typeface="Arial" panose="020B0604020202020204"/>
              </a:rPr>
              <a:t>POSTURE ANALYSIS FOR GYM WORKOUT</a:t>
            </a:r>
            <a:endParaRPr lang="en-US" sz="3600" b="1" i="0" u="none" strike="noStrike" cap="none">
              <a:solidFill>
                <a:srgbClr val="A50021"/>
              </a:solidFill>
              <a:latin typeface="Arial" panose="020B0604020202020204"/>
              <a:ea typeface="Arial" panose="020B0604020202020204"/>
              <a:cs typeface="Arial" panose="020B0604020202020204"/>
              <a:sym typeface="Arial" panose="020B0604020202020204"/>
            </a:endParaRPr>
          </a:p>
        </p:txBody>
      </p:sp>
      <p:sp>
        <p:nvSpPr>
          <p:cNvPr id="89" name="Google Shape;89;p1"/>
          <p:cNvSpPr txBox="1"/>
          <p:nvPr/>
        </p:nvSpPr>
        <p:spPr>
          <a:xfrm>
            <a:off x="125500" y="4827400"/>
            <a:ext cx="19389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833C0B"/>
                </a:solidFill>
                <a:latin typeface="Arial" panose="020B0604020202020204"/>
                <a:ea typeface="Arial" panose="020B0604020202020204"/>
                <a:cs typeface="Arial" panose="020B0604020202020204"/>
                <a:sym typeface="Arial" panose="020B0604020202020204"/>
              </a:rPr>
              <a:t>Team Members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1"/>
          <p:cNvSpPr txBox="1"/>
          <p:nvPr/>
        </p:nvSpPr>
        <p:spPr>
          <a:xfrm>
            <a:off x="6064863" y="4827403"/>
            <a:ext cx="176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833C0B"/>
                </a:solidFill>
                <a:latin typeface="Arial" panose="020B0604020202020204"/>
                <a:ea typeface="Arial" panose="020B0604020202020204"/>
                <a:cs typeface="Arial" panose="020B0604020202020204"/>
                <a:sym typeface="Arial" panose="020B0604020202020204"/>
              </a:rPr>
              <a:t>Project Guide </a:t>
            </a:r>
            <a:endParaRPr sz="1800" b="1" i="0" u="none" strike="noStrike" cap="none">
              <a:solidFill>
                <a:srgbClr val="1F3864"/>
              </a:solidFill>
              <a:latin typeface="Arial" panose="020B0604020202020204"/>
              <a:ea typeface="Arial" panose="020B0604020202020204"/>
              <a:cs typeface="Arial" panose="020B0604020202020204"/>
              <a:sym typeface="Arial" panose="020B0604020202020204"/>
            </a:endParaRPr>
          </a:p>
        </p:txBody>
      </p:sp>
      <p:sp>
        <p:nvSpPr>
          <p:cNvPr id="91" name="Google Shape;91;p1"/>
          <p:cNvSpPr txBox="1"/>
          <p:nvPr/>
        </p:nvSpPr>
        <p:spPr>
          <a:xfrm>
            <a:off x="3333519" y="1598866"/>
            <a:ext cx="247696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chemeClr val="dk1"/>
                </a:solidFill>
                <a:latin typeface="Arial" panose="020B0604020202020204"/>
                <a:ea typeface="Arial" panose="020B0604020202020204"/>
                <a:cs typeface="Arial" panose="020B0604020202020204"/>
                <a:sym typeface="Arial" panose="020B0604020202020204"/>
              </a:rPr>
              <a:t>INT 400 Internship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1"/>
          <p:cNvSpPr txBox="1"/>
          <p:nvPr/>
        </p:nvSpPr>
        <p:spPr>
          <a:xfrm>
            <a:off x="3690171" y="2326225"/>
            <a:ext cx="2424600" cy="3975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FF0000"/>
                </a:solidFill>
                <a:latin typeface="Arial" panose="020B0604020202020204"/>
                <a:ea typeface="Arial" panose="020B0604020202020204"/>
                <a:cs typeface="Arial" panose="020B0604020202020204"/>
                <a:sym typeface="Arial" panose="020B0604020202020204"/>
              </a:rPr>
              <a:t>Final Review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93" name="Google Shape;93;p1"/>
          <p:cNvPicPr preferRelativeResize="0"/>
          <p:nvPr/>
        </p:nvPicPr>
        <p:blipFill rotWithShape="1">
          <a:blip r:embed="rId1"/>
          <a:srcRect/>
          <a:stretch>
            <a:fillRect/>
          </a:stretch>
        </p:blipFill>
        <p:spPr>
          <a:xfrm>
            <a:off x="1573550" y="314925"/>
            <a:ext cx="5996875" cy="1009050"/>
          </a:xfrm>
          <a:prstGeom prst="rect">
            <a:avLst/>
          </a:prstGeom>
          <a:noFill/>
          <a:ln>
            <a:noFill/>
          </a:ln>
        </p:spPr>
      </p:pic>
      <p:sp>
        <p:nvSpPr>
          <p:cNvPr id="94" name="Google Shape;94;p1"/>
          <p:cNvSpPr txBox="1"/>
          <p:nvPr/>
        </p:nvSpPr>
        <p:spPr>
          <a:xfrm>
            <a:off x="125500" y="5223200"/>
            <a:ext cx="1139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ARJUN R</a:t>
            </a: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AAKASH S</a:t>
            </a: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SANTHOSH D</a:t>
            </a: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1"/>
          <p:cNvSpPr txBox="1"/>
          <p:nvPr/>
        </p:nvSpPr>
        <p:spPr>
          <a:xfrm>
            <a:off x="1175300" y="5223200"/>
            <a:ext cx="1139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E0120018</a:t>
            </a: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E0120005</a:t>
            </a: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1100"/>
              <a:buFont typeface="Arial" panose="020B0604020202020204"/>
              <a:buNone/>
            </a:pPr>
            <a:r>
              <a:rPr lang="en-US"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E0120009</a:t>
            </a: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1"/>
          <p:cNvSpPr txBox="1"/>
          <p:nvPr/>
        </p:nvSpPr>
        <p:spPr>
          <a:xfrm>
            <a:off x="6010563" y="5127200"/>
            <a:ext cx="18723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Prof. Ramya M</a:t>
            </a:r>
            <a:endParaRPr sz="20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g1892844ec1a_0_12"/>
          <p:cNvSpPr txBox="1"/>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panose="020B0604020202020204"/>
              <a:buNone/>
            </a:pPr>
            <a:fld id="{00000000-1234-1234-1234-123412341234}" type="slidenum">
              <a:rPr lang="en-US"/>
            </a:fld>
            <a:endParaRPr lang="en-US"/>
          </a:p>
        </p:txBody>
      </p:sp>
      <p:sp>
        <p:nvSpPr>
          <p:cNvPr id="166" name="Google Shape;166;g1892844ec1a_0_12"/>
          <p:cNvSpPr txBox="1"/>
          <p:nvPr/>
        </p:nvSpPr>
        <p:spPr>
          <a:xfrm>
            <a:off x="847050" y="405250"/>
            <a:ext cx="7449900" cy="1498200"/>
          </a:xfrm>
          <a:prstGeom prst="rect">
            <a:avLst/>
          </a:prstGeom>
          <a:noFill/>
          <a:ln>
            <a:noFill/>
          </a:ln>
        </p:spPr>
        <p:txBody>
          <a:bodyPr spcFirstLastPara="1" wrap="square" lIns="91425" tIns="91425" rIns="91425" bIns="91425" anchor="t" anchorCtr="0">
            <a:spAutoFit/>
          </a:bodyPr>
          <a:lstStyle/>
          <a:p>
            <a:pPr marL="647700" lvl="0" indent="-266700" algn="l" rtl="0">
              <a:lnSpc>
                <a:spcPct val="150000"/>
              </a:lnSpc>
              <a:spcBef>
                <a:spcPts val="800"/>
              </a:spcBef>
              <a:spcAft>
                <a:spcPts val="0"/>
              </a:spcAft>
              <a:buClr>
                <a:schemeClr val="dk1"/>
              </a:buClr>
              <a:buSzPts val="1100"/>
              <a:buFont typeface="Arial" panose="020B0604020202020204"/>
              <a:buNone/>
            </a:pPr>
            <a:r>
              <a:rPr lang="en-US" sz="2400" b="1">
                <a:solidFill>
                  <a:srgbClr val="A50021"/>
                </a:solidFill>
              </a:rPr>
              <a:t>Posture Detection: Left </a:t>
            </a:r>
            <a:r>
              <a:rPr lang="en-US" sz="2400" b="1">
                <a:solidFill>
                  <a:srgbClr val="A50021"/>
                </a:solidFill>
              </a:rPr>
              <a:t>g</a:t>
            </a:r>
            <a:r>
              <a:rPr lang="en-US" sz="2400" b="1">
                <a:solidFill>
                  <a:srgbClr val="A50021"/>
                </a:solidFill>
              </a:rPr>
              <a:t>rip and Right grip</a:t>
            </a:r>
            <a:endParaRPr sz="2400" b="1">
              <a:solidFill>
                <a:srgbClr val="A50021"/>
              </a:solidFill>
            </a:endParaRPr>
          </a:p>
          <a:p>
            <a:pPr marL="0" marR="0" lvl="0" indent="0" algn="ctr" rtl="0">
              <a:lnSpc>
                <a:spcPct val="100000"/>
              </a:lnSpc>
              <a:spcBef>
                <a:spcPts val="400"/>
              </a:spcBef>
              <a:spcAft>
                <a:spcPts val="0"/>
              </a:spcAft>
              <a:buClr>
                <a:srgbClr val="000000"/>
              </a:buClr>
              <a:buSzPts val="2200"/>
              <a:buFont typeface="Arial" panose="020B0604020202020204"/>
              <a:buNone/>
            </a:pPr>
            <a:endParaRPr sz="2400" b="1">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US" sz="2200" b="1"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sz="22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67" name="Google Shape;167;g1892844ec1a_0_12"/>
          <p:cNvPicPr preferRelativeResize="0"/>
          <p:nvPr/>
        </p:nvPicPr>
        <p:blipFill>
          <a:blip r:embed="rId1"/>
          <a:stretch>
            <a:fillRect/>
          </a:stretch>
        </p:blipFill>
        <p:spPr>
          <a:xfrm>
            <a:off x="2476463" y="1321450"/>
            <a:ext cx="4191077" cy="3251699"/>
          </a:xfrm>
          <a:prstGeom prst="rect">
            <a:avLst/>
          </a:prstGeom>
          <a:noFill/>
          <a:ln>
            <a:noFill/>
          </a:ln>
        </p:spPr>
      </p:pic>
      <p:pic>
        <p:nvPicPr>
          <p:cNvPr id="168" name="Google Shape;168;g1892844ec1a_0_12"/>
          <p:cNvPicPr preferRelativeResize="0"/>
          <p:nvPr/>
        </p:nvPicPr>
        <p:blipFill>
          <a:blip r:embed="rId2"/>
          <a:stretch>
            <a:fillRect/>
          </a:stretch>
        </p:blipFill>
        <p:spPr>
          <a:xfrm>
            <a:off x="-90600" y="1321450"/>
            <a:ext cx="2233425" cy="3271599"/>
          </a:xfrm>
          <a:prstGeom prst="rect">
            <a:avLst/>
          </a:prstGeom>
          <a:noFill/>
          <a:ln>
            <a:noFill/>
          </a:ln>
        </p:spPr>
      </p:pic>
      <p:pic>
        <p:nvPicPr>
          <p:cNvPr id="169" name="Google Shape;169;g1892844ec1a_0_12"/>
          <p:cNvPicPr preferRelativeResize="0"/>
          <p:nvPr/>
        </p:nvPicPr>
        <p:blipFill>
          <a:blip r:embed="rId3"/>
          <a:stretch>
            <a:fillRect/>
          </a:stretch>
        </p:blipFill>
        <p:spPr>
          <a:xfrm>
            <a:off x="6890801" y="1291838"/>
            <a:ext cx="2253200" cy="33308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g1e9ef445da9_0_28"/>
          <p:cNvSpPr txBox="1"/>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panose="020B0604020202020204"/>
              <a:buNone/>
            </a:pPr>
            <a:fld id="{00000000-1234-1234-1234-123412341234}" type="slidenum">
              <a:rPr lang="en-US"/>
            </a:fld>
            <a:endParaRPr lang="en-US"/>
          </a:p>
        </p:txBody>
      </p:sp>
      <p:sp>
        <p:nvSpPr>
          <p:cNvPr id="176" name="Google Shape;176;g1e9ef445da9_0_28"/>
          <p:cNvSpPr txBox="1"/>
          <p:nvPr/>
        </p:nvSpPr>
        <p:spPr>
          <a:xfrm>
            <a:off x="3358775" y="438050"/>
            <a:ext cx="1669500" cy="523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panose="020B0604020202020204"/>
              <a:buNone/>
            </a:pPr>
            <a:r>
              <a:rPr lang="en-US" sz="2200" b="1" i="0" u="none" strike="noStrike" cap="none">
                <a:solidFill>
                  <a:srgbClr val="A50021"/>
                </a:solidFill>
                <a:latin typeface="Calibri" panose="020F0502020204030204"/>
                <a:ea typeface="Calibri" panose="020F0502020204030204"/>
                <a:cs typeface="Calibri" panose="020F0502020204030204"/>
                <a:sym typeface="Calibri" panose="020F0502020204030204"/>
              </a:rPr>
              <a:t>Live Demo</a:t>
            </a:r>
            <a:endParaRPr sz="2200" b="1" i="0" u="none" strike="noStrike" cap="none">
              <a:solidFill>
                <a:srgbClr val="A50021"/>
              </a:solidFill>
              <a:latin typeface="Calibri" panose="020F0502020204030204"/>
              <a:ea typeface="Calibri" panose="020F0502020204030204"/>
              <a:cs typeface="Calibri" panose="020F0502020204030204"/>
              <a:sym typeface="Calibri" panose="020F0502020204030204"/>
            </a:endParaRPr>
          </a:p>
        </p:txBody>
      </p:sp>
      <p:pic>
        <p:nvPicPr>
          <p:cNvPr id="177" name="Google Shape;177;g1e9ef445da9_0_28" title="og.mp4">
            <a:hlinkClick r:id="rId1"/>
          </p:cNvPr>
          <p:cNvPicPr preferRelativeResize="0"/>
          <p:nvPr/>
        </p:nvPicPr>
        <p:blipFill rotWithShape="1">
          <a:blip r:embed="rId2"/>
          <a:srcRect/>
          <a:stretch>
            <a:fillRect/>
          </a:stretch>
        </p:blipFill>
        <p:spPr>
          <a:xfrm>
            <a:off x="152400" y="1161500"/>
            <a:ext cx="8839200" cy="4972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g1cbe843f27c_0_34"/>
          <p:cNvSpPr txBox="1"/>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fld>
            <a:r>
              <a:rPr lang="en-US"/>
              <a:t>  </a:t>
            </a:r>
            <a:endParaRPr lang="en-US"/>
          </a:p>
        </p:txBody>
      </p:sp>
      <p:sp>
        <p:nvSpPr>
          <p:cNvPr id="190" name="Google Shape;190;g1cbe843f27c_0_34"/>
          <p:cNvSpPr txBox="1"/>
          <p:nvPr>
            <p:ph type="title"/>
          </p:nvPr>
        </p:nvSpPr>
        <p:spPr>
          <a:xfrm>
            <a:off x="661947" y="176123"/>
            <a:ext cx="6083100" cy="578100"/>
          </a:xfrm>
          <a:prstGeom prst="rect">
            <a:avLst/>
          </a:prstGeom>
          <a:noFill/>
          <a:ln>
            <a:noFill/>
          </a:ln>
        </p:spPr>
        <p:txBody>
          <a:bodyPr spcFirstLastPara="1" wrap="square" lIns="91425" tIns="45700" rIns="91425" bIns="45700" anchor="ctr" anchorCtr="0">
            <a:noAutofit/>
          </a:bodyPr>
          <a:lstStyle/>
          <a:p>
            <a:pPr marL="0" lvl="0" indent="0" algn="ctr" rtl="0">
              <a:lnSpc>
                <a:spcPct val="107000"/>
              </a:lnSpc>
              <a:spcBef>
                <a:spcPts val="0"/>
              </a:spcBef>
              <a:spcAft>
                <a:spcPts val="0"/>
              </a:spcAft>
              <a:buClr>
                <a:srgbClr val="A50021"/>
              </a:buClr>
              <a:buSzPts val="2800"/>
              <a:buFont typeface="Times New Roman" panose="02020603050405020304"/>
              <a:buNone/>
            </a:pPr>
            <a:r>
              <a:rPr lang="en-US" sz="2800" b="1">
                <a:solidFill>
                  <a:srgbClr val="A50021"/>
                </a:solidFill>
                <a:latin typeface="Times New Roman" panose="02020603050405020304"/>
                <a:ea typeface="Times New Roman" panose="02020603050405020304"/>
                <a:cs typeface="Times New Roman" panose="02020603050405020304"/>
                <a:sym typeface="Times New Roman" panose="02020603050405020304"/>
              </a:rPr>
              <a:t>FUTURE APPLICATIONS</a:t>
            </a:r>
            <a:endParaRPr lang="en-US" sz="2800" b="1">
              <a:solidFill>
                <a:srgbClr val="A5002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g1cbe843f27c_0_34"/>
          <p:cNvSpPr txBox="1"/>
          <p:nvPr/>
        </p:nvSpPr>
        <p:spPr>
          <a:xfrm>
            <a:off x="863850" y="1222750"/>
            <a:ext cx="7416300" cy="38697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15000"/>
              </a:lnSpc>
              <a:spcBef>
                <a:spcPts val="0"/>
              </a:spcBef>
              <a:spcAft>
                <a:spcPts val="0"/>
              </a:spcAft>
              <a:buClr>
                <a:srgbClr val="000000"/>
              </a:buClr>
              <a:buSzPts val="1400"/>
              <a:buFont typeface="Arial" panose="020B0604020202020204"/>
              <a:buAutoNum type="arabicPeriod"/>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Based on human pose estimation, we can build a variety of applications, like fitness or yoga trackers. As an example, we present left bicep curl, plank and push up counters, which can automatically count user statistics and verify the quality of exercises performed. Such use cases can be implemented either using an additional classifier network or even with a simple joint pairwise distance lookup algorithm, which matches the closest pose in normalized pose space</a:t>
            </a:r>
            <a:r>
              <a:rPr lang="en-US"/>
              <a:t>. </a:t>
            </a:r>
            <a:endParaRPr lang="en-US"/>
          </a:p>
          <a:p>
            <a:pPr marL="457200" marR="0" lvl="0" indent="0" algn="just" rtl="0">
              <a:lnSpc>
                <a:spcPct val="115000"/>
              </a:lnSpc>
              <a:spcBef>
                <a:spcPts val="0"/>
              </a:spcBef>
              <a:spcAft>
                <a:spcPts val="0"/>
              </a:spcAft>
              <a:buNone/>
            </a:pPr>
          </a:p>
          <a:p>
            <a:pPr marL="457200" marR="0" lvl="0" indent="-317500" algn="just" rtl="0">
              <a:lnSpc>
                <a:spcPct val="115000"/>
              </a:lnSpc>
              <a:spcBef>
                <a:spcPts val="0"/>
              </a:spcBef>
              <a:spcAft>
                <a:spcPts val="0"/>
              </a:spcAft>
              <a:buClr>
                <a:srgbClr val="000000"/>
              </a:buClr>
              <a:buSzPts val="1400"/>
              <a:buFont typeface="Arial" panose="020B0604020202020204"/>
              <a:buAutoNum type="arabicPeriod"/>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In future the accuracy of the angles between the joints and limbs can be improvised by using high quality cameras and high graphics. Also the factors like height weight and and a person's diet could be included to get better results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0" algn="just" rtl="0">
              <a:lnSpc>
                <a:spcPct val="115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17500" algn="just" rtl="0">
              <a:lnSpc>
                <a:spcPct val="115000"/>
              </a:lnSpc>
              <a:spcBef>
                <a:spcPts val="0"/>
              </a:spcBef>
              <a:spcAft>
                <a:spcPts val="0"/>
              </a:spcAft>
              <a:buClr>
                <a:srgbClr val="000000"/>
              </a:buClr>
              <a:buSzPts val="1400"/>
              <a:buFont typeface="Arial" panose="020B0604020202020204"/>
              <a:buAutoNum type="arabicPeriod"/>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A User portal that keeps a track and record of the data of their previous exercises performed in the system’s database. Variation can be brought by adding sections for men, women, and children depending on their age group and segregating different sections based on the difficulties of the exercises.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g1cbe843f27c_0_40"/>
          <p:cNvSpPr txBox="1"/>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fld>
            <a:r>
              <a:rPr lang="en-US"/>
              <a:t>  </a:t>
            </a:r>
            <a:endParaRPr lang="en-US"/>
          </a:p>
        </p:txBody>
      </p:sp>
      <p:sp>
        <p:nvSpPr>
          <p:cNvPr id="197" name="Google Shape;197;g1cbe843f27c_0_40"/>
          <p:cNvSpPr txBox="1"/>
          <p:nvPr>
            <p:ph type="title"/>
          </p:nvPr>
        </p:nvSpPr>
        <p:spPr>
          <a:xfrm>
            <a:off x="661947" y="176123"/>
            <a:ext cx="6083100" cy="578100"/>
          </a:xfrm>
          <a:prstGeom prst="rect">
            <a:avLst/>
          </a:prstGeom>
          <a:noFill/>
          <a:ln>
            <a:noFill/>
          </a:ln>
        </p:spPr>
        <p:txBody>
          <a:bodyPr spcFirstLastPara="1" wrap="square" lIns="91425" tIns="45700" rIns="91425" bIns="45700" anchor="ctr" anchorCtr="0">
            <a:noAutofit/>
          </a:bodyPr>
          <a:lstStyle/>
          <a:p>
            <a:pPr marL="0" lvl="0" indent="0" algn="ctr" rtl="0">
              <a:lnSpc>
                <a:spcPct val="107000"/>
              </a:lnSpc>
              <a:spcBef>
                <a:spcPts val="0"/>
              </a:spcBef>
              <a:spcAft>
                <a:spcPts val="0"/>
              </a:spcAft>
              <a:buClr>
                <a:srgbClr val="A50021"/>
              </a:buClr>
              <a:buSzPts val="2800"/>
              <a:buFont typeface="Times New Roman" panose="02020603050405020304"/>
              <a:buNone/>
            </a:pPr>
            <a:r>
              <a:rPr lang="en-US" sz="2800" b="1">
                <a:solidFill>
                  <a:srgbClr val="A50021"/>
                </a:solidFill>
                <a:latin typeface="Times New Roman" panose="02020603050405020304"/>
                <a:ea typeface="Times New Roman" panose="02020603050405020304"/>
                <a:cs typeface="Times New Roman" panose="02020603050405020304"/>
                <a:sym typeface="Times New Roman" panose="02020603050405020304"/>
              </a:rPr>
              <a:t>TIMELINE</a:t>
            </a:r>
            <a:endParaRPr lang="en-US" sz="2800" b="1">
              <a:solidFill>
                <a:srgbClr val="A5002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g1cbe843f27c_0_40"/>
          <p:cNvSpPr/>
          <p:nvPr/>
        </p:nvSpPr>
        <p:spPr>
          <a:xfrm>
            <a:off x="1483963" y="2947625"/>
            <a:ext cx="1094100" cy="1094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g1cbe843f27c_0_40"/>
          <p:cNvSpPr/>
          <p:nvPr/>
        </p:nvSpPr>
        <p:spPr>
          <a:xfrm>
            <a:off x="4856888" y="2947625"/>
            <a:ext cx="1094100" cy="1094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g1cbe843f27c_0_40"/>
          <p:cNvSpPr/>
          <p:nvPr/>
        </p:nvSpPr>
        <p:spPr>
          <a:xfrm>
            <a:off x="3226788" y="2947625"/>
            <a:ext cx="1094100" cy="1094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g1cbe843f27c_0_40"/>
          <p:cNvSpPr/>
          <p:nvPr/>
        </p:nvSpPr>
        <p:spPr>
          <a:xfrm>
            <a:off x="6565938" y="2947625"/>
            <a:ext cx="1094100" cy="1094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02" name="Google Shape;202;g1cbe843f27c_0_40"/>
          <p:cNvCxnSpPr>
            <a:stCxn id="198" idx="6"/>
            <a:endCxn id="200" idx="2"/>
          </p:cNvCxnSpPr>
          <p:nvPr/>
        </p:nvCxnSpPr>
        <p:spPr>
          <a:xfrm>
            <a:off x="2578063" y="3494675"/>
            <a:ext cx="648600" cy="0"/>
          </a:xfrm>
          <a:prstGeom prst="straightConnector1">
            <a:avLst/>
          </a:prstGeom>
          <a:noFill/>
          <a:ln w="9525" cap="flat" cmpd="sng">
            <a:solidFill>
              <a:schemeClr val="dk2"/>
            </a:solidFill>
            <a:prstDash val="solid"/>
            <a:round/>
            <a:headEnd type="none" w="sm" len="sm"/>
            <a:tailEnd type="none" w="sm" len="sm"/>
          </a:ln>
        </p:spPr>
      </p:cxnSp>
      <p:cxnSp>
        <p:nvCxnSpPr>
          <p:cNvPr id="203" name="Google Shape;203;g1cbe843f27c_0_40"/>
          <p:cNvCxnSpPr>
            <a:stCxn id="200" idx="6"/>
            <a:endCxn id="199" idx="2"/>
          </p:cNvCxnSpPr>
          <p:nvPr/>
        </p:nvCxnSpPr>
        <p:spPr>
          <a:xfrm>
            <a:off x="4320888" y="3494675"/>
            <a:ext cx="536100" cy="0"/>
          </a:xfrm>
          <a:prstGeom prst="straightConnector1">
            <a:avLst/>
          </a:prstGeom>
          <a:noFill/>
          <a:ln w="9525" cap="flat" cmpd="sng">
            <a:solidFill>
              <a:schemeClr val="dk2"/>
            </a:solidFill>
            <a:prstDash val="solid"/>
            <a:round/>
            <a:headEnd type="none" w="sm" len="sm"/>
            <a:tailEnd type="none" w="sm" len="sm"/>
          </a:ln>
        </p:spPr>
      </p:cxnSp>
      <p:cxnSp>
        <p:nvCxnSpPr>
          <p:cNvPr id="204" name="Google Shape;204;g1cbe843f27c_0_40"/>
          <p:cNvCxnSpPr>
            <a:stCxn id="199" idx="6"/>
            <a:endCxn id="201" idx="2"/>
          </p:cNvCxnSpPr>
          <p:nvPr/>
        </p:nvCxnSpPr>
        <p:spPr>
          <a:xfrm>
            <a:off x="5950988" y="3494675"/>
            <a:ext cx="615000" cy="0"/>
          </a:xfrm>
          <a:prstGeom prst="straightConnector1">
            <a:avLst/>
          </a:prstGeom>
          <a:noFill/>
          <a:ln w="9525" cap="flat" cmpd="sng">
            <a:solidFill>
              <a:schemeClr val="dk2"/>
            </a:solidFill>
            <a:prstDash val="solid"/>
            <a:round/>
            <a:headEnd type="none" w="sm" len="sm"/>
            <a:tailEnd type="none" w="sm" len="sm"/>
          </a:ln>
        </p:spPr>
      </p:cxnSp>
      <p:sp>
        <p:nvSpPr>
          <p:cNvPr id="205" name="Google Shape;205;g1cbe843f27c_0_40"/>
          <p:cNvSpPr txBox="1"/>
          <p:nvPr/>
        </p:nvSpPr>
        <p:spPr>
          <a:xfrm>
            <a:off x="857875" y="1842200"/>
            <a:ext cx="2346300" cy="831300"/>
          </a:xfrm>
          <a:prstGeom prst="rect">
            <a:avLst/>
          </a:prstGeom>
          <a:solidFill>
            <a:srgbClr val="F3F3F3"/>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panose="020F0502020204030204"/>
              <a:buChar char="●"/>
            </a:pPr>
            <a:r>
              <a:rPr lang="en-US"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Project Identification</a:t>
            </a: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Calibri" panose="020F0502020204030204"/>
              <a:buChar char="●"/>
            </a:pPr>
            <a:r>
              <a:rPr lang="en-US"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MediaPipe model testing</a:t>
            </a: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g1cbe843f27c_0_40"/>
          <p:cNvSpPr txBox="1"/>
          <p:nvPr/>
        </p:nvSpPr>
        <p:spPr>
          <a:xfrm>
            <a:off x="2933550" y="4315850"/>
            <a:ext cx="1680600" cy="1046700"/>
          </a:xfrm>
          <a:prstGeom prst="rect">
            <a:avLst/>
          </a:prstGeom>
          <a:solidFill>
            <a:srgbClr val="EFEFEF"/>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panose="020F0502020204030204"/>
              <a:buChar char="●"/>
            </a:pPr>
            <a:r>
              <a:rPr lang="en-US"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Collection of assets</a:t>
            </a: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Calibri" panose="020F0502020204030204"/>
              <a:buChar char="●"/>
            </a:pPr>
            <a:r>
              <a:rPr lang="en-US"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data creation and training.</a:t>
            </a: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g1cbe843f27c_0_40"/>
          <p:cNvSpPr txBox="1"/>
          <p:nvPr/>
        </p:nvSpPr>
        <p:spPr>
          <a:xfrm>
            <a:off x="4230800" y="1531475"/>
            <a:ext cx="2346300" cy="1046700"/>
          </a:xfrm>
          <a:prstGeom prst="rect">
            <a:avLst/>
          </a:prstGeom>
          <a:solidFill>
            <a:srgbClr val="EFEFEF"/>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panose="020F0502020204030204"/>
              <a:buChar char="●"/>
            </a:pPr>
            <a:r>
              <a:rPr lang="en-US"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Model Creation and evaluation</a:t>
            </a: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17500" algn="l" rtl="0">
              <a:lnSpc>
                <a:spcPct val="100000"/>
              </a:lnSpc>
              <a:spcBef>
                <a:spcPts val="0"/>
              </a:spcBef>
              <a:spcAft>
                <a:spcPts val="0"/>
              </a:spcAft>
              <a:buClr>
                <a:srgbClr val="000000"/>
              </a:buClr>
              <a:buSzPts val="1400"/>
              <a:buFont typeface="Calibri" panose="020F0502020204030204"/>
              <a:buChar char="●"/>
            </a:pPr>
            <a:r>
              <a:rPr lang="en-US"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Realtime Implementation</a:t>
            </a: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208;g1cbe843f27c_0_40"/>
          <p:cNvSpPr txBox="1"/>
          <p:nvPr/>
        </p:nvSpPr>
        <p:spPr>
          <a:xfrm>
            <a:off x="6414300" y="4315925"/>
            <a:ext cx="1397400" cy="831300"/>
          </a:xfrm>
          <a:prstGeom prst="rect">
            <a:avLst/>
          </a:prstGeom>
          <a:solidFill>
            <a:srgbClr val="EFEFEF"/>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panose="020F0502020204030204"/>
              <a:buChar char="●"/>
            </a:pPr>
            <a:r>
              <a:rPr lang="en-US" sz="1400" b="0" i="0" u="none" strike="noStrike" cap="none">
                <a:solidFill>
                  <a:srgbClr val="000000"/>
                </a:solidFill>
                <a:latin typeface="Calibri" panose="020F0502020204030204"/>
                <a:ea typeface="Calibri" panose="020F0502020204030204"/>
                <a:cs typeface="Calibri" panose="020F0502020204030204"/>
                <a:sym typeface="Calibri" panose="020F0502020204030204"/>
              </a:rPr>
              <a:t>Final Results Evaluation</a:t>
            </a: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209" name="Google Shape;209;g1cbe843f27c_0_40"/>
          <p:cNvCxnSpPr>
            <a:stCxn id="198" idx="0"/>
            <a:endCxn id="205" idx="2"/>
          </p:cNvCxnSpPr>
          <p:nvPr/>
        </p:nvCxnSpPr>
        <p:spPr>
          <a:xfrm rot="10800000">
            <a:off x="2031013" y="2673425"/>
            <a:ext cx="0" cy="274200"/>
          </a:xfrm>
          <a:prstGeom prst="straightConnector1">
            <a:avLst/>
          </a:prstGeom>
          <a:noFill/>
          <a:ln w="9525" cap="flat" cmpd="sng">
            <a:solidFill>
              <a:schemeClr val="dk2"/>
            </a:solidFill>
            <a:prstDash val="solid"/>
            <a:round/>
            <a:headEnd type="none" w="sm" len="sm"/>
            <a:tailEnd type="triangle" w="med" len="med"/>
          </a:ln>
        </p:spPr>
      </p:cxnSp>
      <p:cxnSp>
        <p:nvCxnSpPr>
          <p:cNvPr id="210" name="Google Shape;210;g1cbe843f27c_0_40"/>
          <p:cNvCxnSpPr>
            <a:stCxn id="199" idx="0"/>
            <a:endCxn id="207" idx="2"/>
          </p:cNvCxnSpPr>
          <p:nvPr/>
        </p:nvCxnSpPr>
        <p:spPr>
          <a:xfrm rot="10800000">
            <a:off x="5403938" y="2578325"/>
            <a:ext cx="0" cy="369300"/>
          </a:xfrm>
          <a:prstGeom prst="straightConnector1">
            <a:avLst/>
          </a:prstGeom>
          <a:noFill/>
          <a:ln w="9525" cap="flat" cmpd="sng">
            <a:solidFill>
              <a:schemeClr val="dk2"/>
            </a:solidFill>
            <a:prstDash val="solid"/>
            <a:round/>
            <a:headEnd type="none" w="sm" len="sm"/>
            <a:tailEnd type="triangle" w="med" len="med"/>
          </a:ln>
        </p:spPr>
      </p:cxnSp>
      <p:cxnSp>
        <p:nvCxnSpPr>
          <p:cNvPr id="211" name="Google Shape;211;g1cbe843f27c_0_40"/>
          <p:cNvCxnSpPr>
            <a:stCxn id="200" idx="4"/>
            <a:endCxn id="206" idx="0"/>
          </p:cNvCxnSpPr>
          <p:nvPr/>
        </p:nvCxnSpPr>
        <p:spPr>
          <a:xfrm>
            <a:off x="3773838" y="4041725"/>
            <a:ext cx="0" cy="274200"/>
          </a:xfrm>
          <a:prstGeom prst="straightConnector1">
            <a:avLst/>
          </a:prstGeom>
          <a:noFill/>
          <a:ln w="9525" cap="flat" cmpd="sng">
            <a:solidFill>
              <a:schemeClr val="dk2"/>
            </a:solidFill>
            <a:prstDash val="solid"/>
            <a:round/>
            <a:headEnd type="none" w="sm" len="sm"/>
            <a:tailEnd type="triangle" w="med" len="med"/>
          </a:ln>
        </p:spPr>
      </p:cxnSp>
      <p:cxnSp>
        <p:nvCxnSpPr>
          <p:cNvPr id="212" name="Google Shape;212;g1cbe843f27c_0_40"/>
          <p:cNvCxnSpPr>
            <a:stCxn id="201" idx="4"/>
            <a:endCxn id="208" idx="0"/>
          </p:cNvCxnSpPr>
          <p:nvPr/>
        </p:nvCxnSpPr>
        <p:spPr>
          <a:xfrm>
            <a:off x="7112988" y="4041725"/>
            <a:ext cx="0" cy="2742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pPr algn="ctr"/>
            <a:r>
              <a:rPr lang="en-US">
                <a:solidFill>
                  <a:srgbClr val="C00000"/>
                </a:solidFill>
              </a:rPr>
              <a:t>References</a:t>
            </a:r>
            <a:endParaRPr lang="en-US">
              <a:solidFill>
                <a:srgbClr val="C00000"/>
              </a:solidFill>
            </a:endParaRPr>
          </a:p>
        </p:txBody>
      </p:sp>
      <p:sp>
        <p:nvSpPr>
          <p:cNvPr id="3" name="Text Placeholder 2"/>
          <p:cNvSpPr/>
          <p:nvPr>
            <p:ph type="body" idx="1"/>
          </p:nvPr>
        </p:nvSpPr>
        <p:spPr>
          <a:xfrm>
            <a:off x="628650" y="1856740"/>
            <a:ext cx="7886700" cy="4320540"/>
          </a:xfrm>
        </p:spPr>
        <p:txBody>
          <a:bodyPr/>
          <a:p>
            <a:r>
              <a:rPr lang="en-US"/>
              <a:t>https://www.infoq.com/articles/human-pose-estimation-ai-powered-fitness-apps/</a:t>
            </a:r>
            <a:endParaRPr lang="en-US"/>
          </a:p>
          <a:p>
            <a:r>
              <a:rPr lang="en-US"/>
              <a:t>https://paperswithcode.com/paper/domain-knowledge-informed-self-supervised</a:t>
            </a:r>
            <a:endParaRPr lang="en-US"/>
          </a:p>
          <a:p>
            <a:r>
              <a:rPr lang="en-US"/>
              <a:t>https://www.youtube.com/watch?v=06TE_U21FK4</a:t>
            </a:r>
            <a:endParaRPr lang="en-US"/>
          </a:p>
          <a:p>
            <a:r>
              <a:rPr lang="en-US"/>
              <a:t>https://github.com/quanhua92/human-pose-estimation-opencv</a:t>
            </a:r>
            <a:endParaRPr lang="en-US"/>
          </a:p>
          <a:p>
            <a:r>
              <a:rPr lang="en-US"/>
              <a:t>https://ijcrt.org/papers/IJCRT2205886.pdf</a:t>
            </a:r>
            <a:endParaRPr lang="en-US"/>
          </a:p>
          <a:p>
            <a:r>
              <a:rPr lang="en-US"/>
              <a:t>https://google.github.io/mediapipe/solutions/pose_classification.html</a:t>
            </a:r>
            <a:endParaRPr lang="en-US"/>
          </a:p>
          <a:p>
            <a:r>
              <a:rPr lang="en-US"/>
              <a:t>https://www.youtube.com/watch?v=H7cGq0xIHbc</a:t>
            </a:r>
            <a:endParaRPr lang="en-US"/>
          </a:p>
          <a:p>
            <a:r>
              <a:rPr lang="en-US"/>
              <a:t>https://learnopencv.com/ai-fitness-trainer-using-mediapipe/</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10"/>
          <p:cNvSpPr txBox="1"/>
          <p:nvPr>
            <p:ph type="title"/>
          </p:nvPr>
        </p:nvSpPr>
        <p:spPr>
          <a:xfrm>
            <a:off x="2905892" y="2196144"/>
            <a:ext cx="3069771" cy="14562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1F3864"/>
              </a:buClr>
              <a:buSzPts val="3600"/>
              <a:buFont typeface="Times New Roman" panose="02020603050405020304"/>
              <a:buNone/>
            </a:pPr>
            <a:r>
              <a:rPr lang="en-US" sz="3600" b="1">
                <a:solidFill>
                  <a:srgbClr val="1F3864"/>
                </a:solidFill>
                <a:latin typeface="Times New Roman" panose="02020603050405020304"/>
                <a:ea typeface="Times New Roman" panose="02020603050405020304"/>
                <a:cs typeface="Times New Roman" panose="02020603050405020304"/>
                <a:sym typeface="Times New Roman" panose="02020603050405020304"/>
              </a:rPr>
              <a:t>Thank you </a:t>
            </a:r>
            <a:endParaRPr lang="en-US" sz="3600" b="1">
              <a:solidFill>
                <a:srgbClr val="1F3864"/>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8" name="Google Shape;218;p10"/>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3"/>
          <p:cNvSpPr txBox="1"/>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fld>
            <a:endParaRPr lang="en-US"/>
          </a:p>
        </p:txBody>
      </p:sp>
      <p:sp>
        <p:nvSpPr>
          <p:cNvPr id="102" name="Google Shape;102;p3"/>
          <p:cNvSpPr txBox="1"/>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rgbClr val="A50021"/>
              </a:buClr>
              <a:buSzPts val="2800"/>
              <a:buFont typeface="Times New Roman" panose="02020603050405020304"/>
              <a:buNone/>
            </a:pPr>
            <a:r>
              <a:rPr lang="en-US" sz="2800" b="1">
                <a:solidFill>
                  <a:srgbClr val="A50021"/>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US" sz="2800" b="1">
              <a:solidFill>
                <a:srgbClr val="A5002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Placeholder 1"/>
          <p:cNvSpPr/>
          <p:nvPr>
            <p:ph type="body" idx="1"/>
          </p:nvPr>
        </p:nvSpPr>
        <p:spPr/>
        <p:txBody>
          <a:bodyPr/>
          <a:p>
            <a:endParaRPr lang="en-US"/>
          </a:p>
        </p:txBody>
      </p:sp>
      <p:sp>
        <p:nvSpPr>
          <p:cNvPr id="103" name="Google Shape;103;p3"/>
          <p:cNvSpPr txBox="1"/>
          <p:nvPr/>
        </p:nvSpPr>
        <p:spPr>
          <a:xfrm>
            <a:off x="633600" y="1869625"/>
            <a:ext cx="4591500" cy="35094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panose="020B0604020202020204"/>
              <a:buNone/>
            </a:pPr>
            <a:r>
              <a:rPr lang="en-US" sz="1500" b="0" i="0" u="none" strike="noStrike" cap="none">
                <a:solidFill>
                  <a:schemeClr val="dk1"/>
                </a:solidFill>
                <a:highlight>
                  <a:schemeClr val="lt1"/>
                </a:highlight>
                <a:latin typeface="Roboto" panose="02000000000000000000"/>
                <a:ea typeface="Roboto" panose="02000000000000000000"/>
                <a:cs typeface="Roboto" panose="02000000000000000000"/>
                <a:sym typeface="Roboto" panose="02000000000000000000"/>
              </a:rPr>
              <a:t>Many gym-goers struggle with keeping track of their workout progress and setting realistic fitness goals. They often rely on memory or scattered notes to track their exercises and weights, leading to inconsistent data and difficulty in measuring progress. This makes it challenging to measure progress and stay motivated, leading to potential workout plateau or giving up on fitness goals. The goal of this project is to develop a user-friendly workout tracker that allows gym-goers to easily log and track their exercises, weights, and progress, helping them stay motivated and on track towards achieving their fitness goals.</a:t>
            </a:r>
            <a:endParaRPr sz="1800" b="0" i="0" u="none" strike="noStrike" cap="none">
              <a:solidFill>
                <a:schemeClr val="dk1"/>
              </a:solidFill>
              <a:highlight>
                <a:schemeClr val="lt1"/>
              </a:highlight>
              <a:latin typeface="Arial" panose="020B0604020202020204"/>
              <a:ea typeface="Arial" panose="020B0604020202020204"/>
              <a:cs typeface="Arial" panose="020B0604020202020204"/>
              <a:sym typeface="Arial" panose="020B0604020202020204"/>
            </a:endParaRPr>
          </a:p>
        </p:txBody>
      </p:sp>
      <p:pic>
        <p:nvPicPr>
          <p:cNvPr id="1" name="Picture Placeholder 0"/>
          <p:cNvPicPr>
            <a:picLocks noChangeAspect="1"/>
          </p:cNvPicPr>
          <p:nvPr>
            <p:ph type="pic" idx="2"/>
          </p:nvPr>
        </p:nvPicPr>
        <p:blipFill>
          <a:blip r:embed="rId1"/>
          <a:stretch>
            <a:fillRect/>
          </a:stretch>
        </p:blipFill>
        <p:spPr>
          <a:xfrm>
            <a:off x="5294630" y="1828800"/>
            <a:ext cx="3590290" cy="35902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g1cb7d39e9b7_0_7"/>
          <p:cNvSpPr txBox="1"/>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Clr>
                <a:srgbClr val="A50021"/>
              </a:buClr>
              <a:buSzPts val="2800"/>
              <a:buFont typeface="Times New Roman" panose="02020603050405020304"/>
              <a:buNone/>
            </a:pPr>
            <a:r>
              <a:rPr lang="en-US" sz="2800" b="1">
                <a:solidFill>
                  <a:srgbClr val="A50021"/>
                </a:solidFill>
                <a:latin typeface="Times New Roman" panose="02020603050405020304"/>
                <a:ea typeface="Times New Roman" panose="02020603050405020304"/>
                <a:cs typeface="Times New Roman" panose="02020603050405020304"/>
                <a:sym typeface="Times New Roman" panose="02020603050405020304"/>
              </a:rPr>
              <a:t>Objectives  </a:t>
            </a:r>
            <a:endParaRPr lang="en-US" sz="2800" b="1">
              <a:solidFill>
                <a:srgbClr val="A5002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g1cb7d39e9b7_0_7"/>
          <p:cNvSpPr txBox="1"/>
          <p:nvPr>
            <p:ph type="body" idx="1"/>
          </p:nvPr>
        </p:nvSpPr>
        <p:spPr>
          <a:xfrm>
            <a:off x="628650" y="1825625"/>
            <a:ext cx="5037300" cy="4351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750"/>
              </a:spcBef>
              <a:spcAft>
                <a:spcPts val="0"/>
              </a:spcAft>
              <a:buSzPts val="1800"/>
              <a:buNone/>
            </a:pPr>
            <a:r>
              <a:rPr lang="en-US" sz="1500">
                <a:highlight>
                  <a:schemeClr val="lt1"/>
                </a:highlight>
                <a:latin typeface="Roboto" panose="02000000000000000000"/>
                <a:ea typeface="Roboto" panose="02000000000000000000"/>
                <a:cs typeface="Roboto" panose="02000000000000000000"/>
                <a:sym typeface="Roboto" panose="02000000000000000000"/>
              </a:rPr>
              <a:t>To develop an AI-powered workout tracking app that allows users to log and track their exercises, helping them achieve their fitness goals more efficiently and effectively.</a:t>
            </a:r>
            <a:endParaRPr sz="1800">
              <a:highlight>
                <a:schemeClr val="lt1"/>
              </a:highlight>
              <a:latin typeface="Arial" panose="020B0604020202020204"/>
              <a:ea typeface="Arial" panose="020B0604020202020204"/>
              <a:cs typeface="Arial" panose="020B0604020202020204"/>
              <a:sym typeface="Arial" panose="020B0604020202020204"/>
            </a:endParaRPr>
          </a:p>
        </p:txBody>
      </p:sp>
      <p:sp>
        <p:nvSpPr>
          <p:cNvPr id="112" name="Google Shape;112;g1cb7d39e9b7_0_7"/>
          <p:cNvSpPr txBox="1"/>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panose="020B0604020202020204"/>
              <a:buNone/>
            </a:pPr>
            <a:fld id="{00000000-1234-1234-1234-123412341234}" type="slidenum">
              <a:rPr lang="en-US"/>
            </a:fld>
            <a:endParaRPr lang="en-US"/>
          </a:p>
        </p:txBody>
      </p:sp>
      <p:pic>
        <p:nvPicPr>
          <p:cNvPr id="113" name="Google Shape;113;g1cb7d39e9b7_0_7"/>
          <p:cNvPicPr preferRelativeResize="0"/>
          <p:nvPr/>
        </p:nvPicPr>
        <p:blipFill rotWithShape="1">
          <a:blip r:embed="rId1"/>
          <a:srcRect/>
          <a:stretch>
            <a:fillRect/>
          </a:stretch>
        </p:blipFill>
        <p:spPr>
          <a:xfrm>
            <a:off x="4038800" y="3028225"/>
            <a:ext cx="4476550" cy="26859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4"/>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fld>
            <a:r>
              <a:rPr lang="en-US"/>
              <a:t>  </a:t>
            </a:r>
            <a:endParaRPr lang="en-US"/>
          </a:p>
        </p:txBody>
      </p:sp>
      <p:sp>
        <p:nvSpPr>
          <p:cNvPr id="183" name="Google Shape;183;p4"/>
          <p:cNvSpPr txBox="1"/>
          <p:nvPr>
            <p:ph type="title"/>
          </p:nvPr>
        </p:nvSpPr>
        <p:spPr>
          <a:xfrm>
            <a:off x="661947" y="176123"/>
            <a:ext cx="6083163" cy="578031"/>
          </a:xfrm>
          <a:prstGeom prst="rect">
            <a:avLst/>
          </a:prstGeom>
          <a:noFill/>
          <a:ln>
            <a:noFill/>
          </a:ln>
        </p:spPr>
        <p:txBody>
          <a:bodyPr spcFirstLastPara="1" wrap="square" lIns="91425" tIns="45700" rIns="91425" bIns="45700" anchor="ctr" anchorCtr="0">
            <a:noAutofit/>
          </a:bodyPr>
          <a:lstStyle/>
          <a:p>
            <a:pPr marL="0" lvl="0" indent="0" algn="ctr" rtl="0">
              <a:lnSpc>
                <a:spcPct val="107000"/>
              </a:lnSpc>
              <a:spcBef>
                <a:spcPts val="0"/>
              </a:spcBef>
              <a:spcAft>
                <a:spcPts val="0"/>
              </a:spcAft>
              <a:buClr>
                <a:srgbClr val="A50021"/>
              </a:buClr>
              <a:buSzPts val="2800"/>
              <a:buFont typeface="Times New Roman" panose="02020603050405020304"/>
              <a:buNone/>
            </a:pPr>
            <a:r>
              <a:rPr lang="en-US" sz="2800" b="1">
                <a:solidFill>
                  <a:srgbClr val="A50021"/>
                </a:solidFill>
                <a:latin typeface="Times New Roman" panose="02020603050405020304"/>
                <a:ea typeface="Times New Roman" panose="02020603050405020304"/>
                <a:cs typeface="Times New Roman" panose="02020603050405020304"/>
                <a:sym typeface="Times New Roman" panose="02020603050405020304"/>
              </a:rPr>
              <a:t>Research/Product survey </a:t>
            </a:r>
            <a:endParaRPr lang="en-US" sz="2800" b="1">
              <a:solidFill>
                <a:srgbClr val="A5002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4"/>
          <p:cNvSpPr txBox="1"/>
          <p:nvPr/>
        </p:nvSpPr>
        <p:spPr>
          <a:xfrm>
            <a:off x="863850" y="1222750"/>
            <a:ext cx="7416300" cy="442849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15000"/>
              </a:lnSpc>
              <a:spcBef>
                <a:spcPts val="0"/>
              </a:spcBef>
              <a:spcAft>
                <a:spcPts val="0"/>
              </a:spcAft>
              <a:buClr>
                <a:srgbClr val="000000"/>
              </a:buClr>
              <a:buSzPts val="1500"/>
              <a:buFont typeface="Arial" panose="020B0604020202020204"/>
              <a:buAutoNum type="arabicPeriod"/>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“Robust vision based workout analysis using diversified deep latent variable model,” in 2020 42nd Annual International Conference of the IEEE Engineering in Medicine Biology Society (EMBC), pp. 2155–2158, 2020.</a:t>
            </a:r>
            <a:endPar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23850" algn="l" rtl="0">
              <a:lnSpc>
                <a:spcPct val="115000"/>
              </a:lnSpc>
              <a:spcBef>
                <a:spcPts val="0"/>
              </a:spcBef>
              <a:spcAft>
                <a:spcPts val="0"/>
              </a:spcAft>
              <a:buClr>
                <a:srgbClr val="000000"/>
              </a:buClr>
              <a:buSzPts val="1500"/>
              <a:buFont typeface="Arial" panose="020B0604020202020204"/>
              <a:buAutoNum type="arabicPeriod"/>
            </a:pPr>
            <a:endPar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23850" algn="l" rtl="0">
              <a:lnSpc>
                <a:spcPct val="115000"/>
              </a:lnSpc>
              <a:spcBef>
                <a:spcPts val="0"/>
              </a:spcBef>
              <a:spcAft>
                <a:spcPts val="0"/>
              </a:spcAft>
              <a:buClr>
                <a:srgbClr val="000000"/>
              </a:buClr>
              <a:buSzPts val="1500"/>
              <a:buFont typeface="Arial" panose="020B0604020202020204"/>
              <a:buAutoNum type="arabicPeriod"/>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“Real-time yoga recognition using deep learning,” Neural Computing and Applications, vol. 31, pp. https://link.springer.com/article/10.1007/s00521–019, 12 2019. </a:t>
            </a:r>
            <a:endPar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23850" algn="l" rtl="0">
              <a:lnSpc>
                <a:spcPct val="115000"/>
              </a:lnSpc>
              <a:spcBef>
                <a:spcPts val="0"/>
              </a:spcBef>
              <a:spcAft>
                <a:spcPts val="0"/>
              </a:spcAft>
              <a:buClr>
                <a:srgbClr val="000000"/>
              </a:buClr>
              <a:buSzPts val="1500"/>
              <a:buFont typeface="Arial" panose="020B0604020202020204"/>
              <a:buAutoNum type="arabicPeriod"/>
            </a:pPr>
            <a:endPar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23850" algn="l" rtl="0">
              <a:lnSpc>
                <a:spcPct val="115000"/>
              </a:lnSpc>
              <a:spcBef>
                <a:spcPts val="0"/>
              </a:spcBef>
              <a:spcAft>
                <a:spcPts val="0"/>
              </a:spcAft>
              <a:buClr>
                <a:srgbClr val="000000"/>
              </a:buClr>
              <a:buSzPts val="1500"/>
              <a:buFont typeface="Arial" panose="020B0604020202020204"/>
              <a:buAutoNum type="arabicPeriod"/>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“Home-based physical therapy with an interactive computer vision system,” in 2019 IEEE/CVF International Conference on Computer Vision Workshop (ICCVW), pp. 2619–2628, 2019. </a:t>
            </a:r>
            <a:endPar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23850" algn="l" rtl="0">
              <a:lnSpc>
                <a:spcPct val="115000"/>
              </a:lnSpc>
              <a:spcBef>
                <a:spcPts val="0"/>
              </a:spcBef>
              <a:spcAft>
                <a:spcPts val="0"/>
              </a:spcAft>
              <a:buClr>
                <a:srgbClr val="000000"/>
              </a:buClr>
              <a:buSzPts val="1500"/>
              <a:buFont typeface="Arial" panose="020B0604020202020204"/>
              <a:buAutoNum type="arabicPeriod"/>
            </a:pPr>
            <a:endPar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23850" algn="l" rtl="0">
              <a:lnSpc>
                <a:spcPct val="115000"/>
              </a:lnSpc>
              <a:spcBef>
                <a:spcPts val="0"/>
              </a:spcBef>
              <a:spcAft>
                <a:spcPts val="0"/>
              </a:spcAft>
              <a:buClr>
                <a:srgbClr val="000000"/>
              </a:buClr>
              <a:buSzPts val="1500"/>
              <a:buFont typeface="Arial" panose="020B0604020202020204"/>
              <a:buAutoNum type="arabicPeriod"/>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“Computer-assisted yoga training system,” Multimedia Tools and Applications, vol. 77, 09 2018. </a:t>
            </a:r>
            <a:endPar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23850" algn="l" rtl="0">
              <a:lnSpc>
                <a:spcPct val="115000"/>
              </a:lnSpc>
              <a:spcBef>
                <a:spcPts val="0"/>
              </a:spcBef>
              <a:spcAft>
                <a:spcPts val="0"/>
              </a:spcAft>
              <a:buClr>
                <a:srgbClr val="000000"/>
              </a:buClr>
              <a:buSzPts val="1500"/>
              <a:buFont typeface="Arial" panose="020B0604020202020204"/>
              <a:buAutoNum type="arabicPeriod"/>
            </a:pPr>
            <a:endPar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lvl="0" indent="-323850" algn="l" rtl="0">
              <a:lnSpc>
                <a:spcPct val="115000"/>
              </a:lnSpc>
              <a:spcBef>
                <a:spcPts val="0"/>
              </a:spcBef>
              <a:spcAft>
                <a:spcPts val="0"/>
              </a:spcAft>
              <a:buClr>
                <a:srgbClr val="000000"/>
              </a:buClr>
              <a:buSzPts val="1500"/>
              <a:buFont typeface="Arial" panose="020B0604020202020204"/>
              <a:buAutoNum type="arabicPeriod"/>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“Pose trainer: Correcting exercise posture using pose estimation,” 03 2018</a:t>
            </a: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g1cbe843f27c_0_14"/>
          <p:cNvSpPr txBox="1"/>
          <p:nvPr>
            <p:ph type="title"/>
          </p:nvPr>
        </p:nvSpPr>
        <p:spPr>
          <a:xfrm>
            <a:off x="2906700" y="75825"/>
            <a:ext cx="2604900" cy="880500"/>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Clr>
                <a:srgbClr val="A50021"/>
              </a:buClr>
              <a:buSzPts val="2800"/>
              <a:buFont typeface="Times New Roman" panose="02020603050405020304"/>
              <a:buNone/>
            </a:pPr>
            <a:r>
              <a:rPr lang="en-US" sz="2800" b="1">
                <a:solidFill>
                  <a:srgbClr val="A50021"/>
                </a:solidFill>
                <a:latin typeface="Times New Roman" panose="02020603050405020304"/>
                <a:ea typeface="Times New Roman" panose="02020603050405020304"/>
                <a:cs typeface="Times New Roman" panose="02020603050405020304"/>
                <a:sym typeface="Times New Roman" panose="02020603050405020304"/>
              </a:rPr>
              <a:t>FLOWCHART</a:t>
            </a:r>
            <a:endParaRPr>
              <a:solidFill>
                <a:srgbClr val="980000"/>
              </a:solidFill>
            </a:endParaRPr>
          </a:p>
        </p:txBody>
      </p:sp>
      <p:sp>
        <p:nvSpPr>
          <p:cNvPr id="120" name="Google Shape;120;g1cbe843f27c_0_14"/>
          <p:cNvSpPr txBox="1"/>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panose="020B0604020202020204"/>
              <a:buNone/>
            </a:pPr>
            <a:fld id="{00000000-1234-1234-1234-123412341234}" type="slidenum">
              <a:rPr lang="en-US"/>
            </a:fld>
            <a:endParaRPr lang="en-US"/>
          </a:p>
        </p:txBody>
      </p:sp>
      <p:pic>
        <p:nvPicPr>
          <p:cNvPr id="121" name="Google Shape;121;g1cbe843f27c_0_14"/>
          <p:cNvPicPr preferRelativeResize="0"/>
          <p:nvPr/>
        </p:nvPicPr>
        <p:blipFill rotWithShape="1">
          <a:blip r:embed="rId1"/>
          <a:srcRect/>
          <a:stretch>
            <a:fillRect/>
          </a:stretch>
        </p:blipFill>
        <p:spPr>
          <a:xfrm>
            <a:off x="527100" y="1126425"/>
            <a:ext cx="3783250" cy="5472076"/>
          </a:xfrm>
          <a:prstGeom prst="rect">
            <a:avLst/>
          </a:prstGeom>
          <a:noFill/>
          <a:ln>
            <a:noFill/>
          </a:ln>
        </p:spPr>
      </p:pic>
      <p:pic>
        <p:nvPicPr>
          <p:cNvPr id="122" name="Google Shape;122;g1cbe843f27c_0_14"/>
          <p:cNvPicPr preferRelativeResize="0"/>
          <p:nvPr/>
        </p:nvPicPr>
        <p:blipFill>
          <a:blip r:embed="rId2"/>
          <a:stretch>
            <a:fillRect/>
          </a:stretch>
        </p:blipFill>
        <p:spPr>
          <a:xfrm>
            <a:off x="4658655" y="1126425"/>
            <a:ext cx="3856695" cy="547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6" name="Shape 126"/>
        <p:cNvGrpSpPr/>
        <p:nvPr/>
      </p:nvGrpSpPr>
      <p:grpSpPr>
        <a:xfrm>
          <a:off x="0" y="0"/>
          <a:ext cx="0" cy="0"/>
          <a:chOff x="0" y="0"/>
          <a:chExt cx="0" cy="0"/>
        </a:xfrm>
      </p:grpSpPr>
      <p:sp>
        <p:nvSpPr>
          <p:cNvPr id="127" name="Google Shape;127;p5"/>
          <p:cNvSpPr txBox="1"/>
          <p:nvPr>
            <p:ph type="title"/>
          </p:nvPr>
        </p:nvSpPr>
        <p:spPr>
          <a:xfrm>
            <a:off x="661947" y="176123"/>
            <a:ext cx="7518226" cy="578031"/>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rgbClr val="A50021"/>
              </a:buClr>
              <a:buSzPts val="2800"/>
              <a:buFont typeface="Times New Roman" panose="02020603050405020304"/>
              <a:buNone/>
            </a:pPr>
            <a:r>
              <a:rPr lang="en-US" sz="2800" b="1">
                <a:solidFill>
                  <a:srgbClr val="A50021"/>
                </a:solidFill>
                <a:latin typeface="Times New Roman" panose="02020603050405020304"/>
                <a:ea typeface="Times New Roman" panose="02020603050405020304"/>
                <a:cs typeface="Times New Roman" panose="02020603050405020304"/>
                <a:sym typeface="Times New Roman" panose="02020603050405020304"/>
              </a:rPr>
              <a:t>WorkFlow</a:t>
            </a:r>
            <a:endParaRPr lang="en-US" sz="2800" b="1">
              <a:solidFill>
                <a:srgbClr val="A5002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p5"/>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fld>
            <a:endParaRPr lang="en-US"/>
          </a:p>
        </p:txBody>
      </p:sp>
      <p:sp>
        <p:nvSpPr>
          <p:cNvPr id="129" name="Google Shape;129;p5"/>
          <p:cNvSpPr txBox="1"/>
          <p:nvPr/>
        </p:nvSpPr>
        <p:spPr>
          <a:xfrm>
            <a:off x="661925" y="983500"/>
            <a:ext cx="8256000" cy="6137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panose="020B0604020202020204"/>
              <a:buNone/>
            </a:pPr>
            <a:r>
              <a:rPr lang="en-US" sz="1500" b="0" i="0" u="none" strike="noStrike" cap="none">
                <a:solidFill>
                  <a:schemeClr val="dk1"/>
                </a:solidFill>
                <a:highlight>
                  <a:schemeClr val="lt1"/>
                </a:highlight>
                <a:latin typeface="Arial" panose="020B0604020202020204"/>
                <a:ea typeface="Arial" panose="020B0604020202020204"/>
                <a:cs typeface="Arial" panose="020B0604020202020204"/>
                <a:sym typeface="Arial" panose="020B0604020202020204"/>
              </a:rPr>
              <a:t>This project analyzes video of the deadlift (one of the most fundamental weightlifting exercises) and scores the posture of the person performing the deadlift from a range of 0 to 1.</a:t>
            </a:r>
            <a:endParaRPr sz="1500" b="0" i="0" u="none" strike="noStrike" cap="none">
              <a:solidFill>
                <a:schemeClr val="dk1"/>
              </a:solidFill>
              <a:highlight>
                <a:schemeClr val="lt1"/>
              </a:highlight>
              <a:latin typeface="Arial" panose="020B0604020202020204"/>
              <a:ea typeface="Arial" panose="020B0604020202020204"/>
              <a:cs typeface="Arial" panose="020B0604020202020204"/>
              <a:sym typeface="Arial" panose="020B0604020202020204"/>
            </a:endParaRPr>
          </a:p>
          <a:p>
            <a:pPr marL="0" marR="0" lvl="0" indent="0" algn="l" rtl="0">
              <a:lnSpc>
                <a:spcPct val="115000"/>
              </a:lnSpc>
              <a:spcBef>
                <a:spcPts val="1200"/>
              </a:spcBef>
              <a:spcAft>
                <a:spcPts val="0"/>
              </a:spcAft>
              <a:buClr>
                <a:srgbClr val="000000"/>
              </a:buClr>
              <a:buSzPts val="1500"/>
              <a:buFont typeface="Arial" panose="020B0604020202020204"/>
              <a:buNone/>
            </a:pPr>
            <a:r>
              <a:rPr lang="en-US" sz="1500" b="0" i="0" u="none" strike="noStrike" cap="none">
                <a:solidFill>
                  <a:schemeClr val="dk1"/>
                </a:solidFill>
                <a:highlight>
                  <a:schemeClr val="lt1"/>
                </a:highlight>
                <a:latin typeface="Arial" panose="020B0604020202020204"/>
                <a:ea typeface="Arial" panose="020B0604020202020204"/>
                <a:cs typeface="Arial" panose="020B0604020202020204"/>
                <a:sym typeface="Arial" panose="020B0604020202020204"/>
              </a:rPr>
              <a:t>This process can be simplified into a few main parts listed </a:t>
            </a: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below: </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120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1. Firstly, one must work on getting the source video to be passed on the model and openCV detects the video using videocapture function.</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2. Then the model works on video training and gets the height, width and fps .</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3. The system must read the input video uploaded by the user as a set of coordinates in the landmarks of x,y &amp; z.</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4. Selected coordinates of the movement in deadlift gets stored in csv file with a visibility mark. </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5. The dataset gets normalised using standscalar and various ML algorithms like logistic regression, ridge classifier, random forest classifier and gradient boosting classifier are used to train the model.</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6. Accuracy and precision for each algorithm been labeled using evaluation metric and</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pickle helps in save and load the modal.  </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r>
              <a:rPr lang="en-US" sz="1500" b="0" i="0" u="none" strike="noStrike" cap="none">
                <a:solidFill>
                  <a:srgbClr val="000000"/>
                </a:solidFill>
                <a:latin typeface="Arial" panose="020B0604020202020204"/>
                <a:ea typeface="Arial" panose="020B0604020202020204"/>
                <a:cs typeface="Arial" panose="020B0604020202020204"/>
                <a:sym typeface="Arial" panose="020B0604020202020204"/>
              </a:rPr>
              <a:t>7. By using the key points, the skeletal structure or stick figure generated and the angles between the various limbs and other body parts could be determined. </a:t>
            </a: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500"/>
              <a:buFont typeface="Arial" panose="020B0604020202020204"/>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g1892844ec1a_0_23"/>
          <p:cNvSpPr txBox="1"/>
          <p:nvPr>
            <p:ph type="title"/>
          </p:nvPr>
        </p:nvSpPr>
        <p:spPr>
          <a:xfrm>
            <a:off x="628650" y="365126"/>
            <a:ext cx="78867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solidFill>
                  <a:srgbClr val="A50021"/>
                </a:solidFill>
              </a:rPr>
              <a:t>Model Metrics</a:t>
            </a:r>
            <a:endParaRPr>
              <a:solidFill>
                <a:srgbClr val="A50021"/>
              </a:solidFill>
            </a:endParaRPr>
          </a:p>
        </p:txBody>
      </p:sp>
      <p:sp>
        <p:nvSpPr>
          <p:cNvPr id="136" name="Google Shape;136;g1892844ec1a_0_23"/>
          <p:cNvSpPr txBox="1"/>
          <p:nvPr>
            <p:ph type="body" idx="1"/>
          </p:nvPr>
        </p:nvSpPr>
        <p:spPr>
          <a:xfrm>
            <a:off x="628650" y="1860488"/>
            <a:ext cx="7886700" cy="4316100"/>
          </a:xfrm>
          <a:prstGeom prst="rect">
            <a:avLst/>
          </a:prstGeom>
        </p:spPr>
        <p:txBody>
          <a:bodyPr spcFirstLastPara="1" wrap="square" lIns="91425" tIns="45700" rIns="91425" bIns="45700" anchor="t" anchorCtr="0">
            <a:normAutofit/>
          </a:bodyPr>
          <a:lstStyle/>
          <a:p>
            <a:pPr marL="393700" marR="723900" lvl="0" indent="-12700" algn="just" rtl="0">
              <a:lnSpc>
                <a:spcPct val="150000"/>
              </a:lnSpc>
              <a:spcBef>
                <a:spcPts val="0"/>
              </a:spcBef>
              <a:spcAft>
                <a:spcPts val="0"/>
              </a:spcAft>
              <a:buNone/>
            </a:pPr>
            <a:r>
              <a:rPr lang="en-US" sz="1300">
                <a:latin typeface="Arial" panose="020B0604020202020204"/>
                <a:ea typeface="Arial" panose="020B0604020202020204"/>
                <a:cs typeface="Arial" panose="020B0604020202020204"/>
                <a:sym typeface="Arial" panose="020B0604020202020204"/>
              </a:rPr>
              <a:t>Random Forest Classifier dominates over the Gradient boosting classifier with an accuracy of 78% . Ridge Classifier and Logistic Regression are simpler algorithms that can be faster to train and easier to interpret, but may not perform as well on complex datasets. </a:t>
            </a:r>
            <a:endParaRPr sz="1300">
              <a:latin typeface="Arial" panose="020B0604020202020204"/>
              <a:ea typeface="Arial" panose="020B0604020202020204"/>
              <a:cs typeface="Arial" panose="020B0604020202020204"/>
              <a:sym typeface="Arial" panose="020B0604020202020204"/>
            </a:endParaRPr>
          </a:p>
          <a:p>
            <a:pPr marL="393700" marR="723900" lvl="0" indent="-12700" algn="just" rtl="0">
              <a:lnSpc>
                <a:spcPct val="150000"/>
              </a:lnSpc>
              <a:spcBef>
                <a:spcPts val="1200"/>
              </a:spcBef>
              <a:spcAft>
                <a:spcPts val="0"/>
              </a:spcAft>
              <a:buNone/>
            </a:pPr>
            <a:endParaRPr sz="13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p>
        </p:txBody>
      </p:sp>
      <p:sp>
        <p:nvSpPr>
          <p:cNvPr id="137" name="Google Shape;137;g1892844ec1a_0_23"/>
          <p:cNvSpPr txBox="1"/>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panose="020B0604020202020204"/>
              <a:buNone/>
            </a:pPr>
            <a:fld id="{00000000-1234-1234-1234-123412341234}" type="slidenum">
              <a:rPr lang="en-US"/>
            </a:fld>
            <a:endParaRPr lang="en-US"/>
          </a:p>
        </p:txBody>
      </p:sp>
      <p:sp>
        <p:nvSpPr>
          <p:cNvPr id="139" name="Google Shape;139;g1892844ec1a_0_23"/>
          <p:cNvSpPr txBox="1"/>
          <p:nvPr/>
        </p:nvSpPr>
        <p:spPr>
          <a:xfrm>
            <a:off x="1081100" y="5311013"/>
            <a:ext cx="7478100" cy="139319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13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US" sz="1300">
                <a:solidFill>
                  <a:schemeClr val="dk1"/>
                </a:solidFill>
              </a:rPr>
              <a:t>Shows the model's performance using appropriate metrics, such as accuracy, precision and recall on the test set.</a:t>
            </a:r>
            <a:endParaRPr sz="1300">
              <a:solidFill>
                <a:schemeClr val="dk1"/>
              </a:solidFill>
            </a:endParaRPr>
          </a:p>
          <a:p>
            <a:pPr marL="0" lvl="0" indent="0" algn="l" rtl="0">
              <a:spcBef>
                <a:spcPts val="120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a:blip r:embed="rId1"/>
          <a:stretch>
            <a:fillRect/>
          </a:stretch>
        </p:blipFill>
        <p:spPr>
          <a:xfrm>
            <a:off x="1007745" y="3089910"/>
            <a:ext cx="7074535" cy="2479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g1e9ef445da9_0_19"/>
          <p:cNvSpPr txBox="1"/>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panose="020B0604020202020204"/>
              <a:buNone/>
            </a:pPr>
            <a:fld id="{00000000-1234-1234-1234-123412341234}" type="slidenum">
              <a:rPr lang="en-US"/>
            </a:fld>
            <a:endParaRPr lang="en-US"/>
          </a:p>
        </p:txBody>
      </p:sp>
      <p:pic>
        <p:nvPicPr>
          <p:cNvPr id="146" name="Google Shape;146;g1e9ef445da9_0_19"/>
          <p:cNvPicPr preferRelativeResize="0"/>
          <p:nvPr/>
        </p:nvPicPr>
        <p:blipFill rotWithShape="1">
          <a:blip r:embed="rId1"/>
          <a:srcRect/>
          <a:stretch>
            <a:fillRect/>
          </a:stretch>
        </p:blipFill>
        <p:spPr>
          <a:xfrm>
            <a:off x="2381750" y="1717500"/>
            <a:ext cx="4243277" cy="3461276"/>
          </a:xfrm>
          <a:prstGeom prst="rect">
            <a:avLst/>
          </a:prstGeom>
          <a:noFill/>
          <a:ln>
            <a:noFill/>
          </a:ln>
        </p:spPr>
      </p:pic>
      <p:sp>
        <p:nvSpPr>
          <p:cNvPr id="147" name="Google Shape;147;g1e9ef445da9_0_19"/>
          <p:cNvSpPr txBox="1"/>
          <p:nvPr/>
        </p:nvSpPr>
        <p:spPr>
          <a:xfrm>
            <a:off x="1852725" y="412300"/>
            <a:ext cx="6662700" cy="892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panose="020B0604020202020204"/>
              <a:buNone/>
            </a:pPr>
            <a:r>
              <a:rPr lang="en-US" sz="2400" b="1">
                <a:solidFill>
                  <a:srgbClr val="A50021"/>
                </a:solidFill>
                <a:latin typeface="Calibri" panose="020F0502020204030204"/>
                <a:ea typeface="Calibri" panose="020F0502020204030204"/>
                <a:cs typeface="Calibri" panose="020F0502020204030204"/>
                <a:sym typeface="Calibri" panose="020F0502020204030204"/>
              </a:rPr>
              <a:t>Deadlift </a:t>
            </a:r>
            <a:r>
              <a:rPr lang="en-US" sz="2400" b="1" i="0" u="none" strike="noStrike" cap="none">
                <a:solidFill>
                  <a:srgbClr val="A50021"/>
                </a:solidFill>
                <a:latin typeface="Calibri" panose="020F0502020204030204"/>
                <a:ea typeface="Calibri" panose="020F0502020204030204"/>
                <a:cs typeface="Calibri" panose="020F0502020204030204"/>
                <a:sym typeface="Calibri" panose="020F0502020204030204"/>
              </a:rPr>
              <a:t>Dataset</a:t>
            </a:r>
            <a:r>
              <a:rPr lang="en-US" sz="2200" b="1" i="0" u="none" strike="noStrike" cap="none">
                <a:solidFill>
                  <a:srgbClr val="A50021"/>
                </a:solidFill>
                <a:latin typeface="Calibri" panose="020F0502020204030204"/>
                <a:ea typeface="Calibri" panose="020F0502020204030204"/>
                <a:cs typeface="Calibri" panose="020F0502020204030204"/>
                <a:sym typeface="Calibri" panose="020F0502020204030204"/>
              </a:rPr>
              <a:t> </a:t>
            </a:r>
            <a:r>
              <a:rPr lang="en-US" sz="2000" b="1" i="0" u="none" strike="noStrike" cap="none">
                <a:solidFill>
                  <a:srgbClr val="A50021"/>
                </a:solidFill>
                <a:latin typeface="Calibri" panose="020F0502020204030204"/>
                <a:ea typeface="Calibri" panose="020F0502020204030204"/>
                <a:cs typeface="Calibri" panose="020F0502020204030204"/>
                <a:sym typeface="Calibri" panose="020F0502020204030204"/>
              </a:rPr>
              <a:t>- </a:t>
            </a:r>
            <a:r>
              <a:rPr lang="en-US" sz="2000" b="1">
                <a:solidFill>
                  <a:srgbClr val="A50021"/>
                </a:solidFill>
              </a:rPr>
              <a:t>Concentric and Eccentric phases</a:t>
            </a:r>
            <a:endParaRPr sz="2000" b="1">
              <a:solidFill>
                <a:srgbClr val="A50021"/>
              </a:solidFill>
            </a:endParaRPr>
          </a:p>
          <a:p>
            <a:pPr marL="0" marR="0" lvl="0" indent="0" algn="l" rtl="0">
              <a:lnSpc>
                <a:spcPct val="100000"/>
              </a:lnSpc>
              <a:spcBef>
                <a:spcPts val="0"/>
              </a:spcBef>
              <a:spcAft>
                <a:spcPts val="0"/>
              </a:spcAft>
              <a:buClr>
                <a:srgbClr val="000000"/>
              </a:buClr>
              <a:buSzPts val="2200"/>
              <a:buFont typeface="Arial" panose="020B0604020202020204"/>
              <a:buNone/>
            </a:pPr>
            <a:r>
              <a:rPr lang="en-US" sz="2200" b="1"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sz="22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48" name="Google Shape;148;g1e9ef445da9_0_19"/>
          <p:cNvPicPr preferRelativeResize="0"/>
          <p:nvPr/>
        </p:nvPicPr>
        <p:blipFill>
          <a:blip r:embed="rId2"/>
          <a:stretch>
            <a:fillRect/>
          </a:stretch>
        </p:blipFill>
        <p:spPr>
          <a:xfrm>
            <a:off x="0" y="1847850"/>
            <a:ext cx="2236250" cy="3330925"/>
          </a:xfrm>
          <a:prstGeom prst="rect">
            <a:avLst/>
          </a:prstGeom>
          <a:noFill/>
          <a:ln>
            <a:noFill/>
          </a:ln>
        </p:spPr>
      </p:pic>
      <p:pic>
        <p:nvPicPr>
          <p:cNvPr id="149" name="Google Shape;149;g1e9ef445da9_0_19"/>
          <p:cNvPicPr preferRelativeResize="0"/>
          <p:nvPr/>
        </p:nvPicPr>
        <p:blipFill>
          <a:blip r:embed="rId3"/>
          <a:stretch>
            <a:fillRect/>
          </a:stretch>
        </p:blipFill>
        <p:spPr>
          <a:xfrm>
            <a:off x="6907750" y="1776513"/>
            <a:ext cx="2236250" cy="3304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g1892844ec1a_0_5"/>
          <p:cNvSpPr txBox="1"/>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panose="020B0604020202020204"/>
              <a:buNone/>
            </a:pPr>
            <a:fld id="{00000000-1234-1234-1234-123412341234}" type="slidenum">
              <a:rPr lang="en-US"/>
            </a:fld>
            <a:endParaRPr lang="en-US"/>
          </a:p>
        </p:txBody>
      </p:sp>
      <p:sp>
        <p:nvSpPr>
          <p:cNvPr id="156" name="Google Shape;156;g1892844ec1a_0_5"/>
          <p:cNvSpPr txBox="1"/>
          <p:nvPr/>
        </p:nvSpPr>
        <p:spPr>
          <a:xfrm>
            <a:off x="1852725" y="412300"/>
            <a:ext cx="6662700" cy="1498200"/>
          </a:xfrm>
          <a:prstGeom prst="rect">
            <a:avLst/>
          </a:prstGeom>
          <a:noFill/>
          <a:ln>
            <a:noFill/>
          </a:ln>
        </p:spPr>
        <p:txBody>
          <a:bodyPr spcFirstLastPara="1" wrap="square" lIns="91425" tIns="91425" rIns="91425" bIns="91425" anchor="t" anchorCtr="0">
            <a:spAutoFit/>
          </a:bodyPr>
          <a:lstStyle/>
          <a:p>
            <a:pPr marL="647700" lvl="0" indent="-266700" algn="l" rtl="0">
              <a:lnSpc>
                <a:spcPct val="150000"/>
              </a:lnSpc>
              <a:spcBef>
                <a:spcPts val="300"/>
              </a:spcBef>
              <a:spcAft>
                <a:spcPts val="0"/>
              </a:spcAft>
              <a:buClr>
                <a:schemeClr val="dk1"/>
              </a:buClr>
              <a:buSzPts val="1100"/>
              <a:buFont typeface="Arial" panose="020B0604020202020204"/>
              <a:buNone/>
            </a:pPr>
            <a:r>
              <a:rPr lang="en-US" sz="2400" b="1">
                <a:solidFill>
                  <a:srgbClr val="A50021"/>
                </a:solidFill>
              </a:rPr>
              <a:t>Posture Detection - Hip Positioning</a:t>
            </a:r>
            <a:endParaRPr sz="2400" b="1">
              <a:solidFill>
                <a:srgbClr val="A50021"/>
              </a:solidFill>
            </a:endParaRPr>
          </a:p>
          <a:p>
            <a:pPr marL="0" marR="0" lvl="0" indent="0" algn="l" rtl="0">
              <a:lnSpc>
                <a:spcPct val="100000"/>
              </a:lnSpc>
              <a:spcBef>
                <a:spcPts val="400"/>
              </a:spcBef>
              <a:spcAft>
                <a:spcPts val="0"/>
              </a:spcAft>
              <a:buClr>
                <a:srgbClr val="000000"/>
              </a:buClr>
              <a:buSzPts val="2200"/>
              <a:buFont typeface="Arial" panose="020B0604020202020204"/>
              <a:buNone/>
            </a:pPr>
            <a:endParaRPr sz="2400" b="1">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US" sz="2200" b="1"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sz="22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57" name="Google Shape;157;g1892844ec1a_0_5"/>
          <p:cNvPicPr preferRelativeResize="0"/>
          <p:nvPr/>
        </p:nvPicPr>
        <p:blipFill>
          <a:blip r:embed="rId1"/>
          <a:stretch>
            <a:fillRect/>
          </a:stretch>
        </p:blipFill>
        <p:spPr>
          <a:xfrm>
            <a:off x="2438725" y="1836200"/>
            <a:ext cx="4266552" cy="3384326"/>
          </a:xfrm>
          <a:prstGeom prst="rect">
            <a:avLst/>
          </a:prstGeom>
          <a:noFill/>
          <a:ln>
            <a:noFill/>
          </a:ln>
        </p:spPr>
      </p:pic>
      <p:pic>
        <p:nvPicPr>
          <p:cNvPr id="158" name="Google Shape;158;g1892844ec1a_0_5"/>
          <p:cNvPicPr preferRelativeResize="0"/>
          <p:nvPr/>
        </p:nvPicPr>
        <p:blipFill>
          <a:blip r:embed="rId2"/>
          <a:stretch>
            <a:fillRect/>
          </a:stretch>
        </p:blipFill>
        <p:spPr>
          <a:xfrm>
            <a:off x="-14741" y="1817074"/>
            <a:ext cx="2301066" cy="3384325"/>
          </a:xfrm>
          <a:prstGeom prst="rect">
            <a:avLst/>
          </a:prstGeom>
          <a:noFill/>
          <a:ln>
            <a:noFill/>
          </a:ln>
        </p:spPr>
      </p:pic>
      <p:pic>
        <p:nvPicPr>
          <p:cNvPr id="159" name="Google Shape;159;g1892844ec1a_0_5"/>
          <p:cNvPicPr preferRelativeResize="0"/>
          <p:nvPr/>
        </p:nvPicPr>
        <p:blipFill>
          <a:blip r:embed="rId3"/>
          <a:stretch>
            <a:fillRect/>
          </a:stretch>
        </p:blipFill>
        <p:spPr>
          <a:xfrm>
            <a:off x="6857675" y="1841017"/>
            <a:ext cx="2286325" cy="332870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5139</Words>
  <Application>WPS Presentation</Application>
  <PresentationFormat/>
  <Paragraphs>155</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Arial</vt:lpstr>
      <vt:lpstr>Calibri</vt:lpstr>
      <vt:lpstr>Times New Roman</vt:lpstr>
      <vt:lpstr>Roboto</vt:lpstr>
      <vt:lpstr>Microsoft YaHei</vt:lpstr>
      <vt:lpstr>Arial Unicode MS</vt:lpstr>
      <vt:lpstr>Office Theme</vt:lpstr>
      <vt:lpstr>PowerPoint 演示文稿</vt:lpstr>
      <vt:lpstr>Problem statement</vt:lpstr>
      <vt:lpstr>Objectives  </vt:lpstr>
      <vt:lpstr>Research/Product survey </vt:lpstr>
      <vt:lpstr>FLOWCHART</vt:lpstr>
      <vt:lpstr>WorkFlow</vt:lpstr>
      <vt:lpstr>Model Metrics</vt:lpstr>
      <vt:lpstr>PowerPoint 演示文稿</vt:lpstr>
      <vt:lpstr>PowerPoint 演示文稿</vt:lpstr>
      <vt:lpstr>PowerPoint 演示文稿</vt:lpstr>
      <vt:lpstr>PowerPoint 演示文稿</vt:lpstr>
      <vt:lpstr>FUTURE APPLICATIONS</vt:lpstr>
      <vt:lpstr>TIMELINE</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dc:creator>
  <cp:lastModifiedBy>Arjun Ramesh</cp:lastModifiedBy>
  <cp:revision>1</cp:revision>
  <dcterms:created xsi:type="dcterms:W3CDTF">2023-02-07T06:07:33Z</dcterms:created>
  <dcterms:modified xsi:type="dcterms:W3CDTF">2023-02-07T06:07:34Z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7808A6D61E5F4E549914014654F140EE</vt:lpwstr>
  </property>
  <property fmtid="{D5CDD505-2E9C-101B-9397-08002B2CF9AE}" pid="3" name="KSOProductBuildVer">
    <vt:lpwstr>1033-11.2.0.11440</vt:lpwstr>
  </property>
</Properties>
</file>