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63" r:id="rId4"/>
    <p:sldId id="261" r:id="rId5"/>
    <p:sldId id="259" r:id="rId6"/>
    <p:sldId id="260"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1" r:id="rId24"/>
    <p:sldId id="280"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53" autoAdjust="0"/>
    <p:restoredTop sz="94660"/>
  </p:normalViewPr>
  <p:slideViewPr>
    <p:cSldViewPr snapToGrid="0">
      <p:cViewPr varScale="1">
        <p:scale>
          <a:sx n="82" d="100"/>
          <a:sy n="82" d="100"/>
        </p:scale>
        <p:origin x="8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278938-7B42-4E1C-87C6-F5040436099A}"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17CCD-B723-443F-BA35-E26E48D5DA3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78938-7B42-4E1C-87C6-F5040436099A}"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17CCD-B723-443F-BA35-E26E48D5DA3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78938-7B42-4E1C-87C6-F5040436099A}"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17CCD-B723-443F-BA35-E26E48D5DA3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78938-7B42-4E1C-87C6-F5040436099A}"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17CCD-B723-443F-BA35-E26E48D5DA3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78938-7B42-4E1C-87C6-F5040436099A}"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17CCD-B723-443F-BA35-E26E48D5DA3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278938-7B42-4E1C-87C6-F5040436099A}" type="datetimeFigureOut">
              <a:rPr lang="en-US" smtClean="0"/>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17CCD-B723-443F-BA35-E26E48D5DA3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278938-7B42-4E1C-87C6-F5040436099A}" type="datetimeFigureOut">
              <a:rPr lang="en-US" smtClean="0"/>
              <a:t>10/3/2025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217CCD-B723-443F-BA35-E26E48D5DA3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278938-7B42-4E1C-87C6-F5040436099A}" type="datetimeFigureOut">
              <a:rPr lang="en-US" smtClean="0"/>
              <a:t>10/3/2025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217CCD-B723-443F-BA35-E26E48D5DA3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78938-7B42-4E1C-87C6-F5040436099A}" type="datetimeFigureOut">
              <a:rPr lang="en-US" smtClean="0"/>
              <a:t>10/3/2025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217CCD-B723-443F-BA35-E26E48D5DA3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278938-7B42-4E1C-87C6-F5040436099A}" type="datetimeFigureOut">
              <a:rPr lang="en-US" smtClean="0"/>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17CCD-B723-443F-BA35-E26E48D5DA3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278938-7B42-4E1C-87C6-F5040436099A}" type="datetimeFigureOut">
              <a:rPr lang="en-US" smtClean="0"/>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17CCD-B723-443F-BA35-E26E48D5DA3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278938-7B42-4E1C-87C6-F5040436099A}" type="datetimeFigureOut">
              <a:rPr lang="en-US" smtClean="0"/>
              <a:t>10/3/2025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17CCD-B723-443F-BA35-E26E48D5DA3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3999" y="82061"/>
            <a:ext cx="9894277" cy="3669324"/>
          </a:xfrm>
        </p:spPr>
        <p:txBody>
          <a:bodyPr>
            <a:normAutofit/>
          </a:bodyPr>
          <a:lstStyle/>
          <a:p>
            <a:r>
              <a:rPr lang="en-US" sz="4400" dirty="0">
                <a:latin typeface="Times New Roman" panose="02020603050405020304" pitchFamily="18" charset="0"/>
                <a:cs typeface="Times New Roman" panose="02020603050405020304" pitchFamily="18" charset="0"/>
              </a:rPr>
              <a:t>Towards Smarter Customer Retention: A Machine Learning Approach to ISP Churn Prediction in Kenya.</a:t>
            </a:r>
            <a:br>
              <a:rPr lang="en-US" dirty="0">
                <a:latin typeface="Times New Roman" panose="02020603050405020304" pitchFamily="18" charset="0"/>
                <a:cs typeface="Times New Roman" panose="02020603050405020304" pitchFamily="18" charset="0"/>
              </a:rPr>
            </a:br>
            <a:br>
              <a:rPr lang="en-US" dirty="0"/>
            </a:br>
            <a:endParaRPr lang="en-US" dirty="0"/>
          </a:p>
        </p:txBody>
      </p:sp>
      <p:sp>
        <p:nvSpPr>
          <p:cNvPr id="3" name="Subtitle 2"/>
          <p:cNvSpPr>
            <a:spLocks noGrp="1"/>
          </p:cNvSpPr>
          <p:nvPr>
            <p:ph type="subTitle" idx="1"/>
          </p:nvPr>
        </p:nvSpPr>
        <p:spPr>
          <a:xfrm>
            <a:off x="1524000" y="3602037"/>
            <a:ext cx="9144000" cy="3173901"/>
          </a:xfrm>
        </p:spPr>
        <p:txBody>
          <a:bodyPr>
            <a:noAutofit/>
          </a:bodyPr>
          <a:lstStyle/>
          <a:p>
            <a:r>
              <a:rPr lang="en-US" dirty="0">
                <a:latin typeface="Times New Roman" panose="02020603050405020304" pitchFamily="18" charset="0"/>
                <a:cs typeface="Times New Roman" panose="02020603050405020304" pitchFamily="18" charset="0"/>
              </a:rPr>
              <a:t>Group 2 Capstone Project-Moringa School-Phase 5</a:t>
            </a:r>
          </a:p>
          <a:p>
            <a:r>
              <a:rPr lang="en-US" dirty="0">
                <a:latin typeface="Times New Roman" panose="02020603050405020304" pitchFamily="18" charset="0"/>
                <a:cs typeface="Times New Roman" panose="02020603050405020304" pitchFamily="18" charset="0"/>
              </a:rPr>
              <a:t>Presented by:</a:t>
            </a:r>
          </a:p>
          <a:p>
            <a:r>
              <a:rPr lang="en-US" dirty="0">
                <a:latin typeface="Times New Roman" panose="02020603050405020304" pitchFamily="18" charset="0"/>
                <a:cs typeface="Times New Roman" panose="02020603050405020304" pitchFamily="18" charset="0"/>
              </a:rPr>
              <a:t>1.Mary Asunta</a:t>
            </a:r>
          </a:p>
          <a:p>
            <a:r>
              <a:rPr lang="en-US" dirty="0">
                <a:latin typeface="Times New Roman" panose="02020603050405020304" pitchFamily="18" charset="0"/>
                <a:cs typeface="Times New Roman" panose="02020603050405020304" pitchFamily="18" charset="0"/>
              </a:rPr>
              <a:t>2.Brian Mburu</a:t>
            </a:r>
          </a:p>
          <a:p>
            <a:r>
              <a:rPr lang="en-US" dirty="0">
                <a:latin typeface="Times New Roman" panose="02020603050405020304" pitchFamily="18" charset="0"/>
                <a:cs typeface="Times New Roman" panose="02020603050405020304" pitchFamily="18" charset="0"/>
              </a:rPr>
              <a:t>3.Susan Maina</a:t>
            </a:r>
          </a:p>
          <a:p>
            <a:r>
              <a:rPr lang="en-US" dirty="0">
                <a:latin typeface="Times New Roman" panose="02020603050405020304" pitchFamily="18" charset="0"/>
                <a:cs typeface="Times New Roman" panose="02020603050405020304" pitchFamily="18" charset="0"/>
              </a:rPr>
              <a:t>4.Jerome Juma</a:t>
            </a:r>
          </a:p>
          <a:p>
            <a:r>
              <a:rPr lang="en-US" dirty="0">
                <a:latin typeface="Times New Roman" panose="02020603050405020304" pitchFamily="18" charset="0"/>
                <a:cs typeface="Times New Roman" panose="02020603050405020304" pitchFamily="18" charset="0"/>
              </a:rPr>
              <a:t>     5.Kabira Timothy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E6DA5-1725-53A1-0006-612E13B7BF7B}"/>
              </a:ext>
            </a:extLst>
          </p:cNvPr>
          <p:cNvSpPr>
            <a:spLocks noGrp="1"/>
          </p:cNvSpPr>
          <p:nvPr>
            <p:ph type="title"/>
          </p:nvPr>
        </p:nvSpPr>
        <p:spPr/>
        <p:txBody>
          <a:bodyPr>
            <a:normAutofit fontScale="90000"/>
          </a:bodyPr>
          <a:lstStyle/>
          <a:p>
            <a:r>
              <a:rPr lang="en-US" b="1" dirty="0"/>
              <a:t>Data Understanding(Transaction Value vs Region Category)</a:t>
            </a:r>
            <a:br>
              <a:rPr lang="en-US" b="1" dirty="0"/>
            </a:br>
            <a:endParaRPr lang="en-US" dirty="0"/>
          </a:p>
        </p:txBody>
      </p:sp>
      <p:pic>
        <p:nvPicPr>
          <p:cNvPr id="5" name="Content Placeholder 4">
            <a:extLst>
              <a:ext uri="{FF2B5EF4-FFF2-40B4-BE49-F238E27FC236}">
                <a16:creationId xmlns:a16="http://schemas.microsoft.com/office/drawing/2014/main" id="{085AF6C3-8DB4-9685-24B9-42DDB94856F5}"/>
              </a:ext>
            </a:extLst>
          </p:cNvPr>
          <p:cNvPicPr>
            <a:picLocks noGrp="1" noChangeAspect="1"/>
          </p:cNvPicPr>
          <p:nvPr>
            <p:ph idx="1"/>
          </p:nvPr>
        </p:nvPicPr>
        <p:blipFill>
          <a:blip r:embed="rId2"/>
          <a:stretch>
            <a:fillRect/>
          </a:stretch>
        </p:blipFill>
        <p:spPr>
          <a:xfrm>
            <a:off x="2585565" y="1825625"/>
            <a:ext cx="7020870" cy="4351338"/>
          </a:xfrm>
        </p:spPr>
      </p:pic>
    </p:spTree>
    <p:extLst>
      <p:ext uri="{BB962C8B-B14F-4D97-AF65-F5344CB8AC3E}">
        <p14:creationId xmlns:p14="http://schemas.microsoft.com/office/powerpoint/2010/main" val="3371953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3F831-1467-D989-84AC-EA63F7D4D0DC}"/>
              </a:ext>
            </a:extLst>
          </p:cNvPr>
          <p:cNvSpPr>
            <a:spLocks noGrp="1"/>
          </p:cNvSpPr>
          <p:nvPr>
            <p:ph type="title"/>
          </p:nvPr>
        </p:nvSpPr>
        <p:spPr/>
        <p:txBody>
          <a:bodyPr/>
          <a:lstStyle/>
          <a:p>
            <a:r>
              <a:rPr lang="en-US" b="1" dirty="0"/>
              <a:t>Data Understanding(Transaction Value vs Region Category)…</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A124375D-AB18-3B62-D35A-778D675A4DC2}"/>
              </a:ext>
            </a:extLst>
          </p:cNvPr>
          <p:cNvSpPr>
            <a:spLocks noGrp="1"/>
          </p:cNvSpPr>
          <p:nvPr>
            <p:ph idx="1"/>
          </p:nvPr>
        </p:nvSpPr>
        <p:spPr/>
        <p:txBody>
          <a:bodyPr/>
          <a:lstStyle/>
          <a:p>
            <a:r>
              <a:rPr lang="en-US" dirty="0"/>
              <a:t>The analysis reveals that customers from the village demographic record the highest average transaction value, followed by those in the city, with town-based customers ranking lowest. This suggests that rural customers may represent a more valuable segment in terms of spending behavior, potentially offering ISPs an opportunity to tailor premium packages or targeted retention strategies for this group, while also exploring ways to boost engagement among city and town customers.</a:t>
            </a:r>
          </a:p>
        </p:txBody>
      </p:sp>
    </p:spTree>
    <p:extLst>
      <p:ext uri="{BB962C8B-B14F-4D97-AF65-F5344CB8AC3E}">
        <p14:creationId xmlns:p14="http://schemas.microsoft.com/office/powerpoint/2010/main" val="2982880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E111-E6EE-F40C-6297-757AFFCBB2FD}"/>
              </a:ext>
            </a:extLst>
          </p:cNvPr>
          <p:cNvSpPr>
            <a:spLocks noGrp="1"/>
          </p:cNvSpPr>
          <p:nvPr>
            <p:ph type="title"/>
          </p:nvPr>
        </p:nvSpPr>
        <p:spPr/>
        <p:txBody>
          <a:bodyPr/>
          <a:lstStyle/>
          <a:p>
            <a:r>
              <a:rPr lang="en-US" b="1" dirty="0"/>
              <a:t>Data Understanding(Average Churn Risk score </a:t>
            </a:r>
            <a:r>
              <a:rPr lang="en-US" b="1" dirty="0" err="1"/>
              <a:t>byjoining</a:t>
            </a:r>
            <a:r>
              <a:rPr lang="en-US" b="1" dirty="0"/>
              <a:t> year)</a:t>
            </a:r>
            <a:endParaRPr lang="en-US" dirty="0"/>
          </a:p>
        </p:txBody>
      </p:sp>
      <p:pic>
        <p:nvPicPr>
          <p:cNvPr id="5" name="Content Placeholder 4">
            <a:extLst>
              <a:ext uri="{FF2B5EF4-FFF2-40B4-BE49-F238E27FC236}">
                <a16:creationId xmlns:a16="http://schemas.microsoft.com/office/drawing/2014/main" id="{5EA7665F-D21A-23B9-FA94-4ED259FAFE94}"/>
              </a:ext>
            </a:extLst>
          </p:cNvPr>
          <p:cNvPicPr>
            <a:picLocks noGrp="1" noChangeAspect="1"/>
          </p:cNvPicPr>
          <p:nvPr>
            <p:ph idx="1"/>
          </p:nvPr>
        </p:nvPicPr>
        <p:blipFill>
          <a:blip r:embed="rId2"/>
          <a:stretch>
            <a:fillRect/>
          </a:stretch>
        </p:blipFill>
        <p:spPr>
          <a:xfrm>
            <a:off x="3205863" y="1825625"/>
            <a:ext cx="5780274" cy="4351338"/>
          </a:xfrm>
        </p:spPr>
      </p:pic>
    </p:spTree>
    <p:extLst>
      <p:ext uri="{BB962C8B-B14F-4D97-AF65-F5344CB8AC3E}">
        <p14:creationId xmlns:p14="http://schemas.microsoft.com/office/powerpoint/2010/main" val="3877270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47F22-AC8A-8BDE-4AB7-34FE727ABF1E}"/>
              </a:ext>
            </a:extLst>
          </p:cNvPr>
          <p:cNvSpPr>
            <a:spLocks noGrp="1"/>
          </p:cNvSpPr>
          <p:nvPr>
            <p:ph type="title"/>
          </p:nvPr>
        </p:nvSpPr>
        <p:spPr/>
        <p:txBody>
          <a:bodyPr/>
          <a:lstStyle/>
          <a:p>
            <a:r>
              <a:rPr lang="en-US" b="1" dirty="0"/>
              <a:t>Data Understanding(Average Churn Risk score </a:t>
            </a:r>
            <a:r>
              <a:rPr lang="en-US" b="1" dirty="0" err="1"/>
              <a:t>byjoining</a:t>
            </a:r>
            <a:r>
              <a:rPr lang="en-US" b="1" dirty="0"/>
              <a:t> year)</a:t>
            </a:r>
            <a:endParaRPr lang="en-US" dirty="0"/>
          </a:p>
        </p:txBody>
      </p:sp>
      <p:sp>
        <p:nvSpPr>
          <p:cNvPr id="3" name="Content Placeholder 2">
            <a:extLst>
              <a:ext uri="{FF2B5EF4-FFF2-40B4-BE49-F238E27FC236}">
                <a16:creationId xmlns:a16="http://schemas.microsoft.com/office/drawing/2014/main" id="{1F8894C3-8B69-EB17-7D07-6D222F4025E5}"/>
              </a:ext>
            </a:extLst>
          </p:cNvPr>
          <p:cNvSpPr>
            <a:spLocks noGrp="1"/>
          </p:cNvSpPr>
          <p:nvPr>
            <p:ph idx="1"/>
          </p:nvPr>
        </p:nvSpPr>
        <p:spPr/>
        <p:txBody>
          <a:bodyPr/>
          <a:lstStyle/>
          <a:p>
            <a:r>
              <a:rPr lang="en-US" dirty="0"/>
              <a:t>The churn risk score shows a decline in 2015, followed by a rise in 2017. However, there is no consistent upward or downward trend over the years, suggesting that the year of customer acquisition does not play a significant role in determining churn likelihood. This indicates that churn risk may be influenced more by other variables such as customer behavior, service quality, or demographic factors rather than the year of joining. Further analysis focusing on months, seasons, or other time-based patterns could provide deeper insights into whether churn risk is affected by shorter-term temporal factors.</a:t>
            </a:r>
          </a:p>
        </p:txBody>
      </p:sp>
    </p:spTree>
    <p:extLst>
      <p:ext uri="{BB962C8B-B14F-4D97-AF65-F5344CB8AC3E}">
        <p14:creationId xmlns:p14="http://schemas.microsoft.com/office/powerpoint/2010/main" val="1075561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B53E-F368-599C-6080-0C6519CA4BD8}"/>
              </a:ext>
            </a:extLst>
          </p:cNvPr>
          <p:cNvSpPr>
            <a:spLocks noGrp="1"/>
          </p:cNvSpPr>
          <p:nvPr>
            <p:ph type="title"/>
          </p:nvPr>
        </p:nvSpPr>
        <p:spPr/>
        <p:txBody>
          <a:bodyPr/>
          <a:lstStyle/>
          <a:p>
            <a:r>
              <a:rPr lang="en-US" b="1" dirty="0"/>
              <a:t>Data Understanding(Transaction Value vs Wallet points by Churn Risk)</a:t>
            </a:r>
            <a:endParaRPr lang="en-US" dirty="0"/>
          </a:p>
        </p:txBody>
      </p:sp>
      <p:pic>
        <p:nvPicPr>
          <p:cNvPr id="5" name="Content Placeholder 4">
            <a:extLst>
              <a:ext uri="{FF2B5EF4-FFF2-40B4-BE49-F238E27FC236}">
                <a16:creationId xmlns:a16="http://schemas.microsoft.com/office/drawing/2014/main" id="{A6400DD1-FF65-FCCC-8B17-7B6EEE43CDEB}"/>
              </a:ext>
            </a:extLst>
          </p:cNvPr>
          <p:cNvPicPr>
            <a:picLocks noGrp="1" noChangeAspect="1"/>
          </p:cNvPicPr>
          <p:nvPr>
            <p:ph idx="1"/>
          </p:nvPr>
        </p:nvPicPr>
        <p:blipFill>
          <a:blip r:embed="rId2"/>
          <a:stretch>
            <a:fillRect/>
          </a:stretch>
        </p:blipFill>
        <p:spPr>
          <a:xfrm>
            <a:off x="2677092" y="1825625"/>
            <a:ext cx="6837816" cy="4351338"/>
          </a:xfrm>
        </p:spPr>
      </p:pic>
    </p:spTree>
    <p:extLst>
      <p:ext uri="{BB962C8B-B14F-4D97-AF65-F5344CB8AC3E}">
        <p14:creationId xmlns:p14="http://schemas.microsoft.com/office/powerpoint/2010/main" val="1592332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533C0-1184-70CE-29EB-1E6D0A78B373}"/>
              </a:ext>
            </a:extLst>
          </p:cNvPr>
          <p:cNvSpPr>
            <a:spLocks noGrp="1"/>
          </p:cNvSpPr>
          <p:nvPr>
            <p:ph type="title"/>
          </p:nvPr>
        </p:nvSpPr>
        <p:spPr/>
        <p:txBody>
          <a:bodyPr/>
          <a:lstStyle/>
          <a:p>
            <a:r>
              <a:rPr lang="en-US" b="1" dirty="0"/>
              <a:t>Data Understanding(Transaction Value vs Wallet points by Churn Risk)</a:t>
            </a:r>
            <a:endParaRPr lang="en-US" dirty="0"/>
          </a:p>
        </p:txBody>
      </p:sp>
      <p:sp>
        <p:nvSpPr>
          <p:cNvPr id="3" name="Content Placeholder 2">
            <a:extLst>
              <a:ext uri="{FF2B5EF4-FFF2-40B4-BE49-F238E27FC236}">
                <a16:creationId xmlns:a16="http://schemas.microsoft.com/office/drawing/2014/main" id="{4A00A52F-95A4-FFBE-9DE9-3D36B334A084}"/>
              </a:ext>
            </a:extLst>
          </p:cNvPr>
          <p:cNvSpPr>
            <a:spLocks noGrp="1"/>
          </p:cNvSpPr>
          <p:nvPr>
            <p:ph idx="1"/>
          </p:nvPr>
        </p:nvSpPr>
        <p:spPr/>
        <p:txBody>
          <a:bodyPr/>
          <a:lstStyle/>
          <a:p>
            <a:pPr>
              <a:buNone/>
            </a:pPr>
            <a:endParaRPr lang="en-US" b="1" dirty="0"/>
          </a:p>
          <a:p>
            <a:r>
              <a:rPr lang="en-US" dirty="0"/>
              <a:t>Transaction values range widely, but most customers cluster around 500 to 1,000 wallet points. Low-risk customers are concentrated at these thresholds, likely due to loyalty milestones, while high-risk customers are more dispersed. This suggests that encouraging structured wallet point accumulation could help reduce churn.</a:t>
            </a:r>
          </a:p>
          <a:p>
            <a:endParaRPr lang="en-US" dirty="0"/>
          </a:p>
        </p:txBody>
      </p:sp>
    </p:spTree>
    <p:extLst>
      <p:ext uri="{BB962C8B-B14F-4D97-AF65-F5344CB8AC3E}">
        <p14:creationId xmlns:p14="http://schemas.microsoft.com/office/powerpoint/2010/main" val="579863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3594-6EDE-CD37-95DA-67B51E4E98D1}"/>
              </a:ext>
            </a:extLst>
          </p:cNvPr>
          <p:cNvSpPr>
            <a:spLocks noGrp="1"/>
          </p:cNvSpPr>
          <p:nvPr>
            <p:ph type="title"/>
          </p:nvPr>
        </p:nvSpPr>
        <p:spPr/>
        <p:txBody>
          <a:bodyPr/>
          <a:lstStyle/>
          <a:p>
            <a:r>
              <a:rPr lang="en-US" b="1" dirty="0"/>
              <a:t>Data Understanding(Customer Tenure Distribution By Churn Risk)</a:t>
            </a:r>
            <a:endParaRPr lang="en-US" dirty="0"/>
          </a:p>
        </p:txBody>
      </p:sp>
      <p:pic>
        <p:nvPicPr>
          <p:cNvPr id="5" name="Content Placeholder 4">
            <a:extLst>
              <a:ext uri="{FF2B5EF4-FFF2-40B4-BE49-F238E27FC236}">
                <a16:creationId xmlns:a16="http://schemas.microsoft.com/office/drawing/2014/main" id="{CB3F35B1-E502-BC2D-66B5-6ADB57E3932F}"/>
              </a:ext>
            </a:extLst>
          </p:cNvPr>
          <p:cNvPicPr>
            <a:picLocks noGrp="1" noChangeAspect="1"/>
          </p:cNvPicPr>
          <p:nvPr>
            <p:ph idx="1"/>
          </p:nvPr>
        </p:nvPicPr>
        <p:blipFill>
          <a:blip r:embed="rId2"/>
          <a:stretch>
            <a:fillRect/>
          </a:stretch>
        </p:blipFill>
        <p:spPr>
          <a:xfrm>
            <a:off x="2007174" y="1825625"/>
            <a:ext cx="8177652" cy="4351338"/>
          </a:xfrm>
        </p:spPr>
      </p:pic>
    </p:spTree>
    <p:extLst>
      <p:ext uri="{BB962C8B-B14F-4D97-AF65-F5344CB8AC3E}">
        <p14:creationId xmlns:p14="http://schemas.microsoft.com/office/powerpoint/2010/main" val="1806503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BC96-E8D5-60F8-2F45-8566B7324797}"/>
              </a:ext>
            </a:extLst>
          </p:cNvPr>
          <p:cNvSpPr>
            <a:spLocks noGrp="1"/>
          </p:cNvSpPr>
          <p:nvPr>
            <p:ph type="title"/>
          </p:nvPr>
        </p:nvSpPr>
        <p:spPr/>
        <p:txBody>
          <a:bodyPr/>
          <a:lstStyle/>
          <a:p>
            <a:r>
              <a:rPr lang="en-US" b="1" dirty="0"/>
              <a:t>Data Understanding(Customer Tenure Distribution By Churn Risk)</a:t>
            </a:r>
            <a:endParaRPr lang="en-US" dirty="0"/>
          </a:p>
        </p:txBody>
      </p:sp>
      <p:sp>
        <p:nvSpPr>
          <p:cNvPr id="3" name="Content Placeholder 2">
            <a:extLst>
              <a:ext uri="{FF2B5EF4-FFF2-40B4-BE49-F238E27FC236}">
                <a16:creationId xmlns:a16="http://schemas.microsoft.com/office/drawing/2014/main" id="{EFEC0B12-F3D8-E345-7ECC-4CE69FF48FB2}"/>
              </a:ext>
            </a:extLst>
          </p:cNvPr>
          <p:cNvSpPr>
            <a:spLocks noGrp="1"/>
          </p:cNvSpPr>
          <p:nvPr>
            <p:ph idx="1"/>
          </p:nvPr>
        </p:nvSpPr>
        <p:spPr/>
        <p:txBody>
          <a:bodyPr/>
          <a:lstStyle/>
          <a:p>
            <a:r>
              <a:rPr lang="en-US" dirty="0"/>
              <a:t>The KDE plot indicates that high churn-risk customers are concentrated between 2,800 and 3,000 days of tenure, while low-risk customers are more widely distributed. This shows that although longer tenure often signals loyalty, a subset of long-tenured customers still faces elevated churn risk. The overlap around 3,000–3,200 days suggests that tenure alone is not a reliable predictor of churn, highlighting the importance of combining it with behavioral factors such as complaints for more accurate predictions.</a:t>
            </a:r>
          </a:p>
        </p:txBody>
      </p:sp>
    </p:spTree>
    <p:extLst>
      <p:ext uri="{BB962C8B-B14F-4D97-AF65-F5344CB8AC3E}">
        <p14:creationId xmlns:p14="http://schemas.microsoft.com/office/powerpoint/2010/main" val="2989223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BCF1B-11BC-B8CB-B591-8FBA76CC9F38}"/>
              </a:ext>
            </a:extLst>
          </p:cNvPr>
          <p:cNvSpPr>
            <a:spLocks noGrp="1"/>
          </p:cNvSpPr>
          <p:nvPr>
            <p:ph type="title"/>
          </p:nvPr>
        </p:nvSpPr>
        <p:spPr/>
        <p:txBody>
          <a:bodyPr/>
          <a:lstStyle/>
          <a:p>
            <a:r>
              <a:rPr lang="en-US" b="1" dirty="0"/>
              <a:t>Data Understanding(Churn risk by complaint status)</a:t>
            </a:r>
            <a:endParaRPr lang="en-US" dirty="0"/>
          </a:p>
        </p:txBody>
      </p:sp>
      <p:pic>
        <p:nvPicPr>
          <p:cNvPr id="5" name="Content Placeholder 4">
            <a:extLst>
              <a:ext uri="{FF2B5EF4-FFF2-40B4-BE49-F238E27FC236}">
                <a16:creationId xmlns:a16="http://schemas.microsoft.com/office/drawing/2014/main" id="{CF707713-5E32-8373-AA11-DD7CA8288265}"/>
              </a:ext>
            </a:extLst>
          </p:cNvPr>
          <p:cNvPicPr>
            <a:picLocks noGrp="1" noChangeAspect="1"/>
          </p:cNvPicPr>
          <p:nvPr>
            <p:ph idx="1"/>
          </p:nvPr>
        </p:nvPicPr>
        <p:blipFill>
          <a:blip r:embed="rId2"/>
          <a:stretch>
            <a:fillRect/>
          </a:stretch>
        </p:blipFill>
        <p:spPr>
          <a:xfrm>
            <a:off x="2752340" y="1825625"/>
            <a:ext cx="6687319" cy="4351338"/>
          </a:xfrm>
        </p:spPr>
      </p:pic>
    </p:spTree>
    <p:extLst>
      <p:ext uri="{BB962C8B-B14F-4D97-AF65-F5344CB8AC3E}">
        <p14:creationId xmlns:p14="http://schemas.microsoft.com/office/powerpoint/2010/main" val="3988368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0E0AF-4832-ADAE-E4D1-F9E3C9D84B33}"/>
              </a:ext>
            </a:extLst>
          </p:cNvPr>
          <p:cNvSpPr>
            <a:spLocks noGrp="1"/>
          </p:cNvSpPr>
          <p:nvPr>
            <p:ph type="title"/>
          </p:nvPr>
        </p:nvSpPr>
        <p:spPr/>
        <p:txBody>
          <a:bodyPr/>
          <a:lstStyle/>
          <a:p>
            <a:r>
              <a:rPr lang="en-US" b="1" dirty="0"/>
              <a:t>Data Understanding(Churn risk by complaint status)</a:t>
            </a:r>
            <a:endParaRPr lang="en-US" dirty="0"/>
          </a:p>
        </p:txBody>
      </p:sp>
      <p:sp>
        <p:nvSpPr>
          <p:cNvPr id="3" name="Content Placeholder 2">
            <a:extLst>
              <a:ext uri="{FF2B5EF4-FFF2-40B4-BE49-F238E27FC236}">
                <a16:creationId xmlns:a16="http://schemas.microsoft.com/office/drawing/2014/main" id="{9004327B-38E8-B4A7-2151-1DA1B909C3F6}"/>
              </a:ext>
            </a:extLst>
          </p:cNvPr>
          <p:cNvSpPr>
            <a:spLocks noGrp="1"/>
          </p:cNvSpPr>
          <p:nvPr>
            <p:ph idx="1"/>
          </p:nvPr>
        </p:nvSpPr>
        <p:spPr/>
        <p:txBody>
          <a:bodyPr/>
          <a:lstStyle/>
          <a:p>
            <a:r>
              <a:rPr lang="en-US" dirty="0"/>
              <a:t>Most customers fall under the "Not Applicable" complaint status, suggesting they did not raise any complaints, yet even in this group, churn-risk customers outnumber those not at risk. Across all other complaint categories—whether "Unsolved," "Solved," "Solved in Follow-up," or "No Information Available"—the number of churn-risk customers is consistently higher. This indicates that the very presence of a complaint, regardless of resolution status, is strongly linked to higher churn risk. The fact that churn remains elevated even when complaints are marked as solved suggests potential gaps in customer satisfaction or follow-up effectiveness.</a:t>
            </a:r>
          </a:p>
        </p:txBody>
      </p:sp>
    </p:spTree>
    <p:extLst>
      <p:ext uri="{BB962C8B-B14F-4D97-AF65-F5344CB8AC3E}">
        <p14:creationId xmlns:p14="http://schemas.microsoft.com/office/powerpoint/2010/main" val="136464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80250-A7BB-8B91-014B-6509431C5466}"/>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30B8CA72-A26C-086F-70B9-79224CBED50A}"/>
              </a:ext>
            </a:extLst>
          </p:cNvPr>
          <p:cNvSpPr>
            <a:spLocks noGrp="1"/>
          </p:cNvSpPr>
          <p:nvPr>
            <p:ph idx="1"/>
          </p:nvPr>
        </p:nvSpPr>
        <p:spPr/>
        <p:txBody>
          <a:bodyPr>
            <a:normAutofit lnSpcReduction="10000"/>
          </a:bodyPr>
          <a:lstStyle/>
          <a:p>
            <a:r>
              <a:rPr lang="en-US" b="1" dirty="0"/>
              <a:t>Customer churn is a critical challenge for Internet Service Providers (ISPs).</a:t>
            </a:r>
            <a:r>
              <a:rPr lang="en-US" dirty="0"/>
              <a:t> In Kenya’s fast-growing and competitive ISP market, customers can easily switch providers due to price sensitivity, service quality, or customer support. High churn not only reduces revenue but also undermines long-term investments in costly network infrastructure.</a:t>
            </a:r>
          </a:p>
          <a:p>
            <a:r>
              <a:rPr lang="en-US" b="1" dirty="0"/>
              <a:t>Retaining existing customers is far more cost-effective than acquiring new ones.</a:t>
            </a:r>
            <a:r>
              <a:rPr lang="en-US" dirty="0"/>
              <a:t> Studies in telecommunications show that effective churn prediction and retention strategies can save up to five times the cost of bringing in new subscribers. For ISPs, this makes churn management a strategic necessity rather than just a technical issue.</a:t>
            </a:r>
          </a:p>
        </p:txBody>
      </p:sp>
    </p:spTree>
    <p:extLst>
      <p:ext uri="{BB962C8B-B14F-4D97-AF65-F5344CB8AC3E}">
        <p14:creationId xmlns:p14="http://schemas.microsoft.com/office/powerpoint/2010/main" val="3951603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3B165-728D-998D-50C9-3E029ECBE6F9}"/>
              </a:ext>
            </a:extLst>
          </p:cNvPr>
          <p:cNvSpPr>
            <a:spLocks noGrp="1"/>
          </p:cNvSpPr>
          <p:nvPr>
            <p:ph type="title"/>
          </p:nvPr>
        </p:nvSpPr>
        <p:spPr/>
        <p:txBody>
          <a:bodyPr/>
          <a:lstStyle/>
          <a:p>
            <a:r>
              <a:rPr lang="en-US" b="1" dirty="0"/>
              <a:t>Data Understanding(Average Churn Risk By Region)</a:t>
            </a:r>
            <a:endParaRPr lang="en-US" dirty="0"/>
          </a:p>
        </p:txBody>
      </p:sp>
      <p:pic>
        <p:nvPicPr>
          <p:cNvPr id="5" name="Content Placeholder 4">
            <a:extLst>
              <a:ext uri="{FF2B5EF4-FFF2-40B4-BE49-F238E27FC236}">
                <a16:creationId xmlns:a16="http://schemas.microsoft.com/office/drawing/2014/main" id="{1AEA0EA9-4161-5F83-2C4E-FD22C8FEEAAB}"/>
              </a:ext>
            </a:extLst>
          </p:cNvPr>
          <p:cNvPicPr>
            <a:picLocks noGrp="1" noChangeAspect="1"/>
          </p:cNvPicPr>
          <p:nvPr>
            <p:ph idx="1"/>
          </p:nvPr>
        </p:nvPicPr>
        <p:blipFill>
          <a:blip r:embed="rId2"/>
          <a:stretch>
            <a:fillRect/>
          </a:stretch>
        </p:blipFill>
        <p:spPr>
          <a:xfrm>
            <a:off x="2441389" y="1825625"/>
            <a:ext cx="7309221" cy="4351338"/>
          </a:xfrm>
        </p:spPr>
      </p:pic>
    </p:spTree>
    <p:extLst>
      <p:ext uri="{BB962C8B-B14F-4D97-AF65-F5344CB8AC3E}">
        <p14:creationId xmlns:p14="http://schemas.microsoft.com/office/powerpoint/2010/main" val="1357609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2854-0892-B7B9-17D6-F6B06963BA2F}"/>
              </a:ext>
            </a:extLst>
          </p:cNvPr>
          <p:cNvSpPr>
            <a:spLocks noGrp="1"/>
          </p:cNvSpPr>
          <p:nvPr>
            <p:ph type="title"/>
          </p:nvPr>
        </p:nvSpPr>
        <p:spPr/>
        <p:txBody>
          <a:bodyPr/>
          <a:lstStyle/>
          <a:p>
            <a:r>
              <a:rPr lang="en-US" b="1" dirty="0"/>
              <a:t>Data Understanding(Average Churn Risk By Region)</a:t>
            </a:r>
            <a:endParaRPr lang="en-US" dirty="0"/>
          </a:p>
        </p:txBody>
      </p:sp>
      <p:sp>
        <p:nvSpPr>
          <p:cNvPr id="3" name="Content Placeholder 2">
            <a:extLst>
              <a:ext uri="{FF2B5EF4-FFF2-40B4-BE49-F238E27FC236}">
                <a16:creationId xmlns:a16="http://schemas.microsoft.com/office/drawing/2014/main" id="{48EF9340-FBE8-1E89-64D4-0E596A9DF66B}"/>
              </a:ext>
            </a:extLst>
          </p:cNvPr>
          <p:cNvSpPr>
            <a:spLocks noGrp="1"/>
          </p:cNvSpPr>
          <p:nvPr>
            <p:ph idx="1"/>
          </p:nvPr>
        </p:nvSpPr>
        <p:spPr/>
        <p:txBody>
          <a:bodyPr/>
          <a:lstStyle/>
          <a:p>
            <a:r>
              <a:rPr lang="en-US" dirty="0"/>
              <a:t>Customers in city regions exhibit the highest average churn risk, followed by those in towns, while villages report the lowest. The narrow confidence intervals suggest these differences are statistically significant, especially between city and village customers. This pattern indicates that urban customers are more prone to churn, likely due to higher service expectations and greater availability of alternatives. These insights highlight the importance of developing location-based retention strategies that address the unique needs of different customer groups.</a:t>
            </a:r>
          </a:p>
        </p:txBody>
      </p:sp>
    </p:spTree>
    <p:extLst>
      <p:ext uri="{BB962C8B-B14F-4D97-AF65-F5344CB8AC3E}">
        <p14:creationId xmlns:p14="http://schemas.microsoft.com/office/powerpoint/2010/main" val="3187799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35B6F-A806-81F6-C051-4C58044784BA}"/>
              </a:ext>
            </a:extLst>
          </p:cNvPr>
          <p:cNvSpPr>
            <a:spLocks noGrp="1"/>
          </p:cNvSpPr>
          <p:nvPr>
            <p:ph type="title"/>
          </p:nvPr>
        </p:nvSpPr>
        <p:spPr/>
        <p:txBody>
          <a:bodyPr/>
          <a:lstStyle/>
          <a:p>
            <a:r>
              <a:rPr lang="en-US" b="1" dirty="0"/>
              <a:t>Data Analysis-Machine Learning findings.</a:t>
            </a:r>
            <a:endParaRPr lang="en-US" dirty="0"/>
          </a:p>
        </p:txBody>
      </p:sp>
      <p:sp>
        <p:nvSpPr>
          <p:cNvPr id="3" name="Content Placeholder 2">
            <a:extLst>
              <a:ext uri="{FF2B5EF4-FFF2-40B4-BE49-F238E27FC236}">
                <a16:creationId xmlns:a16="http://schemas.microsoft.com/office/drawing/2014/main" id="{09ED82DC-C58D-E6F6-05A8-2D3539BE1C27}"/>
              </a:ext>
            </a:extLst>
          </p:cNvPr>
          <p:cNvSpPr>
            <a:spLocks noGrp="1"/>
          </p:cNvSpPr>
          <p:nvPr>
            <p:ph idx="1"/>
          </p:nvPr>
        </p:nvSpPr>
        <p:spPr/>
        <p:txBody>
          <a:bodyPr/>
          <a:lstStyle/>
          <a:p>
            <a:r>
              <a:rPr lang="en-US" dirty="0"/>
              <a:t>Ensemble models (Random Forest, </a:t>
            </a:r>
            <a:r>
              <a:rPr lang="en-US" dirty="0" err="1"/>
              <a:t>XGBoost</a:t>
            </a:r>
            <a:r>
              <a:rPr lang="en-US" dirty="0"/>
              <a:t>, </a:t>
            </a:r>
            <a:r>
              <a:rPr lang="en-US" dirty="0" err="1"/>
              <a:t>LightGBM</a:t>
            </a:r>
            <a:r>
              <a:rPr lang="en-US" dirty="0"/>
              <a:t>) outperformed others, achieving ~93% accuracy and ROC-AUC &gt;0.97. </a:t>
            </a:r>
            <a:r>
              <a:rPr lang="en-US" dirty="0" err="1"/>
              <a:t>LightGBM</a:t>
            </a:r>
            <a:r>
              <a:rPr lang="en-US" dirty="0"/>
              <a:t> showed the best overall balance. Logistic Regression was decent but weaker on recall, while the MLP Neural Net underperformed.</a:t>
            </a:r>
          </a:p>
        </p:txBody>
      </p:sp>
    </p:spTree>
    <p:extLst>
      <p:ext uri="{BB962C8B-B14F-4D97-AF65-F5344CB8AC3E}">
        <p14:creationId xmlns:p14="http://schemas.microsoft.com/office/powerpoint/2010/main" val="3604858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B493-54EC-673B-C329-35217F96C9A0}"/>
              </a:ext>
            </a:extLst>
          </p:cNvPr>
          <p:cNvSpPr>
            <a:spLocks noGrp="1"/>
          </p:cNvSpPr>
          <p:nvPr>
            <p:ph type="title"/>
          </p:nvPr>
        </p:nvSpPr>
        <p:spPr/>
        <p:txBody>
          <a:bodyPr/>
          <a:lstStyle/>
          <a:p>
            <a:r>
              <a:rPr lang="en-US" b="1" dirty="0"/>
              <a:t>Key Findings – ISP Churn Prediction</a:t>
            </a:r>
            <a:br>
              <a:rPr lang="en-US" b="1" dirty="0"/>
            </a:br>
            <a:endParaRPr lang="en-US" dirty="0"/>
          </a:p>
        </p:txBody>
      </p:sp>
      <p:sp>
        <p:nvSpPr>
          <p:cNvPr id="3" name="Content Placeholder 2">
            <a:extLst>
              <a:ext uri="{FF2B5EF4-FFF2-40B4-BE49-F238E27FC236}">
                <a16:creationId xmlns:a16="http://schemas.microsoft.com/office/drawing/2014/main" id="{98D0789B-0C89-A29A-9117-65B94F44A29C}"/>
              </a:ext>
            </a:extLst>
          </p:cNvPr>
          <p:cNvSpPr>
            <a:spLocks noGrp="1"/>
          </p:cNvSpPr>
          <p:nvPr>
            <p:ph idx="1"/>
          </p:nvPr>
        </p:nvSpPr>
        <p:spPr/>
        <p:txBody>
          <a:bodyPr>
            <a:normAutofit fontScale="92500"/>
          </a:bodyPr>
          <a:lstStyle/>
          <a:p>
            <a:pPr>
              <a:buFont typeface="Arial" panose="020B0604020202020204" pitchFamily="34" charset="0"/>
              <a:buChar char="•"/>
            </a:pPr>
            <a:r>
              <a:rPr lang="en-US" b="1" dirty="0"/>
              <a:t>Churn Patterns:</a:t>
            </a:r>
            <a:r>
              <a:rPr lang="en-US" dirty="0"/>
              <a:t> Basic members churn most (27%) vs. Gold (8%), and urban customers are 1.6x more likely to churn.</a:t>
            </a:r>
          </a:p>
          <a:p>
            <a:pPr>
              <a:buFont typeface="Arial" panose="020B0604020202020204" pitchFamily="34" charset="0"/>
              <a:buChar char="•"/>
            </a:pPr>
            <a:r>
              <a:rPr lang="en-US" b="1" dirty="0"/>
              <a:t>Complaints Matter:</a:t>
            </a:r>
            <a:r>
              <a:rPr lang="en-US" dirty="0"/>
              <a:t> Customers with complaints—solved or not—remain twice as likely to churn, revealing gaps in satisfaction.</a:t>
            </a:r>
          </a:p>
          <a:p>
            <a:pPr>
              <a:buFont typeface="Arial" panose="020B0604020202020204" pitchFamily="34" charset="0"/>
              <a:buChar char="•"/>
            </a:pPr>
            <a:r>
              <a:rPr lang="en-US" b="1" dirty="0"/>
              <a:t>Engagement Signals:</a:t>
            </a:r>
            <a:r>
              <a:rPr lang="en-US" dirty="0"/>
              <a:t> Wallet points strongly reduce churn (correlation = –0.47), but high-risk customers are less aligned with loyalty milestones.</a:t>
            </a:r>
          </a:p>
          <a:p>
            <a:pPr>
              <a:buFont typeface="Arial" panose="020B0604020202020204" pitchFamily="34" charset="0"/>
              <a:buChar char="•"/>
            </a:pPr>
            <a:r>
              <a:rPr lang="en-US" b="1" dirty="0"/>
              <a:t>Tenure Effect:</a:t>
            </a:r>
            <a:r>
              <a:rPr lang="en-US" dirty="0"/>
              <a:t> Long tenure usually implies loyalty, yet a subset of 2,800–3,000 days shows high churn, proving tenure alone is insufficient.</a:t>
            </a:r>
          </a:p>
          <a:p>
            <a:pPr>
              <a:buFont typeface="Arial" panose="020B0604020202020204" pitchFamily="34" charset="0"/>
              <a:buChar char="•"/>
            </a:pPr>
            <a:r>
              <a:rPr lang="en-US" b="1" dirty="0"/>
              <a:t>Model Results:</a:t>
            </a:r>
            <a:r>
              <a:rPr lang="en-US" dirty="0"/>
              <a:t> Ensemble models (Random Forest, </a:t>
            </a:r>
            <a:r>
              <a:rPr lang="en-US" dirty="0" err="1"/>
              <a:t>XGBoost</a:t>
            </a:r>
            <a:r>
              <a:rPr lang="en-US" dirty="0"/>
              <a:t>, </a:t>
            </a:r>
            <a:r>
              <a:rPr lang="en-US" dirty="0" err="1"/>
              <a:t>LightGBM</a:t>
            </a:r>
            <a:r>
              <a:rPr lang="en-US" dirty="0"/>
              <a:t>) outperformed others, achieving recall &gt;85% and ROC-AUC ≈0.97.</a:t>
            </a:r>
          </a:p>
          <a:p>
            <a:endParaRPr lang="en-US" dirty="0"/>
          </a:p>
        </p:txBody>
      </p:sp>
    </p:spTree>
    <p:extLst>
      <p:ext uri="{BB962C8B-B14F-4D97-AF65-F5344CB8AC3E}">
        <p14:creationId xmlns:p14="http://schemas.microsoft.com/office/powerpoint/2010/main" val="826037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7E42D-FA18-733C-B3E1-4D7316A1B689}"/>
              </a:ext>
            </a:extLst>
          </p:cNvPr>
          <p:cNvSpPr>
            <a:spLocks noGrp="1"/>
          </p:cNvSpPr>
          <p:nvPr>
            <p:ph type="title"/>
          </p:nvPr>
        </p:nvSpPr>
        <p:spPr/>
        <p:txBody>
          <a:bodyPr/>
          <a:lstStyle/>
          <a:p>
            <a:r>
              <a:rPr lang="en-US" dirty="0"/>
              <a:t>What the Model Does.</a:t>
            </a:r>
          </a:p>
        </p:txBody>
      </p:sp>
      <p:sp>
        <p:nvSpPr>
          <p:cNvPr id="3" name="Content Placeholder 2">
            <a:extLst>
              <a:ext uri="{FF2B5EF4-FFF2-40B4-BE49-F238E27FC236}">
                <a16:creationId xmlns:a16="http://schemas.microsoft.com/office/drawing/2014/main" id="{FFF29BC4-71F0-40FA-8182-3306818E63AC}"/>
              </a:ext>
            </a:extLst>
          </p:cNvPr>
          <p:cNvSpPr>
            <a:spLocks noGrp="1"/>
          </p:cNvSpPr>
          <p:nvPr>
            <p:ph idx="1"/>
          </p:nvPr>
        </p:nvSpPr>
        <p:spPr/>
        <p:txBody>
          <a:bodyPr>
            <a:normAutofit fontScale="92500" lnSpcReduction="10000"/>
          </a:bodyPr>
          <a:lstStyle/>
          <a:p>
            <a:pPr>
              <a:buNone/>
            </a:pPr>
            <a:r>
              <a:rPr lang="en-US" b="1" dirty="0"/>
              <a:t>Model Performance – Churn Prediction</a:t>
            </a:r>
          </a:p>
          <a:p>
            <a:pPr>
              <a:buFont typeface="Arial" panose="020B0604020202020204" pitchFamily="34" charset="0"/>
              <a:buChar char="•"/>
            </a:pPr>
            <a:r>
              <a:rPr lang="en-US" b="1" dirty="0"/>
              <a:t>What the model does:</a:t>
            </a:r>
            <a:r>
              <a:rPr lang="en-US" dirty="0"/>
              <a:t> Predicts whether a customer is likely to churn or stay based on their behavior and profile data.</a:t>
            </a:r>
          </a:p>
          <a:p>
            <a:pPr>
              <a:buFont typeface="Arial" panose="020B0604020202020204" pitchFamily="34" charset="0"/>
              <a:buChar char="•"/>
            </a:pPr>
            <a:r>
              <a:rPr lang="en-US" b="1" dirty="0"/>
              <a:t>Evaluation metrics used:</a:t>
            </a:r>
            <a:r>
              <a:rPr lang="en-US" dirty="0"/>
              <a:t> Accuracy, Precision, Recall, F1 Score, ROC-AUC.</a:t>
            </a:r>
          </a:p>
          <a:p>
            <a:pPr>
              <a:buFont typeface="Arial" panose="020B0604020202020204" pitchFamily="34" charset="0"/>
              <a:buChar char="•"/>
            </a:pPr>
            <a:r>
              <a:rPr lang="en-US" b="1" dirty="0"/>
              <a:t>Key findings:</a:t>
            </a:r>
            <a:endParaRPr lang="en-US" dirty="0"/>
          </a:p>
          <a:p>
            <a:pPr marL="742950" lvl="1" indent="-285750">
              <a:buFont typeface="Arial" panose="020B0604020202020204" pitchFamily="34" charset="0"/>
              <a:buChar char="•"/>
            </a:pPr>
            <a:r>
              <a:rPr lang="en-US" dirty="0"/>
              <a:t>Logistic Regression performed reasonably well but less than advanced models.</a:t>
            </a:r>
          </a:p>
          <a:p>
            <a:pPr marL="742950" lvl="1" indent="-285750">
              <a:buFont typeface="Arial" panose="020B0604020202020204" pitchFamily="34" charset="0"/>
              <a:buChar char="•"/>
            </a:pPr>
            <a:r>
              <a:rPr lang="en-US" b="1" dirty="0"/>
              <a:t>Random Forest, </a:t>
            </a:r>
            <a:r>
              <a:rPr lang="en-US" b="1" dirty="0" err="1"/>
              <a:t>XGBoost</a:t>
            </a:r>
            <a:r>
              <a:rPr lang="en-US" b="1" dirty="0"/>
              <a:t>, and </a:t>
            </a:r>
            <a:r>
              <a:rPr lang="en-US" b="1" dirty="0" err="1"/>
              <a:t>LightGBM</a:t>
            </a:r>
            <a:r>
              <a:rPr lang="en-US" dirty="0"/>
              <a:t> achieved the best results with high accuracy and balanced precision/recall.</a:t>
            </a:r>
          </a:p>
          <a:p>
            <a:pPr marL="742950" lvl="1" indent="-285750">
              <a:buFont typeface="Arial" panose="020B0604020202020204" pitchFamily="34" charset="0"/>
              <a:buChar char="•"/>
            </a:pPr>
            <a:r>
              <a:rPr lang="en-US" dirty="0"/>
              <a:t>Neural Network underperformed, showing lower recall despite high precision.</a:t>
            </a:r>
          </a:p>
          <a:p>
            <a:pPr>
              <a:buFont typeface="Arial" panose="020B0604020202020204" pitchFamily="34" charset="0"/>
              <a:buChar char="•"/>
            </a:pPr>
            <a:r>
              <a:rPr lang="en-US" b="1" dirty="0"/>
              <a:t>Best models:</a:t>
            </a:r>
            <a:r>
              <a:rPr lang="en-US" dirty="0"/>
              <a:t> Tree-based ensembles (Random Forest, </a:t>
            </a:r>
            <a:r>
              <a:rPr lang="en-US" dirty="0" err="1"/>
              <a:t>XGBoost</a:t>
            </a:r>
            <a:r>
              <a:rPr lang="en-US" dirty="0"/>
              <a:t>, </a:t>
            </a:r>
            <a:r>
              <a:rPr lang="en-US" dirty="0" err="1"/>
              <a:t>LightGBM</a:t>
            </a:r>
            <a:r>
              <a:rPr lang="en-US" dirty="0"/>
              <a:t>) are most effective for churn prediction.</a:t>
            </a:r>
          </a:p>
          <a:p>
            <a:endParaRPr lang="en-US" dirty="0"/>
          </a:p>
        </p:txBody>
      </p:sp>
    </p:spTree>
    <p:extLst>
      <p:ext uri="{BB962C8B-B14F-4D97-AF65-F5344CB8AC3E}">
        <p14:creationId xmlns:p14="http://schemas.microsoft.com/office/powerpoint/2010/main" val="2644724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E6E6E-4206-EC87-B873-29A4E658F05D}"/>
              </a:ext>
            </a:extLst>
          </p:cNvPr>
          <p:cNvSpPr>
            <a:spLocks noGrp="1"/>
          </p:cNvSpPr>
          <p:nvPr>
            <p:ph type="title"/>
          </p:nvPr>
        </p:nvSpPr>
        <p:spPr/>
        <p:txBody>
          <a:bodyPr/>
          <a:lstStyle/>
          <a:p>
            <a:r>
              <a:rPr lang="en-US" b="1" dirty="0"/>
              <a:t>Uses of Key Findings</a:t>
            </a:r>
            <a:br>
              <a:rPr lang="en-US" b="1" dirty="0"/>
            </a:br>
            <a:endParaRPr lang="en-US" dirty="0"/>
          </a:p>
        </p:txBody>
      </p:sp>
      <p:sp>
        <p:nvSpPr>
          <p:cNvPr id="3" name="Content Placeholder 2">
            <a:extLst>
              <a:ext uri="{FF2B5EF4-FFF2-40B4-BE49-F238E27FC236}">
                <a16:creationId xmlns:a16="http://schemas.microsoft.com/office/drawing/2014/main" id="{B9FD6D61-9144-2536-2476-D346240201D7}"/>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t>Targeted Retention:</a:t>
            </a:r>
            <a:r>
              <a:rPr lang="en-US" dirty="0"/>
              <a:t> Focus loyalty offers and upgrades on high-risk customer groups (e.g., Basic and urban segments).</a:t>
            </a:r>
          </a:p>
          <a:p>
            <a:pPr>
              <a:buFont typeface="Arial" panose="020B0604020202020204" pitchFamily="34" charset="0"/>
              <a:buChar char="•"/>
            </a:pPr>
            <a:r>
              <a:rPr lang="en-US" b="1" dirty="0"/>
              <a:t>Complaint Management:</a:t>
            </a:r>
            <a:r>
              <a:rPr lang="en-US" dirty="0"/>
              <a:t> Use complaint data to trigger early intervention and improve post-resolution follow-up.</a:t>
            </a:r>
          </a:p>
          <a:p>
            <a:pPr>
              <a:buFont typeface="Arial" panose="020B0604020202020204" pitchFamily="34" charset="0"/>
              <a:buChar char="•"/>
            </a:pPr>
            <a:r>
              <a:rPr lang="en-US" b="1" dirty="0"/>
              <a:t>Engagement Boost:</a:t>
            </a:r>
            <a:r>
              <a:rPr lang="en-US" dirty="0"/>
              <a:t> Design gamified loyalty programs and reward thresholds to strengthen wallet-point participation.</a:t>
            </a:r>
          </a:p>
          <a:p>
            <a:pPr>
              <a:buFont typeface="Arial" panose="020B0604020202020204" pitchFamily="34" charset="0"/>
              <a:buChar char="•"/>
            </a:pPr>
            <a:r>
              <a:rPr lang="en-US" b="1" dirty="0"/>
              <a:t>Geo-Marketing:</a:t>
            </a:r>
            <a:r>
              <a:rPr lang="en-US" dirty="0"/>
              <a:t> Allocate marketing budgets strategically toward cities and towns with the highest churn risk.</a:t>
            </a:r>
          </a:p>
          <a:p>
            <a:pPr>
              <a:buFont typeface="Arial" panose="020B0604020202020204" pitchFamily="34" charset="0"/>
              <a:buChar char="•"/>
            </a:pPr>
            <a:r>
              <a:rPr lang="en-US" b="1" dirty="0"/>
              <a:t>Predictive Alerts:</a:t>
            </a:r>
            <a:r>
              <a:rPr lang="en-US" dirty="0"/>
              <a:t> Deploy the churn model to flag at-risk customers (churn probability &gt; 0.65) for personalized outreach.</a:t>
            </a:r>
          </a:p>
          <a:p>
            <a:pPr>
              <a:buFont typeface="Arial" panose="020B0604020202020204" pitchFamily="34" charset="0"/>
              <a:buChar char="•"/>
            </a:pPr>
            <a:r>
              <a:rPr lang="en-US" b="1" dirty="0"/>
              <a:t>Continuous Improvement:</a:t>
            </a:r>
            <a:r>
              <a:rPr lang="en-US" dirty="0"/>
              <a:t> Monitor churn trends and retrain models quarterly for adaptive, data-driven decision-making.</a:t>
            </a:r>
          </a:p>
          <a:p>
            <a:endParaRPr lang="en-US" dirty="0"/>
          </a:p>
        </p:txBody>
      </p:sp>
    </p:spTree>
    <p:extLst>
      <p:ext uri="{BB962C8B-B14F-4D97-AF65-F5344CB8AC3E}">
        <p14:creationId xmlns:p14="http://schemas.microsoft.com/office/powerpoint/2010/main" val="4175682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AD6B1-2B79-D1A6-583E-03343EC6686A}"/>
              </a:ext>
            </a:extLst>
          </p:cNvPr>
          <p:cNvSpPr>
            <a:spLocks noGrp="1"/>
          </p:cNvSpPr>
          <p:nvPr>
            <p:ph type="title"/>
          </p:nvPr>
        </p:nvSpPr>
        <p:spPr/>
        <p:txBody>
          <a:bodyPr/>
          <a:lstStyle/>
          <a:p>
            <a:r>
              <a:rPr lang="en-US" b="1" dirty="0"/>
              <a:t>Recommendations</a:t>
            </a:r>
            <a:br>
              <a:rPr lang="en-US" b="1" dirty="0"/>
            </a:br>
            <a:endParaRPr lang="en-US" dirty="0"/>
          </a:p>
        </p:txBody>
      </p:sp>
      <p:sp>
        <p:nvSpPr>
          <p:cNvPr id="3" name="Content Placeholder 2">
            <a:extLst>
              <a:ext uri="{FF2B5EF4-FFF2-40B4-BE49-F238E27FC236}">
                <a16:creationId xmlns:a16="http://schemas.microsoft.com/office/drawing/2014/main" id="{70FE8C61-6CD7-7152-4B9B-F4761214DECA}"/>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t>1. Strengthen Retention Programs:</a:t>
            </a:r>
            <a:br>
              <a:rPr lang="en-US" dirty="0"/>
            </a:br>
            <a:r>
              <a:rPr lang="en-US" dirty="0"/>
              <a:t>Offer loyalty incentives that motivate Basic members to upgrade early.</a:t>
            </a:r>
          </a:p>
          <a:p>
            <a:pPr>
              <a:buFont typeface="Arial" panose="020B0604020202020204" pitchFamily="34" charset="0"/>
              <a:buChar char="•"/>
            </a:pPr>
            <a:r>
              <a:rPr lang="en-US" b="1" dirty="0"/>
              <a:t>2. Improve Complaint Handling:</a:t>
            </a:r>
            <a:br>
              <a:rPr lang="en-US" dirty="0"/>
            </a:br>
            <a:r>
              <a:rPr lang="en-US" dirty="0"/>
              <a:t>Set up a dedicated team to resolve issues quickly and personally.</a:t>
            </a:r>
          </a:p>
          <a:p>
            <a:pPr>
              <a:buFont typeface="Arial" panose="020B0604020202020204" pitchFamily="34" charset="0"/>
              <a:buChar char="•"/>
            </a:pPr>
            <a:r>
              <a:rPr lang="en-US" b="1" dirty="0"/>
              <a:t>3. Boost Wallet Engagement:</a:t>
            </a:r>
            <a:br>
              <a:rPr lang="en-US" dirty="0"/>
            </a:br>
            <a:r>
              <a:rPr lang="en-US" dirty="0"/>
              <a:t>Gamify rewards with streaks, points, and milestone bonuses.</a:t>
            </a:r>
          </a:p>
          <a:p>
            <a:pPr>
              <a:buFont typeface="Arial" panose="020B0604020202020204" pitchFamily="34" charset="0"/>
              <a:buChar char="•"/>
            </a:pPr>
            <a:r>
              <a:rPr lang="en-US" b="1" dirty="0"/>
              <a:t>4. Target Urban Customers:</a:t>
            </a:r>
            <a:br>
              <a:rPr lang="en-US" dirty="0"/>
            </a:br>
            <a:r>
              <a:rPr lang="en-US" dirty="0"/>
              <a:t>Run tailored retention campaigns in high-churn city areas.</a:t>
            </a:r>
          </a:p>
          <a:p>
            <a:pPr>
              <a:buFont typeface="Arial" panose="020B0604020202020204" pitchFamily="34" charset="0"/>
              <a:buChar char="•"/>
            </a:pPr>
            <a:r>
              <a:rPr lang="en-US" b="1" dirty="0"/>
              <a:t>5. Use Early-Warning Triggers:</a:t>
            </a:r>
            <a:br>
              <a:rPr lang="en-US" dirty="0"/>
            </a:br>
            <a:r>
              <a:rPr lang="en-US" dirty="0"/>
              <a:t>Send retention offers when churn probability exceeds 0.65.</a:t>
            </a:r>
          </a:p>
          <a:p>
            <a:pPr>
              <a:buFont typeface="Arial" panose="020B0604020202020204" pitchFamily="34" charset="0"/>
              <a:buChar char="•"/>
            </a:pPr>
            <a:r>
              <a:rPr lang="en-US" b="1" dirty="0"/>
              <a:t>6. Keep Models Updated:</a:t>
            </a:r>
            <a:br>
              <a:rPr lang="en-US" dirty="0"/>
            </a:br>
            <a:r>
              <a:rPr lang="en-US" dirty="0"/>
              <a:t>Retrain models regularly to reflect changing customer behavior.</a:t>
            </a:r>
          </a:p>
          <a:p>
            <a:endParaRPr lang="en-US" dirty="0"/>
          </a:p>
        </p:txBody>
      </p:sp>
    </p:spTree>
    <p:extLst>
      <p:ext uri="{BB962C8B-B14F-4D97-AF65-F5344CB8AC3E}">
        <p14:creationId xmlns:p14="http://schemas.microsoft.com/office/powerpoint/2010/main" val="3080338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F463-8CDA-03F7-1B86-D663540EF883}"/>
              </a:ext>
            </a:extLst>
          </p:cNvPr>
          <p:cNvSpPr>
            <a:spLocks noGrp="1"/>
          </p:cNvSpPr>
          <p:nvPr>
            <p:ph type="title"/>
          </p:nvPr>
        </p:nvSpPr>
        <p:spPr/>
        <p:txBody>
          <a:bodyPr/>
          <a:lstStyle/>
          <a:p>
            <a:r>
              <a:rPr lang="en-US" b="1" dirty="0"/>
              <a:t>Introduction… </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64FE329F-2AC0-C0BF-791E-062E7EB0BDC0}"/>
              </a:ext>
            </a:extLst>
          </p:cNvPr>
          <p:cNvSpPr>
            <a:spLocks noGrp="1"/>
          </p:cNvSpPr>
          <p:nvPr>
            <p:ph idx="1"/>
          </p:nvPr>
        </p:nvSpPr>
        <p:spPr/>
        <p:txBody>
          <a:bodyPr/>
          <a:lstStyle/>
          <a:p>
            <a:r>
              <a:rPr lang="en-US" b="1" dirty="0"/>
              <a:t>Machine learning provides a powerful solution.</a:t>
            </a:r>
            <a:r>
              <a:rPr lang="en-US" dirty="0"/>
              <a:t> By analyzing customer behavior, demographics, and feedback, predictive models can identify customers at risk of leaving before they churn. This enables ISPs to implement proactive and targeted interventions, strengthening customer loyalty and supporting broader goals of digital inclusion and sustainable economic growth in Kenya.</a:t>
            </a:r>
          </a:p>
        </p:txBody>
      </p:sp>
    </p:spTree>
    <p:extLst>
      <p:ext uri="{BB962C8B-B14F-4D97-AF65-F5344CB8AC3E}">
        <p14:creationId xmlns:p14="http://schemas.microsoft.com/office/powerpoint/2010/main" val="2091950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E824A-6BFB-2FE3-F088-B78A68CB4B9C}"/>
              </a:ext>
            </a:extLst>
          </p:cNvPr>
          <p:cNvSpPr>
            <a:spLocks noGrp="1"/>
          </p:cNvSpPr>
          <p:nvPr>
            <p:ph type="title"/>
          </p:nvPr>
        </p:nvSpPr>
        <p:spPr/>
        <p:txBody>
          <a:bodyPr/>
          <a:lstStyle/>
          <a:p>
            <a:r>
              <a:rPr lang="en-US" sz="4400" b="1" dirty="0"/>
              <a:t>                              Business problem</a:t>
            </a:r>
            <a:br>
              <a:rPr lang="en-US" sz="4400" b="1" dirty="0"/>
            </a:br>
            <a:endParaRPr lang="en-US" dirty="0"/>
          </a:p>
        </p:txBody>
      </p:sp>
      <p:sp>
        <p:nvSpPr>
          <p:cNvPr id="3" name="Content Placeholder 2">
            <a:extLst>
              <a:ext uri="{FF2B5EF4-FFF2-40B4-BE49-F238E27FC236}">
                <a16:creationId xmlns:a16="http://schemas.microsoft.com/office/drawing/2014/main" id="{44785C1E-CEBB-AD41-8019-3D80E1AA80F4}"/>
              </a:ext>
            </a:extLst>
          </p:cNvPr>
          <p:cNvSpPr>
            <a:spLocks noGrp="1"/>
          </p:cNvSpPr>
          <p:nvPr>
            <p:ph idx="1"/>
          </p:nvPr>
        </p:nvSpPr>
        <p:spPr/>
        <p:txBody>
          <a:bodyPr>
            <a:normAutofit lnSpcReduction="10000"/>
          </a:bodyPr>
          <a:lstStyle/>
          <a:p>
            <a:r>
              <a:rPr lang="en-US" b="1" dirty="0"/>
              <a:t>High churn erodes revenue</a:t>
            </a:r>
            <a:r>
              <a:rPr lang="en-US" dirty="0"/>
              <a:t> and undermines customer lifetime value for Kenyan ISPs.</a:t>
            </a:r>
          </a:p>
          <a:p>
            <a:r>
              <a:rPr lang="en-US" b="1" dirty="0"/>
              <a:t>Retention is cheaper than acquisition</a:t>
            </a:r>
            <a:r>
              <a:rPr lang="en-US" dirty="0"/>
              <a:t>, but predicting churn remains a major challenge.</a:t>
            </a:r>
          </a:p>
          <a:p>
            <a:r>
              <a:rPr lang="en-US" b="1" dirty="0"/>
              <a:t>Key churn drivers</a:t>
            </a:r>
            <a:r>
              <a:rPr lang="en-US" dirty="0"/>
              <a:t> include poor service quality, high prices, weak customer support, and changing usage patterns.</a:t>
            </a:r>
          </a:p>
          <a:p>
            <a:r>
              <a:rPr lang="en-US" b="1" dirty="0"/>
              <a:t>Need</a:t>
            </a:r>
            <a:r>
              <a:rPr lang="en-US" dirty="0"/>
              <a:t>: A predictive model to flag high-risk customers early and explain why they churn.</a:t>
            </a:r>
          </a:p>
          <a:p>
            <a:r>
              <a:rPr lang="en-US" b="1" dirty="0"/>
              <a:t>Impact</a:t>
            </a:r>
            <a:r>
              <a:rPr lang="en-US" dirty="0"/>
              <a:t>: Lower churn, stronger loyalty, and competitive advantage in a crowded market.</a:t>
            </a:r>
          </a:p>
        </p:txBody>
      </p:sp>
    </p:spTree>
    <p:extLst>
      <p:ext uri="{BB962C8B-B14F-4D97-AF65-F5344CB8AC3E}">
        <p14:creationId xmlns:p14="http://schemas.microsoft.com/office/powerpoint/2010/main" val="228187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E4601-7379-38FF-2AA5-196E773317A7}"/>
              </a:ext>
            </a:extLst>
          </p:cNvPr>
          <p:cNvSpPr>
            <a:spLocks noGrp="1"/>
          </p:cNvSpPr>
          <p:nvPr>
            <p:ph type="title"/>
          </p:nvPr>
        </p:nvSpPr>
        <p:spPr/>
        <p:txBody>
          <a:bodyPr/>
          <a:lstStyle/>
          <a:p>
            <a:r>
              <a:rPr lang="en-US" dirty="0"/>
              <a:t>               Project Objective</a:t>
            </a:r>
          </a:p>
        </p:txBody>
      </p:sp>
      <p:sp>
        <p:nvSpPr>
          <p:cNvPr id="3" name="Content Placeholder 2">
            <a:extLst>
              <a:ext uri="{FF2B5EF4-FFF2-40B4-BE49-F238E27FC236}">
                <a16:creationId xmlns:a16="http://schemas.microsoft.com/office/drawing/2014/main" id="{EC7C5D67-142E-279C-59EF-C43DF4632A94}"/>
              </a:ext>
            </a:extLst>
          </p:cNvPr>
          <p:cNvSpPr>
            <a:spLocks noGrp="1"/>
          </p:cNvSpPr>
          <p:nvPr>
            <p:ph idx="1"/>
          </p:nvPr>
        </p:nvSpPr>
        <p:spPr/>
        <p:txBody>
          <a:bodyPr>
            <a:normAutofit/>
          </a:bodyPr>
          <a:lstStyle/>
          <a:p>
            <a:r>
              <a:rPr lang="en-US" b="1" dirty="0"/>
              <a:t>Develop a supervised ML model</a:t>
            </a:r>
            <a:r>
              <a:rPr lang="en-US" dirty="0"/>
              <a:t> to predict customer churn risk for Internet Service Providers using behavioral, transactional, and feedback data.</a:t>
            </a:r>
          </a:p>
          <a:p>
            <a:r>
              <a:rPr lang="en-US" b="1" dirty="0"/>
              <a:t>Enable proactive retention strategies</a:t>
            </a:r>
            <a:r>
              <a:rPr lang="en-US" dirty="0"/>
              <a:t> by identifying customers at high risk of churning.</a:t>
            </a:r>
          </a:p>
          <a:p>
            <a:r>
              <a:rPr lang="en-US" b="1" dirty="0"/>
              <a:t>Analyze churn patterns</a:t>
            </a:r>
            <a:r>
              <a:rPr lang="en-US" dirty="0"/>
              <a:t> to determine which customer segments exhibit the highest churn rates.</a:t>
            </a:r>
          </a:p>
          <a:p>
            <a:r>
              <a:rPr lang="en-US" b="1" dirty="0"/>
              <a:t>Identify key predictors</a:t>
            </a:r>
            <a:r>
              <a:rPr lang="en-US" dirty="0"/>
              <a:t> of churn across behavioral and demographic variables.</a:t>
            </a:r>
          </a:p>
        </p:txBody>
      </p:sp>
    </p:spTree>
    <p:extLst>
      <p:ext uri="{BB962C8B-B14F-4D97-AF65-F5344CB8AC3E}">
        <p14:creationId xmlns:p14="http://schemas.microsoft.com/office/powerpoint/2010/main" val="112893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31828-1E69-43D0-7F57-A7EADDF15817}"/>
              </a:ext>
            </a:extLst>
          </p:cNvPr>
          <p:cNvSpPr>
            <a:spLocks noGrp="1"/>
          </p:cNvSpPr>
          <p:nvPr>
            <p:ph type="title"/>
          </p:nvPr>
        </p:nvSpPr>
        <p:spPr/>
        <p:txBody>
          <a:bodyPr/>
          <a:lstStyle/>
          <a:p>
            <a:r>
              <a:rPr lang="en-US" b="1" dirty="0"/>
              <a:t>Project Objectives…. Cont.…</a:t>
            </a:r>
            <a:endParaRPr lang="en-US" dirty="0"/>
          </a:p>
        </p:txBody>
      </p:sp>
      <p:sp>
        <p:nvSpPr>
          <p:cNvPr id="3" name="Content Placeholder 2">
            <a:extLst>
              <a:ext uri="{FF2B5EF4-FFF2-40B4-BE49-F238E27FC236}">
                <a16:creationId xmlns:a16="http://schemas.microsoft.com/office/drawing/2014/main" id="{5FC59EB1-C3E0-91A6-3593-67FDC85D55D0}"/>
              </a:ext>
            </a:extLst>
          </p:cNvPr>
          <p:cNvSpPr>
            <a:spLocks noGrp="1"/>
          </p:cNvSpPr>
          <p:nvPr>
            <p:ph idx="1"/>
          </p:nvPr>
        </p:nvSpPr>
        <p:spPr/>
        <p:txBody>
          <a:bodyPr/>
          <a:lstStyle/>
          <a:p>
            <a:r>
              <a:rPr lang="en-US" b="1" dirty="0"/>
              <a:t>Evaluate loyalty strategies</a:t>
            </a:r>
            <a:r>
              <a:rPr lang="en-US" dirty="0"/>
              <a:t> and their effectiveness in retaining customers.</a:t>
            </a:r>
          </a:p>
          <a:p>
            <a:r>
              <a:rPr lang="en-US" b="1" dirty="0"/>
              <a:t>Provide actionable insights</a:t>
            </a:r>
            <a:r>
              <a:rPr lang="en-US" dirty="0"/>
              <a:t> to design practical retention strategies targeting high-risk profiles.</a:t>
            </a:r>
          </a:p>
          <a:p>
            <a:r>
              <a:rPr lang="en-US" b="1" dirty="0"/>
              <a:t>Incorporate sentiment analysis</a:t>
            </a:r>
            <a:r>
              <a:rPr lang="en-US" dirty="0"/>
              <a:t> from customer feedback to improve prediction accuracy.</a:t>
            </a:r>
          </a:p>
        </p:txBody>
      </p:sp>
    </p:spTree>
    <p:extLst>
      <p:ext uri="{BB962C8B-B14F-4D97-AF65-F5344CB8AC3E}">
        <p14:creationId xmlns:p14="http://schemas.microsoft.com/office/powerpoint/2010/main" val="3795602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4EC8-D03C-413B-F377-03BA53176125}"/>
              </a:ext>
            </a:extLst>
          </p:cNvPr>
          <p:cNvSpPr>
            <a:spLocks noGrp="1"/>
          </p:cNvSpPr>
          <p:nvPr>
            <p:ph type="title"/>
          </p:nvPr>
        </p:nvSpPr>
        <p:spPr/>
        <p:txBody>
          <a:bodyPr/>
          <a:lstStyle/>
          <a:p>
            <a:r>
              <a:rPr lang="en-US" dirty="0"/>
              <a:t>                              Data source </a:t>
            </a:r>
          </a:p>
        </p:txBody>
      </p:sp>
      <p:sp>
        <p:nvSpPr>
          <p:cNvPr id="3" name="Content Placeholder 2">
            <a:extLst>
              <a:ext uri="{FF2B5EF4-FFF2-40B4-BE49-F238E27FC236}">
                <a16:creationId xmlns:a16="http://schemas.microsoft.com/office/drawing/2014/main" id="{967F3858-7185-CC98-E8CD-E7F450D62E10}"/>
              </a:ext>
            </a:extLst>
          </p:cNvPr>
          <p:cNvSpPr>
            <a:spLocks noGrp="1"/>
          </p:cNvSpPr>
          <p:nvPr>
            <p:ph idx="1"/>
          </p:nvPr>
        </p:nvSpPr>
        <p:spPr/>
        <p:txBody>
          <a:bodyPr/>
          <a:lstStyle/>
          <a:p>
            <a:r>
              <a:rPr lang="en-US" dirty="0"/>
              <a:t>The dataset for this project is sourced from Hugging Face’s </a:t>
            </a:r>
            <a:r>
              <a:rPr lang="en-US" b="1" dirty="0"/>
              <a:t>Customer Churn Dataset</a:t>
            </a:r>
            <a:r>
              <a:rPr lang="en-US" dirty="0"/>
              <a:t>, which contains 36,992 customer records with 23 features in CSV format. It combines both structured and unstructured data, covering customer demographics such as age, gender, and region, subscription details like membership category and internet option, as well as behavioral indicators including average time spent and days since last login. In addition, it includes customer interactions such as complaints, feedback, and churn risk scores. This rich blend of attributes provides a strong foundation for applying both classical machine learning models.</a:t>
            </a:r>
          </a:p>
        </p:txBody>
      </p:sp>
    </p:spTree>
    <p:extLst>
      <p:ext uri="{BB962C8B-B14F-4D97-AF65-F5344CB8AC3E}">
        <p14:creationId xmlns:p14="http://schemas.microsoft.com/office/powerpoint/2010/main" val="4049163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DDF8E-BCF5-F608-2A03-C1D2EBC808E2}"/>
              </a:ext>
            </a:extLst>
          </p:cNvPr>
          <p:cNvSpPr>
            <a:spLocks noGrp="1"/>
          </p:cNvSpPr>
          <p:nvPr>
            <p:ph type="title"/>
          </p:nvPr>
        </p:nvSpPr>
        <p:spPr/>
        <p:txBody>
          <a:bodyPr/>
          <a:lstStyle/>
          <a:p>
            <a:r>
              <a:rPr lang="en-US" b="1" dirty="0"/>
              <a:t>Data Understanding(target distribution)</a:t>
            </a:r>
            <a:endParaRPr lang="en-US" dirty="0"/>
          </a:p>
        </p:txBody>
      </p:sp>
      <p:pic>
        <p:nvPicPr>
          <p:cNvPr id="5" name="Content Placeholder 4">
            <a:extLst>
              <a:ext uri="{FF2B5EF4-FFF2-40B4-BE49-F238E27FC236}">
                <a16:creationId xmlns:a16="http://schemas.microsoft.com/office/drawing/2014/main" id="{EB341948-6629-94A3-3C04-9755EF4F3A72}"/>
              </a:ext>
            </a:extLst>
          </p:cNvPr>
          <p:cNvPicPr>
            <a:picLocks noGrp="1" noChangeAspect="1"/>
          </p:cNvPicPr>
          <p:nvPr>
            <p:ph idx="1"/>
          </p:nvPr>
        </p:nvPicPr>
        <p:blipFill>
          <a:blip r:embed="rId2"/>
          <a:stretch>
            <a:fillRect/>
          </a:stretch>
        </p:blipFill>
        <p:spPr>
          <a:xfrm>
            <a:off x="3285733" y="1829291"/>
            <a:ext cx="5620534" cy="4344006"/>
          </a:xfrm>
        </p:spPr>
      </p:pic>
    </p:spTree>
    <p:extLst>
      <p:ext uri="{BB962C8B-B14F-4D97-AF65-F5344CB8AC3E}">
        <p14:creationId xmlns:p14="http://schemas.microsoft.com/office/powerpoint/2010/main" val="90370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FF379-8E7B-E016-E163-B2F0CF58A3E1}"/>
              </a:ext>
            </a:extLst>
          </p:cNvPr>
          <p:cNvSpPr>
            <a:spLocks noGrp="1"/>
          </p:cNvSpPr>
          <p:nvPr>
            <p:ph type="title"/>
          </p:nvPr>
        </p:nvSpPr>
        <p:spPr/>
        <p:txBody>
          <a:bodyPr/>
          <a:lstStyle/>
          <a:p>
            <a:r>
              <a:rPr lang="en-US" b="1" dirty="0"/>
              <a:t>Data Understanding(target distribution)…</a:t>
            </a:r>
            <a:r>
              <a:rPr lang="en-US" b="1" dirty="0" err="1"/>
              <a:t>cont</a:t>
            </a:r>
            <a:r>
              <a:rPr lang="en-US" b="1" dirty="0"/>
              <a:t>…</a:t>
            </a:r>
            <a:endParaRPr lang="en-US" dirty="0"/>
          </a:p>
        </p:txBody>
      </p:sp>
      <p:sp>
        <p:nvSpPr>
          <p:cNvPr id="3" name="Content Placeholder 2">
            <a:extLst>
              <a:ext uri="{FF2B5EF4-FFF2-40B4-BE49-F238E27FC236}">
                <a16:creationId xmlns:a16="http://schemas.microsoft.com/office/drawing/2014/main" id="{3AC64A0E-E690-EE73-956D-D5AAB38AC255}"/>
              </a:ext>
            </a:extLst>
          </p:cNvPr>
          <p:cNvSpPr>
            <a:spLocks noGrp="1"/>
          </p:cNvSpPr>
          <p:nvPr>
            <p:ph idx="1"/>
          </p:nvPr>
        </p:nvSpPr>
        <p:spPr/>
        <p:txBody>
          <a:bodyPr/>
          <a:lstStyle/>
          <a:p>
            <a:r>
              <a:rPr lang="en-US" dirty="0"/>
              <a:t>The analysis of the churn risk distribution shows that customers in category 1, representing those at risk of leaving, slightly outnumber those in category 0, who are not at risk. This finding implies that more customers are vulnerable to churning than those likely to remain loyal. From a business perspective, this highlights the urgency of implementing proactive churn management strategies, as the potential revenue loss from at-risk customers could be significant. Prioritizing retention efforts toward category 1 customers is therefore critical to sustaining profitability and strengthening customer loyalty.</a:t>
            </a:r>
          </a:p>
        </p:txBody>
      </p:sp>
    </p:spTree>
    <p:extLst>
      <p:ext uri="{BB962C8B-B14F-4D97-AF65-F5344CB8AC3E}">
        <p14:creationId xmlns:p14="http://schemas.microsoft.com/office/powerpoint/2010/main" val="3500286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TotalTime>
  <Words>1764</Words>
  <Application>Microsoft Office PowerPoint</Application>
  <PresentationFormat>Widescreen</PresentationFormat>
  <Paragraphs>83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Towards Smarter Customer Retention: A Machine Learning Approach to ISP Churn Prediction in Kenya.  </vt:lpstr>
      <vt:lpstr>Introduction</vt:lpstr>
      <vt:lpstr>Introduction… cont…</vt:lpstr>
      <vt:lpstr>                              Business problem </vt:lpstr>
      <vt:lpstr>               Project Objective</vt:lpstr>
      <vt:lpstr>Project Objectives…. Cont.…</vt:lpstr>
      <vt:lpstr>                              Data source </vt:lpstr>
      <vt:lpstr>Data Understanding(target distribution)</vt:lpstr>
      <vt:lpstr>Data Understanding(target distribution)…cont…</vt:lpstr>
      <vt:lpstr>Data Understanding(Transaction Value vs Region Category) </vt:lpstr>
      <vt:lpstr>Data Understanding(Transaction Value vs Region Category)…cont…</vt:lpstr>
      <vt:lpstr>Data Understanding(Average Churn Risk score byjoining year)</vt:lpstr>
      <vt:lpstr>Data Understanding(Average Churn Risk score byjoining year)</vt:lpstr>
      <vt:lpstr>Data Understanding(Transaction Value vs Wallet points by Churn Risk)</vt:lpstr>
      <vt:lpstr>Data Understanding(Transaction Value vs Wallet points by Churn Risk)</vt:lpstr>
      <vt:lpstr>Data Understanding(Customer Tenure Distribution By Churn Risk)</vt:lpstr>
      <vt:lpstr>Data Understanding(Customer Tenure Distribution By Churn Risk)</vt:lpstr>
      <vt:lpstr>Data Understanding(Churn risk by complaint status)</vt:lpstr>
      <vt:lpstr>Data Understanding(Churn risk by complaint status)</vt:lpstr>
      <vt:lpstr>Data Understanding(Average Churn Risk By Region)</vt:lpstr>
      <vt:lpstr>Data Understanding(Average Churn Risk By Region)</vt:lpstr>
      <vt:lpstr>Data Analysis-Machine Learning findings.</vt:lpstr>
      <vt:lpstr>Key Findings – ISP Churn Prediction </vt:lpstr>
      <vt:lpstr>What the Model Does.</vt:lpstr>
      <vt:lpstr>Uses of Key Findings </vt:lpstr>
      <vt:lpstr>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26</cp:revision>
  <dcterms:created xsi:type="dcterms:W3CDTF">2025-10-01T12:53:00Z</dcterms:created>
  <dcterms:modified xsi:type="dcterms:W3CDTF">2025-10-03T22:28:08Z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0A69BCD793F04D68886941EC72C3A150_12</vt:lpwstr>
  </property>
  <property fmtid="{D5CDD505-2E9C-101B-9397-08002B2CF9AE}" pid="3" name="KSOProductBuildVer">
    <vt:lpwstr>1033-12.2.0.22549</vt:lpwstr>
  </property>
</Properties>
</file>