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334" r:id="rId2"/>
    <p:sldId id="335" r:id="rId3"/>
    <p:sldId id="336" r:id="rId4"/>
    <p:sldId id="337" r:id="rId5"/>
    <p:sldId id="338" r:id="rId6"/>
    <p:sldId id="339" r:id="rId7"/>
    <p:sldId id="340" r:id="rId8"/>
    <p:sldId id="343" r:id="rId9"/>
    <p:sldId id="341" r:id="rId10"/>
    <p:sldId id="344" r:id="rId11"/>
    <p:sldId id="345" r:id="rId12"/>
    <p:sldId id="346" r:id="rId13"/>
    <p:sldId id="350" r:id="rId14"/>
    <p:sldId id="347" r:id="rId15"/>
    <p:sldId id="348" r:id="rId16"/>
    <p:sldId id="351" r:id="rId17"/>
    <p:sldId id="354" r:id="rId18"/>
    <p:sldId id="355" r:id="rId19"/>
    <p:sldId id="356" r:id="rId20"/>
    <p:sldId id="357" r:id="rId21"/>
    <p:sldId id="256" r:id="rId22"/>
    <p:sldId id="257" r:id="rId23"/>
    <p:sldId id="258" r:id="rId24"/>
    <p:sldId id="259" r:id="rId25"/>
    <p:sldId id="264" r:id="rId26"/>
    <p:sldId id="261" r:id="rId27"/>
    <p:sldId id="269" r:id="rId28"/>
    <p:sldId id="270" r:id="rId29"/>
    <p:sldId id="265" r:id="rId30"/>
    <p:sldId id="260" r:id="rId31"/>
    <p:sldId id="268" r:id="rId32"/>
    <p:sldId id="282" r:id="rId33"/>
    <p:sldId id="283" r:id="rId34"/>
    <p:sldId id="266" r:id="rId35"/>
    <p:sldId id="267" r:id="rId36"/>
    <p:sldId id="271" r:id="rId37"/>
    <p:sldId id="263" r:id="rId38"/>
    <p:sldId id="273" r:id="rId39"/>
    <p:sldId id="275" r:id="rId40"/>
    <p:sldId id="276" r:id="rId41"/>
    <p:sldId id="277" r:id="rId42"/>
    <p:sldId id="278" r:id="rId43"/>
    <p:sldId id="279" r:id="rId44"/>
    <p:sldId id="280" r:id="rId45"/>
    <p:sldId id="281" r:id="rId46"/>
    <p:sldId id="274" r:id="rId47"/>
    <p:sldId id="272" r:id="rId48"/>
    <p:sldId id="284" r:id="rId49"/>
    <p:sldId id="285" r:id="rId50"/>
    <p:sldId id="286" r:id="rId51"/>
    <p:sldId id="287" r:id="rId52"/>
    <p:sldId id="288" r:id="rId53"/>
    <p:sldId id="303" r:id="rId54"/>
    <p:sldId id="305" r:id="rId55"/>
    <p:sldId id="292" r:id="rId56"/>
    <p:sldId id="293" r:id="rId57"/>
    <p:sldId id="294" r:id="rId58"/>
    <p:sldId id="295" r:id="rId59"/>
    <p:sldId id="296" r:id="rId60"/>
    <p:sldId id="297" r:id="rId61"/>
    <p:sldId id="298" r:id="rId62"/>
    <p:sldId id="304" r:id="rId63"/>
    <p:sldId id="328" r:id="rId64"/>
    <p:sldId id="299" r:id="rId65"/>
    <p:sldId id="300" r:id="rId66"/>
    <p:sldId id="301" r:id="rId67"/>
    <p:sldId id="329" r:id="rId68"/>
    <p:sldId id="302" r:id="rId69"/>
    <p:sldId id="330" r:id="rId70"/>
    <p:sldId id="331" r:id="rId71"/>
    <p:sldId id="332" r:id="rId72"/>
    <p:sldId id="333" r:id="rId73"/>
    <p:sldId id="306" r:id="rId74"/>
    <p:sldId id="307" r:id="rId75"/>
    <p:sldId id="308" r:id="rId76"/>
    <p:sldId id="309" r:id="rId77"/>
    <p:sldId id="310" r:id="rId78"/>
    <p:sldId id="311" r:id="rId79"/>
    <p:sldId id="312" r:id="rId80"/>
    <p:sldId id="313" r:id="rId81"/>
    <p:sldId id="314" r:id="rId82"/>
    <p:sldId id="315" r:id="rId83"/>
    <p:sldId id="316" r:id="rId84"/>
    <p:sldId id="317" r:id="rId85"/>
    <p:sldId id="318" r:id="rId86"/>
    <p:sldId id="319" r:id="rId87"/>
    <p:sldId id="320" r:id="rId88"/>
    <p:sldId id="321" r:id="rId89"/>
    <p:sldId id="322" r:id="rId90"/>
    <p:sldId id="323" r:id="rId91"/>
    <p:sldId id="324" r:id="rId92"/>
    <p:sldId id="325" r:id="rId93"/>
    <p:sldId id="326" r:id="rId94"/>
    <p:sldId id="327" r:id="rId95"/>
    <p:sldId id="262"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4660"/>
  </p:normalViewPr>
  <p:slideViewPr>
    <p:cSldViewPr>
      <p:cViewPr varScale="1">
        <p:scale>
          <a:sx n="75" d="100"/>
          <a:sy n="75" d="100"/>
        </p:scale>
        <p:origin x="1550"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9D0103-41A8-4C2E-98AB-BA49B46FD603}" type="datetimeFigureOut">
              <a:rPr lang="en-US" smtClean="0"/>
              <a:pPr/>
              <a:t>10/7/2023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F44C2F-19AD-4A9C-B075-1231F72F5D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3b09eb705_1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3b09eb70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3b09eb705_1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3b09eb705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3b09eb705_1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53b09eb70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53b09eb705_1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53b09eb705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https://help.deepsecurity.trendmicro.com/10/0/Protection-Modules/Firewall/create-firewall-rules.html</a:t>
            </a:r>
          </a:p>
        </p:txBody>
      </p:sp>
      <p:sp>
        <p:nvSpPr>
          <p:cNvPr id="4" name="Slide Number Placeholder 3"/>
          <p:cNvSpPr>
            <a:spLocks noGrp="1"/>
          </p:cNvSpPr>
          <p:nvPr>
            <p:ph type="sldNum" sz="quarter" idx="10"/>
          </p:nvPr>
        </p:nvSpPr>
        <p:spPr/>
        <p:txBody>
          <a:bodyPr/>
          <a:lstStyle/>
          <a:p>
            <a:fld id="{6FF44C2F-19AD-4A9C-B075-1231F72F5DF8}" type="slidenum">
              <a:rPr lang="en-US" smtClean="0"/>
              <a:pPr/>
              <a:t>27</a:t>
            </a:fld>
            <a:endParaRPr lang="en-US"/>
          </a:p>
        </p:txBody>
      </p:sp>
    </p:spTree>
    <p:extLst>
      <p:ext uri="{BB962C8B-B14F-4D97-AF65-F5344CB8AC3E}">
        <p14:creationId xmlns:p14="http://schemas.microsoft.com/office/powerpoint/2010/main" val="3584304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F44C2F-19AD-4A9C-B075-1231F72F5DF8}" type="slidenum">
              <a:rPr lang="en-US" smtClean="0"/>
              <a:pPr/>
              <a:t>52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F44C2F-19AD-4A9C-B075-1231F72F5DF8}" type="slidenum">
              <a:rPr lang="en-US" smtClean="0"/>
              <a:pPr/>
              <a:t>62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BCF4F4F-2D27-45BF-ACFF-C8ADEB839BF5}"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F4F4F-2D27-45BF-ACFF-C8ADEB839BF5}"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F4F4F-2D27-45BF-ACFF-C8ADEB839BF5}"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F4F4F-2D27-45BF-ACFF-C8ADEB839BF5}"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F4F4F-2D27-45BF-ACFF-C8ADEB839BF5}"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CF4F4F-2D27-45BF-ACFF-C8ADEB839BF5}"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CF4F4F-2D27-45BF-ACFF-C8ADEB839BF5}" type="datetimeFigureOut">
              <a:rPr lang="en-US" smtClean="0"/>
              <a:pPr/>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CF4F4F-2D27-45BF-ACFF-C8ADEB839BF5}" type="datetimeFigureOut">
              <a:rPr lang="en-US" smtClean="0"/>
              <a:pPr/>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F4F4F-2D27-45BF-ACFF-C8ADEB839BF5}" type="datetimeFigureOut">
              <a:rPr lang="en-US" smtClean="0"/>
              <a:pPr/>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F4F4F-2D27-45BF-ACFF-C8ADEB839BF5}"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F4F4F-2D27-45BF-ACFF-C8ADEB839BF5}"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F4F4F-2D27-45BF-ACFF-C8ADEB839BF5}" type="datetimeFigureOut">
              <a:rPr lang="en-US" smtClean="0"/>
              <a:pPr/>
              <a:t>10/7/2023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CFF2D-3F18-4ECC-A11E-3F65DFA2AF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heckpoint.com/cyber-hub/network-security/what-is-network-security/" TargetMode="External"/><Relationship Id="rId2" Type="http://schemas.openxmlformats.org/officeDocument/2006/relationships/hyperlink" Target="https://www.checkpoint.com/products/next-generation-firewall/" TargetMode="External"/><Relationship Id="rId1" Type="http://schemas.openxmlformats.org/officeDocument/2006/relationships/slideLayout" Target="../slideLayouts/slideLayout2.xml"/><Relationship Id="rId4" Type="http://schemas.openxmlformats.org/officeDocument/2006/relationships/hyperlink" Target="https://www.checkpoint.com/cyber-hub/network-security/firewall-as-a-service-fwaa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checkpoint.com/definitions/what-is-next-generation-firewall-ngfw/"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checkpoint.com/products/unified-cyber-security-platform/" TargetMode="External"/><Relationship Id="rId2" Type="http://schemas.openxmlformats.org/officeDocument/2006/relationships/hyperlink" Target="https://www.checkpoint.com/cyber-hub/cyber-security/what-is-cybersecur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target.com/searchsoftwarequality/definition/application-firewall" TargetMode="External"/><Relationship Id="rId2" Type="http://schemas.openxmlformats.org/officeDocument/2006/relationships/hyperlink" Target="https://www.techtarget.com/searchnetworking/definition/Application-layer" TargetMode="External"/><Relationship Id="rId1" Type="http://schemas.openxmlformats.org/officeDocument/2006/relationships/slideLayout" Target="../slideLayouts/slideLayout2.xml"/><Relationship Id="rId5" Type="http://schemas.openxmlformats.org/officeDocument/2006/relationships/hyperlink" Target="https://www.techtarget.com/searchnetworking/definition/network-traffic" TargetMode="External"/><Relationship Id="rId4" Type="http://schemas.openxmlformats.org/officeDocument/2006/relationships/hyperlink" Target="https://www.techtarget.com/whatis/definition/proxy-server"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www.sdxcentral.com/resources/glossary/client-server-model/" TargetMode="External"/><Relationship Id="rId3" Type="http://schemas.openxmlformats.org/officeDocument/2006/relationships/hyperlink" Target="https://www.sdxcentral.com/security/definitions/what-is-next-generation-firewall-ngfw/" TargetMode="External"/><Relationship Id="rId7" Type="http://schemas.openxmlformats.org/officeDocument/2006/relationships/hyperlink" Target="https://www.sdxcentral.com/resources/glossary/transmission-control-protocol-tcp/" TargetMode="External"/><Relationship Id="rId2" Type="http://schemas.openxmlformats.org/officeDocument/2006/relationships/hyperlink" Target="https://www.sdxcentral.com/resources/glossary/network/" TargetMode="External"/><Relationship Id="rId1" Type="http://schemas.openxmlformats.org/officeDocument/2006/relationships/slideLayout" Target="../slideLayouts/slideLayout2.xml"/><Relationship Id="rId6" Type="http://schemas.openxmlformats.org/officeDocument/2006/relationships/hyperlink" Target="https://www.sdxcentral.com/resources/sponsored/syndicated/downloads/next-generation-firewall-test-report/" TargetMode="External"/><Relationship Id="rId5" Type="http://schemas.openxmlformats.org/officeDocument/2006/relationships/hyperlink" Target="https://www.sdxcentral.com/security/definitions/what-is-software-defined-security/" TargetMode="External"/><Relationship Id="rId4" Type="http://schemas.openxmlformats.org/officeDocument/2006/relationships/hyperlink" Target="https://www.sdxcentral.com/resources/glossary/packet/" TargetMode="External"/><Relationship Id="rId9" Type="http://schemas.openxmlformats.org/officeDocument/2006/relationships/hyperlink" Target="https://www.sdxcentral.com/resources/glossary/file-transfer-protocol-ft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checkpoint.com/cyber-hub/network-security/what-is-network-firewall/" TargetMode="External"/><Relationship Id="rId2" Type="http://schemas.openxmlformats.org/officeDocument/2006/relationships/hyperlink" Target="https://www.checkpoint.com/solutions/network-security/" TargetMode="External"/><Relationship Id="rId1" Type="http://schemas.openxmlformats.org/officeDocument/2006/relationships/slideLayout" Target="../slideLayouts/slideLayout2.xml"/><Relationship Id="rId4" Type="http://schemas.openxmlformats.org/officeDocument/2006/relationships/hyperlink" Target="https://www.checkpoint.com/cyber-hub/network-security/what-is-firewal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checkpoint.com/products/remote-access-vpn/" TargetMode="External"/><Relationship Id="rId2" Type="http://schemas.openxmlformats.org/officeDocument/2006/relationships/hyperlink" Target="https://www.checkpoint.com/cyber-hub/network-security/what-is-network-address-translation-na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ibm.com/docs/en/SSLTBW_2.1.0/com.ibm.zos.v2r1.halz002/security_ssl_tls.htm" TargetMode="External"/><Relationship Id="rId7" Type="http://schemas.openxmlformats.org/officeDocument/2006/relationships/hyperlink" Target="https://www.ibm.com/docs/en/SSLTBW_2.1.0/com.ibm.zos.v2r1.halz002/security_snmpv3.htm" TargetMode="External"/><Relationship Id="rId2" Type="http://schemas.openxmlformats.org/officeDocument/2006/relationships/hyperlink" Target="https://www.ibm.com/docs/en/SSLTBW_2.1.0/com.ibm.zos.v2r1.halz002/security_ipsec_vpn.htm" TargetMode="External"/><Relationship Id="rId1" Type="http://schemas.openxmlformats.org/officeDocument/2006/relationships/slideLayout" Target="../slideLayouts/slideLayout2.xml"/><Relationship Id="rId6" Type="http://schemas.openxmlformats.org/officeDocument/2006/relationships/hyperlink" Target="https://www.ibm.com/docs/en/SSLTBW_2.1.0/com.ibm.zos.v2r1.halz002/security_ospf.htm" TargetMode="External"/><Relationship Id="rId5" Type="http://schemas.openxmlformats.org/officeDocument/2006/relationships/hyperlink" Target="https://www.ibm.com/docs/en/SSLTBW_2.1.0/com.ibm.zos.v2r1.halz002/security_kerberos.htm" TargetMode="External"/><Relationship Id="rId4" Type="http://schemas.openxmlformats.org/officeDocument/2006/relationships/hyperlink" Target="https://www.ibm.com/docs/en/SSLTBW_2.1.0/com.ibm.zos.v2r1.halz002/security_attls.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ibm.com/docs/en/SSLTBW_2.1.0/com.ibm.zos.v2r1.halz002/security_snmpv3.ht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geeksforgeeks.org/transport-layer-security-tls/" TargetMode="External"/><Relationship Id="rId2" Type="http://schemas.openxmlformats.org/officeDocument/2006/relationships/hyperlink" Target="https://www.geeksforgeeks.org/secure-socket-layer-ss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geeksforgeeks.org/layers-of-osi-model/" TargetMode="External"/><Relationship Id="rId2" Type="http://schemas.openxmlformats.org/officeDocument/2006/relationships/hyperlink" Target="https://www.geeksforgeeks.org/tcp-ip-mode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geeksforgeeks.org/application-layer-in-osi-model/" TargetMode="External"/><Relationship Id="rId2" Type="http://schemas.openxmlformats.org/officeDocument/2006/relationships/hyperlink" Target="https://www.geeksforgeeks.org/network-layer-services-packetizing-routing-and-forwarding/"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geeksforgeeks.org/user-datagram-protocol-udp/" TargetMode="External"/><Relationship Id="rId2" Type="http://schemas.openxmlformats.org/officeDocument/2006/relationships/hyperlink" Target="https://www.geeksforgeeks.org/tcp-and-udp-in-transport-layer/" TargetMode="External"/><Relationship Id="rId1" Type="http://schemas.openxmlformats.org/officeDocument/2006/relationships/slideLayout" Target="../slideLayouts/slideLayout2.xml"/><Relationship Id="rId4" Type="http://schemas.openxmlformats.org/officeDocument/2006/relationships/hyperlink" Target="https://www.geeksforgeeks.org/sctp-full-form/"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practice.geeksforgeeks.org/problems/what-is-ss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Cryptography</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Cryptography is </a:t>
            </a:r>
            <a:r>
              <a:rPr lang="en-US" sz="2400" b="1" dirty="0">
                <a:latin typeface="Times New Roman" pitchFamily="18" charset="0"/>
                <a:cs typeface="Times New Roman" pitchFamily="18" charset="0"/>
              </a:rPr>
              <a:t>a method of protecting information and communications through the use of codes, so that only those for whom the information is intended can read and process it</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Cryptography is </a:t>
            </a:r>
            <a:r>
              <a:rPr lang="en-US" sz="2400" b="1" dirty="0">
                <a:latin typeface="Times New Roman" pitchFamily="18" charset="0"/>
                <a:cs typeface="Times New Roman" pitchFamily="18" charset="0"/>
              </a:rPr>
              <a:t>the science of using mathematics to encrypt and decrypt data</a:t>
            </a:r>
            <a:r>
              <a:rPr lang="en-US" sz="2400" dirty="0">
                <a:latin typeface="Times New Roman" pitchFamily="18" charset="0"/>
                <a:cs typeface="Times New Roman" pitchFamily="18" charset="0"/>
              </a:rPr>
              <a:t>. Cryptography enables you to store sensitive information or transmit it across insecure networks (like the Internet) so that it cannot be read by anyone except the intended recipient.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3"/>
          <p:cNvSpPr txBox="1">
            <a:spLocks noGrp="1"/>
          </p:cNvSpPr>
          <p:nvPr>
            <p:ph type="title" idx="4294967295"/>
          </p:nvPr>
        </p:nvSpPr>
        <p:spPr>
          <a:xfrm>
            <a:off x="628650" y="365125"/>
            <a:ext cx="78867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dirty="0">
                <a:latin typeface="Times New Roman" pitchFamily="18" charset="0"/>
                <a:cs typeface="Times New Roman" pitchFamily="18" charset="0"/>
              </a:rPr>
              <a:t>Digital Signatures</a:t>
            </a:r>
            <a:endParaRPr>
              <a:latin typeface="Times New Roman" pitchFamily="18" charset="0"/>
              <a:cs typeface="Times New Roman" pitchFamily="18" charset="0"/>
            </a:endParaRPr>
          </a:p>
        </p:txBody>
      </p:sp>
      <p:sp>
        <p:nvSpPr>
          <p:cNvPr id="480" name="Google Shape;480;p73"/>
          <p:cNvSpPr txBox="1">
            <a:spLocks noGrp="1"/>
          </p:cNvSpPr>
          <p:nvPr>
            <p:ph type="body" idx="4294967295"/>
          </p:nvPr>
        </p:nvSpPr>
        <p:spPr>
          <a:xfrm>
            <a:off x="533400" y="1524000"/>
            <a:ext cx="7886700" cy="4351200"/>
          </a:xfrm>
          <a:prstGeom prst="rect">
            <a:avLst/>
          </a:prstGeom>
        </p:spPr>
        <p:txBody>
          <a:bodyPr spcFirstLastPara="1" wrap="square" lIns="91425" tIns="45700" rIns="91425" bIns="45700" anchor="t" anchorCtr="0">
            <a:normAutofit/>
          </a:bodyPr>
          <a:lstStyle/>
          <a:p>
            <a:pPr marL="457200" lvl="0" indent="-342900" algn="just" rtl="0">
              <a:spcBef>
                <a:spcPts val="1000"/>
              </a:spcBef>
              <a:spcAft>
                <a:spcPts val="0"/>
              </a:spcAft>
              <a:buSzPts val="1800"/>
              <a:buFont typeface="Nunito"/>
              <a:buChar char="●"/>
            </a:pPr>
            <a:r>
              <a:rPr lang="en-IN" sz="2000" dirty="0">
                <a:highlight>
                  <a:srgbClr val="FFFFFF"/>
                </a:highlight>
                <a:latin typeface="Times New Roman" pitchFamily="18" charset="0"/>
                <a:ea typeface="Nunito"/>
                <a:cs typeface="Times New Roman" pitchFamily="18" charset="0"/>
                <a:sym typeface="Nunito"/>
              </a:rPr>
              <a:t>Digital signatures are the public-key primitives of message authentication. In the physical world, it is common to use handwritten signatures on handwritten or typed messages. They are used to bind signatory to the message.</a:t>
            </a:r>
            <a:endParaRPr sz="2000" dirty="0">
              <a:highlight>
                <a:srgbClr val="FFFFFF"/>
              </a:highlight>
              <a:latin typeface="Times New Roman" pitchFamily="18" charset="0"/>
              <a:ea typeface="Nunito"/>
              <a:cs typeface="Times New Roman" pitchFamily="18" charset="0"/>
              <a:sym typeface="Nunito"/>
            </a:endParaRPr>
          </a:p>
          <a:p>
            <a:pPr marL="457200" lvl="0" indent="-342900" algn="just" rtl="0">
              <a:lnSpc>
                <a:spcPct val="100000"/>
              </a:lnSpc>
              <a:spcBef>
                <a:spcPts val="0"/>
              </a:spcBef>
              <a:spcAft>
                <a:spcPts val="0"/>
              </a:spcAft>
              <a:buSzPts val="1800"/>
              <a:buFont typeface="Nunito"/>
              <a:buChar char="●"/>
            </a:pPr>
            <a:r>
              <a:rPr lang="en-IN" sz="2000" dirty="0">
                <a:latin typeface="Times New Roman" pitchFamily="18" charset="0"/>
                <a:ea typeface="Nunito"/>
                <a:cs typeface="Times New Roman" pitchFamily="18" charset="0"/>
                <a:sym typeface="Nunito"/>
              </a:rPr>
              <a:t>Similarly, a digital signature is a technique that binds a person/entity to the digital data. This binding can be independently verified by receiver as well as any third party.</a:t>
            </a:r>
            <a:endParaRPr sz="2000" dirty="0">
              <a:latin typeface="Times New Roman" pitchFamily="18" charset="0"/>
              <a:ea typeface="Nunito"/>
              <a:cs typeface="Times New Roman" pitchFamily="18" charset="0"/>
              <a:sym typeface="Nunito"/>
            </a:endParaRPr>
          </a:p>
          <a:p>
            <a:pPr marL="457200" lvl="0" indent="-342900" algn="just" rtl="0">
              <a:lnSpc>
                <a:spcPct val="100000"/>
              </a:lnSpc>
              <a:spcBef>
                <a:spcPts val="0"/>
              </a:spcBef>
              <a:spcAft>
                <a:spcPts val="0"/>
              </a:spcAft>
              <a:buSzPts val="1800"/>
              <a:buFont typeface="Nunito"/>
              <a:buChar char="●"/>
            </a:pPr>
            <a:r>
              <a:rPr lang="en-IN" sz="2000" dirty="0">
                <a:latin typeface="Times New Roman" pitchFamily="18" charset="0"/>
                <a:ea typeface="Nunito"/>
                <a:cs typeface="Times New Roman" pitchFamily="18" charset="0"/>
                <a:sym typeface="Nunito"/>
              </a:rPr>
              <a:t>Digital signature is a cryptographic value that is calculated from the data and a secret key known only by the signer.</a:t>
            </a:r>
            <a:endParaRPr sz="2000" dirty="0">
              <a:latin typeface="Times New Roman" pitchFamily="18" charset="0"/>
              <a:ea typeface="Nunito"/>
              <a:cs typeface="Times New Roman" pitchFamily="18" charset="0"/>
              <a:sym typeface="Nunito"/>
            </a:endParaRPr>
          </a:p>
          <a:p>
            <a:pPr marL="0" lvl="0" indent="0" algn="just" rtl="0">
              <a:lnSpc>
                <a:spcPct val="125000"/>
              </a:lnSpc>
              <a:spcBef>
                <a:spcPts val="1800"/>
              </a:spcBef>
              <a:spcAft>
                <a:spcPts val="0"/>
              </a:spcAft>
              <a:buNone/>
            </a:pPr>
            <a:r>
              <a:rPr lang="en-IN" sz="2000" b="1" dirty="0">
                <a:latin typeface="Times New Roman" pitchFamily="18" charset="0"/>
                <a:ea typeface="Arial"/>
                <a:cs typeface="Times New Roman" pitchFamily="18" charset="0"/>
                <a:sym typeface="Arial"/>
              </a:rPr>
              <a:t>Model of Digital Signature</a:t>
            </a:r>
            <a:endParaRPr sz="2000" b="1" dirty="0">
              <a:latin typeface="Times New Roman" pitchFamily="18" charset="0"/>
              <a:ea typeface="Arial"/>
              <a:cs typeface="Times New Roman" pitchFamily="18" charset="0"/>
              <a:sym typeface="Arial"/>
            </a:endParaRPr>
          </a:p>
          <a:p>
            <a:pPr marL="0" lvl="0" indent="0" algn="just" rtl="0">
              <a:lnSpc>
                <a:spcPct val="100000"/>
              </a:lnSpc>
              <a:spcBef>
                <a:spcPts val="600"/>
              </a:spcBef>
              <a:spcAft>
                <a:spcPts val="0"/>
              </a:spcAft>
              <a:buNone/>
            </a:pPr>
            <a:r>
              <a:rPr lang="en-IN" sz="2000" dirty="0">
                <a:latin typeface="Times New Roman" pitchFamily="18" charset="0"/>
                <a:ea typeface="Nunito"/>
                <a:cs typeface="Times New Roman" pitchFamily="18" charset="0"/>
                <a:sym typeface="Nunito"/>
              </a:rPr>
              <a:t>The digital signature scheme is based on public key cryptography. The model of digital signature scheme is depicted in the following illustration −</a:t>
            </a:r>
            <a:endParaRPr sz="2000" dirty="0">
              <a:latin typeface="Times New Roman" pitchFamily="18" charset="0"/>
              <a:ea typeface="Nunito"/>
              <a:cs typeface="Times New Roman" pitchFamily="18" charset="0"/>
              <a:sym typeface="Nunito"/>
            </a:endParaRPr>
          </a:p>
          <a:p>
            <a:pPr marL="0" lvl="0" indent="0" algn="l" rtl="0">
              <a:spcBef>
                <a:spcPts val="1000"/>
              </a:spcBef>
              <a:spcAft>
                <a:spcPts val="0"/>
              </a:spcAft>
              <a:buNone/>
            </a:pPr>
            <a:endParaRPr sz="1800" dirty="0">
              <a:highlight>
                <a:srgbClr val="FFFFFF"/>
              </a:highlight>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pic>
        <p:nvPicPr>
          <p:cNvPr id="485" name="Google Shape;485;p74"/>
          <p:cNvPicPr preferRelativeResize="0"/>
          <p:nvPr/>
        </p:nvPicPr>
        <p:blipFill>
          <a:blip r:embed="rId3">
            <a:alphaModFix/>
          </a:blip>
          <a:stretch>
            <a:fillRect/>
          </a:stretch>
        </p:blipFill>
        <p:spPr>
          <a:xfrm>
            <a:off x="326569" y="982450"/>
            <a:ext cx="8194912" cy="452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p:nvPr/>
        </p:nvSpPr>
        <p:spPr>
          <a:xfrm>
            <a:off x="0" y="0"/>
            <a:ext cx="8970525" cy="4534031"/>
          </a:xfrm>
          <a:prstGeom prst="rect">
            <a:avLst/>
          </a:prstGeom>
          <a:noFill/>
          <a:ln>
            <a:noFill/>
          </a:ln>
        </p:spPr>
        <p:txBody>
          <a:bodyPr spcFirstLastPara="1" wrap="square" lIns="91425" tIns="91425" rIns="91425" bIns="91425" anchor="t" anchorCtr="0">
            <a:spAutoFit/>
          </a:bodyPr>
          <a:lstStyle/>
          <a:p>
            <a:pPr marL="0" lvl="0" indent="0" algn="just" rtl="0">
              <a:lnSpc>
                <a:spcPct val="160000"/>
              </a:lnSpc>
              <a:spcBef>
                <a:spcPts val="600"/>
              </a:spcBef>
              <a:spcAft>
                <a:spcPts val="0"/>
              </a:spcAft>
              <a:buNone/>
            </a:pPr>
            <a:r>
              <a:rPr lang="en-IN" dirty="0">
                <a:solidFill>
                  <a:schemeClr val="dk1"/>
                </a:solidFill>
                <a:latin typeface="Times New Roman" pitchFamily="18" charset="0"/>
                <a:ea typeface="Nunito"/>
                <a:cs typeface="Times New Roman" pitchFamily="18" charset="0"/>
                <a:sym typeface="Nunito"/>
              </a:rPr>
              <a:t>The following points explain the entire process in detail −</a:t>
            </a:r>
            <a:endParaRPr>
              <a:solidFill>
                <a:schemeClr val="dk1"/>
              </a:solidFill>
              <a:latin typeface="Times New Roman" pitchFamily="18" charset="0"/>
              <a:ea typeface="Nunito"/>
              <a:cs typeface="Times New Roman" pitchFamily="18" charset="0"/>
              <a:sym typeface="Nunito"/>
            </a:endParaRPr>
          </a:p>
          <a:p>
            <a:pPr marL="889000" lvl="0" indent="-349250" algn="l" rtl="0">
              <a:lnSpc>
                <a:spcPct val="150000"/>
              </a:lnSpc>
              <a:spcBef>
                <a:spcPts val="700"/>
              </a:spcBef>
              <a:spcAft>
                <a:spcPts val="0"/>
              </a:spcAft>
              <a:buClr>
                <a:schemeClr val="dk1"/>
              </a:buClr>
              <a:buSzPts val="1900"/>
              <a:buFont typeface="Nunito"/>
              <a:buChar char="●"/>
            </a:pPr>
            <a:r>
              <a:rPr lang="en-IN" dirty="0">
                <a:solidFill>
                  <a:schemeClr val="dk1"/>
                </a:solidFill>
                <a:latin typeface="Times New Roman" pitchFamily="18" charset="0"/>
                <a:ea typeface="Nunito"/>
                <a:cs typeface="Times New Roman" pitchFamily="18" charset="0"/>
                <a:sym typeface="Nunito"/>
              </a:rPr>
              <a:t>Each person adopting this scheme has a public-private key pair.</a:t>
            </a:r>
            <a:endParaRPr>
              <a:solidFill>
                <a:schemeClr val="dk1"/>
              </a:solidFill>
              <a:latin typeface="Times New Roman" pitchFamily="18" charset="0"/>
              <a:ea typeface="Nunito"/>
              <a:cs typeface="Times New Roman" pitchFamily="18" charset="0"/>
              <a:sym typeface="Nunito"/>
            </a:endParaRPr>
          </a:p>
          <a:p>
            <a:pPr marL="889000" lvl="0" indent="-349250" algn="l" rtl="0">
              <a:lnSpc>
                <a:spcPct val="150000"/>
              </a:lnSpc>
              <a:spcBef>
                <a:spcPts val="0"/>
              </a:spcBef>
              <a:spcAft>
                <a:spcPts val="0"/>
              </a:spcAft>
              <a:buClr>
                <a:schemeClr val="dk1"/>
              </a:buClr>
              <a:buSzPts val="1900"/>
              <a:buFont typeface="Nunito"/>
              <a:buChar char="●"/>
            </a:pPr>
            <a:r>
              <a:rPr lang="en-IN" dirty="0">
                <a:solidFill>
                  <a:schemeClr val="dk1"/>
                </a:solidFill>
                <a:latin typeface="Times New Roman" pitchFamily="18" charset="0"/>
                <a:ea typeface="Nunito"/>
                <a:cs typeface="Times New Roman" pitchFamily="18" charset="0"/>
                <a:sym typeface="Nunito"/>
              </a:rPr>
              <a:t>Generally, the key pairs used for encryption/decryption and signing/verifying are different. The private key used for signing is referred to as the signature key and the public key as the verification key.</a:t>
            </a:r>
            <a:endParaRPr>
              <a:solidFill>
                <a:schemeClr val="dk1"/>
              </a:solidFill>
              <a:latin typeface="Times New Roman" pitchFamily="18" charset="0"/>
              <a:ea typeface="Nunito"/>
              <a:cs typeface="Times New Roman" pitchFamily="18" charset="0"/>
              <a:sym typeface="Nunito"/>
            </a:endParaRPr>
          </a:p>
          <a:p>
            <a:pPr marL="889000" lvl="0" indent="-349250" algn="l" rtl="0">
              <a:lnSpc>
                <a:spcPct val="150000"/>
              </a:lnSpc>
              <a:spcBef>
                <a:spcPts val="0"/>
              </a:spcBef>
              <a:spcAft>
                <a:spcPts val="0"/>
              </a:spcAft>
              <a:buClr>
                <a:schemeClr val="dk1"/>
              </a:buClr>
              <a:buSzPts val="1900"/>
              <a:buFont typeface="Nunito"/>
              <a:buChar char="●"/>
            </a:pPr>
            <a:r>
              <a:rPr lang="en-IN" dirty="0">
                <a:solidFill>
                  <a:schemeClr val="dk1"/>
                </a:solidFill>
                <a:latin typeface="Times New Roman" pitchFamily="18" charset="0"/>
                <a:ea typeface="Nunito"/>
                <a:cs typeface="Times New Roman" pitchFamily="18" charset="0"/>
                <a:sym typeface="Nunito"/>
              </a:rPr>
              <a:t>Signer feeds data to the hash function and generates hash of data.</a:t>
            </a:r>
            <a:endParaRPr>
              <a:solidFill>
                <a:schemeClr val="dk1"/>
              </a:solidFill>
              <a:latin typeface="Times New Roman" pitchFamily="18" charset="0"/>
              <a:ea typeface="Nunito"/>
              <a:cs typeface="Times New Roman" pitchFamily="18" charset="0"/>
              <a:sym typeface="Nunito"/>
            </a:endParaRPr>
          </a:p>
          <a:p>
            <a:pPr marL="889000" lvl="0" indent="-349250" algn="l" rtl="0">
              <a:lnSpc>
                <a:spcPct val="150000"/>
              </a:lnSpc>
              <a:spcBef>
                <a:spcPts val="0"/>
              </a:spcBef>
              <a:spcAft>
                <a:spcPts val="0"/>
              </a:spcAft>
              <a:buClr>
                <a:schemeClr val="dk1"/>
              </a:buClr>
              <a:buSzPts val="1900"/>
              <a:buFont typeface="Nunito"/>
              <a:buChar char="●"/>
            </a:pPr>
            <a:r>
              <a:rPr lang="en-IN" dirty="0">
                <a:solidFill>
                  <a:schemeClr val="dk1"/>
                </a:solidFill>
                <a:latin typeface="Times New Roman" pitchFamily="18" charset="0"/>
                <a:ea typeface="Nunito"/>
                <a:cs typeface="Times New Roman" pitchFamily="18" charset="0"/>
                <a:sym typeface="Nunito"/>
              </a:rPr>
              <a:t>Hash value and signature key are then fed to the signature algorithm which produces the digital signature on given hash. Signature is appended to the data and then both are sent to the verifier.</a:t>
            </a:r>
            <a:endParaRPr>
              <a:solidFill>
                <a:schemeClr val="dk1"/>
              </a:solidFill>
              <a:latin typeface="Times New Roman" pitchFamily="18" charset="0"/>
              <a:ea typeface="Nunito"/>
              <a:cs typeface="Times New Roman" pitchFamily="18" charset="0"/>
              <a:sym typeface="Nunito"/>
            </a:endParaRPr>
          </a:p>
          <a:p>
            <a:pPr marL="889000" lvl="0" indent="-349250" algn="l" rtl="0">
              <a:lnSpc>
                <a:spcPct val="150000"/>
              </a:lnSpc>
              <a:spcBef>
                <a:spcPts val="0"/>
              </a:spcBef>
              <a:spcAft>
                <a:spcPts val="0"/>
              </a:spcAft>
              <a:buClr>
                <a:schemeClr val="dk1"/>
              </a:buClr>
              <a:buSzPts val="1900"/>
              <a:buFont typeface="Nunito"/>
              <a:buChar char="●"/>
            </a:pPr>
            <a:endParaRPr>
              <a:solidFill>
                <a:schemeClr val="dk1"/>
              </a:solidFill>
              <a:latin typeface="Times New Roman" pitchFamily="18" charset="0"/>
              <a:ea typeface="Nunito"/>
              <a:cs typeface="Times New Roman" pitchFamily="18" charset="0"/>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7696200" cy="4662815"/>
          </a:xfrm>
          <a:prstGeom prst="rect">
            <a:avLst/>
          </a:prstGeom>
        </p:spPr>
        <p:txBody>
          <a:bodyPr wrap="square">
            <a:spAutoFit/>
          </a:bodyPr>
          <a:lstStyle/>
          <a:p>
            <a:pPr marL="889000" lvl="0" indent="-349250">
              <a:lnSpc>
                <a:spcPct val="150000"/>
              </a:lnSpc>
              <a:buClr>
                <a:schemeClr val="dk1"/>
              </a:buClr>
              <a:buSzPts val="1900"/>
              <a:buFont typeface="Nunito"/>
              <a:buChar char="●"/>
            </a:pPr>
            <a:r>
              <a:rPr lang="en-US" dirty="0">
                <a:solidFill>
                  <a:schemeClr val="dk1"/>
                </a:solidFill>
                <a:latin typeface="Times New Roman" pitchFamily="18" charset="0"/>
                <a:ea typeface="Nunito"/>
                <a:cs typeface="Times New Roman" pitchFamily="18" charset="0"/>
                <a:sym typeface="Nunito"/>
              </a:rPr>
              <a:t>Verifier feeds the digital signature and the verification key into the verification algorithm. The verification algorithm gives some value as output.</a:t>
            </a:r>
          </a:p>
          <a:p>
            <a:pPr marL="889000" lvl="0" indent="-349250">
              <a:lnSpc>
                <a:spcPct val="150000"/>
              </a:lnSpc>
              <a:buClr>
                <a:schemeClr val="dk1"/>
              </a:buClr>
              <a:buSzPts val="1900"/>
              <a:buFont typeface="Nunito"/>
              <a:buChar char="●"/>
            </a:pPr>
            <a:r>
              <a:rPr lang="en-US" dirty="0">
                <a:solidFill>
                  <a:schemeClr val="dk1"/>
                </a:solidFill>
                <a:latin typeface="Times New Roman" pitchFamily="18" charset="0"/>
                <a:ea typeface="Nunito"/>
                <a:cs typeface="Times New Roman" pitchFamily="18" charset="0"/>
                <a:sym typeface="Nunito"/>
              </a:rPr>
              <a:t>Verifier also runs same hash function on received data to generate hash value.</a:t>
            </a:r>
          </a:p>
          <a:p>
            <a:pPr marL="889000" lvl="0" indent="-349250">
              <a:lnSpc>
                <a:spcPct val="150000"/>
              </a:lnSpc>
              <a:buClr>
                <a:schemeClr val="dk1"/>
              </a:buClr>
              <a:buSzPts val="1900"/>
              <a:buFont typeface="Nunito"/>
              <a:buChar char="●"/>
            </a:pPr>
            <a:r>
              <a:rPr lang="en-US" dirty="0">
                <a:solidFill>
                  <a:schemeClr val="dk1"/>
                </a:solidFill>
                <a:latin typeface="Times New Roman" pitchFamily="18" charset="0"/>
                <a:ea typeface="Nunito"/>
                <a:cs typeface="Times New Roman" pitchFamily="18" charset="0"/>
                <a:sym typeface="Nunito"/>
              </a:rPr>
              <a:t>For verification, this hash value and output of verification algorithm are compared. Based on the comparison result, verifier decides whether the digital signature is valid.</a:t>
            </a:r>
          </a:p>
          <a:p>
            <a:pPr marL="889000" lvl="0" indent="-349250">
              <a:lnSpc>
                <a:spcPct val="150000"/>
              </a:lnSpc>
              <a:buClr>
                <a:schemeClr val="dk1"/>
              </a:buClr>
              <a:buSzPts val="1900"/>
              <a:buFont typeface="Nunito"/>
              <a:buChar char="●"/>
            </a:pPr>
            <a:r>
              <a:rPr lang="en-US" dirty="0">
                <a:solidFill>
                  <a:schemeClr val="dk1"/>
                </a:solidFill>
                <a:latin typeface="Times New Roman" pitchFamily="18" charset="0"/>
                <a:ea typeface="Nunito"/>
                <a:cs typeface="Times New Roman" pitchFamily="18" charset="0"/>
                <a:sym typeface="Nunito"/>
              </a:rPr>
              <a:t>Since digital signature is created by ‘private’ key of signer and no one else can have this key; the signer cannot repudiate signing the data in future.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97781" y="1492251"/>
            <a:ext cx="6549629" cy="387191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6"/>
          <p:cNvSpPr txBox="1"/>
          <p:nvPr/>
        </p:nvSpPr>
        <p:spPr>
          <a:xfrm>
            <a:off x="0" y="0"/>
            <a:ext cx="8929800" cy="6088816"/>
          </a:xfrm>
          <a:prstGeom prst="rect">
            <a:avLst/>
          </a:prstGeom>
          <a:noFill/>
          <a:ln>
            <a:noFill/>
          </a:ln>
        </p:spPr>
        <p:txBody>
          <a:bodyPr spcFirstLastPara="1" wrap="square" lIns="91425" tIns="91425" rIns="91425" bIns="91425" anchor="t" anchorCtr="0">
            <a:spAutoFit/>
          </a:bodyPr>
          <a:lstStyle/>
          <a:p>
            <a:pPr marL="0" lvl="0" indent="0" algn="l" rtl="0">
              <a:lnSpc>
                <a:spcPct val="125000"/>
              </a:lnSpc>
              <a:spcBef>
                <a:spcPts val="1800"/>
              </a:spcBef>
              <a:spcAft>
                <a:spcPts val="0"/>
              </a:spcAft>
              <a:buNone/>
            </a:pPr>
            <a:r>
              <a:rPr lang="en-IN" sz="3200" dirty="0">
                <a:solidFill>
                  <a:schemeClr val="dk1"/>
                </a:solidFill>
                <a:latin typeface="Times New Roman" pitchFamily="18" charset="0"/>
                <a:cs typeface="Times New Roman" pitchFamily="18" charset="0"/>
              </a:rPr>
              <a:t>Importance of Digital Signature</a:t>
            </a:r>
            <a:endParaRPr sz="3200">
              <a:solidFill>
                <a:schemeClr val="dk1"/>
              </a:solidFill>
              <a:latin typeface="Times New Roman" pitchFamily="18" charset="0"/>
              <a:cs typeface="Times New Roman" pitchFamily="18" charset="0"/>
            </a:endParaRPr>
          </a:p>
          <a:p>
            <a:pPr marL="0" lvl="0" indent="0" algn="just" rtl="0">
              <a:lnSpc>
                <a:spcPct val="160000"/>
              </a:lnSpc>
              <a:spcBef>
                <a:spcPts val="600"/>
              </a:spcBef>
              <a:spcAft>
                <a:spcPts val="0"/>
              </a:spcAft>
              <a:buNone/>
            </a:pPr>
            <a:r>
              <a:rPr lang="en-IN" sz="2000" dirty="0">
                <a:solidFill>
                  <a:schemeClr val="dk1"/>
                </a:solidFill>
                <a:latin typeface="Times New Roman" pitchFamily="18" charset="0"/>
                <a:ea typeface="Nunito"/>
                <a:cs typeface="Times New Roman" pitchFamily="18" charset="0"/>
                <a:sym typeface="Nunito"/>
              </a:rPr>
              <a:t>Out of all cryptographic primitives, the digital signature using public key cryptography is considered as very important and useful tool to achieve information security.</a:t>
            </a:r>
            <a:endParaRPr sz="2000">
              <a:solidFill>
                <a:schemeClr val="dk1"/>
              </a:solidFill>
              <a:latin typeface="Times New Roman" pitchFamily="18" charset="0"/>
              <a:ea typeface="Nunito"/>
              <a:cs typeface="Times New Roman" pitchFamily="18" charset="0"/>
              <a:sym typeface="Nunito"/>
            </a:endParaRPr>
          </a:p>
          <a:p>
            <a:pPr marL="0" lvl="0" indent="0" algn="just" rtl="0">
              <a:lnSpc>
                <a:spcPct val="160000"/>
              </a:lnSpc>
              <a:spcBef>
                <a:spcPts val="700"/>
              </a:spcBef>
              <a:spcAft>
                <a:spcPts val="0"/>
              </a:spcAft>
              <a:buNone/>
            </a:pPr>
            <a:r>
              <a:rPr lang="en-IN" sz="2000" dirty="0">
                <a:solidFill>
                  <a:schemeClr val="dk1"/>
                </a:solidFill>
                <a:latin typeface="Times New Roman" pitchFamily="18" charset="0"/>
                <a:ea typeface="Nunito"/>
                <a:cs typeface="Times New Roman" pitchFamily="18" charset="0"/>
                <a:sym typeface="Nunito"/>
              </a:rPr>
              <a:t>Apart from ability to provide non-repudiation of message, the digital signature also provides message authentication and data integrity. Let us briefly see how this is achieved by the digital signature −</a:t>
            </a:r>
            <a:endParaRPr sz="2000">
              <a:solidFill>
                <a:schemeClr val="dk1"/>
              </a:solidFill>
              <a:latin typeface="Times New Roman" pitchFamily="18" charset="0"/>
              <a:ea typeface="Nunito"/>
              <a:cs typeface="Times New Roman" pitchFamily="18" charset="0"/>
              <a:sym typeface="Nunito"/>
            </a:endParaRPr>
          </a:p>
          <a:p>
            <a:pPr marL="889000" lvl="0" indent="-342900" algn="l" rtl="0">
              <a:lnSpc>
                <a:spcPct val="150000"/>
              </a:lnSpc>
              <a:spcBef>
                <a:spcPts val="700"/>
              </a:spcBef>
              <a:spcAft>
                <a:spcPts val="0"/>
              </a:spcAft>
              <a:buClr>
                <a:schemeClr val="dk1"/>
              </a:buClr>
              <a:buSzPts val="1800"/>
              <a:buFont typeface="Nunito"/>
              <a:buChar char="●"/>
            </a:pPr>
            <a:r>
              <a:rPr lang="en-IN" sz="2000" b="1" dirty="0">
                <a:solidFill>
                  <a:schemeClr val="dk1"/>
                </a:solidFill>
                <a:latin typeface="Times New Roman" pitchFamily="18" charset="0"/>
                <a:ea typeface="Nunito"/>
                <a:cs typeface="Times New Roman" pitchFamily="18" charset="0"/>
                <a:sym typeface="Nunito"/>
              </a:rPr>
              <a:t>Message authentication </a:t>
            </a:r>
            <a:r>
              <a:rPr lang="en-IN" sz="2000" dirty="0">
                <a:solidFill>
                  <a:schemeClr val="dk1"/>
                </a:solidFill>
                <a:latin typeface="Times New Roman" pitchFamily="18" charset="0"/>
                <a:ea typeface="Nunito"/>
                <a:cs typeface="Times New Roman" pitchFamily="18" charset="0"/>
                <a:sym typeface="Nunito"/>
              </a:rPr>
              <a:t>− When the verifier validates the digital signature using public key of a sender, he is assured that signature has been created only by sender who possess the corresponding secret private key and no one else.</a:t>
            </a:r>
            <a:endParaRPr sz="2000">
              <a:solidFill>
                <a:schemeClr val="dk1"/>
              </a:solidFill>
              <a:latin typeface="Times New Roman" pitchFamily="18" charset="0"/>
              <a:ea typeface="Nunito"/>
              <a:cs typeface="Times New Roman" pitchFamily="18" charset="0"/>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676400"/>
            <a:ext cx="7620000" cy="3831818"/>
          </a:xfrm>
          <a:prstGeom prst="rect">
            <a:avLst/>
          </a:prstGeom>
        </p:spPr>
        <p:txBody>
          <a:bodyPr wrap="square">
            <a:spAutoFit/>
          </a:bodyPr>
          <a:lstStyle/>
          <a:p>
            <a:pPr marL="889000" lvl="0" indent="-342900" algn="just">
              <a:lnSpc>
                <a:spcPct val="150000"/>
              </a:lnSpc>
              <a:buClr>
                <a:schemeClr val="dk1"/>
              </a:buClr>
              <a:buSzPts val="1800"/>
              <a:buFont typeface="Nunito"/>
              <a:buChar char="●"/>
            </a:pPr>
            <a:r>
              <a:rPr lang="en-US" b="1" dirty="0">
                <a:solidFill>
                  <a:schemeClr val="dk1"/>
                </a:solidFill>
                <a:latin typeface="Times New Roman" pitchFamily="18" charset="0"/>
                <a:ea typeface="Nunito"/>
                <a:cs typeface="Times New Roman" pitchFamily="18" charset="0"/>
                <a:sym typeface="Nunito"/>
              </a:rPr>
              <a:t>Data Integrity </a:t>
            </a:r>
            <a:r>
              <a:rPr lang="en-US" dirty="0">
                <a:solidFill>
                  <a:schemeClr val="dk1"/>
                </a:solidFill>
                <a:latin typeface="Times New Roman" pitchFamily="18" charset="0"/>
                <a:ea typeface="Nunito"/>
                <a:cs typeface="Times New Roman" pitchFamily="18" charset="0"/>
                <a:sym typeface="Nunito"/>
              </a:rPr>
              <a:t>− In case an attacker has access to the data and modifies it, the digital signature verification at receiver end fails. The hash of modified data and the output provided by the verification algorithm will not match. Hence, receiver can safely deny the message assuming that data integrity has been breached.</a:t>
            </a:r>
          </a:p>
          <a:p>
            <a:pPr marL="889000" lvl="0" indent="-342900" algn="just">
              <a:lnSpc>
                <a:spcPct val="150000"/>
              </a:lnSpc>
              <a:buClr>
                <a:schemeClr val="dk1"/>
              </a:buClr>
              <a:buSzPts val="1800"/>
              <a:buFont typeface="Nunito"/>
              <a:buChar char="●"/>
            </a:pPr>
            <a:r>
              <a:rPr lang="en-US" b="1" dirty="0">
                <a:solidFill>
                  <a:schemeClr val="dk1"/>
                </a:solidFill>
                <a:latin typeface="Times New Roman" pitchFamily="18" charset="0"/>
                <a:ea typeface="Nunito"/>
                <a:cs typeface="Times New Roman" pitchFamily="18" charset="0"/>
                <a:sym typeface="Nunito"/>
              </a:rPr>
              <a:t>Non-repudiation</a:t>
            </a:r>
            <a:r>
              <a:rPr lang="en-US" dirty="0">
                <a:solidFill>
                  <a:schemeClr val="dk1"/>
                </a:solidFill>
                <a:latin typeface="Times New Roman" pitchFamily="18" charset="0"/>
                <a:ea typeface="Nunito"/>
                <a:cs typeface="Times New Roman" pitchFamily="18" charset="0"/>
                <a:sym typeface="Nunito"/>
              </a:rPr>
              <a:t> − Since it is assumed that only the signer has the knowledge of the signature key, he can only create unique signature on a given data. Thus the receiver can present data and the digital signature to a third party as evidence if any dispute arises in the future.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540D-9EC7-1BDE-56D6-E917DAF3EF25}"/>
              </a:ext>
            </a:extLst>
          </p:cNvPr>
          <p:cNvSpPr>
            <a:spLocks noGrp="1"/>
          </p:cNvSpPr>
          <p:nvPr>
            <p:ph type="title"/>
          </p:nvPr>
        </p:nvSpPr>
        <p:spPr/>
        <p:txBody>
          <a:bodyPr>
            <a:normAutofit fontScale="90000"/>
          </a:bodyPr>
          <a:lstStyle/>
          <a:p>
            <a:r>
              <a:rPr lang="en-US" b="1" i="0" dirty="0">
                <a:solidFill>
                  <a:srgbClr val="273239"/>
                </a:solidFill>
                <a:effectLst/>
                <a:latin typeface="Times New Roman" panose="02020603050405020304" pitchFamily="18" charset="0"/>
                <a:cs typeface="Times New Roman" panose="02020603050405020304" pitchFamily="18" charset="0"/>
              </a:rPr>
              <a:t>Applications Of Cryptography:</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747E204D-CC81-EF11-459D-A1A5CE64AA24}"/>
              </a:ext>
            </a:extLst>
          </p:cNvPr>
          <p:cNvSpPr>
            <a:spLocks noGrp="1"/>
          </p:cNvSpPr>
          <p:nvPr>
            <p:ph idx="1"/>
          </p:nvPr>
        </p:nvSpPr>
        <p:spPr/>
        <p:txBody>
          <a:bodyPr>
            <a:normAutofit fontScale="92500" lnSpcReduction="20000"/>
          </a:bodyPr>
          <a:lstStyle/>
          <a:p>
            <a:pPr algn="just" fontAlgn="base"/>
            <a:r>
              <a:rPr lang="en-US" sz="2800" b="1" i="0" dirty="0">
                <a:solidFill>
                  <a:srgbClr val="273239"/>
                </a:solidFill>
                <a:effectLst/>
                <a:latin typeface="Times New Roman" panose="02020603050405020304" pitchFamily="18" charset="0"/>
                <a:cs typeface="Times New Roman" panose="02020603050405020304" pitchFamily="18" charset="0"/>
              </a:rPr>
              <a:t>Computer passwords: </a:t>
            </a:r>
            <a:r>
              <a:rPr lang="en-US" sz="2800" b="0" i="0" dirty="0">
                <a:solidFill>
                  <a:srgbClr val="273239"/>
                </a:solidFill>
                <a:effectLst/>
                <a:latin typeface="Times New Roman" panose="02020603050405020304" pitchFamily="18" charset="0"/>
                <a:cs typeface="Times New Roman" panose="02020603050405020304" pitchFamily="18" charset="0"/>
              </a:rPr>
              <a:t>Cryptography is widely utilized in computer security, particularly when creating and maintaining passwords. When a user logs in, their password is hashed and compared to the hash that was previously stored. Passwords are hashed and encrypted before being stored. In this technique, the passwords are encrypted so that even if a hacker gains access to the password database, they cannot read the passwords.</a:t>
            </a:r>
          </a:p>
          <a:p>
            <a:pPr algn="just" fontAlgn="base"/>
            <a:r>
              <a:rPr lang="en-US" sz="2800" b="1" i="0" dirty="0">
                <a:solidFill>
                  <a:srgbClr val="273239"/>
                </a:solidFill>
                <a:effectLst/>
                <a:latin typeface="Times New Roman" panose="02020603050405020304" pitchFamily="18" charset="0"/>
                <a:cs typeface="Times New Roman" panose="02020603050405020304" pitchFamily="18" charset="0"/>
              </a:rPr>
              <a:t>Digital Currencies:</a:t>
            </a:r>
            <a:r>
              <a:rPr lang="en-US" sz="2800" b="0" i="0" dirty="0">
                <a:solidFill>
                  <a:srgbClr val="273239"/>
                </a:solidFill>
                <a:effectLst/>
                <a:latin typeface="Times New Roman" panose="02020603050405020304" pitchFamily="18" charset="0"/>
                <a:cs typeface="Times New Roman" panose="02020603050405020304" pitchFamily="18" charset="0"/>
              </a:rPr>
              <a:t> To safeguard transactions and prevent fraud, digital currencies like Bitcoin also use cryptography. Complex algorithms and cryptographic keys are used to safeguard transactions, making it nearly hard to tamper with or forge the transactions. </a:t>
            </a:r>
          </a:p>
          <a:p>
            <a:pPr marL="0" indent="0">
              <a:buNone/>
            </a:pPr>
            <a:endParaRPr lang="en-IN" dirty="0"/>
          </a:p>
        </p:txBody>
      </p:sp>
    </p:spTree>
    <p:extLst>
      <p:ext uri="{BB962C8B-B14F-4D97-AF65-F5344CB8AC3E}">
        <p14:creationId xmlns:p14="http://schemas.microsoft.com/office/powerpoint/2010/main" val="4292251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78E2-9C8F-152B-F975-57EF272135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1ACF62-E548-A034-F43A-B8E96D3444D8}"/>
              </a:ext>
            </a:extLst>
          </p:cNvPr>
          <p:cNvSpPr>
            <a:spLocks noGrp="1"/>
          </p:cNvSpPr>
          <p:nvPr>
            <p:ph idx="1"/>
          </p:nvPr>
        </p:nvSpPr>
        <p:spPr/>
        <p:txBody>
          <a:bodyPr>
            <a:normAutofit fontScale="77500" lnSpcReduction="20000"/>
          </a:bodyPr>
          <a:lstStyle/>
          <a:p>
            <a:pPr algn="just"/>
            <a:r>
              <a:rPr lang="en-US" sz="3100" b="1" i="0" dirty="0">
                <a:solidFill>
                  <a:srgbClr val="273239"/>
                </a:solidFill>
                <a:effectLst/>
                <a:latin typeface="Times New Roman" panose="02020603050405020304" pitchFamily="18" charset="0"/>
                <a:cs typeface="Times New Roman" panose="02020603050405020304" pitchFamily="18" charset="0"/>
              </a:rPr>
              <a:t>Secure web browsing:</a:t>
            </a:r>
            <a:r>
              <a:rPr lang="en-US" sz="3100" b="0" i="0" dirty="0">
                <a:solidFill>
                  <a:srgbClr val="273239"/>
                </a:solidFill>
                <a:effectLst/>
                <a:latin typeface="Times New Roman" panose="02020603050405020304" pitchFamily="18" charset="0"/>
                <a:cs typeface="Times New Roman" panose="02020603050405020304" pitchFamily="18" charset="0"/>
              </a:rPr>
              <a:t> Online browsing security is provided by the use of cryptography, which shields users from eavesdropping and man-in-the-middle attacks. Public key cryptography is used by the Secure Sockets Layer (SSL) and Transport Layer Security (TLS) protocols to encrypt data sent between the web server and the client, establishing a secure channel for communication.</a:t>
            </a:r>
          </a:p>
          <a:p>
            <a:pPr algn="just"/>
            <a:r>
              <a:rPr lang="en-US" sz="3100" b="1" i="0" dirty="0">
                <a:solidFill>
                  <a:srgbClr val="273239"/>
                </a:solidFill>
                <a:effectLst/>
                <a:latin typeface="Times New Roman" panose="02020603050405020304" pitchFamily="18" charset="0"/>
                <a:cs typeface="Times New Roman" panose="02020603050405020304" pitchFamily="18" charset="0"/>
              </a:rPr>
              <a:t>Electronic signatures: </a:t>
            </a:r>
            <a:r>
              <a:rPr lang="en-US" sz="3100" b="0" i="0" dirty="0">
                <a:solidFill>
                  <a:srgbClr val="273239"/>
                </a:solidFill>
                <a:effectLst/>
                <a:latin typeface="Times New Roman" panose="02020603050405020304" pitchFamily="18" charset="0"/>
                <a:cs typeface="Times New Roman" panose="02020603050405020304" pitchFamily="18" charset="0"/>
              </a:rPr>
              <a:t>Electronic signatures serve as the digital equivalent of a handwritten signature and are used to sign documents. Digital signatures are created using cryptography and can be validated using public key cryptography. In many nations, electronic signatures are enforceable by law, and their use is expanding quickly. </a:t>
            </a:r>
          </a:p>
          <a:p>
            <a:pPr marL="0" indent="0">
              <a:buNone/>
            </a:pPr>
            <a:endParaRPr lang="en-US" b="0" i="0" dirty="0">
              <a:solidFill>
                <a:srgbClr val="273239"/>
              </a:solidFill>
              <a:effectLst/>
              <a:latin typeface="Nunito" pitchFamily="2" charset="0"/>
            </a:endParaRPr>
          </a:p>
          <a:p>
            <a:endParaRPr lang="en-IN" dirty="0"/>
          </a:p>
        </p:txBody>
      </p:sp>
    </p:spTree>
    <p:extLst>
      <p:ext uri="{BB962C8B-B14F-4D97-AF65-F5344CB8AC3E}">
        <p14:creationId xmlns:p14="http://schemas.microsoft.com/office/powerpoint/2010/main" val="2964694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7D64-0A39-2A04-79CC-D7F966A25D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B63C72-ED5D-511E-D0D1-63ACCE199A9F}"/>
              </a:ext>
            </a:extLst>
          </p:cNvPr>
          <p:cNvSpPr>
            <a:spLocks noGrp="1"/>
          </p:cNvSpPr>
          <p:nvPr>
            <p:ph idx="1"/>
          </p:nvPr>
        </p:nvSpPr>
        <p:spPr/>
        <p:txBody>
          <a:bodyPr>
            <a:normAutofit fontScale="92500" lnSpcReduction="10000"/>
          </a:bodyPr>
          <a:lstStyle/>
          <a:p>
            <a:pPr algn="just" fontAlgn="base"/>
            <a:r>
              <a:rPr lang="en-US" sz="3100" b="1" i="0" dirty="0">
                <a:solidFill>
                  <a:srgbClr val="273239"/>
                </a:solidFill>
                <a:effectLst/>
                <a:latin typeface="Times New Roman" panose="02020603050405020304" pitchFamily="18" charset="0"/>
                <a:cs typeface="Times New Roman" panose="02020603050405020304" pitchFamily="18" charset="0"/>
              </a:rPr>
              <a:t>Authentication:</a:t>
            </a:r>
            <a:r>
              <a:rPr lang="en-US" sz="2600" b="0" i="0" dirty="0">
                <a:solidFill>
                  <a:srgbClr val="273239"/>
                </a:solidFill>
                <a:effectLst/>
                <a:latin typeface="Times New Roman" panose="02020603050405020304" pitchFamily="18" charset="0"/>
                <a:cs typeface="Times New Roman" panose="02020603050405020304" pitchFamily="18" charset="0"/>
              </a:rPr>
              <a:t> Cryptography is used for authentication in many different situations, such as when accessing a bank account, logging into a computer, or using a secure network. Cryptographic methods are employed by authentication protocols to confirm the user’s identity and confirm that they have the required access rights to the resource.</a:t>
            </a:r>
          </a:p>
          <a:p>
            <a:pPr algn="just" fontAlgn="base"/>
            <a:r>
              <a:rPr lang="en-US" sz="2600" b="1" i="0" dirty="0">
                <a:solidFill>
                  <a:srgbClr val="273239"/>
                </a:solidFill>
                <a:effectLst/>
                <a:latin typeface="Times New Roman" panose="02020603050405020304" pitchFamily="18" charset="0"/>
                <a:cs typeface="Times New Roman" panose="02020603050405020304" pitchFamily="18" charset="0"/>
              </a:rPr>
              <a:t>Cryptocurrencies: </a:t>
            </a:r>
            <a:r>
              <a:rPr lang="en-US" sz="2600" b="0" i="0" dirty="0">
                <a:solidFill>
                  <a:srgbClr val="273239"/>
                </a:solidFill>
                <a:effectLst/>
                <a:latin typeface="Times New Roman" panose="02020603050405020304" pitchFamily="18" charset="0"/>
                <a:cs typeface="Times New Roman" panose="02020603050405020304" pitchFamily="18" charset="0"/>
              </a:rPr>
              <a:t>Cryptography is heavily used by cryptocurrencies like Bitcoin and Ethereum to safeguard transactions, thwart fraud, and maintain the network’s integrity. Complex algorithms and cryptographic keys are used to safeguard transactions, making it nearly hard to tamper with or forge the transactions. </a:t>
            </a:r>
          </a:p>
          <a:p>
            <a:pPr marL="0" indent="0">
              <a:buNone/>
            </a:pPr>
            <a:endParaRPr lang="en-IN" dirty="0"/>
          </a:p>
        </p:txBody>
      </p:sp>
    </p:spTree>
    <p:extLst>
      <p:ext uri="{BB962C8B-B14F-4D97-AF65-F5344CB8AC3E}">
        <p14:creationId xmlns:p14="http://schemas.microsoft.com/office/powerpoint/2010/main" val="153759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Symmetric cryptography</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Symmetric cryptography, known also as secret key cryptography, is </a:t>
            </a:r>
            <a:r>
              <a:rPr lang="en-US" sz="2400" b="1" dirty="0">
                <a:latin typeface="Times New Roman" pitchFamily="18" charset="0"/>
                <a:cs typeface="Times New Roman" pitchFamily="18" charset="0"/>
              </a:rPr>
              <a:t>the use of a single shared secret to share encrypted data between parties</a:t>
            </a:r>
            <a:r>
              <a:rPr lang="en-US" sz="2400" dirty="0">
                <a:latin typeface="Times New Roman" pitchFamily="18" charset="0"/>
                <a:cs typeface="Times New Roman" pitchFamily="18" charset="0"/>
              </a:rPr>
              <a:t>. Ciphers in this category are called symmetric because you use the same key to encrypt and to decrypt the data.</a:t>
            </a:r>
          </a:p>
          <a:p>
            <a:pPr algn="just"/>
            <a:r>
              <a:rPr lang="en-US" sz="2400" dirty="0">
                <a:latin typeface="Times New Roman" pitchFamily="18" charset="0"/>
                <a:cs typeface="Times New Roman" pitchFamily="18" charset="0"/>
              </a:rPr>
              <a:t>Some common symmetric key cryptography examples include the </a:t>
            </a:r>
            <a:r>
              <a:rPr lang="en-US" sz="2400" b="1" dirty="0">
                <a:latin typeface="Times New Roman" pitchFamily="18" charset="0"/>
                <a:cs typeface="Times New Roman" pitchFamily="18" charset="0"/>
              </a:rPr>
              <a:t>Advanced Encryption Standard (AES), the Data Encryption Standard (DES), along with IDEA, Blowfish, RC4 (</a:t>
            </a:r>
            <a:r>
              <a:rPr lang="en-US" sz="2400" b="1" dirty="0" err="1">
                <a:latin typeface="Times New Roman" pitchFamily="18" charset="0"/>
                <a:cs typeface="Times New Roman" pitchFamily="18" charset="0"/>
              </a:rPr>
              <a:t>Rivest</a:t>
            </a:r>
            <a:r>
              <a:rPr lang="en-US" sz="2400" b="1" dirty="0">
                <a:latin typeface="Times New Roman" pitchFamily="18" charset="0"/>
                <a:cs typeface="Times New Roman" pitchFamily="18" charset="0"/>
              </a:rPr>
              <a:t> Cipher 4), RC5 (</a:t>
            </a:r>
            <a:r>
              <a:rPr lang="en-US" sz="2400" b="1" dirty="0" err="1">
                <a:latin typeface="Times New Roman" pitchFamily="18" charset="0"/>
                <a:cs typeface="Times New Roman" pitchFamily="18" charset="0"/>
              </a:rPr>
              <a:t>Rivest</a:t>
            </a:r>
            <a:r>
              <a:rPr lang="en-US" sz="2400" b="1" dirty="0">
                <a:latin typeface="Times New Roman" pitchFamily="18" charset="0"/>
                <a:cs typeface="Times New Roman" pitchFamily="18" charset="0"/>
              </a:rPr>
              <a:t> Cipher 5), and RC6</a:t>
            </a: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BD21-6D82-C798-162F-75D2386145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10EC5C-0230-BFF3-3C7B-20376F82C3FA}"/>
              </a:ext>
            </a:extLst>
          </p:cNvPr>
          <p:cNvSpPr>
            <a:spLocks noGrp="1"/>
          </p:cNvSpPr>
          <p:nvPr>
            <p:ph idx="1"/>
          </p:nvPr>
        </p:nvSpPr>
        <p:spPr/>
        <p:txBody>
          <a:bodyPr>
            <a:normAutofit/>
          </a:bodyPr>
          <a:lstStyle/>
          <a:p>
            <a:pPr algn="just"/>
            <a:r>
              <a:rPr lang="en-US" sz="2400" b="1" i="0" dirty="0">
                <a:solidFill>
                  <a:srgbClr val="273239"/>
                </a:solidFill>
                <a:effectLst/>
                <a:latin typeface="Times New Roman" panose="02020603050405020304" pitchFamily="18" charset="0"/>
                <a:cs typeface="Times New Roman" panose="02020603050405020304" pitchFamily="18" charset="0"/>
              </a:rPr>
              <a:t>End-to-End Encryption: </a:t>
            </a:r>
            <a:r>
              <a:rPr lang="en-US" sz="2400" b="0" i="0" dirty="0">
                <a:solidFill>
                  <a:srgbClr val="273239"/>
                </a:solidFill>
                <a:effectLst/>
                <a:latin typeface="Times New Roman" panose="02020603050405020304" pitchFamily="18" charset="0"/>
                <a:cs typeface="Times New Roman" panose="02020603050405020304" pitchFamily="18" charset="0"/>
              </a:rPr>
              <a:t>End-to-end encryption is used to protect two-way communications like video conversations, instant messages, and email. Even if the message is encrypted, it assures that only the intended receivers can read the message.  </a:t>
            </a:r>
          </a:p>
          <a:p>
            <a:pPr algn="just"/>
            <a:r>
              <a:rPr lang="en-US" sz="2400" b="0" i="0" dirty="0">
                <a:solidFill>
                  <a:srgbClr val="273239"/>
                </a:solidFill>
                <a:effectLst/>
                <a:latin typeface="Times New Roman" panose="02020603050405020304" pitchFamily="18" charset="0"/>
                <a:cs typeface="Times New Roman" panose="02020603050405020304" pitchFamily="18" charset="0"/>
              </a:rPr>
              <a:t>End-to-end encryption is widely used in communication apps like WhatsApp and Signal, and it provides a high level of security and privacy for users.</a:t>
            </a:r>
          </a:p>
          <a:p>
            <a:endParaRPr lang="en-IN" dirty="0"/>
          </a:p>
        </p:txBody>
      </p:sp>
    </p:spTree>
    <p:extLst>
      <p:ext uri="{BB962C8B-B14F-4D97-AF65-F5344CB8AC3E}">
        <p14:creationId xmlns:p14="http://schemas.microsoft.com/office/powerpoint/2010/main" val="1301812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a:t>Firewall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firewall</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 Firewall is a </a:t>
            </a:r>
            <a:r>
              <a:rPr lang="en-US" sz="2400" b="1" dirty="0">
                <a:latin typeface="Times New Roman" panose="02020603050405020304" pitchFamily="18" charset="0"/>
                <a:cs typeface="Times New Roman" panose="02020603050405020304" pitchFamily="18" charset="0"/>
              </a:rPr>
              <a:t>network security devic</a:t>
            </a:r>
            <a:r>
              <a:rPr lang="en-US" sz="2400" dirty="0">
                <a:latin typeface="Times New Roman" panose="02020603050405020304" pitchFamily="18" charset="0"/>
                <a:cs typeface="Times New Roman" panose="02020603050405020304" pitchFamily="18" charset="0"/>
              </a:rPr>
              <a:t>e that </a:t>
            </a:r>
            <a:r>
              <a:rPr lang="en-US" sz="2400" b="1" dirty="0">
                <a:latin typeface="Times New Roman" panose="02020603050405020304" pitchFamily="18" charset="0"/>
                <a:cs typeface="Times New Roman" panose="02020603050405020304" pitchFamily="18" charset="0"/>
              </a:rPr>
              <a:t>monitors and filters incoming and outgoing network traffic </a:t>
            </a:r>
            <a:r>
              <a:rPr lang="en-US" sz="2400" dirty="0">
                <a:latin typeface="Times New Roman" panose="02020603050405020304" pitchFamily="18" charset="0"/>
                <a:cs typeface="Times New Roman" panose="02020603050405020304" pitchFamily="18" charset="0"/>
              </a:rPr>
              <a:t>based on an organization’s previously established security policies</a:t>
            </a:r>
          </a:p>
          <a:p>
            <a:pPr algn="just"/>
            <a:r>
              <a:rPr lang="en-US" sz="2400" dirty="0">
                <a:latin typeface="Times New Roman" panose="02020603050405020304" pitchFamily="18" charset="0"/>
                <a:cs typeface="Times New Roman" panose="02020603050405020304" pitchFamily="18" charset="0"/>
              </a:rPr>
              <a:t>A firewall is essentially the barrier that sits between </a:t>
            </a:r>
            <a:r>
              <a:rPr lang="en-US" sz="2400" b="1" dirty="0">
                <a:latin typeface="Times New Roman" panose="02020603050405020304" pitchFamily="18" charset="0"/>
                <a:cs typeface="Times New Roman" panose="02020603050405020304" pitchFamily="18" charset="0"/>
              </a:rPr>
              <a:t>a private internal network and the public Internet. </a:t>
            </a:r>
          </a:p>
          <a:p>
            <a:pPr algn="just"/>
            <a:r>
              <a:rPr lang="en-US" sz="2400" dirty="0">
                <a:latin typeface="Times New Roman" panose="02020603050405020304" pitchFamily="18" charset="0"/>
                <a:cs typeface="Times New Roman" panose="02020603050405020304" pitchFamily="18" charset="0"/>
              </a:rPr>
              <a:t>A firewall’s main purpose is to allow </a:t>
            </a:r>
            <a:r>
              <a:rPr lang="en-US" sz="2400" b="1" dirty="0">
                <a:latin typeface="Times New Roman" panose="02020603050405020304" pitchFamily="18" charset="0"/>
                <a:cs typeface="Times New Roman" panose="02020603050405020304" pitchFamily="18" charset="0"/>
              </a:rPr>
              <a:t>non-threatening traffic </a:t>
            </a:r>
            <a:r>
              <a:rPr lang="en-US" sz="2400" dirty="0">
                <a:latin typeface="Times New Roman" panose="02020603050405020304" pitchFamily="18" charset="0"/>
                <a:cs typeface="Times New Roman" panose="02020603050405020304" pitchFamily="18" charset="0"/>
              </a:rPr>
              <a:t>in and to keep dangerous traffic out.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Firewalls have existed since the late 1980’s and started out </a:t>
            </a:r>
            <a:r>
              <a:rPr lang="en-US" sz="2400" b="1" dirty="0">
                <a:latin typeface="Times New Roman" panose="02020603050405020304" pitchFamily="18" charset="0"/>
                <a:cs typeface="Times New Roman" panose="02020603050405020304" pitchFamily="18" charset="0"/>
              </a:rPr>
              <a:t>as packet filters</a:t>
            </a:r>
            <a:r>
              <a:rPr lang="en-US" sz="2400" dirty="0">
                <a:latin typeface="Times New Roman" panose="02020603050405020304" pitchFamily="18" charset="0"/>
                <a:cs typeface="Times New Roman" panose="02020603050405020304" pitchFamily="18" charset="0"/>
              </a:rPr>
              <a:t>, which were networks set up to examine packets, or bytes, transferred between computers. </a:t>
            </a:r>
          </a:p>
          <a:p>
            <a:pPr algn="just"/>
            <a:r>
              <a:rPr lang="en-US" sz="2400" dirty="0">
                <a:latin typeface="Times New Roman" panose="02020603050405020304" pitchFamily="18" charset="0"/>
                <a:cs typeface="Times New Roman" panose="02020603050405020304" pitchFamily="18" charset="0"/>
              </a:rPr>
              <a:t>Packet filtering firewalls are still in use today, firewalls have come a long way as technology has developed throughout the decades.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lnSpcReduction="10000"/>
          </a:bodyPr>
          <a:lstStyle/>
          <a:p>
            <a:pPr algn="just"/>
            <a:r>
              <a:rPr lang="en-US" sz="2600" b="1" dirty="0">
                <a:latin typeface="Times New Roman" panose="02020603050405020304" pitchFamily="18" charset="0"/>
                <a:cs typeface="Times New Roman" panose="02020603050405020304" pitchFamily="18" charset="0"/>
              </a:rPr>
              <a:t>Gen 1 Virus</a:t>
            </a:r>
            <a:endParaRPr lang="en-US" sz="26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Generation 1, Late 1980’s, virus attacks on stand-alone PC’s affected all businesses and drove anti-virus products.</a:t>
            </a:r>
          </a:p>
          <a:p>
            <a:pPr algn="just"/>
            <a:r>
              <a:rPr lang="en-US" sz="2600" b="1" dirty="0">
                <a:latin typeface="Times New Roman" panose="02020603050405020304" pitchFamily="18" charset="0"/>
                <a:cs typeface="Times New Roman" panose="02020603050405020304" pitchFamily="18" charset="0"/>
              </a:rPr>
              <a:t>Gen 2 Networks</a:t>
            </a:r>
            <a:endParaRPr lang="en-US" sz="26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Generation 2, Mid 1990’s, attacks from the internet affected all business and drove creation of the firewall.</a:t>
            </a:r>
          </a:p>
          <a:p>
            <a:pPr algn="just"/>
            <a:r>
              <a:rPr lang="en-US" sz="2600" b="1" dirty="0">
                <a:latin typeface="Times New Roman" panose="02020603050405020304" pitchFamily="18" charset="0"/>
                <a:cs typeface="Times New Roman" panose="02020603050405020304" pitchFamily="18" charset="0"/>
              </a:rPr>
              <a:t>Gen 3 Applications</a:t>
            </a:r>
            <a:endParaRPr lang="en-US" sz="26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Generation 3, Early 2000’s, exploiting vulnerabilities in applications which affected most businesses and set Intrusion Prevention Systems Products (IPS).</a:t>
            </a:r>
          </a:p>
          <a:p>
            <a:pPr algn="just"/>
            <a:r>
              <a:rPr lang="en-US" sz="2600" b="1" dirty="0">
                <a:latin typeface="Times New Roman" panose="02020603050405020304" pitchFamily="18" charset="0"/>
                <a:cs typeface="Times New Roman" panose="02020603050405020304" pitchFamily="18" charset="0"/>
              </a:rPr>
              <a:t>Gen 4 Payload</a:t>
            </a:r>
            <a:endParaRPr lang="en-US" sz="26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Generation 4, Approx. 2010, rise of targeted, unknown, evasive, polymorphic attacks which affected most businesses and drove anti-</a:t>
            </a:r>
            <a:r>
              <a:rPr lang="en-US" sz="2200" dirty="0" err="1">
                <a:latin typeface="Times New Roman" panose="02020603050405020304" pitchFamily="18" charset="0"/>
                <a:cs typeface="Times New Roman" panose="02020603050405020304" pitchFamily="18" charset="0"/>
              </a:rPr>
              <a:t>bot</a:t>
            </a:r>
            <a:r>
              <a:rPr lang="en-US" sz="2200" dirty="0">
                <a:latin typeface="Times New Roman" panose="02020603050405020304" pitchFamily="18" charset="0"/>
                <a:cs typeface="Times New Roman" panose="02020603050405020304" pitchFamily="18" charset="0"/>
              </a:rPr>
              <a:t> and sandboxing products.</a:t>
            </a:r>
          </a:p>
          <a:p>
            <a:pPr algn="just"/>
            <a:r>
              <a:rPr lang="en-US" sz="2600" b="1" dirty="0">
                <a:latin typeface="Times New Roman" panose="02020603050405020304" pitchFamily="18" charset="0"/>
                <a:cs typeface="Times New Roman" panose="02020603050405020304" pitchFamily="18" charset="0"/>
              </a:rPr>
              <a:t>Gen 5 Mega</a:t>
            </a:r>
            <a:endParaRPr lang="en-US" sz="26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Generation 5, Approx. 2017, large scale, multi-vector, mega attacks using advance attack tools and is driving advance threat prevention solutions.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First-Generation Vs Modern Firewalls</a:t>
            </a:r>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algn="just"/>
            <a:r>
              <a:rPr lang="en-US" b="1" dirty="0">
                <a:latin typeface="Times New Roman" panose="02020603050405020304" pitchFamily="18" charset="0"/>
                <a:cs typeface="Times New Roman" panose="02020603050405020304" pitchFamily="18" charset="0"/>
              </a:rPr>
              <a:t>Expanded Capabilities: </a:t>
            </a:r>
            <a:r>
              <a:rPr lang="en-US" dirty="0">
                <a:latin typeface="Times New Roman" panose="02020603050405020304" pitchFamily="18" charset="0"/>
                <a:cs typeface="Times New Roman" panose="02020603050405020304" pitchFamily="18" charset="0"/>
              </a:rPr>
              <a:t>While the original firewalls were designed to perform traffic filtering based upon analysis of ports and protocols in network traffic, modern </a:t>
            </a:r>
            <a:r>
              <a:rPr lang="en-US" dirty="0">
                <a:latin typeface="Times New Roman" panose="02020603050405020304" pitchFamily="18" charset="0"/>
                <a:cs typeface="Times New Roman" panose="02020603050405020304" pitchFamily="18" charset="0"/>
                <a:hlinkClick r:id="rId2"/>
              </a:rPr>
              <a:t>next-generation firewalls</a:t>
            </a:r>
            <a:r>
              <a:rPr lang="en-US" dirty="0">
                <a:latin typeface="Times New Roman" panose="02020603050405020304" pitchFamily="18" charset="0"/>
                <a:cs typeface="Times New Roman" panose="02020603050405020304" pitchFamily="18" charset="0"/>
              </a:rPr>
              <a:t> (NGFWs) are more sophisticated and integrate a number of </a:t>
            </a:r>
            <a:r>
              <a:rPr lang="en-US" dirty="0">
                <a:latin typeface="Times New Roman" panose="02020603050405020304" pitchFamily="18" charset="0"/>
                <a:cs typeface="Times New Roman" panose="02020603050405020304" pitchFamily="18" charset="0"/>
                <a:hlinkClick r:id="rId3"/>
              </a:rPr>
              <a:t>network security</a:t>
            </a:r>
            <a:r>
              <a:rPr lang="en-US" dirty="0">
                <a:latin typeface="Times New Roman" panose="02020603050405020304" pitchFamily="18" charset="0"/>
                <a:cs typeface="Times New Roman" panose="02020603050405020304" pitchFamily="18" charset="0"/>
              </a:rPr>
              <a:t> components, including intrusion prevention systems (IPS), sandbox content analysis, and more. This enables them to detect and respond to a greater range of potential threats.</a:t>
            </a: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Multiple Deployment Options:</a:t>
            </a:r>
            <a:r>
              <a:rPr lang="en-US" dirty="0">
                <a:latin typeface="Times New Roman" panose="02020603050405020304" pitchFamily="18" charset="0"/>
                <a:cs typeface="Times New Roman" panose="02020603050405020304" pitchFamily="18" charset="0"/>
              </a:rPr>
              <a:t> Firewalls began as either hardware firewalls – standalone appliances running on dedicated hardware – or OS software firewalls like those integrated into Windows, Linux, and </a:t>
            </a:r>
            <a:r>
              <a:rPr lang="en-US" dirty="0" err="1">
                <a:latin typeface="Times New Roman" panose="02020603050405020304" pitchFamily="18" charset="0"/>
                <a:cs typeface="Times New Roman" panose="02020603050405020304" pitchFamily="18" charset="0"/>
              </a:rPr>
              <a:t>macOS</a:t>
            </a:r>
            <a:r>
              <a:rPr lang="en-US" dirty="0">
                <a:latin typeface="Times New Roman" panose="02020603050405020304" pitchFamily="18" charset="0"/>
                <a:cs typeface="Times New Roman" panose="02020603050405020304" pitchFamily="18" charset="0"/>
              </a:rPr>
              <a:t>. Modern firewalls are available in a variety of different form factors, enabling users to deploy them on-premises as physical appliances, in the cloud as virtual appliances and as a </a:t>
            </a:r>
            <a:r>
              <a:rPr lang="en-US" dirty="0">
                <a:latin typeface="Times New Roman" panose="02020603050405020304" pitchFamily="18" charset="0"/>
                <a:cs typeface="Times New Roman" panose="02020603050405020304" pitchFamily="18" charset="0"/>
                <a:hlinkClick r:id="rId4"/>
              </a:rPr>
              <a:t>firewall as a service (</a:t>
            </a:r>
            <a:r>
              <a:rPr lang="en-US" dirty="0" err="1">
                <a:latin typeface="Times New Roman" panose="02020603050405020304" pitchFamily="18" charset="0"/>
                <a:cs typeface="Times New Roman" panose="02020603050405020304" pitchFamily="18" charset="0"/>
                <a:hlinkClick r:id="rId4"/>
              </a:rPr>
              <a:t>FWaaS</a:t>
            </a:r>
            <a:r>
              <a:rPr lang="en-US" dirty="0">
                <a:latin typeface="Times New Roman" panose="02020603050405020304" pitchFamily="18" charset="0"/>
                <a:cs typeface="Times New Roman" panose="02020603050405020304" pitchFamily="18" charset="0"/>
                <a:hlinkClick r:id="rId4"/>
              </a:rPr>
              <a:t>)</a:t>
            </a:r>
            <a:r>
              <a:rPr lang="en-US" dirty="0">
                <a:latin typeface="Times New Roman" panose="02020603050405020304" pitchFamily="18" charset="0"/>
                <a:cs typeface="Times New Roman" panose="02020603050405020304" pitchFamily="18" charset="0"/>
              </a:rPr>
              <a:t> model.</a:t>
            </a:r>
          </a:p>
          <a:p>
            <a:endParaRPr lang="en-US" dirty="0"/>
          </a:p>
        </p:txBody>
      </p:sp>
    </p:spTree>
    <p:extLst>
      <p:ext uri="{BB962C8B-B14F-4D97-AF65-F5344CB8AC3E}">
        <p14:creationId xmlns:p14="http://schemas.microsoft.com/office/powerpoint/2010/main" val="1247384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Firewalls Do?</a:t>
            </a:r>
          </a:p>
        </p:txBody>
      </p:sp>
      <p:sp>
        <p:nvSpPr>
          <p:cNvPr id="3" name="Content Placeholder 2"/>
          <p:cNvSpPr>
            <a:spLocks noGrp="1"/>
          </p:cNvSpPr>
          <p:nvPr>
            <p:ph idx="1"/>
          </p:nvPr>
        </p:nvSpPr>
        <p:spPr/>
        <p:txBody>
          <a:bodyPr>
            <a:normAutofit fontScale="85000" lnSpcReduction="20000"/>
          </a:bodyPr>
          <a:lstStyle/>
          <a:p>
            <a:pPr algn="just"/>
            <a:r>
              <a:rPr lang="en-US" sz="3100" dirty="0">
                <a:latin typeface="Times New Roman" panose="02020603050405020304" pitchFamily="18" charset="0"/>
                <a:cs typeface="Times New Roman" panose="02020603050405020304" pitchFamily="18" charset="0"/>
              </a:rPr>
              <a:t>A Firewall is a necessary part of any security architecture and takes the guesswork out of host level protections and entrusts them to your network security device. </a:t>
            </a:r>
          </a:p>
          <a:p>
            <a:pPr algn="just"/>
            <a:r>
              <a:rPr lang="en-US" sz="3100" dirty="0">
                <a:latin typeface="Times New Roman" panose="02020603050405020304" pitchFamily="18" charset="0"/>
                <a:cs typeface="Times New Roman" panose="02020603050405020304" pitchFamily="18" charset="0"/>
              </a:rPr>
              <a:t>Firewalls, and especially Next Generation Firewalls, focus on blocking malware and application-layer attacks, along with an integrated intrusion prevention system (IPS), </a:t>
            </a:r>
          </a:p>
          <a:p>
            <a:pPr algn="just">
              <a:buNone/>
            </a:pPr>
            <a:r>
              <a:rPr lang="en-US" sz="3100" dirty="0">
                <a:latin typeface="Times New Roman" panose="02020603050405020304" pitchFamily="18" charset="0"/>
                <a:cs typeface="Times New Roman" panose="02020603050405020304" pitchFamily="18" charset="0"/>
              </a:rPr>
              <a:t>            these Next Generation Firewalls can react quickly and seamlessly to detect and react to outside attacks across the whole network. </a:t>
            </a:r>
          </a:p>
          <a:p>
            <a:pPr algn="just"/>
            <a:r>
              <a:rPr lang="en-US" sz="3100" dirty="0">
                <a:latin typeface="Times New Roman" panose="02020603050405020304" pitchFamily="18" charset="0"/>
                <a:cs typeface="Times New Roman" panose="02020603050405020304" pitchFamily="18" charset="0"/>
              </a:rPr>
              <a:t>They can set policies to better defend your network and carry out quick assessments to detect invasive or suspicious activity, like malware, and shut it down.</a:t>
            </a:r>
          </a:p>
          <a:p>
            <a:pPr marL="0" indent="0">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firewall policy example.</a:t>
            </a:r>
          </a:p>
        </p:txBody>
      </p:sp>
      <p:pic>
        <p:nvPicPr>
          <p:cNvPr id="6" name="Content Placeholder 5" descr="A-firewall-policy-example.png"/>
          <p:cNvPicPr>
            <a:picLocks noGrp="1" noChangeAspect="1"/>
          </p:cNvPicPr>
          <p:nvPr>
            <p:ph idx="1"/>
          </p:nvPr>
        </p:nvPicPr>
        <p:blipFill>
          <a:blip r:embed="rId3" cstate="print"/>
          <a:stretch>
            <a:fillRect/>
          </a:stretch>
        </p:blipFill>
        <p:spPr>
          <a:xfrm>
            <a:off x="0" y="1524001"/>
            <a:ext cx="9144000" cy="5410199"/>
          </a:xfrm>
        </p:spPr>
      </p:pic>
    </p:spTree>
    <p:extLst>
      <p:ext uri="{BB962C8B-B14F-4D97-AF65-F5344CB8AC3E}">
        <p14:creationId xmlns:p14="http://schemas.microsoft.com/office/powerpoint/2010/main" val="1394027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33333"/>
                </a:solidFill>
                <a:latin typeface="Times New Roman" panose="02020603050405020304" pitchFamily="18" charset="0"/>
                <a:cs typeface="Times New Roman" panose="02020603050405020304" pitchFamily="18" charset="0"/>
              </a:rPr>
              <a:t>Functions and Capabilities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sz="2800" dirty="0">
                <a:solidFill>
                  <a:srgbClr val="333333"/>
                </a:solidFill>
                <a:latin typeface="Times New Roman" panose="02020603050405020304" pitchFamily="18" charset="0"/>
                <a:cs typeface="Times New Roman" panose="02020603050405020304" pitchFamily="18" charset="0"/>
              </a:rPr>
              <a:t>Today’s firewalls, including </a:t>
            </a:r>
            <a:r>
              <a:rPr lang="en-US" sz="2800" dirty="0">
                <a:solidFill>
                  <a:srgbClr val="D61A69"/>
                </a:solidFill>
                <a:latin typeface="Times New Roman" panose="02020603050405020304" pitchFamily="18" charset="0"/>
                <a:cs typeface="Times New Roman" panose="02020603050405020304" pitchFamily="18" charset="0"/>
                <a:hlinkClick r:id="rId2"/>
              </a:rPr>
              <a:t>Next Generation Firewalls and Network Firewalls</a:t>
            </a:r>
            <a:r>
              <a:rPr lang="en-US" sz="2800" dirty="0">
                <a:solidFill>
                  <a:srgbClr val="333333"/>
                </a:solidFill>
                <a:latin typeface="Times New Roman" panose="02020603050405020304" pitchFamily="18" charset="0"/>
                <a:cs typeface="Times New Roman" panose="02020603050405020304" pitchFamily="18" charset="0"/>
              </a:rPr>
              <a:t> support a wide variety of functions and capabilities with built-in features, including:</a:t>
            </a:r>
          </a:p>
          <a:p>
            <a:pPr lvl="3" algn="just"/>
            <a:r>
              <a:rPr lang="en-US" sz="2800" dirty="0">
                <a:latin typeface="Times New Roman" panose="02020603050405020304" pitchFamily="18" charset="0"/>
                <a:cs typeface="Times New Roman" panose="02020603050405020304" pitchFamily="18" charset="0"/>
              </a:rPr>
              <a:t>Network Threat Prevention</a:t>
            </a:r>
          </a:p>
          <a:p>
            <a:pPr lvl="3" algn="just"/>
            <a:r>
              <a:rPr lang="en-US" sz="2800" dirty="0">
                <a:latin typeface="Times New Roman" panose="02020603050405020304" pitchFamily="18" charset="0"/>
                <a:cs typeface="Times New Roman" panose="02020603050405020304" pitchFamily="18" charset="0"/>
              </a:rPr>
              <a:t>Application and Identity-Based Control</a:t>
            </a:r>
          </a:p>
          <a:p>
            <a:pPr lvl="3" algn="just"/>
            <a:r>
              <a:rPr lang="en-US" sz="2800" dirty="0">
                <a:latin typeface="Times New Roman" panose="02020603050405020304" pitchFamily="18" charset="0"/>
                <a:cs typeface="Times New Roman" panose="02020603050405020304" pitchFamily="18" charset="0"/>
              </a:rPr>
              <a:t>Hybrid Cloud Support</a:t>
            </a:r>
          </a:p>
          <a:p>
            <a:pPr lvl="3" algn="just"/>
            <a:r>
              <a:rPr lang="en-US" sz="2800" dirty="0">
                <a:latin typeface="Times New Roman" panose="02020603050405020304" pitchFamily="18" charset="0"/>
                <a:cs typeface="Times New Roman" panose="02020603050405020304" pitchFamily="18" charset="0"/>
              </a:rPr>
              <a:t>Scalable Performance</a:t>
            </a:r>
          </a:p>
          <a:p>
            <a:pPr lvl="3" algn="just"/>
            <a:r>
              <a:rPr lang="en-US" sz="2800" dirty="0">
                <a:latin typeface="Times New Roman" panose="02020603050405020304" pitchFamily="18" charset="0"/>
                <a:cs typeface="Times New Roman" panose="02020603050405020304" pitchFamily="18" charset="0"/>
              </a:rPr>
              <a:t>Network Traffic Management and Control</a:t>
            </a:r>
          </a:p>
          <a:p>
            <a:pPr lvl="3" algn="just"/>
            <a:r>
              <a:rPr lang="en-US" sz="2800" dirty="0">
                <a:latin typeface="Times New Roman" panose="02020603050405020304" pitchFamily="18" charset="0"/>
                <a:cs typeface="Times New Roman" panose="02020603050405020304" pitchFamily="18" charset="0"/>
              </a:rPr>
              <a:t>Access Validation</a:t>
            </a:r>
          </a:p>
          <a:p>
            <a:pPr lvl="3" algn="just"/>
            <a:r>
              <a:rPr lang="en-US" sz="2800" dirty="0">
                <a:latin typeface="Times New Roman" panose="02020603050405020304" pitchFamily="18" charset="0"/>
                <a:cs typeface="Times New Roman" panose="02020603050405020304" pitchFamily="18" charset="0"/>
              </a:rPr>
              <a:t>Record and Report on Events</a:t>
            </a:r>
          </a:p>
          <a:p>
            <a:endParaRPr lang="en-US" dirty="0"/>
          </a:p>
          <a:p>
            <a:endParaRPr lang="en-US" dirty="0"/>
          </a:p>
        </p:txBody>
      </p:sp>
    </p:spTree>
    <p:extLst>
      <p:ext uri="{BB962C8B-B14F-4D97-AF65-F5344CB8AC3E}">
        <p14:creationId xmlns:p14="http://schemas.microsoft.com/office/powerpoint/2010/main" val="1667640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What are the Components of Firewall Management?</a:t>
            </a:r>
          </a:p>
        </p:txBody>
      </p:sp>
      <p:sp>
        <p:nvSpPr>
          <p:cNvPr id="3" name="Content Placeholder 2"/>
          <p:cNvSpPr>
            <a:spLocks noGrp="1"/>
          </p:cNvSpPr>
          <p:nvPr>
            <p:ph idx="1"/>
          </p:nvPr>
        </p:nvSpPr>
        <p:spPr>
          <a:xfrm>
            <a:off x="228600" y="1219200"/>
            <a:ext cx="8763000" cy="5334000"/>
          </a:xfrm>
        </p:spPr>
        <p:txBody>
          <a:bodyPr>
            <a:noAutofit/>
          </a:bodyPr>
          <a:lstStyle/>
          <a:p>
            <a:pPr algn="just"/>
            <a:r>
              <a:rPr lang="en-US" sz="1600" b="1" dirty="0">
                <a:latin typeface="Times New Roman" panose="02020603050405020304" pitchFamily="18" charset="0"/>
                <a:cs typeface="Times New Roman" panose="02020603050405020304" pitchFamily="18" charset="0"/>
              </a:rPr>
              <a:t>Graphical Interface:</a:t>
            </a:r>
            <a:r>
              <a:rPr lang="en-US" sz="1600" dirty="0">
                <a:latin typeface="Times New Roman" panose="02020603050405020304" pitchFamily="18" charset="0"/>
                <a:cs typeface="Times New Roman" panose="02020603050405020304" pitchFamily="18" charset="0"/>
              </a:rPr>
              <a:t> Command-line interfaces (CLIs) have their advantages, but a graphical user interface (GUI) is essential for maximizing the usability of a system. A graphical interface enables data to be presented in a way that is in-built to the user and supports rapid responses to threats, which are essential for effective threat management.</a:t>
            </a:r>
          </a:p>
          <a:p>
            <a:pPr algn="just"/>
            <a:r>
              <a:rPr lang="en-US" sz="1600" b="1" dirty="0">
                <a:latin typeface="Times New Roman" panose="02020603050405020304" pitchFamily="18" charset="0"/>
                <a:cs typeface="Times New Roman" panose="02020603050405020304" pitchFamily="18" charset="0"/>
              </a:rPr>
              <a:t>Policy Control:</a:t>
            </a:r>
            <a:r>
              <a:rPr lang="en-US" sz="1600" dirty="0">
                <a:latin typeface="Times New Roman" panose="02020603050405020304" pitchFamily="18" charset="0"/>
                <a:cs typeface="Times New Roman" panose="02020603050405020304" pitchFamily="18" charset="0"/>
              </a:rPr>
              <a:t> Firewalls are designed to enforce multiple security technology policies on an organization’s network. This means that the systems in place for defining, modifying, and managing these policies should be intuitive and comprehensive.</a:t>
            </a:r>
          </a:p>
          <a:p>
            <a:pPr algn="just"/>
            <a:r>
              <a:rPr lang="en-US" sz="1600" b="1" dirty="0">
                <a:latin typeface="Times New Roman" panose="02020603050405020304" pitchFamily="18" charset="0"/>
                <a:cs typeface="Times New Roman" panose="02020603050405020304" pitchFamily="18" charset="0"/>
              </a:rPr>
              <a:t>Threat Management:</a:t>
            </a:r>
            <a:r>
              <a:rPr lang="en-US" sz="1600" dirty="0">
                <a:latin typeface="Times New Roman" panose="02020603050405020304" pitchFamily="18" charset="0"/>
                <a:cs typeface="Times New Roman" panose="02020603050405020304" pitchFamily="18" charset="0"/>
              </a:rPr>
              <a:t> Firewalls reduce </a:t>
            </a:r>
            <a:r>
              <a:rPr lang="en-US" sz="1600" dirty="0" err="1">
                <a:latin typeface="Times New Roman" panose="02020603050405020304" pitchFamily="18" charset="0"/>
                <a:cs typeface="Times New Roman" panose="02020603050405020304" pitchFamily="18" charset="0"/>
                <a:hlinkClick r:id="rId2"/>
              </a:rPr>
              <a:t>cybersecurity</a:t>
            </a:r>
            <a:r>
              <a:rPr lang="en-US" sz="1600" dirty="0">
                <a:latin typeface="Times New Roman" panose="02020603050405020304" pitchFamily="18" charset="0"/>
                <a:cs typeface="Times New Roman" panose="02020603050405020304" pitchFamily="18" charset="0"/>
                <a:hlinkClick r:id="rId2"/>
              </a:rPr>
              <a:t> </a:t>
            </a:r>
            <a:r>
              <a:rPr lang="en-US" sz="1600" dirty="0">
                <a:latin typeface="Times New Roman" panose="02020603050405020304" pitchFamily="18" charset="0"/>
                <a:cs typeface="Times New Roman" panose="02020603050405020304" pitchFamily="18" charset="0"/>
              </a:rPr>
              <a:t>risk by identifying and managing potential threats to the organization. Firewalls should incorporate threat management solutions that enable analysts to identify potential threats and define and implement mitigations to address them.</a:t>
            </a:r>
          </a:p>
          <a:p>
            <a:pPr algn="just"/>
            <a:r>
              <a:rPr lang="en-US" sz="1600" b="1" dirty="0">
                <a:latin typeface="Times New Roman" panose="02020603050405020304" pitchFamily="18" charset="0"/>
                <a:cs typeface="Times New Roman" panose="02020603050405020304" pitchFamily="18" charset="0"/>
              </a:rPr>
              <a:t>Device Management:</a:t>
            </a:r>
            <a:r>
              <a:rPr lang="en-US" sz="1600" dirty="0">
                <a:latin typeface="Times New Roman" panose="02020603050405020304" pitchFamily="18" charset="0"/>
                <a:cs typeface="Times New Roman" panose="02020603050405020304" pitchFamily="18" charset="0"/>
              </a:rPr>
              <a:t> Like any other system, firewalls require updates and other maintenance. Firewall management systems should include the ability to check for required updates and alert the user regarding needed maintenance.</a:t>
            </a:r>
          </a:p>
          <a:p>
            <a:pPr algn="just"/>
            <a:r>
              <a:rPr lang="en-US" sz="1600" b="1" dirty="0">
                <a:latin typeface="Times New Roman" panose="02020603050405020304" pitchFamily="18" charset="0"/>
                <a:cs typeface="Times New Roman" panose="02020603050405020304" pitchFamily="18" charset="0"/>
              </a:rPr>
              <a:t>Third-Party Integrations:</a:t>
            </a:r>
            <a:r>
              <a:rPr lang="en-US" sz="1600" dirty="0">
                <a:latin typeface="Times New Roman" panose="02020603050405020304" pitchFamily="18" charset="0"/>
                <a:cs typeface="Times New Roman" panose="02020603050405020304" pitchFamily="18" charset="0"/>
              </a:rPr>
              <a:t> A firewall is the foundation of an organization’s security infrastructure, but it is only one component among several. For maximum effectiveness, firewalls should be able to be integrated with the rest of an organization’s security infrastructure via a </a:t>
            </a:r>
            <a:r>
              <a:rPr lang="en-US" sz="1600" dirty="0">
                <a:latin typeface="Times New Roman" panose="02020603050405020304" pitchFamily="18" charset="0"/>
                <a:cs typeface="Times New Roman" panose="02020603050405020304" pitchFamily="18" charset="0"/>
                <a:hlinkClick r:id="rId3"/>
              </a:rPr>
              <a:t>unified security platform</a:t>
            </a:r>
            <a:r>
              <a:rPr lang="en-US" sz="1600" dirty="0">
                <a:latin typeface="Times New Roman" panose="02020603050405020304" pitchFamily="18" charset="0"/>
                <a:cs typeface="Times New Roman" panose="02020603050405020304" pitchFamily="18" charset="0"/>
              </a:rPr>
              <a:t> to support sharing of threat intelligence and other data and to enable coordinated response to identified threats.</a:t>
            </a:r>
          </a:p>
          <a:p>
            <a:pPr algn="just"/>
            <a:r>
              <a:rPr lang="en-US" sz="1600" b="1" dirty="0">
                <a:latin typeface="Times New Roman" panose="02020603050405020304" pitchFamily="18" charset="0"/>
                <a:cs typeface="Times New Roman" panose="02020603050405020304" pitchFamily="18" charset="0"/>
              </a:rPr>
              <a:t>Scalability:</a:t>
            </a:r>
            <a:r>
              <a:rPr lang="en-US" sz="1600" dirty="0">
                <a:latin typeface="Times New Roman" panose="02020603050405020304" pitchFamily="18" charset="0"/>
                <a:cs typeface="Times New Roman" panose="02020603050405020304" pitchFamily="18" charset="0"/>
              </a:rPr>
              <a:t> Some organizations may have a single firewall, and others may have thousands. A firewall management solution should be able to scale to manage however many firewalls that an organization has deployed.</a:t>
            </a:r>
          </a:p>
          <a:p>
            <a:endParaRPr lang="en-US" sz="1600" dirty="0"/>
          </a:p>
        </p:txBody>
      </p:sp>
    </p:spTree>
    <p:extLst>
      <p:ext uri="{BB962C8B-B14F-4D97-AF65-F5344CB8AC3E}">
        <p14:creationId xmlns:p14="http://schemas.microsoft.com/office/powerpoint/2010/main" val="264865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ypes-of-encryption-symmetric-encryption.pn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Firewalls</a:t>
            </a:r>
          </a:p>
        </p:txBody>
      </p:sp>
      <p:sp>
        <p:nvSpPr>
          <p:cNvPr id="3" name="Content Placeholder 2"/>
          <p:cNvSpPr>
            <a:spLocks noGrp="1"/>
          </p:cNvSpPr>
          <p:nvPr>
            <p:ph idx="1"/>
          </p:nvPr>
        </p:nvSpPr>
        <p:spPr>
          <a:xfrm>
            <a:off x="457200" y="1295400"/>
            <a:ext cx="8229600" cy="5334000"/>
          </a:xfrm>
        </p:spPr>
        <p:txBody>
          <a:bodyPr>
            <a:normAutofit lnSpcReduction="10000"/>
          </a:bodyPr>
          <a:lstStyle/>
          <a:p>
            <a:pPr algn="just"/>
            <a:r>
              <a:rPr lang="en-US" sz="2400" b="1" dirty="0">
                <a:latin typeface="Times New Roman" panose="02020603050405020304" pitchFamily="18" charset="0"/>
                <a:cs typeface="Times New Roman" panose="02020603050405020304" pitchFamily="18" charset="0"/>
              </a:rPr>
              <a:t>Packet filtering</a:t>
            </a:r>
          </a:p>
          <a:p>
            <a:pPr algn="just">
              <a:buNone/>
            </a:pPr>
            <a:r>
              <a:rPr lang="en-US" sz="2400" dirty="0">
                <a:latin typeface="Times New Roman" panose="02020603050405020304" pitchFamily="18" charset="0"/>
                <a:cs typeface="Times New Roman" panose="02020603050405020304" pitchFamily="18" charset="0"/>
              </a:rPr>
              <a:t>     A small amount of data is analyzed and distributed according to the filter’s standards.</a:t>
            </a:r>
          </a:p>
          <a:p>
            <a:pPr algn="just"/>
            <a:r>
              <a:rPr lang="en-US" sz="2400" b="1" dirty="0">
                <a:latin typeface="Times New Roman" panose="02020603050405020304" pitchFamily="18" charset="0"/>
                <a:cs typeface="Times New Roman" panose="02020603050405020304" pitchFamily="18" charset="0"/>
              </a:rPr>
              <a:t>Proxy service</a:t>
            </a:r>
          </a:p>
          <a:p>
            <a:pPr algn="just">
              <a:buNone/>
            </a:pPr>
            <a:r>
              <a:rPr lang="en-US" sz="2400" dirty="0">
                <a:latin typeface="Times New Roman" panose="02020603050405020304" pitchFamily="18" charset="0"/>
                <a:cs typeface="Times New Roman" panose="02020603050405020304" pitchFamily="18" charset="0"/>
              </a:rPr>
              <a:t>     Network security system that protects while filtering messages at the application layer.</a:t>
            </a:r>
          </a:p>
          <a:p>
            <a:pPr algn="just"/>
            <a:r>
              <a:rPr lang="en-US" sz="2400" b="1" dirty="0" err="1">
                <a:latin typeface="Times New Roman" panose="02020603050405020304" pitchFamily="18" charset="0"/>
                <a:cs typeface="Times New Roman" panose="02020603050405020304" pitchFamily="18" charset="0"/>
              </a:rPr>
              <a:t>Stateful</a:t>
            </a:r>
            <a:r>
              <a:rPr lang="en-US" sz="2400" b="1" dirty="0">
                <a:latin typeface="Times New Roman" panose="02020603050405020304" pitchFamily="18" charset="0"/>
                <a:cs typeface="Times New Roman" panose="02020603050405020304" pitchFamily="18" charset="0"/>
              </a:rPr>
              <a:t> inspection</a:t>
            </a:r>
          </a:p>
          <a:p>
            <a:pPr algn="just">
              <a:buNone/>
            </a:pPr>
            <a:r>
              <a:rPr lang="en-US" sz="2400" dirty="0">
                <a:latin typeface="Times New Roman" panose="02020603050405020304" pitchFamily="18" charset="0"/>
                <a:cs typeface="Times New Roman" panose="02020603050405020304" pitchFamily="18" charset="0"/>
              </a:rPr>
              <a:t>     Dynamic packet filtering that monitors active connections to determine which network packets to allow through the Firewall.</a:t>
            </a:r>
          </a:p>
          <a:p>
            <a:pPr algn="just"/>
            <a:r>
              <a:rPr lang="en-US" sz="2400" b="1" dirty="0">
                <a:latin typeface="Times New Roman" panose="02020603050405020304" pitchFamily="18" charset="0"/>
                <a:cs typeface="Times New Roman" panose="02020603050405020304" pitchFamily="18" charset="0"/>
              </a:rPr>
              <a:t>Next Generation Firewall (NGFW)</a:t>
            </a:r>
          </a:p>
          <a:p>
            <a:pPr algn="just">
              <a:buNone/>
            </a:pPr>
            <a:r>
              <a:rPr lang="en-US" sz="2400" dirty="0">
                <a:latin typeface="Times New Roman" panose="02020603050405020304" pitchFamily="18" charset="0"/>
                <a:cs typeface="Times New Roman" panose="02020603050405020304" pitchFamily="18" charset="0"/>
              </a:rPr>
              <a:t>     Deep packet inspection Firewall with application-level inspection.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Packet-filtering firewalls</a:t>
            </a:r>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US" sz="3100" dirty="0">
                <a:latin typeface="Times New Roman" panose="02020603050405020304" pitchFamily="18" charset="0"/>
                <a:cs typeface="Times New Roman" panose="02020603050405020304" pitchFamily="18" charset="0"/>
              </a:rPr>
              <a:t>Packet-filtering firewalls operate at the network layer (Layer 3) of the OSI model. Packet-filtering firewalls make processing </a:t>
            </a:r>
            <a:r>
              <a:rPr lang="en-US" sz="3100" b="1" dirty="0">
                <a:latin typeface="Times New Roman" panose="02020603050405020304" pitchFamily="18" charset="0"/>
                <a:cs typeface="Times New Roman" panose="02020603050405020304" pitchFamily="18" charset="0"/>
              </a:rPr>
              <a:t>decisions based </a:t>
            </a:r>
            <a:r>
              <a:rPr lang="en-US" sz="3100" dirty="0">
                <a:latin typeface="Times New Roman" panose="02020603050405020304" pitchFamily="18" charset="0"/>
                <a:cs typeface="Times New Roman" panose="02020603050405020304" pitchFamily="18" charset="0"/>
              </a:rPr>
              <a:t>on </a:t>
            </a:r>
            <a:r>
              <a:rPr lang="en-US" sz="3100" dirty="0">
                <a:solidFill>
                  <a:srgbClr val="FF0000"/>
                </a:solidFill>
                <a:latin typeface="Times New Roman" panose="02020603050405020304" pitchFamily="18" charset="0"/>
                <a:cs typeface="Times New Roman" panose="02020603050405020304" pitchFamily="18" charset="0"/>
              </a:rPr>
              <a:t>network addresses</a:t>
            </a:r>
            <a:r>
              <a:rPr lang="en-US" sz="3100" dirty="0">
                <a:latin typeface="Times New Roman" panose="02020603050405020304" pitchFamily="18" charset="0"/>
                <a:cs typeface="Times New Roman" panose="02020603050405020304" pitchFamily="18" charset="0"/>
              </a:rPr>
              <a:t>, </a:t>
            </a:r>
            <a:r>
              <a:rPr lang="en-US" sz="3100" dirty="0">
                <a:solidFill>
                  <a:srgbClr val="FF0000"/>
                </a:solidFill>
                <a:latin typeface="Times New Roman" panose="02020603050405020304" pitchFamily="18" charset="0"/>
                <a:cs typeface="Times New Roman" panose="02020603050405020304" pitchFamily="18" charset="0"/>
              </a:rPr>
              <a:t>ports</a:t>
            </a:r>
            <a:r>
              <a:rPr lang="en-US" sz="3100" dirty="0">
                <a:latin typeface="Times New Roman" panose="02020603050405020304" pitchFamily="18" charset="0"/>
                <a:cs typeface="Times New Roman" panose="02020603050405020304" pitchFamily="18" charset="0"/>
              </a:rPr>
              <a:t>, or </a:t>
            </a:r>
            <a:r>
              <a:rPr lang="en-US" sz="3100" dirty="0">
                <a:solidFill>
                  <a:srgbClr val="FF0000"/>
                </a:solidFill>
                <a:latin typeface="Times New Roman" panose="02020603050405020304" pitchFamily="18" charset="0"/>
                <a:cs typeface="Times New Roman" panose="02020603050405020304" pitchFamily="18" charset="0"/>
              </a:rPr>
              <a:t>protocols</a:t>
            </a:r>
            <a:r>
              <a:rPr lang="en-US" sz="3100" dirty="0">
                <a:latin typeface="Times New Roman" panose="02020603050405020304" pitchFamily="18" charset="0"/>
                <a:cs typeface="Times New Roman" panose="02020603050405020304" pitchFamily="18" charset="0"/>
              </a:rPr>
              <a:t>.</a:t>
            </a:r>
          </a:p>
          <a:p>
            <a:pPr algn="just"/>
            <a:r>
              <a:rPr lang="en-US" sz="3100" dirty="0">
                <a:latin typeface="Times New Roman" panose="02020603050405020304" pitchFamily="18" charset="0"/>
                <a:cs typeface="Times New Roman" panose="02020603050405020304" pitchFamily="18" charset="0"/>
              </a:rPr>
              <a:t>Packet-filtering firewalls </a:t>
            </a:r>
            <a:r>
              <a:rPr lang="en-US" sz="3100" dirty="0">
                <a:solidFill>
                  <a:srgbClr val="FF0000"/>
                </a:solidFill>
                <a:latin typeface="Times New Roman" panose="02020603050405020304" pitchFamily="18" charset="0"/>
                <a:cs typeface="Times New Roman" panose="02020603050405020304" pitchFamily="18" charset="0"/>
              </a:rPr>
              <a:t>are very fast</a:t>
            </a:r>
            <a:r>
              <a:rPr lang="en-US" sz="3100" dirty="0">
                <a:latin typeface="Times New Roman" panose="02020603050405020304" pitchFamily="18" charset="0"/>
                <a:cs typeface="Times New Roman" panose="02020603050405020304" pitchFamily="18" charset="0"/>
              </a:rPr>
              <a:t> because there is not much logic going behind the decisions they make. They do not do any internal inspection of the traffic. They also do </a:t>
            </a:r>
            <a:r>
              <a:rPr lang="en-US" sz="3100" b="1" dirty="0">
                <a:latin typeface="Times New Roman" panose="02020603050405020304" pitchFamily="18" charset="0"/>
                <a:cs typeface="Times New Roman" panose="02020603050405020304" pitchFamily="18" charset="0"/>
              </a:rPr>
              <a:t>not store any state information</a:t>
            </a:r>
            <a:r>
              <a:rPr lang="en-US" sz="3100" dirty="0">
                <a:latin typeface="Times New Roman" panose="02020603050405020304" pitchFamily="18" charset="0"/>
                <a:cs typeface="Times New Roman" panose="02020603050405020304" pitchFamily="18" charset="0"/>
              </a:rPr>
              <a:t>. You have to manually </a:t>
            </a:r>
            <a:r>
              <a:rPr lang="en-US" sz="3100" b="1" dirty="0">
                <a:latin typeface="Times New Roman" panose="02020603050405020304" pitchFamily="18" charset="0"/>
                <a:cs typeface="Times New Roman" panose="02020603050405020304" pitchFamily="18" charset="0"/>
              </a:rPr>
              <a:t>open ports</a:t>
            </a:r>
            <a:r>
              <a:rPr lang="en-US" sz="3100" dirty="0">
                <a:latin typeface="Times New Roman" panose="02020603050405020304" pitchFamily="18" charset="0"/>
                <a:cs typeface="Times New Roman" panose="02020603050405020304" pitchFamily="18" charset="0"/>
              </a:rPr>
              <a:t> for all traffic that will flow through the firewall.</a:t>
            </a:r>
          </a:p>
          <a:p>
            <a:pPr algn="just"/>
            <a:r>
              <a:rPr lang="en-US" sz="3100" dirty="0">
                <a:latin typeface="Times New Roman" panose="02020603050405020304" pitchFamily="18" charset="0"/>
                <a:cs typeface="Times New Roman" panose="02020603050405020304" pitchFamily="18" charset="0"/>
              </a:rPr>
              <a:t>Packet-filtering firewalls are considered </a:t>
            </a:r>
            <a:r>
              <a:rPr lang="en-US" sz="3100" b="1" dirty="0">
                <a:latin typeface="Times New Roman" panose="02020603050405020304" pitchFamily="18" charset="0"/>
                <a:cs typeface="Times New Roman" panose="02020603050405020304" pitchFamily="18" charset="0"/>
              </a:rPr>
              <a:t>not to be very secure</a:t>
            </a:r>
            <a:r>
              <a:rPr lang="en-US" sz="3100" dirty="0">
                <a:latin typeface="Times New Roman" panose="02020603050405020304" pitchFamily="18" charset="0"/>
                <a:cs typeface="Times New Roman" panose="02020603050405020304" pitchFamily="18" charset="0"/>
              </a:rPr>
              <a:t>. This is because </a:t>
            </a:r>
            <a:r>
              <a:rPr lang="en-US" sz="3100" b="1" dirty="0">
                <a:latin typeface="Times New Roman" panose="02020603050405020304" pitchFamily="18" charset="0"/>
                <a:cs typeface="Times New Roman" panose="02020603050405020304" pitchFamily="18" charset="0"/>
              </a:rPr>
              <a:t>they will forward any traffic that is flowing on an approved port</a:t>
            </a:r>
            <a:r>
              <a:rPr lang="en-US" sz="3100" dirty="0">
                <a:latin typeface="Times New Roman" panose="02020603050405020304" pitchFamily="18" charset="0"/>
                <a:cs typeface="Times New Roman" panose="02020603050405020304" pitchFamily="18" charset="0"/>
              </a:rPr>
              <a:t>. So there could be </a:t>
            </a:r>
            <a:r>
              <a:rPr lang="en-US" sz="3100" b="1" dirty="0">
                <a:latin typeface="Times New Roman" panose="02020603050405020304" pitchFamily="18" charset="0"/>
                <a:cs typeface="Times New Roman" panose="02020603050405020304" pitchFamily="18" charset="0"/>
              </a:rPr>
              <a:t>malicious traffic being sent</a:t>
            </a:r>
            <a:r>
              <a:rPr lang="en-US" sz="3100" dirty="0">
                <a:latin typeface="Times New Roman" panose="02020603050405020304" pitchFamily="18" charset="0"/>
                <a:cs typeface="Times New Roman" panose="02020603050405020304" pitchFamily="18" charset="0"/>
              </a:rPr>
              <a:t>, but as long as it’s on an acceptable port, it will not be blocked.</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t>Proxy service</a:t>
            </a:r>
            <a:endParaRPr lang="en-US" dirty="0"/>
          </a:p>
        </p:txBody>
      </p:sp>
      <p:sp>
        <p:nvSpPr>
          <p:cNvPr id="3" name="Content Placeholder 2"/>
          <p:cNvSpPr>
            <a:spLocks noGrp="1"/>
          </p:cNvSpPr>
          <p:nvPr>
            <p:ph idx="1"/>
          </p:nvPr>
        </p:nvSpPr>
        <p:spPr>
          <a:xfrm>
            <a:off x="228600" y="1219200"/>
            <a:ext cx="8610600" cy="5181600"/>
          </a:xfrm>
        </p:spPr>
        <p:txBody>
          <a:bodyPr>
            <a:normAutofit/>
          </a:bodyPr>
          <a:lstStyle/>
          <a:p>
            <a:pPr algn="just"/>
            <a:r>
              <a:rPr lang="en-US" sz="2400" dirty="0">
                <a:latin typeface="Times New Roman" panose="02020603050405020304" pitchFamily="18" charset="0"/>
                <a:cs typeface="Times New Roman" panose="02020603050405020304" pitchFamily="18" charset="0"/>
              </a:rPr>
              <a:t>A proxy firewall is a network security system that protects network resources by filtering messages at the </a:t>
            </a:r>
            <a:r>
              <a:rPr lang="en-US" sz="2400" u="sng" dirty="0">
                <a:latin typeface="Times New Roman" panose="02020603050405020304" pitchFamily="18" charset="0"/>
                <a:cs typeface="Times New Roman" panose="02020603050405020304" pitchFamily="18" charset="0"/>
                <a:hlinkClick r:id="rId2"/>
              </a:rPr>
              <a:t>application layer</a:t>
            </a:r>
            <a:r>
              <a:rPr lang="en-US" sz="2400" dirty="0">
                <a:latin typeface="Times New Roman" panose="02020603050405020304" pitchFamily="18" charset="0"/>
                <a:cs typeface="Times New Roman" panose="02020603050405020304" pitchFamily="18" charset="0"/>
              </a:rPr>
              <a:t>. A proxy firewall is also be called an </a:t>
            </a:r>
            <a:r>
              <a:rPr lang="en-US" sz="2400" i="1" u="sng" dirty="0">
                <a:latin typeface="Times New Roman" panose="02020603050405020304" pitchFamily="18" charset="0"/>
                <a:cs typeface="Times New Roman" panose="02020603050405020304" pitchFamily="18" charset="0"/>
                <a:hlinkClick r:id="rId3"/>
              </a:rPr>
              <a:t>application firewall</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gateway firewall</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A proxy firewall is also a </a:t>
            </a:r>
            <a:r>
              <a:rPr lang="en-US" sz="2400" u="sng" dirty="0">
                <a:latin typeface="Times New Roman" panose="02020603050405020304" pitchFamily="18" charset="0"/>
                <a:cs typeface="Times New Roman" panose="02020603050405020304" pitchFamily="18" charset="0"/>
                <a:hlinkClick r:id="rId4"/>
              </a:rPr>
              <a:t>proxy server</a:t>
            </a:r>
            <a:r>
              <a:rPr lang="en-US" sz="2400" dirty="0">
                <a:latin typeface="Times New Roman" panose="02020603050405020304" pitchFamily="18" charset="0"/>
                <a:cs typeface="Times New Roman" panose="02020603050405020304" pitchFamily="18" charset="0"/>
              </a:rPr>
              <a:t>, but not all proxy servers are proxy firewalls. A proxy server acts as an </a:t>
            </a:r>
            <a:r>
              <a:rPr lang="en-US" sz="2400" b="1" dirty="0">
                <a:latin typeface="Times New Roman" panose="02020603050405020304" pitchFamily="18" charset="0"/>
                <a:cs typeface="Times New Roman" panose="02020603050405020304" pitchFamily="18" charset="0"/>
              </a:rPr>
              <a:t>intermediary between </a:t>
            </a:r>
            <a:r>
              <a:rPr lang="en-US" sz="2400" dirty="0">
                <a:latin typeface="Times New Roman" panose="02020603050405020304" pitchFamily="18" charset="0"/>
                <a:cs typeface="Times New Roman" panose="02020603050405020304" pitchFamily="18" charset="0"/>
              </a:rPr>
              <a:t>clients and servers. It can cache WebPages to reduce bandwidth demands, </a:t>
            </a:r>
            <a:r>
              <a:rPr lang="en-US" sz="2400" dirty="0">
                <a:solidFill>
                  <a:srgbClr val="FF0000"/>
                </a:solidFill>
                <a:latin typeface="Times New Roman" panose="02020603050405020304" pitchFamily="18" charset="0"/>
                <a:cs typeface="Times New Roman" panose="02020603050405020304" pitchFamily="18" charset="0"/>
              </a:rPr>
              <a:t>compress data, filter traffic and detect viruses</a:t>
            </a:r>
            <a:r>
              <a:rPr lang="en-US" sz="2400" dirty="0">
                <a:latin typeface="Times New Roman" panose="02020603050405020304" pitchFamily="18" charset="0"/>
                <a:cs typeface="Times New Roman" panose="02020603050405020304" pitchFamily="18" charset="0"/>
              </a:rPr>
              <a:t>. A proxy server can also be used to </a:t>
            </a:r>
            <a:r>
              <a:rPr lang="en-US" sz="2400" b="1" dirty="0">
                <a:latin typeface="Times New Roman" panose="02020603050405020304" pitchFamily="18" charset="0"/>
                <a:cs typeface="Times New Roman" panose="02020603050405020304" pitchFamily="18" charset="0"/>
              </a:rPr>
              <a:t>hide user information </a:t>
            </a:r>
            <a:r>
              <a:rPr lang="en-US" sz="2400" dirty="0">
                <a:latin typeface="Times New Roman" panose="02020603050405020304" pitchFamily="18" charset="0"/>
                <a:cs typeface="Times New Roman" panose="02020603050405020304" pitchFamily="18" charset="0"/>
              </a:rPr>
              <a:t>or to </a:t>
            </a:r>
            <a:r>
              <a:rPr lang="en-US" sz="2400" b="1" dirty="0">
                <a:latin typeface="Times New Roman" panose="02020603050405020304" pitchFamily="18" charset="0"/>
                <a:cs typeface="Times New Roman" panose="02020603050405020304" pitchFamily="18" charset="0"/>
              </a:rPr>
              <a:t>connect to services that would be blocked</a:t>
            </a:r>
            <a:r>
              <a:rPr lang="en-US" sz="2400" dirty="0">
                <a:latin typeface="Times New Roman" panose="02020603050405020304" pitchFamily="18" charset="0"/>
                <a:cs typeface="Times New Roman" panose="02020603050405020304" pitchFamily="18" charset="0"/>
              </a:rPr>
              <a:t>. On the other hand, a proxy firewall inspects all </a:t>
            </a:r>
            <a:r>
              <a:rPr lang="en-US" sz="2400" u="sng" dirty="0">
                <a:latin typeface="Times New Roman" panose="02020603050405020304" pitchFamily="18" charset="0"/>
                <a:cs typeface="Times New Roman" panose="02020603050405020304" pitchFamily="18" charset="0"/>
                <a:hlinkClick r:id="rId5"/>
              </a:rPr>
              <a:t>network traffic</a:t>
            </a:r>
            <a:r>
              <a:rPr lang="en-US" sz="2400" dirty="0">
                <a:latin typeface="Times New Roman" panose="02020603050405020304" pitchFamily="18" charset="0"/>
                <a:cs typeface="Times New Roman" panose="02020603050405020304" pitchFamily="18" charset="0"/>
              </a:rPr>
              <a:t> to detect and protect against potential threats. It can also detect network intrusion and enforce security policies.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err="1"/>
              <a:t>Stateful</a:t>
            </a:r>
            <a:r>
              <a:rPr lang="en-US" b="1" dirty="0"/>
              <a:t> inspection</a:t>
            </a:r>
            <a:endParaRPr lang="en-US" dirty="0"/>
          </a:p>
        </p:txBody>
      </p:sp>
      <p:sp>
        <p:nvSpPr>
          <p:cNvPr id="3" name="Content Placeholder 2"/>
          <p:cNvSpPr>
            <a:spLocks noGrp="1"/>
          </p:cNvSpPr>
          <p:nvPr>
            <p:ph idx="1"/>
          </p:nvPr>
        </p:nvSpPr>
        <p:spPr>
          <a:xfrm>
            <a:off x="0" y="914400"/>
            <a:ext cx="9144000" cy="5943600"/>
          </a:xfrm>
        </p:spPr>
        <p:txBody>
          <a:bodyPr>
            <a:noAutofit/>
          </a:bodyPr>
          <a:lstStyle/>
          <a:p>
            <a:pPr algn="just"/>
            <a:r>
              <a:rPr lang="en-US" sz="2300" b="1" dirty="0" err="1">
                <a:latin typeface="Times New Roman" pitchFamily="18" charset="0"/>
                <a:cs typeface="Times New Roman" pitchFamily="18" charset="0"/>
              </a:rPr>
              <a:t>Stateful</a:t>
            </a:r>
            <a:r>
              <a:rPr lang="en-US" sz="2300" b="1" dirty="0">
                <a:latin typeface="Times New Roman" pitchFamily="18" charset="0"/>
                <a:cs typeface="Times New Roman" pitchFamily="18" charset="0"/>
              </a:rPr>
              <a:t> Inspection Firewall –</a:t>
            </a:r>
            <a:r>
              <a:rPr lang="en-US" sz="2300" dirty="0">
                <a:latin typeface="Times New Roman" pitchFamily="18" charset="0"/>
                <a:cs typeface="Times New Roman" pitchFamily="18" charset="0"/>
              </a:rPr>
              <a:t> a technology that controls the flow of traffic between two or more </a:t>
            </a:r>
            <a:r>
              <a:rPr lang="en-US" sz="2300" dirty="0">
                <a:latin typeface="Times New Roman" pitchFamily="18" charset="0"/>
                <a:cs typeface="Times New Roman" pitchFamily="18" charset="0"/>
                <a:hlinkClick r:id="rId2"/>
              </a:rPr>
              <a:t>networks</a:t>
            </a:r>
            <a:r>
              <a:rPr lang="en-US" sz="2300" dirty="0">
                <a:latin typeface="Times New Roman" pitchFamily="18" charset="0"/>
                <a:cs typeface="Times New Roman" pitchFamily="18" charset="0"/>
              </a:rPr>
              <a:t>. SI </a:t>
            </a:r>
            <a:r>
              <a:rPr lang="en-US" sz="2300" dirty="0">
                <a:latin typeface="Times New Roman" pitchFamily="18" charset="0"/>
                <a:cs typeface="Times New Roman" pitchFamily="18" charset="0"/>
                <a:hlinkClick r:id="rId3" tooltip="What is a Next-Generation Firewall (NGFW)?"/>
              </a:rPr>
              <a:t>Firewalls</a:t>
            </a:r>
            <a:r>
              <a:rPr lang="en-US" sz="2300" dirty="0">
                <a:latin typeface="Times New Roman" pitchFamily="18" charset="0"/>
                <a:cs typeface="Times New Roman" pitchFamily="18" charset="0"/>
              </a:rPr>
              <a:t> track the state of sessions and dropping </a:t>
            </a:r>
            <a:r>
              <a:rPr lang="en-US" sz="2300" dirty="0">
                <a:latin typeface="Times New Roman" pitchFamily="18" charset="0"/>
                <a:cs typeface="Times New Roman" pitchFamily="18" charset="0"/>
                <a:hlinkClick r:id="rId4"/>
              </a:rPr>
              <a:t>packets</a:t>
            </a:r>
            <a:r>
              <a:rPr lang="en-US" sz="2300" dirty="0">
                <a:latin typeface="Times New Roman" pitchFamily="18" charset="0"/>
                <a:cs typeface="Times New Roman" pitchFamily="18" charset="0"/>
              </a:rPr>
              <a:t> that are not part of a session allowed by a pre-defined </a:t>
            </a:r>
            <a:r>
              <a:rPr lang="en-US" sz="2300" dirty="0">
                <a:latin typeface="Times New Roman" pitchFamily="18" charset="0"/>
                <a:cs typeface="Times New Roman" pitchFamily="18" charset="0"/>
                <a:hlinkClick r:id="rId5" tooltip="What is Software-Defined Security? — Definition"/>
              </a:rPr>
              <a:t>security</a:t>
            </a:r>
            <a:r>
              <a:rPr lang="en-US" sz="2300" dirty="0">
                <a:latin typeface="Times New Roman" pitchFamily="18" charset="0"/>
                <a:cs typeface="Times New Roman" pitchFamily="18" charset="0"/>
              </a:rPr>
              <a:t> policy. </a:t>
            </a:r>
          </a:p>
          <a:p>
            <a:pPr algn="just"/>
            <a:r>
              <a:rPr lang="en-US" sz="2300" dirty="0">
                <a:latin typeface="Times New Roman" pitchFamily="18" charset="0"/>
                <a:cs typeface="Times New Roman" pitchFamily="18" charset="0"/>
              </a:rPr>
              <a:t>This is </a:t>
            </a:r>
            <a:r>
              <a:rPr lang="en-US" sz="2300" b="1" dirty="0">
                <a:latin typeface="Times New Roman" pitchFamily="18" charset="0"/>
                <a:cs typeface="Times New Roman" pitchFamily="18" charset="0"/>
              </a:rPr>
              <a:t>sometimes called session-level protection</a:t>
            </a:r>
            <a:r>
              <a:rPr lang="en-US" sz="2300" dirty="0">
                <a:latin typeface="Times New Roman" pitchFamily="18" charset="0"/>
                <a:cs typeface="Times New Roman" pitchFamily="18" charset="0"/>
              </a:rPr>
              <a:t> because they keep state information for each network session and make allowed/denied decisions based on a session state table.</a:t>
            </a:r>
          </a:p>
          <a:p>
            <a:pPr algn="just"/>
            <a:r>
              <a:rPr lang="en-US" sz="2300" dirty="0">
                <a:latin typeface="Times New Roman" pitchFamily="18" charset="0"/>
                <a:cs typeface="Times New Roman" pitchFamily="18" charset="0"/>
              </a:rPr>
              <a:t>SI </a:t>
            </a:r>
            <a:r>
              <a:rPr lang="en-US" sz="2300" dirty="0">
                <a:latin typeface="Times New Roman" pitchFamily="18" charset="0"/>
                <a:cs typeface="Times New Roman" pitchFamily="18" charset="0"/>
                <a:hlinkClick r:id="rId6" tooltip="Next Generation Firewall Test Report"/>
              </a:rPr>
              <a:t>firewalls</a:t>
            </a:r>
            <a:r>
              <a:rPr lang="en-US" sz="2300" dirty="0">
                <a:latin typeface="Times New Roman" pitchFamily="18" charset="0"/>
                <a:cs typeface="Times New Roman" pitchFamily="18" charset="0"/>
              </a:rPr>
              <a:t> go beyond individual </a:t>
            </a:r>
            <a:r>
              <a:rPr lang="en-US" sz="2300" dirty="0">
                <a:latin typeface="Times New Roman" pitchFamily="18" charset="0"/>
                <a:cs typeface="Times New Roman" pitchFamily="18" charset="0"/>
                <a:hlinkClick r:id="rId7"/>
              </a:rPr>
              <a:t>transmission control protocol (TCP)</a:t>
            </a:r>
            <a:r>
              <a:rPr lang="en-US" sz="2300" dirty="0">
                <a:latin typeface="Times New Roman" pitchFamily="18" charset="0"/>
                <a:cs typeface="Times New Roman" pitchFamily="18" charset="0"/>
              </a:rPr>
              <a:t> connections to involve many such connections. Session-level firewalls support dynamic protocols by identifying port change instructions in </a:t>
            </a:r>
            <a:r>
              <a:rPr lang="en-US" sz="2300" dirty="0">
                <a:latin typeface="Times New Roman" pitchFamily="18" charset="0"/>
                <a:cs typeface="Times New Roman" pitchFamily="18" charset="0"/>
                <a:hlinkClick r:id="rId8"/>
              </a:rPr>
              <a:t>client-server</a:t>
            </a:r>
            <a:r>
              <a:rPr lang="en-US" sz="2300" dirty="0">
                <a:latin typeface="Times New Roman" pitchFamily="18" charset="0"/>
                <a:cs typeface="Times New Roman" pitchFamily="18" charset="0"/>
              </a:rPr>
              <a:t> communication and comparing future sessions against these negotiated ports. For instance, to track </a:t>
            </a:r>
            <a:r>
              <a:rPr lang="en-US" sz="2300" dirty="0">
                <a:latin typeface="Times New Roman" pitchFamily="18" charset="0"/>
                <a:cs typeface="Times New Roman" pitchFamily="18" charset="0"/>
                <a:hlinkClick r:id="rId9"/>
              </a:rPr>
              <a:t>fire transfer protocol (FTP)</a:t>
            </a:r>
            <a:r>
              <a:rPr lang="en-US" sz="2300" dirty="0">
                <a:latin typeface="Times New Roman" pitchFamily="18" charset="0"/>
                <a:cs typeface="Times New Roman" pitchFamily="18" charset="0"/>
              </a:rPr>
              <a:t> sessions, the firewall inspects the control connection, used for issuing commands and negotiating dynamic ports, and then allows in various data connections for transferring files.</a:t>
            </a:r>
          </a:p>
          <a:p>
            <a:endParaRPr lang="en-US" sz="23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Firewall Software?</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two main ways to deploy a firewall are as </a:t>
            </a:r>
            <a:r>
              <a:rPr lang="en-US" sz="2400" b="1" dirty="0">
                <a:latin typeface="Times New Roman" panose="02020603050405020304" pitchFamily="18" charset="0"/>
                <a:cs typeface="Times New Roman" panose="02020603050405020304" pitchFamily="18" charset="0"/>
              </a:rPr>
              <a:t>firewall software running as an application on a host</a:t>
            </a:r>
            <a:r>
              <a:rPr lang="en-US" sz="2400" dirty="0">
                <a:latin typeface="Times New Roman" panose="02020603050405020304" pitchFamily="18" charset="0"/>
                <a:cs typeface="Times New Roman" panose="02020603050405020304" pitchFamily="18" charset="0"/>
              </a:rPr>
              <a:t> or as a </a:t>
            </a:r>
            <a:r>
              <a:rPr lang="en-US" sz="2400" b="1" dirty="0">
                <a:latin typeface="Times New Roman" panose="02020603050405020304" pitchFamily="18" charset="0"/>
                <a:cs typeface="Times New Roman" panose="02020603050405020304" pitchFamily="18" charset="0"/>
              </a:rPr>
              <a:t>hardware firewall running on a dedicated network device</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Firewall software is widely used on personal and company laptops running Windows, </a:t>
            </a:r>
            <a:r>
              <a:rPr lang="en-US" sz="2400" dirty="0" err="1">
                <a:latin typeface="Times New Roman" panose="02020603050405020304" pitchFamily="18" charset="0"/>
                <a:cs typeface="Times New Roman" panose="02020603050405020304" pitchFamily="18" charset="0"/>
              </a:rPr>
              <a:t>macOS</a:t>
            </a:r>
            <a:r>
              <a:rPr lang="en-US" sz="2400" dirty="0">
                <a:latin typeface="Times New Roman" panose="02020603050405020304" pitchFamily="18" charset="0"/>
                <a:cs typeface="Times New Roman" panose="02020603050405020304" pitchFamily="18" charset="0"/>
              </a:rPr>
              <a:t>, and other Unix-like operating systems.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a Hardware Firewall Work?</a:t>
            </a:r>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hlinkClick r:id="rId2"/>
              </a:rPr>
              <a:t>network security solution</a:t>
            </a:r>
            <a:r>
              <a:rPr lang="en-US" dirty="0">
                <a:latin typeface="Times New Roman" panose="02020603050405020304" pitchFamily="18" charset="0"/>
                <a:cs typeface="Times New Roman" panose="02020603050405020304" pitchFamily="18" charset="0"/>
              </a:rPr>
              <a:t>, a hardware firewall is designed to </a:t>
            </a:r>
            <a:r>
              <a:rPr lang="en-US" b="1" dirty="0">
                <a:latin typeface="Times New Roman" panose="02020603050405020304" pitchFamily="18" charset="0"/>
                <a:cs typeface="Times New Roman" panose="02020603050405020304" pitchFamily="18" charset="0"/>
              </a:rPr>
              <a:t>protect an organization’s network boundary </a:t>
            </a:r>
            <a:r>
              <a:rPr lang="en-US" dirty="0">
                <a:latin typeface="Times New Roman" panose="02020603050405020304" pitchFamily="18" charset="0"/>
                <a:cs typeface="Times New Roman" panose="02020603050405020304" pitchFamily="18" charset="0"/>
              </a:rPr>
              <a:t>by being deployed in inline mode. This means that the physical network cables over which traffic can cross this boundary are connected to ports on the “inside” and “outside” of the firewall.</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When traffic enters a </a:t>
            </a:r>
            <a:r>
              <a:rPr lang="en-US" dirty="0">
                <a:latin typeface="Times New Roman" panose="02020603050405020304" pitchFamily="18" charset="0"/>
                <a:cs typeface="Times New Roman" panose="02020603050405020304" pitchFamily="18" charset="0"/>
                <a:hlinkClick r:id="rId3"/>
              </a:rPr>
              <a:t>network firewall</a:t>
            </a:r>
            <a:r>
              <a:rPr lang="en-US" dirty="0">
                <a:latin typeface="Times New Roman" panose="02020603050405020304" pitchFamily="18" charset="0"/>
                <a:cs typeface="Times New Roman" panose="02020603050405020304" pitchFamily="18" charset="0"/>
              </a:rPr>
              <a:t>, it is subjected to security inspection and may have multiple different controls applied to it. </a:t>
            </a:r>
          </a:p>
          <a:p>
            <a:pPr algn="just"/>
            <a:r>
              <a:rPr lang="en-US" dirty="0">
                <a:latin typeface="Times New Roman" panose="02020603050405020304" pitchFamily="18" charset="0"/>
                <a:cs typeface="Times New Roman" panose="02020603050405020304" pitchFamily="18" charset="0"/>
              </a:rPr>
              <a:t>At a high level, </a:t>
            </a:r>
            <a:r>
              <a:rPr lang="en-US" dirty="0">
                <a:latin typeface="Times New Roman" panose="02020603050405020304" pitchFamily="18" charset="0"/>
                <a:cs typeface="Times New Roman" panose="02020603050405020304" pitchFamily="18" charset="0"/>
                <a:hlinkClick r:id="rId4"/>
              </a:rPr>
              <a:t>firewalls </a:t>
            </a:r>
            <a:r>
              <a:rPr lang="en-US" dirty="0">
                <a:latin typeface="Times New Roman" panose="02020603050405020304" pitchFamily="18" charset="0"/>
                <a:cs typeface="Times New Roman" panose="02020603050405020304" pitchFamily="18" charset="0"/>
              </a:rPr>
              <a:t>commonly are configured to block certain types of traffic from crossing the network boundary. This can help to block traffic over any unused or undesirable ports from entering the network and to stop certain types of traffic from leaving the network (such as traffic that could leak sensitive data)</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VPN</a:t>
            </a:r>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a:t>A VPN provides a secure, encrypted connection between two points. Before setting up the VPN connection, the </a:t>
            </a:r>
            <a:r>
              <a:rPr lang="en-US" b="1" dirty="0"/>
              <a:t>two endpoints </a:t>
            </a:r>
            <a:r>
              <a:rPr lang="en-US" dirty="0"/>
              <a:t>of the connection create a </a:t>
            </a:r>
            <a:r>
              <a:rPr lang="en-US" b="1" dirty="0"/>
              <a:t>shared encryption key</a:t>
            </a:r>
            <a:r>
              <a:rPr lang="en-US" dirty="0"/>
              <a:t>. This can be accomplished by providing a user with a password or using a key sharing algorithm.</a:t>
            </a:r>
          </a:p>
          <a:p>
            <a:r>
              <a:rPr lang="en-US" b="1" dirty="0"/>
              <a:t>Once the key has been shared</a:t>
            </a:r>
            <a:r>
              <a:rPr lang="en-US" dirty="0"/>
              <a:t>, it can be used to encrypt all traffic flowing over the </a:t>
            </a:r>
            <a:r>
              <a:rPr lang="en-US" b="1" dirty="0"/>
              <a:t>VPN link</a:t>
            </a:r>
            <a:r>
              <a:rPr lang="en-US" dirty="0"/>
              <a:t>.  For example, a client machine will encrypt data and send it to the other VPN endpoint.  At this location, the data will be decrypted and forwarded on to its destination. When the destination server sends a response, the entire process will be completed in reverse.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Importance of NAT and VPN</a:t>
            </a:r>
          </a:p>
        </p:txBody>
      </p:sp>
      <p:sp>
        <p:nvSpPr>
          <p:cNvPr id="3" name="Content Placeholder 2"/>
          <p:cNvSpPr>
            <a:spLocks noGrp="1"/>
          </p:cNvSpPr>
          <p:nvPr>
            <p:ph idx="1"/>
          </p:nvPr>
        </p:nvSpPr>
        <p:spPr/>
        <p:txBody>
          <a:bodyPr>
            <a:normAutofit fontScale="70000" lnSpcReduction="20000"/>
          </a:bodyPr>
          <a:lstStyle/>
          <a:p>
            <a:r>
              <a:rPr lang="en-US" dirty="0"/>
              <a:t>Firewalls also perform basic network level functions such as </a:t>
            </a:r>
            <a:r>
              <a:rPr lang="en-US" dirty="0">
                <a:hlinkClick r:id="rId2"/>
              </a:rPr>
              <a:t>Network Address Translation (NAT)</a:t>
            </a:r>
            <a:r>
              <a:rPr lang="en-US" dirty="0"/>
              <a:t> and Virtual Private Network (VPN). Network Address Translation hides or translates internal client or server IP addresses that may be in a “private address range”, as defined in RFC 1918 to a public IP address. </a:t>
            </a:r>
          </a:p>
          <a:p>
            <a:r>
              <a:rPr lang="en-US" dirty="0"/>
              <a:t>Hiding the addresses of protected devices preserves the limited number of IPv4 addresses and is a defense against network reconnaissance since the IP address is hidden from the Internet.</a:t>
            </a:r>
          </a:p>
          <a:p>
            <a:pPr>
              <a:buNone/>
            </a:pPr>
            <a:endParaRPr lang="en-US" dirty="0"/>
          </a:p>
          <a:p>
            <a:r>
              <a:rPr lang="en-US" dirty="0"/>
              <a:t>Similarly, a </a:t>
            </a:r>
            <a:r>
              <a:rPr lang="en-US" dirty="0">
                <a:hlinkClick r:id="rId3"/>
              </a:rPr>
              <a:t>virtual private network (VPN)</a:t>
            </a:r>
            <a:r>
              <a:rPr lang="en-US" dirty="0"/>
              <a:t> extends a private network across a public network within a tunnel that is often encrypted where the contents of the packets are protected while traversing the Internet. This enables users to safely send and receive data across shared or public networks.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protocols</a:t>
            </a:r>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r>
              <a:rPr lang="en-US" dirty="0"/>
              <a:t>  Also called cryptographic </a:t>
            </a:r>
            <a:r>
              <a:rPr lang="en-US" b="1" dirty="0"/>
              <a:t>protocol</a:t>
            </a:r>
            <a:r>
              <a:rPr lang="en-US" dirty="0"/>
              <a:t>, it constitutes transferring specially constructed encrypted messages between legitimate </a:t>
            </a:r>
            <a:r>
              <a:rPr lang="en-US" b="1" dirty="0"/>
              <a:t>protocol</a:t>
            </a:r>
            <a:r>
              <a:rPr lang="en-US" dirty="0"/>
              <a:t> participants to fulfill objectives such as mutual authentication or key-exchange in a predefined procedure</a:t>
            </a:r>
          </a:p>
          <a:p>
            <a:r>
              <a:rPr lang="en-US" dirty="0"/>
              <a:t>  A security protocol is essentially a communication protocol – </a:t>
            </a:r>
            <a:r>
              <a:rPr lang="en-US" b="1" dirty="0"/>
              <a:t>an agreed sequence of actions performed by two or more communicating entities in order to accomplish some mutually desirable goal</a:t>
            </a:r>
            <a:r>
              <a:rPr lang="en-US" dirty="0"/>
              <a:t> – that makes use of cryptographic techniques, allowing the communicating entities to achieve a security goal.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Security Protocols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b="1" dirty="0">
                <a:hlinkClick r:id="rId2"/>
              </a:rPr>
              <a:t>IPSec and VPNs</a:t>
            </a:r>
            <a:br>
              <a:rPr lang="en-US" dirty="0"/>
            </a:br>
            <a:endParaRPr lang="en-US" dirty="0"/>
          </a:p>
          <a:p>
            <a:pPr fontAlgn="base"/>
            <a:r>
              <a:rPr lang="en-US" b="1" dirty="0">
                <a:hlinkClick r:id="rId3"/>
              </a:rPr>
              <a:t>SSL and TLS</a:t>
            </a:r>
            <a:br>
              <a:rPr lang="en-US" dirty="0"/>
            </a:br>
            <a:endParaRPr lang="en-US" dirty="0"/>
          </a:p>
          <a:p>
            <a:pPr fontAlgn="base"/>
            <a:r>
              <a:rPr lang="en-US" b="1" dirty="0">
                <a:hlinkClick r:id="rId4"/>
              </a:rPr>
              <a:t>Application Transparent Transport Layer Security</a:t>
            </a:r>
            <a:br>
              <a:rPr lang="en-US" dirty="0"/>
            </a:br>
            <a:endParaRPr lang="en-US" dirty="0"/>
          </a:p>
          <a:p>
            <a:pPr fontAlgn="base"/>
            <a:r>
              <a:rPr lang="en-US" b="1" dirty="0">
                <a:hlinkClick r:id="rId5"/>
              </a:rPr>
              <a:t>Kerberos</a:t>
            </a:r>
            <a:br>
              <a:rPr lang="en-US" dirty="0"/>
            </a:br>
            <a:endParaRPr lang="en-US" dirty="0"/>
          </a:p>
          <a:p>
            <a:pPr fontAlgn="base"/>
            <a:r>
              <a:rPr lang="en-US" b="1" dirty="0">
                <a:hlinkClick r:id="rId6"/>
              </a:rPr>
              <a:t>OSPF authentication</a:t>
            </a:r>
            <a:br>
              <a:rPr lang="en-US" dirty="0"/>
            </a:br>
            <a:endParaRPr lang="en-US" dirty="0"/>
          </a:p>
          <a:p>
            <a:pPr fontAlgn="base"/>
            <a:r>
              <a:rPr lang="en-US" b="1" dirty="0">
                <a:hlinkClick r:id="rId7"/>
              </a:rPr>
              <a:t>SNMPv3</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Asymmetric cryptography</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Asymmetric cryptography, also known as public-key cryptography, is </a:t>
            </a:r>
            <a:r>
              <a:rPr lang="en-US" sz="2400" b="1" dirty="0">
                <a:latin typeface="Times New Roman" pitchFamily="18" charset="0"/>
                <a:cs typeface="Times New Roman" pitchFamily="18" charset="0"/>
              </a:rPr>
              <a:t>a process that uses a pair of related keys -- one public key and one private key -- to encrypt and decrypt a message and protect it from unauthorized access or use</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Examples of asymmetric encryption include: </a:t>
            </a:r>
            <a:r>
              <a:rPr lang="en-US" sz="2400" b="1" dirty="0" err="1">
                <a:latin typeface="Times New Roman" pitchFamily="18" charset="0"/>
                <a:cs typeface="Times New Roman" pitchFamily="18" charset="0"/>
              </a:rPr>
              <a:t>Rivest</a:t>
            </a:r>
            <a:r>
              <a:rPr lang="en-US" sz="2400" b="1" dirty="0">
                <a:latin typeface="Times New Roman" pitchFamily="18" charset="0"/>
                <a:cs typeface="Times New Roman" pitchFamily="18" charset="0"/>
              </a:rPr>
              <a:t> Shamir </a:t>
            </a:r>
            <a:r>
              <a:rPr lang="en-US" sz="2400" b="1" dirty="0" err="1">
                <a:latin typeface="Times New Roman" pitchFamily="18" charset="0"/>
                <a:cs typeface="Times New Roman" pitchFamily="18" charset="0"/>
              </a:rPr>
              <a:t>Adleman</a:t>
            </a:r>
            <a:r>
              <a:rPr lang="en-US" sz="2400" b="1" dirty="0">
                <a:latin typeface="Times New Roman" pitchFamily="18" charset="0"/>
                <a:cs typeface="Times New Roman" pitchFamily="18" charset="0"/>
              </a:rPr>
              <a:t> (RSA)</a:t>
            </a:r>
            <a:r>
              <a:rPr lang="en-US" sz="2400" dirty="0">
                <a:latin typeface="Times New Roman" pitchFamily="18" charset="0"/>
                <a:cs typeface="Times New Roman" pitchFamily="18" charset="0"/>
              </a:rPr>
              <a:t> the Digital Signature Standard (DSS), which incorporates the Digital Signature Algorithm (DSA) Elliptical Curve Cryptography (ECC)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IPSec and VPNs</a:t>
            </a:r>
          </a:p>
        </p:txBody>
      </p:sp>
      <p:sp>
        <p:nvSpPr>
          <p:cNvPr id="3" name="Content Placeholder 2"/>
          <p:cNvSpPr>
            <a:spLocks noGrp="1"/>
          </p:cNvSpPr>
          <p:nvPr>
            <p:ph idx="1"/>
          </p:nvPr>
        </p:nvSpPr>
        <p:spPr/>
        <p:txBody>
          <a:bodyPr>
            <a:normAutofit fontScale="85000" lnSpcReduction="10000"/>
          </a:bodyPr>
          <a:lstStyle/>
          <a:p>
            <a:r>
              <a:rPr lang="en-US" dirty="0"/>
              <a:t> It provides authentication, integrity, and data privacy between any two IP entities.</a:t>
            </a:r>
          </a:p>
          <a:p>
            <a:r>
              <a:rPr lang="en-US" dirty="0"/>
              <a:t>With IPSec, you can create virtual private networks (VPN). A VPN enables an enterprise to </a:t>
            </a:r>
            <a:r>
              <a:rPr lang="en-US" b="1" dirty="0"/>
              <a:t>extend its private network across </a:t>
            </a:r>
            <a:r>
              <a:rPr lang="en-US" dirty="0"/>
              <a:t>a public network, such as the Internet, through a secure tunnel called a </a:t>
            </a:r>
            <a:r>
              <a:rPr lang="en-US" b="1" dirty="0"/>
              <a:t>security association.</a:t>
            </a:r>
            <a:r>
              <a:rPr lang="en-US" dirty="0"/>
              <a:t> </a:t>
            </a:r>
          </a:p>
          <a:p>
            <a:r>
              <a:rPr lang="en-US" dirty="0"/>
              <a:t>IPSec VPNs enable the secure transfer of data over the public Internet for </a:t>
            </a:r>
            <a:r>
              <a:rPr lang="en-US" b="1" dirty="0">
                <a:solidFill>
                  <a:srgbClr val="FF0000"/>
                </a:solidFill>
              </a:rPr>
              <a:t>same-business</a:t>
            </a:r>
            <a:r>
              <a:rPr lang="en-US" dirty="0"/>
              <a:t> </a:t>
            </a:r>
            <a:r>
              <a:rPr lang="en-US" dirty="0">
                <a:solidFill>
                  <a:srgbClr val="FF0000"/>
                </a:solidFill>
              </a:rPr>
              <a:t>and </a:t>
            </a:r>
            <a:r>
              <a:rPr lang="en-US" b="1" dirty="0">
                <a:solidFill>
                  <a:srgbClr val="FF0000"/>
                </a:solidFill>
              </a:rPr>
              <a:t>business-to-business communications</a:t>
            </a:r>
            <a:r>
              <a:rPr lang="en-US" dirty="0"/>
              <a:t>, and </a:t>
            </a:r>
            <a:r>
              <a:rPr lang="en-US" b="1" dirty="0"/>
              <a:t>protect sensitive data within the enterprise's internal network</a:t>
            </a:r>
            <a:r>
              <a:rPr lang="en-US"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SSL and TLS</a:t>
            </a:r>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dirty="0"/>
              <a:t>The SSL protocol provides </a:t>
            </a:r>
            <a:r>
              <a:rPr lang="en-US" dirty="0">
                <a:solidFill>
                  <a:srgbClr val="FF0000"/>
                </a:solidFill>
              </a:rPr>
              <a:t>data encryption</a:t>
            </a:r>
            <a:r>
              <a:rPr lang="en-US" dirty="0"/>
              <a:t>, </a:t>
            </a:r>
            <a:r>
              <a:rPr lang="en-US" dirty="0">
                <a:solidFill>
                  <a:srgbClr val="FF0000"/>
                </a:solidFill>
              </a:rPr>
              <a:t>data origin authentication</a:t>
            </a:r>
            <a:r>
              <a:rPr lang="en-US" dirty="0"/>
              <a:t>, and </a:t>
            </a:r>
            <a:r>
              <a:rPr lang="en-US" dirty="0">
                <a:solidFill>
                  <a:srgbClr val="FF0000"/>
                </a:solidFill>
              </a:rPr>
              <a:t>message integrity</a:t>
            </a:r>
          </a:p>
          <a:p>
            <a:r>
              <a:rPr lang="en-US" dirty="0"/>
              <a:t> It also provides server and client authentication using X.509 certificates. </a:t>
            </a:r>
          </a:p>
          <a:p>
            <a:r>
              <a:rPr lang="en-US" dirty="0"/>
              <a:t>SSL begins with a </a:t>
            </a:r>
            <a:r>
              <a:rPr lang="en-US" b="1" dirty="0"/>
              <a:t>handshake</a:t>
            </a:r>
            <a:r>
              <a:rPr lang="en-US" dirty="0"/>
              <a:t> during which the server is authenticated to the client using X.509 certificates. </a:t>
            </a:r>
          </a:p>
          <a:p>
            <a:r>
              <a:rPr lang="en-US" dirty="0"/>
              <a:t>Also, the </a:t>
            </a:r>
            <a:r>
              <a:rPr lang="en-US" b="1" dirty="0"/>
              <a:t>client</a:t>
            </a:r>
            <a:r>
              <a:rPr lang="en-US" dirty="0"/>
              <a:t> can optionally be </a:t>
            </a:r>
            <a:r>
              <a:rPr lang="en-US" b="1" dirty="0"/>
              <a:t>authenticated</a:t>
            </a:r>
            <a:r>
              <a:rPr lang="en-US" dirty="0"/>
              <a:t> to the server. </a:t>
            </a:r>
          </a:p>
          <a:p>
            <a:r>
              <a:rPr lang="en-US" dirty="0"/>
              <a:t>During the handshake, security session parameters, such as cryptographic algorithms, are negotiated and </a:t>
            </a:r>
            <a:r>
              <a:rPr lang="en-US" b="1" dirty="0"/>
              <a:t>session keys are created</a:t>
            </a:r>
            <a:r>
              <a:rPr lang="en-US" dirty="0"/>
              <a:t>. </a:t>
            </a:r>
          </a:p>
          <a:p>
            <a:r>
              <a:rPr lang="en-US" dirty="0"/>
              <a:t>After the handshake, the data is protected during transmission with data origin authentication and optional encryption using the session keys.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 Transparent Transport Layer Security (AT-TLS)</a:t>
            </a:r>
          </a:p>
        </p:txBody>
      </p:sp>
      <p:sp>
        <p:nvSpPr>
          <p:cNvPr id="3" name="Content Placeholder 2"/>
          <p:cNvSpPr>
            <a:spLocks noGrp="1"/>
          </p:cNvSpPr>
          <p:nvPr>
            <p:ph idx="1"/>
          </p:nvPr>
        </p:nvSpPr>
        <p:spPr/>
        <p:txBody>
          <a:bodyPr>
            <a:normAutofit fontScale="85000" lnSpcReduction="10000"/>
          </a:bodyPr>
          <a:lstStyle/>
          <a:p>
            <a:r>
              <a:rPr lang="en-US" dirty="0"/>
              <a:t>Application Transparent Transport Layer Security (AT-TLS) </a:t>
            </a:r>
            <a:r>
              <a:rPr lang="en-US" b="1" dirty="0">
                <a:solidFill>
                  <a:srgbClr val="FF0000"/>
                </a:solidFill>
              </a:rPr>
              <a:t>creates a secure session </a:t>
            </a:r>
            <a:r>
              <a:rPr lang="en-US" dirty="0"/>
              <a:t>on behalf of an application. </a:t>
            </a:r>
          </a:p>
          <a:p>
            <a:r>
              <a:rPr lang="en-US" dirty="0"/>
              <a:t>Instead of implementing TLS </a:t>
            </a:r>
            <a:r>
              <a:rPr lang="en-US" b="1" dirty="0">
                <a:solidFill>
                  <a:srgbClr val="FF0000"/>
                </a:solidFill>
              </a:rPr>
              <a:t>in every application </a:t>
            </a:r>
            <a:r>
              <a:rPr lang="en-US" dirty="0"/>
              <a:t>that </a:t>
            </a:r>
            <a:r>
              <a:rPr lang="en-US" b="1" dirty="0">
                <a:solidFill>
                  <a:srgbClr val="FF0000"/>
                </a:solidFill>
              </a:rPr>
              <a:t>requires</a:t>
            </a:r>
            <a:r>
              <a:rPr lang="en-US" dirty="0"/>
              <a:t> a secure connection, AT-TLS provides encryption and decryption of data based on policy statements that are coded in the Policy Agent. </a:t>
            </a:r>
          </a:p>
          <a:p>
            <a:r>
              <a:rPr lang="en-US" dirty="0"/>
              <a:t>The application </a:t>
            </a:r>
            <a:r>
              <a:rPr lang="en-US" b="1" dirty="0">
                <a:solidFill>
                  <a:srgbClr val="FF0000"/>
                </a:solidFill>
              </a:rPr>
              <a:t>sends and receives </a:t>
            </a:r>
            <a:r>
              <a:rPr lang="en-US" dirty="0" err="1"/>
              <a:t>cleartext</a:t>
            </a:r>
            <a:r>
              <a:rPr lang="en-US" dirty="0"/>
              <a:t> (unencrypted data) as usual while AT-TLS encrypts and decrypts data at the TCP transport layer.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Kerberos</a:t>
            </a:r>
          </a:p>
        </p:txBody>
      </p:sp>
      <p:sp>
        <p:nvSpPr>
          <p:cNvPr id="3" name="Content Placeholder 2"/>
          <p:cNvSpPr>
            <a:spLocks noGrp="1"/>
          </p:cNvSpPr>
          <p:nvPr>
            <p:ph idx="1"/>
          </p:nvPr>
        </p:nvSpPr>
        <p:spPr/>
        <p:txBody>
          <a:bodyPr>
            <a:normAutofit fontScale="77500" lnSpcReduction="20000"/>
          </a:bodyPr>
          <a:lstStyle/>
          <a:p>
            <a:pPr fontAlgn="base"/>
            <a:r>
              <a:rPr lang="en-US" dirty="0"/>
              <a:t>Kerberos is a </a:t>
            </a:r>
            <a:r>
              <a:rPr lang="en-US" b="1" dirty="0">
                <a:solidFill>
                  <a:srgbClr val="FF0000"/>
                </a:solidFill>
              </a:rPr>
              <a:t>third-party network authentication protocol</a:t>
            </a:r>
            <a:r>
              <a:rPr lang="en-US" dirty="0"/>
              <a:t> that employs a system of </a:t>
            </a:r>
            <a:r>
              <a:rPr lang="en-US" dirty="0">
                <a:solidFill>
                  <a:srgbClr val="FF0000"/>
                </a:solidFill>
              </a:rPr>
              <a:t>shared secret keys </a:t>
            </a:r>
            <a:r>
              <a:rPr lang="en-US" dirty="0"/>
              <a:t>to securely authenticate a user in an </a:t>
            </a:r>
            <a:r>
              <a:rPr lang="en-US" dirty="0">
                <a:solidFill>
                  <a:srgbClr val="FF0000"/>
                </a:solidFill>
              </a:rPr>
              <a:t>unsecured network environment</a:t>
            </a:r>
            <a:r>
              <a:rPr lang="en-US" dirty="0"/>
              <a:t>. </a:t>
            </a:r>
          </a:p>
          <a:p>
            <a:pPr fontAlgn="base"/>
            <a:r>
              <a:rPr lang="en-US" dirty="0"/>
              <a:t>The Db2® database system provides </a:t>
            </a:r>
            <a:r>
              <a:rPr lang="en-US" dirty="0">
                <a:solidFill>
                  <a:srgbClr val="FF0000"/>
                </a:solidFill>
              </a:rPr>
              <a:t>support</a:t>
            </a:r>
            <a:r>
              <a:rPr lang="en-US" dirty="0"/>
              <a:t> for the Kerberos authentication protocol on AIX®, Linux® IA32 and AMD64, and Windows operating systems.</a:t>
            </a:r>
          </a:p>
          <a:p>
            <a:pPr fontAlgn="base">
              <a:buNone/>
            </a:pPr>
            <a:r>
              <a:rPr lang="en-US" dirty="0"/>
              <a:t>     Kerberos authentication is </a:t>
            </a:r>
            <a:r>
              <a:rPr lang="en-US" b="1" dirty="0">
                <a:solidFill>
                  <a:srgbClr val="FF0000"/>
                </a:solidFill>
              </a:rPr>
              <a:t>managed</a:t>
            </a:r>
            <a:r>
              <a:rPr lang="en-US" dirty="0"/>
              <a:t> by a </a:t>
            </a:r>
            <a:r>
              <a:rPr lang="en-US" dirty="0">
                <a:solidFill>
                  <a:srgbClr val="FF0000"/>
                </a:solidFill>
              </a:rPr>
              <a:t>three-tiered system</a:t>
            </a:r>
            <a:r>
              <a:rPr lang="en-US" dirty="0"/>
              <a:t> in which </a:t>
            </a:r>
            <a:r>
              <a:rPr lang="en-US" dirty="0">
                <a:solidFill>
                  <a:srgbClr val="FF0000"/>
                </a:solidFill>
              </a:rPr>
              <a:t>encrypted service tickets</a:t>
            </a:r>
            <a:r>
              <a:rPr lang="en-US" dirty="0"/>
              <a:t>, rather than a </a:t>
            </a:r>
            <a:r>
              <a:rPr lang="en-US" b="1" dirty="0"/>
              <a:t>plain-text user ID and password pair</a:t>
            </a:r>
            <a:r>
              <a:rPr lang="en-US" dirty="0"/>
              <a:t>, are exchanged between the application server and client. </a:t>
            </a:r>
          </a:p>
          <a:p>
            <a:pPr fontAlgn="base">
              <a:buNone/>
            </a:pPr>
            <a:r>
              <a:rPr lang="en-US" dirty="0"/>
              <a:t>   These encrypted service tickets, called </a:t>
            </a:r>
            <a:r>
              <a:rPr lang="en-US" i="1" dirty="0"/>
              <a:t>credentials</a:t>
            </a:r>
            <a:r>
              <a:rPr lang="en-US" dirty="0"/>
              <a:t>, are provided by a separate server called the Kerberos Key Distribution Center (KDC)</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OSPF Authentication</a:t>
            </a:r>
          </a:p>
        </p:txBody>
      </p:sp>
      <p:sp>
        <p:nvSpPr>
          <p:cNvPr id="3" name="Content Placeholder 2"/>
          <p:cNvSpPr>
            <a:spLocks noGrp="1"/>
          </p:cNvSpPr>
          <p:nvPr>
            <p:ph idx="1"/>
          </p:nvPr>
        </p:nvSpPr>
        <p:spPr/>
        <p:txBody>
          <a:bodyPr>
            <a:normAutofit fontScale="77500" lnSpcReduction="20000"/>
          </a:bodyPr>
          <a:lstStyle/>
          <a:p>
            <a:r>
              <a:rPr lang="en-US" dirty="0"/>
              <a:t>Communications Server OSPF (Open Shortest Path First) dynamic routing protocol </a:t>
            </a:r>
            <a:r>
              <a:rPr lang="en-US" b="1" dirty="0">
                <a:solidFill>
                  <a:srgbClr val="FF0000"/>
                </a:solidFill>
              </a:rPr>
              <a:t>supports</a:t>
            </a:r>
            <a:r>
              <a:rPr lang="en-US" dirty="0"/>
              <a:t> message authentication and message integrity of OSPF routing messages through the use of the OSPF MD5 Authentication security protocol as defined by RFC 2328.</a:t>
            </a:r>
          </a:p>
          <a:p>
            <a:endParaRPr lang="en-US" dirty="0"/>
          </a:p>
          <a:p>
            <a:r>
              <a:rPr lang="en-US" dirty="0"/>
              <a:t>OSPF MD5 Authentication </a:t>
            </a:r>
            <a:r>
              <a:rPr lang="en-US" b="1" dirty="0"/>
              <a:t>ensures that an unauthorized IP resource cannot inject OSPF routing messages into the network without detection</a:t>
            </a:r>
            <a:r>
              <a:rPr lang="en-US" dirty="0"/>
              <a:t>, thus ensuring the integrity of the routing tables in the OSPF routing network. OMPROUTE computes a secure MAC for the routing message using the MD5 algorithm.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hlinkClick r:id="rId2"/>
              </a:rPr>
              <a:t>SNMPv3</a:t>
            </a:r>
            <a:endParaRPr lang="en-US"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fontAlgn="base"/>
            <a:endParaRPr lang="en-US" dirty="0"/>
          </a:p>
          <a:p>
            <a:pPr fontAlgn="base"/>
            <a:r>
              <a:rPr lang="en-US" dirty="0"/>
              <a:t>As of 2004 the IETF recognizes </a:t>
            </a:r>
            <a:r>
              <a:rPr lang="en-US" b="1" dirty="0"/>
              <a:t>Simple Network Management Protocol version 3</a:t>
            </a:r>
            <a:r>
              <a:rPr lang="en-US" dirty="0"/>
              <a:t> as defined by RFC 3411– RFC 3418 (also known as STD0062) as the current standard version of SNMP. The IETF has designated SNMPv3 a full Internet standard, the highest maturity level for an RFC.</a:t>
            </a:r>
          </a:p>
          <a:p>
            <a:pPr fontAlgn="base"/>
            <a:r>
              <a:rPr lang="en-US" dirty="0"/>
              <a:t>In earlier versions of the AIX operating system, </a:t>
            </a:r>
            <a:r>
              <a:rPr lang="en-US" b="1" dirty="0"/>
              <a:t>SNMPv1</a:t>
            </a:r>
            <a:r>
              <a:rPr lang="en-US" dirty="0"/>
              <a:t> was the only available version of </a:t>
            </a:r>
            <a:r>
              <a:rPr lang="en-US" b="1" dirty="0"/>
              <a:t>SNMP</a:t>
            </a:r>
            <a:r>
              <a:rPr lang="en-US" dirty="0"/>
              <a:t> for AIX. </a:t>
            </a:r>
            <a:r>
              <a:rPr lang="en-US" b="1" dirty="0"/>
              <a:t>SNMPv3</a:t>
            </a:r>
            <a:r>
              <a:rPr lang="en-US" dirty="0"/>
              <a:t>, provided in the AIX operating system, delivers a powerful and flexible framework for message security and access control.</a:t>
            </a:r>
          </a:p>
          <a:p>
            <a:pPr fontAlgn="base"/>
            <a:r>
              <a:rPr lang="en-US" dirty="0"/>
              <a:t>The information in this section applies to </a:t>
            </a:r>
            <a:r>
              <a:rPr lang="en-US" b="1" dirty="0"/>
              <a:t>SNMPv3</a:t>
            </a:r>
            <a:r>
              <a:rPr lang="en-US" dirty="0"/>
              <a:t> only.</a:t>
            </a:r>
          </a:p>
          <a:p>
            <a:pPr fontAlgn="base"/>
            <a:r>
              <a:rPr lang="en-US" dirty="0"/>
              <a:t>Message security involves providing the </a:t>
            </a:r>
            <a:r>
              <a:rPr lang="en-US" dirty="0" err="1"/>
              <a:t>following:Data</a:t>
            </a:r>
            <a:r>
              <a:rPr lang="en-US" dirty="0"/>
              <a:t> integrity checking to ensure that the data was not altered in transit.</a:t>
            </a:r>
          </a:p>
          <a:p>
            <a:pPr fontAlgn="base"/>
            <a:r>
              <a:rPr lang="en-US" dirty="0"/>
              <a:t>Data origin verification to ensure that the request or response originates from the source that it claims to have come from.</a:t>
            </a:r>
          </a:p>
          <a:p>
            <a:pPr fontAlgn="base"/>
            <a:r>
              <a:rPr lang="en-US" dirty="0"/>
              <a:t>Message timeliness checking and, optionally, data confidentiality to protect against eavesdropping.</a:t>
            </a:r>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Internet Security Protocols</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today’s world, we transfer the data in bulk, and the </a:t>
            </a:r>
            <a:r>
              <a:rPr lang="en-US" b="1" dirty="0"/>
              <a:t>security of this data is very important</a:t>
            </a:r>
            <a:r>
              <a:rPr lang="en-US" dirty="0"/>
              <a:t>, so Internet security provides that feature i.e., </a:t>
            </a:r>
            <a:r>
              <a:rPr lang="en-US" b="1" dirty="0"/>
              <a:t>protection of data</a:t>
            </a:r>
            <a:r>
              <a:rPr lang="en-US" dirty="0"/>
              <a:t>. </a:t>
            </a:r>
          </a:p>
          <a:p>
            <a:r>
              <a:rPr lang="en-US" dirty="0"/>
              <a:t>There are different types of protocol exist like </a:t>
            </a:r>
          </a:p>
          <a:p>
            <a:pPr lvl="1"/>
            <a:r>
              <a:rPr lang="en-US" dirty="0"/>
              <a:t>routing, </a:t>
            </a:r>
          </a:p>
          <a:p>
            <a:pPr lvl="1"/>
            <a:r>
              <a:rPr lang="en-US" dirty="0"/>
              <a:t>mail transfer, and </a:t>
            </a:r>
          </a:p>
          <a:p>
            <a:pPr lvl="1"/>
            <a:r>
              <a:rPr lang="en-US" dirty="0"/>
              <a:t>remote communication protocol. </a:t>
            </a:r>
          </a:p>
          <a:p>
            <a:pPr lvl="1">
              <a:buNone/>
            </a:pPr>
            <a:r>
              <a:rPr lang="en-US" dirty="0"/>
              <a:t>But the Internet security protocol helps in the security and integrity of data over the internet. There are many protocols that exist that help in the security of data over the internet such as </a:t>
            </a:r>
            <a:r>
              <a:rPr lang="en-US" b="1" u="sng" dirty="0">
                <a:hlinkClick r:id="rId2"/>
              </a:rPr>
              <a:t>Secure Socket Layer (SSL)</a:t>
            </a:r>
            <a:r>
              <a:rPr lang="en-US" dirty="0"/>
              <a:t>, </a:t>
            </a:r>
            <a:r>
              <a:rPr lang="en-US" b="1" u="sng" dirty="0">
                <a:hlinkClick r:id="rId3"/>
              </a:rPr>
              <a:t>Transport Layer Security (TLS)</a:t>
            </a:r>
            <a:r>
              <a:rPr lang="en-US"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 the application layer</a:t>
            </a:r>
          </a:p>
        </p:txBody>
      </p:sp>
      <p:sp>
        <p:nvSpPr>
          <p:cNvPr id="3" name="Content Placeholder 2"/>
          <p:cNvSpPr>
            <a:spLocks noGrp="1"/>
          </p:cNvSpPr>
          <p:nvPr>
            <p:ph idx="1"/>
          </p:nvPr>
        </p:nvSpPr>
        <p:spPr/>
        <p:txBody>
          <a:bodyPr/>
          <a:lstStyle/>
          <a:p>
            <a:r>
              <a:rPr lang="en-US" dirty="0"/>
              <a:t>Application layer security refers to </a:t>
            </a:r>
            <a:r>
              <a:rPr lang="en-US" b="1" dirty="0"/>
              <a:t>ways of protecting web applications at the application layer (layer 7 of the OSI model) from malicious attacks</a:t>
            </a:r>
            <a:r>
              <a:rPr lang="en-US" dirty="0"/>
              <a:t>. Since the application layer is the closest layer to the end user, it provides hackers with the largest threat surface.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82000" cy="6400800"/>
          </a:xfrm>
        </p:spPr>
        <p:txBody>
          <a:bodyPr>
            <a:normAutofit fontScale="77500" lnSpcReduction="20000"/>
          </a:bodyPr>
          <a:lstStyle/>
          <a:p>
            <a:r>
              <a:rPr lang="en-US" dirty="0"/>
              <a:t>Various</a:t>
            </a:r>
            <a:r>
              <a:rPr lang="en-US" b="1" dirty="0"/>
              <a:t> business services</a:t>
            </a:r>
            <a:r>
              <a:rPr lang="en-US" dirty="0"/>
              <a:t> are now offered online though client-server applications.</a:t>
            </a:r>
          </a:p>
          <a:p>
            <a:r>
              <a:rPr lang="en-US" dirty="0"/>
              <a:t>The most popular forms are </a:t>
            </a:r>
            <a:r>
              <a:rPr lang="en-US" b="1" dirty="0"/>
              <a:t>web application and e-mail</a:t>
            </a:r>
          </a:p>
          <a:p>
            <a:r>
              <a:rPr lang="en-US" dirty="0"/>
              <a:t>While </a:t>
            </a:r>
            <a:r>
              <a:rPr lang="en-US" b="1" dirty="0"/>
              <a:t>using a service</a:t>
            </a:r>
            <a:r>
              <a:rPr lang="en-US" dirty="0"/>
              <a:t> from any server application, the client and server </a:t>
            </a:r>
            <a:r>
              <a:rPr lang="en-US" b="1" dirty="0"/>
              <a:t>exchange</a:t>
            </a:r>
            <a:r>
              <a:rPr lang="en-US" dirty="0"/>
              <a:t> a </a:t>
            </a:r>
            <a:r>
              <a:rPr lang="en-US" b="1" dirty="0"/>
              <a:t>lot of information </a:t>
            </a:r>
            <a:r>
              <a:rPr lang="en-US" dirty="0"/>
              <a:t>on the underlying </a:t>
            </a:r>
            <a:r>
              <a:rPr lang="en-US" b="1" dirty="0"/>
              <a:t>intranet or Internet</a:t>
            </a:r>
            <a:r>
              <a:rPr lang="en-US" dirty="0"/>
              <a:t>. We are aware of fact that these information transactions are </a:t>
            </a:r>
            <a:r>
              <a:rPr lang="en-US" b="1" dirty="0"/>
              <a:t>vulnerable to various attacks</a:t>
            </a:r>
            <a:r>
              <a:rPr lang="en-US" dirty="0"/>
              <a:t>.</a:t>
            </a:r>
          </a:p>
          <a:p>
            <a:r>
              <a:rPr lang="en-US" dirty="0"/>
              <a:t>Network security entails </a:t>
            </a:r>
            <a:r>
              <a:rPr lang="en-US" b="1" dirty="0">
                <a:solidFill>
                  <a:srgbClr val="FF0000"/>
                </a:solidFill>
              </a:rPr>
              <a:t>securing data </a:t>
            </a:r>
            <a:r>
              <a:rPr lang="en-US" dirty="0"/>
              <a:t>against attacks while it is in transit on a network. To achieve this goal, </a:t>
            </a:r>
            <a:r>
              <a:rPr lang="en-US" dirty="0">
                <a:solidFill>
                  <a:srgbClr val="FF0000"/>
                </a:solidFill>
              </a:rPr>
              <a:t>many real-time security protocols</a:t>
            </a:r>
            <a:r>
              <a:rPr lang="en-US" dirty="0"/>
              <a:t> have been designed. Such protocol needs to provide at least the </a:t>
            </a:r>
            <a:r>
              <a:rPr lang="en-US" b="1" dirty="0"/>
              <a:t>following primary objectives </a:t>
            </a:r>
            <a:r>
              <a:rPr lang="en-US" dirty="0"/>
              <a:t>−</a:t>
            </a:r>
          </a:p>
          <a:p>
            <a:pPr>
              <a:buNone/>
            </a:pPr>
            <a:r>
              <a:rPr lang="en-US" dirty="0"/>
              <a:t>1. The parties can negotiate interactively to </a:t>
            </a:r>
            <a:r>
              <a:rPr lang="en-US" b="1" dirty="0"/>
              <a:t>authenticate each other.</a:t>
            </a:r>
          </a:p>
          <a:p>
            <a:pPr>
              <a:buNone/>
            </a:pPr>
            <a:r>
              <a:rPr lang="en-US" dirty="0"/>
              <a:t>2.Establish a </a:t>
            </a:r>
            <a:r>
              <a:rPr lang="en-US" b="1" dirty="0"/>
              <a:t>secret session key </a:t>
            </a:r>
            <a:r>
              <a:rPr lang="en-US" dirty="0"/>
              <a:t>before exchanging information on network.</a:t>
            </a:r>
          </a:p>
          <a:p>
            <a:pPr>
              <a:buNone/>
            </a:pPr>
            <a:r>
              <a:rPr lang="en-US" dirty="0"/>
              <a:t>3. Exchange the information in </a:t>
            </a:r>
            <a:r>
              <a:rPr lang="en-US" b="1" dirty="0"/>
              <a:t>encrypted form.</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r>
              <a:rPr lang="en-US" dirty="0"/>
              <a:t>Interestingly, these protocols work at different layers of networking model. </a:t>
            </a:r>
          </a:p>
          <a:p>
            <a:pPr>
              <a:buNone/>
            </a:pPr>
            <a:r>
              <a:rPr lang="en-US" sz="2400" dirty="0"/>
              <a:t>For example, </a:t>
            </a:r>
          </a:p>
          <a:p>
            <a:pPr>
              <a:buNone/>
            </a:pPr>
            <a:r>
              <a:rPr lang="en-US" dirty="0"/>
              <a:t>-</a:t>
            </a:r>
            <a:r>
              <a:rPr lang="en-US" sz="2400" dirty="0">
                <a:latin typeface="Times New Roman" pitchFamily="18" charset="0"/>
                <a:cs typeface="Times New Roman" pitchFamily="18" charset="0"/>
              </a:rPr>
              <a:t>S/MIME protocol works at Application layer, </a:t>
            </a:r>
          </a:p>
          <a:p>
            <a:pPr>
              <a:buNone/>
            </a:pPr>
            <a:r>
              <a:rPr lang="en-US" sz="2400" dirty="0">
                <a:latin typeface="Times New Roman" pitchFamily="18" charset="0"/>
                <a:cs typeface="Times New Roman" pitchFamily="18" charset="0"/>
              </a:rPr>
              <a:t>-SSL protocol is developed to work at transport layer, and </a:t>
            </a:r>
          </a:p>
          <a:p>
            <a:pPr>
              <a:buNone/>
            </a:pP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IPsec</a:t>
            </a:r>
            <a:r>
              <a:rPr lang="en-US" sz="2400" dirty="0">
                <a:latin typeface="Times New Roman" pitchFamily="18" charset="0"/>
                <a:cs typeface="Times New Roman" pitchFamily="18" charset="0"/>
              </a:rPr>
              <a:t> protocol works at Network layer</a:t>
            </a:r>
            <a:r>
              <a:rPr lang="en-US" dirty="0"/>
              <a: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pic>
        <p:nvPicPr>
          <p:cNvPr id="5" name="Picture 2" descr="C:\Users\dell\OneDrive\Desktop\cyber security\thoery\preparation manual\application_layer.jpg"/>
          <p:cNvPicPr>
            <a:picLocks noChangeAspect="1" noChangeArrowheads="1"/>
          </p:cNvPicPr>
          <p:nvPr/>
        </p:nvPicPr>
        <p:blipFill>
          <a:blip r:embed="rId2" cstate="print"/>
          <a:srcRect/>
          <a:stretch>
            <a:fillRect/>
          </a:stretch>
        </p:blipFill>
        <p:spPr bwMode="auto">
          <a:xfrm>
            <a:off x="685800" y="3429000"/>
            <a:ext cx="7924800" cy="304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Message authentication</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Message authentication is </a:t>
            </a:r>
            <a:r>
              <a:rPr lang="en-US" sz="2400" b="1" dirty="0">
                <a:latin typeface="Times New Roman" pitchFamily="18" charset="0"/>
                <a:cs typeface="Times New Roman" pitchFamily="18" charset="0"/>
              </a:rPr>
              <a:t>another form of security</a:t>
            </a:r>
            <a:r>
              <a:rPr lang="en-US" sz="2400" dirty="0">
                <a:latin typeface="Times New Roman" pitchFamily="18" charset="0"/>
                <a:cs typeface="Times New Roman" pitchFamily="18" charset="0"/>
              </a:rPr>
              <a:t>. Similar to data encryption to ensure data confidentiality, the message authentication data security feature: Provides services to ensure the integrity of data for selected LU-LU sessions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28600"/>
            <a:ext cx="8229600" cy="5897563"/>
          </a:xfrm>
        </p:spPr>
        <p:txBody>
          <a:bodyPr/>
          <a:lstStyle/>
          <a:p>
            <a:pPr algn="ctr"/>
            <a:endParaRPr lang="en-US" dirty="0"/>
          </a:p>
          <a:p>
            <a:pPr algn="ctr"/>
            <a:endParaRPr lang="en-US" dirty="0"/>
          </a:p>
          <a:p>
            <a:pPr algn="ctr">
              <a:buNone/>
            </a:pPr>
            <a:r>
              <a:rPr lang="en-US" dirty="0"/>
              <a:t>    In this topic, we will discuss different processes for achieving security for e-mail communication and associated security protocols..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E-mail Security</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Nowadays, e-mail has become very widely used network application. Let’s briefly discuss the e-mail infrastructure before proceeding to know about e-mail security protocols.</a:t>
            </a:r>
          </a:p>
          <a:p>
            <a:pPr>
              <a:buNone/>
            </a:pPr>
            <a:r>
              <a:rPr lang="en-US" b="1" dirty="0"/>
              <a:t>E-mail Infrastructure</a:t>
            </a:r>
          </a:p>
          <a:p>
            <a:r>
              <a:rPr lang="en-US" dirty="0"/>
              <a:t>The simplest way of sending an e-mail would be sending a message </a:t>
            </a:r>
            <a:r>
              <a:rPr lang="en-US" b="1" dirty="0"/>
              <a:t>directly from </a:t>
            </a:r>
            <a:r>
              <a:rPr lang="en-US" dirty="0"/>
              <a:t>the sender’s machine to the recipient’s machine. </a:t>
            </a:r>
          </a:p>
          <a:p>
            <a:r>
              <a:rPr lang="en-US" dirty="0"/>
              <a:t>In this case, it is essential for both the machines to be </a:t>
            </a:r>
            <a:r>
              <a:rPr lang="en-US" b="1" dirty="0"/>
              <a:t>running on the network simultaneously</a:t>
            </a:r>
            <a:r>
              <a:rPr lang="en-US" dirty="0"/>
              <a:t>. However, this setup is impractical as users may occasionally connect their machines to the network.</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a:t>Hence, the concept of setting up e-mail servers arrived. In this setup, the mail is sent to a mail server which is permanently </a:t>
            </a:r>
            <a:r>
              <a:rPr lang="en-US" b="1" dirty="0"/>
              <a:t>available on the network</a:t>
            </a:r>
            <a:r>
              <a:rPr lang="en-US" dirty="0"/>
              <a:t>. When the recipient’s machine connects to the network, it reads the mail from the mail server.</a:t>
            </a:r>
          </a:p>
          <a:p>
            <a:r>
              <a:rPr lang="en-US" dirty="0"/>
              <a:t>In general, the e-mail infrastructure consists of a mesh of mail servers, also termed as </a:t>
            </a:r>
            <a:r>
              <a:rPr lang="en-US" b="1" dirty="0"/>
              <a:t>Message Transfer Agents</a:t>
            </a:r>
            <a:r>
              <a:rPr lang="en-US" dirty="0"/>
              <a:t> (MTAs) and client machines running an e-mail program comprising of </a:t>
            </a:r>
            <a:r>
              <a:rPr lang="en-US" b="1" dirty="0"/>
              <a:t>User Agent (UA) </a:t>
            </a:r>
            <a:r>
              <a:rPr lang="en-US" dirty="0"/>
              <a:t>and </a:t>
            </a:r>
            <a:r>
              <a:rPr lang="en-US" b="1" dirty="0"/>
              <a:t>local MTA.</a:t>
            </a:r>
          </a:p>
          <a:p>
            <a:r>
              <a:rPr lang="en-US" dirty="0"/>
              <a:t>Typically, an e-mail message gets forwarded from its UA, goes through the mesh of MTAs and finally reaches the UA on the recipient’s machine.</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jpg"/>
          <p:cNvPicPr>
            <a:picLocks noGrp="1" noChangeAspect="1"/>
          </p:cNvPicPr>
          <p:nvPr>
            <p:ph idx="1"/>
          </p:nvPr>
        </p:nvPicPr>
        <p:blipFill>
          <a:blip r:embed="rId2" cstate="print"/>
          <a:stretch>
            <a:fillRect/>
          </a:stretch>
        </p:blipFill>
        <p:spPr>
          <a:xfrm>
            <a:off x="457200" y="381000"/>
            <a:ext cx="8229600" cy="1629002"/>
          </a:xfrm>
        </p:spPr>
      </p:pic>
      <p:sp>
        <p:nvSpPr>
          <p:cNvPr id="5" name="Rectangle 4"/>
          <p:cNvSpPr/>
          <p:nvPr/>
        </p:nvSpPr>
        <p:spPr>
          <a:xfrm>
            <a:off x="381000" y="2286000"/>
            <a:ext cx="8458200" cy="2308324"/>
          </a:xfrm>
          <a:prstGeom prst="rect">
            <a:avLst/>
          </a:prstGeom>
        </p:spPr>
        <p:txBody>
          <a:bodyPr wrap="square">
            <a:spAutoFit/>
          </a:bodyPr>
          <a:lstStyle/>
          <a:p>
            <a:r>
              <a:rPr lang="en-US" sz="2400" dirty="0"/>
              <a:t>The protocols used for e-mail are as follows −</a:t>
            </a:r>
          </a:p>
          <a:p>
            <a:r>
              <a:rPr lang="en-US" sz="2400" dirty="0"/>
              <a:t>---&gt;Simple mail Transfer Protocol </a:t>
            </a:r>
            <a:r>
              <a:rPr lang="en-US" sz="2400" b="1" dirty="0"/>
              <a:t>(SMTP) </a:t>
            </a:r>
            <a:r>
              <a:rPr lang="en-US" sz="2400" dirty="0"/>
              <a:t>used for </a:t>
            </a:r>
            <a:r>
              <a:rPr lang="en-US" sz="2400" dirty="0">
                <a:solidFill>
                  <a:srgbClr val="FF0000"/>
                </a:solidFill>
              </a:rPr>
              <a:t>forwarding e-</a:t>
            </a:r>
          </a:p>
          <a:p>
            <a:r>
              <a:rPr lang="en-US" sz="2400" dirty="0">
                <a:solidFill>
                  <a:srgbClr val="FF0000"/>
                </a:solidFill>
              </a:rPr>
              <a:t>       mail messages.</a:t>
            </a:r>
          </a:p>
          <a:p>
            <a:r>
              <a:rPr lang="en-US" sz="2400" dirty="0"/>
              <a:t>---&gt;Post Office Protocol </a:t>
            </a:r>
            <a:r>
              <a:rPr lang="en-US" sz="2400" b="1" dirty="0"/>
              <a:t>(POP)</a:t>
            </a:r>
            <a:r>
              <a:rPr lang="en-US" sz="2400" dirty="0"/>
              <a:t> and Internet Message Access  </a:t>
            </a:r>
          </a:p>
          <a:p>
            <a:r>
              <a:rPr lang="en-US" sz="2400" dirty="0"/>
              <a:t>                           Protocol </a:t>
            </a:r>
            <a:r>
              <a:rPr lang="en-US" sz="2400" b="1" dirty="0"/>
              <a:t>(IMAP) </a:t>
            </a:r>
            <a:r>
              <a:rPr lang="en-US" sz="2400" dirty="0"/>
              <a:t>are used to </a:t>
            </a:r>
            <a:r>
              <a:rPr lang="en-US" sz="2400" dirty="0">
                <a:solidFill>
                  <a:srgbClr val="FF0000"/>
                </a:solidFill>
              </a:rPr>
              <a:t>retrieve the messages </a:t>
            </a:r>
          </a:p>
          <a:p>
            <a:r>
              <a:rPr lang="en-US" sz="2400" dirty="0"/>
              <a:t>                           by recipient from the server.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E-Mail Security Services</a:t>
            </a:r>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dirty="0"/>
              <a:t>Growing use of e-mail communication for important and crucial transactions demands provision of certain fundamental security services as the following −</a:t>
            </a:r>
          </a:p>
          <a:p>
            <a:r>
              <a:rPr lang="en-US" b="1" dirty="0"/>
              <a:t>Confidentiality</a:t>
            </a:r>
            <a:r>
              <a:rPr lang="en-US" dirty="0"/>
              <a:t> − E-mail message should not be read by anyone but the intended recipient.</a:t>
            </a:r>
          </a:p>
          <a:p>
            <a:r>
              <a:rPr lang="en-US" b="1" dirty="0"/>
              <a:t>Authentication</a:t>
            </a:r>
            <a:r>
              <a:rPr lang="en-US" dirty="0"/>
              <a:t> − E-mail recipient can be sure of the identity of the sender.</a:t>
            </a:r>
          </a:p>
          <a:p>
            <a:r>
              <a:rPr lang="en-US" b="1" dirty="0"/>
              <a:t>Integrity</a:t>
            </a:r>
            <a:r>
              <a:rPr lang="en-US" dirty="0"/>
              <a:t> − Assurance to the recipient that the e-mail message has not been altered since it was transmitted by the sender.</a:t>
            </a:r>
          </a:p>
          <a:p>
            <a:r>
              <a:rPr lang="en-US" b="1" dirty="0"/>
              <a:t>Non-repudiation</a:t>
            </a:r>
            <a:r>
              <a:rPr lang="en-US" dirty="0"/>
              <a:t> − E-mail recipient is able to prove to a third party that the sender really did send the message.</a:t>
            </a:r>
          </a:p>
          <a:p>
            <a:r>
              <a:rPr lang="en-US" b="1" dirty="0"/>
              <a:t>Proof of submission</a:t>
            </a:r>
            <a:r>
              <a:rPr lang="en-US" dirty="0"/>
              <a:t> − E-mail sender gets the confirmation that the message is handed to the mail delivery system.</a:t>
            </a:r>
          </a:p>
          <a:p>
            <a:r>
              <a:rPr lang="en-US" b="1" dirty="0"/>
              <a:t>Proof of delivery</a:t>
            </a:r>
            <a:r>
              <a:rPr lang="en-US" dirty="0"/>
              <a:t> − Sender gets a confirmation that the recipient received the message.</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Autofit/>
          </a:bodyPr>
          <a:lstStyle/>
          <a:p>
            <a:pPr algn="l"/>
            <a:br>
              <a:rPr lang="en-US" sz="2800" dirty="0"/>
            </a:br>
            <a:r>
              <a:rPr lang="en-US" sz="2800" dirty="0"/>
              <a:t>Security services such as privacy, authentication, message integrity, and non-repudiation are usually provided </a:t>
            </a:r>
            <a:r>
              <a:rPr lang="en-US" sz="2800" dirty="0">
                <a:solidFill>
                  <a:srgbClr val="FF0000"/>
                </a:solidFill>
              </a:rPr>
              <a:t>by</a:t>
            </a:r>
            <a:r>
              <a:rPr lang="en-US" sz="2800" dirty="0"/>
              <a:t> </a:t>
            </a:r>
            <a:r>
              <a:rPr lang="en-US" sz="2800" dirty="0">
                <a:solidFill>
                  <a:srgbClr val="FF0000"/>
                </a:solidFill>
              </a:rPr>
              <a:t>using</a:t>
            </a:r>
            <a:r>
              <a:rPr lang="en-US" sz="2800" dirty="0"/>
              <a:t> public key cryptography.</a:t>
            </a:r>
            <a:br>
              <a:rPr lang="en-US" sz="2800" dirty="0"/>
            </a:br>
            <a:r>
              <a:rPr lang="en-US" sz="2800" dirty="0"/>
              <a:t> </a:t>
            </a:r>
            <a:br>
              <a:rPr lang="en-US" sz="2800" dirty="0"/>
            </a:br>
            <a:r>
              <a:rPr lang="en-US" sz="2800" dirty="0"/>
              <a:t>Typically, there are </a:t>
            </a:r>
            <a:r>
              <a:rPr lang="en-US" sz="2800" b="1" dirty="0"/>
              <a:t>three different scenarios </a:t>
            </a:r>
            <a:r>
              <a:rPr lang="en-US" sz="2800" dirty="0"/>
              <a:t>of e-mail communication. We will discuss the methods of achieving above security services in these scenarios. </a:t>
            </a:r>
            <a:br>
              <a:rPr lang="en-US" sz="2800" dirty="0"/>
            </a:br>
            <a:br>
              <a:rPr lang="en-US" sz="2800" dirty="0"/>
            </a:br>
            <a:r>
              <a:rPr lang="en-US" sz="2800" dirty="0"/>
              <a:t>One-to-One E-mail</a:t>
            </a:r>
            <a:br>
              <a:rPr lang="en-US" sz="2800" dirty="0"/>
            </a:br>
            <a:r>
              <a:rPr lang="en-US" sz="2800" dirty="0"/>
              <a:t>One-to-Multiple Recipients E-mail</a:t>
            </a:r>
            <a:br>
              <a:rPr lang="en-US" sz="2800" dirty="0"/>
            </a:br>
            <a:r>
              <a:rPr lang="en-US" sz="2800" dirty="0"/>
              <a:t>One-to-Distribution List E-mail</a:t>
            </a:r>
            <a:br>
              <a:rPr lang="en-US" sz="2800" dirty="0"/>
            </a:br>
            <a:br>
              <a:rPr lang="en-US" sz="2800" dirty="0"/>
            </a:br>
            <a:endParaRPr lang="en-US"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One-to-One E-mail</a:t>
            </a:r>
          </a:p>
        </p:txBody>
      </p:sp>
      <p:pic>
        <p:nvPicPr>
          <p:cNvPr id="4" name="Content Placeholder 3" descr="one_to_one_email.jpg"/>
          <p:cNvPicPr>
            <a:picLocks noGrp="1" noChangeAspect="1"/>
          </p:cNvPicPr>
          <p:nvPr>
            <p:ph idx="1"/>
          </p:nvPr>
        </p:nvPicPr>
        <p:blipFill>
          <a:blip r:embed="rId2" cstate="print"/>
          <a:stretch>
            <a:fillRect/>
          </a:stretch>
        </p:blipFill>
        <p:spPr>
          <a:xfrm>
            <a:off x="381000" y="990601"/>
            <a:ext cx="8305800" cy="2057400"/>
          </a:xfrm>
        </p:spPr>
      </p:pic>
      <p:sp>
        <p:nvSpPr>
          <p:cNvPr id="5" name="Rectangle 4"/>
          <p:cNvSpPr/>
          <p:nvPr/>
        </p:nvSpPr>
        <p:spPr>
          <a:xfrm>
            <a:off x="304800" y="457200"/>
            <a:ext cx="8382000" cy="646331"/>
          </a:xfrm>
          <a:prstGeom prst="rect">
            <a:avLst/>
          </a:prstGeom>
        </p:spPr>
        <p:txBody>
          <a:bodyPr wrap="square">
            <a:spAutoFit/>
          </a:bodyPr>
          <a:lstStyle/>
          <a:p>
            <a:r>
              <a:rPr lang="en-US" dirty="0"/>
              <a:t>In this scenario, the sender sends an e-mail message to only one recipient. Usually, not more than two MTA are involved in the communication.</a:t>
            </a:r>
          </a:p>
        </p:txBody>
      </p:sp>
      <p:sp>
        <p:nvSpPr>
          <p:cNvPr id="6" name="Rectangle 5"/>
          <p:cNvSpPr/>
          <p:nvPr/>
        </p:nvSpPr>
        <p:spPr>
          <a:xfrm>
            <a:off x="304800" y="3200400"/>
            <a:ext cx="8458200" cy="3416320"/>
          </a:xfrm>
          <a:prstGeom prst="rect">
            <a:avLst/>
          </a:prstGeom>
        </p:spPr>
        <p:txBody>
          <a:bodyPr wrap="square">
            <a:spAutoFit/>
          </a:bodyPr>
          <a:lstStyle/>
          <a:p>
            <a:r>
              <a:rPr lang="en-US" dirty="0"/>
              <a:t>Let’s assume a sender wants to send a confidential e-mail to a recipient. The provision of privacy in this case is achieved as follows −</a:t>
            </a:r>
          </a:p>
          <a:p>
            <a:r>
              <a:rPr lang="en-US" dirty="0"/>
              <a:t>The sender and receiver have their private-public keys as (S</a:t>
            </a:r>
            <a:r>
              <a:rPr lang="en-US" baseline="-25000" dirty="0"/>
              <a:t>PVT</a:t>
            </a:r>
            <a:r>
              <a:rPr lang="en-US" dirty="0"/>
              <a:t>, S</a:t>
            </a:r>
            <a:r>
              <a:rPr lang="en-US" baseline="-25000" dirty="0"/>
              <a:t>PUB</a:t>
            </a:r>
            <a:r>
              <a:rPr lang="en-US" dirty="0"/>
              <a:t>) and (R</a:t>
            </a:r>
            <a:r>
              <a:rPr lang="en-US" baseline="-25000" dirty="0"/>
              <a:t>PVT</a:t>
            </a:r>
            <a:r>
              <a:rPr lang="en-US" dirty="0"/>
              <a:t>, R</a:t>
            </a:r>
            <a:r>
              <a:rPr lang="en-US" baseline="-25000" dirty="0"/>
              <a:t>PUB</a:t>
            </a:r>
            <a:r>
              <a:rPr lang="en-US" dirty="0"/>
              <a:t>) </a:t>
            </a:r>
            <a:r>
              <a:rPr lang="en-US" dirty="0" err="1"/>
              <a:t>respectively.A</a:t>
            </a:r>
            <a:endParaRPr lang="en-US" dirty="0"/>
          </a:p>
          <a:p>
            <a:r>
              <a:rPr lang="en-US" dirty="0"/>
              <a:t>The sender generates a </a:t>
            </a:r>
            <a:r>
              <a:rPr lang="en-US" b="1" dirty="0"/>
              <a:t>secret symmetric key</a:t>
            </a:r>
            <a:r>
              <a:rPr lang="en-US" dirty="0"/>
              <a:t>, K</a:t>
            </a:r>
            <a:r>
              <a:rPr lang="en-US" baseline="-25000" dirty="0"/>
              <a:t>S</a:t>
            </a:r>
            <a:r>
              <a:rPr lang="en-US" dirty="0"/>
              <a:t> for encryption. Though the sender could have used R</a:t>
            </a:r>
            <a:r>
              <a:rPr lang="en-US" baseline="-25000" dirty="0"/>
              <a:t>PUB</a:t>
            </a:r>
            <a:r>
              <a:rPr lang="en-US" dirty="0"/>
              <a:t> for encryption, a symmetric key is used to achieve faster encryption and decryption.</a:t>
            </a:r>
          </a:p>
          <a:p>
            <a:r>
              <a:rPr lang="en-US" dirty="0"/>
              <a:t>The sender encrypts message with key K</a:t>
            </a:r>
            <a:r>
              <a:rPr lang="en-US" baseline="-25000" dirty="0"/>
              <a:t>S</a:t>
            </a:r>
            <a:r>
              <a:rPr lang="en-US" dirty="0"/>
              <a:t> and also encrypts K</a:t>
            </a:r>
            <a:r>
              <a:rPr lang="en-US" baseline="-25000" dirty="0"/>
              <a:t>S</a:t>
            </a:r>
            <a:r>
              <a:rPr lang="en-US" dirty="0"/>
              <a:t> with public key of the recipient, R</a:t>
            </a:r>
            <a:r>
              <a:rPr lang="en-US" baseline="-25000" dirty="0"/>
              <a:t>PUB</a:t>
            </a:r>
            <a:r>
              <a:rPr lang="en-US" dirty="0"/>
              <a:t>.</a:t>
            </a:r>
          </a:p>
          <a:p>
            <a:r>
              <a:rPr lang="en-US" dirty="0"/>
              <a:t>The sender sends encrypted message and encrypted K</a:t>
            </a:r>
            <a:r>
              <a:rPr lang="en-US" baseline="-25000" dirty="0"/>
              <a:t>S</a:t>
            </a:r>
            <a:r>
              <a:rPr lang="en-US" dirty="0"/>
              <a:t> to the recipient.</a:t>
            </a:r>
          </a:p>
          <a:p>
            <a:r>
              <a:rPr lang="en-US" dirty="0"/>
              <a:t>The recipient first </a:t>
            </a:r>
            <a:r>
              <a:rPr lang="en-US" b="1" dirty="0"/>
              <a:t>obtains K</a:t>
            </a:r>
            <a:r>
              <a:rPr lang="en-US" b="1" baseline="-25000" dirty="0"/>
              <a:t>S</a:t>
            </a:r>
            <a:r>
              <a:rPr lang="en-US" b="1" dirty="0"/>
              <a:t> by decrypting encoded </a:t>
            </a:r>
            <a:r>
              <a:rPr lang="en-US" dirty="0"/>
              <a:t>K</a:t>
            </a:r>
            <a:r>
              <a:rPr lang="en-US" baseline="-25000" dirty="0"/>
              <a:t>S</a:t>
            </a:r>
            <a:r>
              <a:rPr lang="en-US" dirty="0"/>
              <a:t> using his private key, R</a:t>
            </a:r>
            <a:r>
              <a:rPr lang="en-US" baseline="-25000" dirty="0"/>
              <a:t>PVT</a:t>
            </a:r>
            <a:r>
              <a:rPr lang="en-US" dirty="0"/>
              <a:t>.</a:t>
            </a:r>
          </a:p>
          <a:p>
            <a:r>
              <a:rPr lang="en-US" dirty="0"/>
              <a:t>The recipient then decrypts message using the symmetric key, K</a:t>
            </a:r>
            <a:r>
              <a:rPr lang="en-US" baseline="-25000" dirty="0"/>
              <a:t>S</a:t>
            </a:r>
            <a:r>
              <a:rPr lang="en-US" dirty="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nfidential_email.jpg"/>
          <p:cNvPicPr>
            <a:picLocks noGrp="1" noChangeAspect="1"/>
          </p:cNvPicPr>
          <p:nvPr>
            <p:ph idx="1"/>
          </p:nvPr>
        </p:nvPicPr>
        <p:blipFill>
          <a:blip r:embed="rId2" cstate="print"/>
          <a:stretch>
            <a:fillRect/>
          </a:stretch>
        </p:blipFill>
        <p:spPr>
          <a:xfrm>
            <a:off x="0" y="0"/>
            <a:ext cx="9144000" cy="1819529"/>
          </a:xfrm>
        </p:spPr>
      </p:pic>
      <p:sp>
        <p:nvSpPr>
          <p:cNvPr id="5" name="Rectangle 4"/>
          <p:cNvSpPr/>
          <p:nvPr/>
        </p:nvSpPr>
        <p:spPr>
          <a:xfrm>
            <a:off x="0" y="1828800"/>
            <a:ext cx="9144000" cy="1200329"/>
          </a:xfrm>
          <a:prstGeom prst="rect">
            <a:avLst/>
          </a:prstGeom>
        </p:spPr>
        <p:txBody>
          <a:bodyPr wrap="square">
            <a:spAutoFit/>
          </a:bodyPr>
          <a:lstStyle/>
          <a:p>
            <a:r>
              <a:rPr lang="en-US" dirty="0"/>
              <a:t>If message integrity, authentication, and non-repudiation </a:t>
            </a:r>
            <a:r>
              <a:rPr lang="en-US" b="1" dirty="0"/>
              <a:t>services are also needed</a:t>
            </a:r>
            <a:r>
              <a:rPr lang="en-US" dirty="0"/>
              <a:t> in this scenario, the following steps are added to the above process.</a:t>
            </a:r>
          </a:p>
          <a:p>
            <a:r>
              <a:rPr lang="en-US" dirty="0"/>
              <a:t>The sender produces hash of message and digitally signs this hash with </a:t>
            </a:r>
            <a:r>
              <a:rPr lang="en-US" b="1" dirty="0"/>
              <a:t>his private key</a:t>
            </a:r>
            <a:r>
              <a:rPr lang="en-US" dirty="0"/>
              <a:t>, S</a:t>
            </a:r>
            <a:r>
              <a:rPr lang="en-US" baseline="-25000" dirty="0"/>
              <a:t>PVT</a:t>
            </a:r>
            <a:r>
              <a:rPr lang="en-US" dirty="0"/>
              <a:t>.</a:t>
            </a:r>
          </a:p>
          <a:p>
            <a:r>
              <a:rPr lang="en-US" dirty="0"/>
              <a:t>The sender sends this signed hash to the recipient along with other components.</a:t>
            </a:r>
          </a:p>
        </p:txBody>
      </p:sp>
      <p:pic>
        <p:nvPicPr>
          <p:cNvPr id="6" name="Picture 5" descr="message_integrity_authentication_non_repudiation.jpg"/>
          <p:cNvPicPr>
            <a:picLocks noChangeAspect="1"/>
          </p:cNvPicPr>
          <p:nvPr/>
        </p:nvPicPr>
        <p:blipFill>
          <a:blip r:embed="rId3" cstate="print"/>
          <a:stretch>
            <a:fillRect/>
          </a:stretch>
        </p:blipFill>
        <p:spPr>
          <a:xfrm>
            <a:off x="0" y="3038218"/>
            <a:ext cx="9144000" cy="1838582"/>
          </a:xfrm>
          <a:prstGeom prst="rect">
            <a:avLst/>
          </a:prstGeom>
        </p:spPr>
      </p:pic>
      <p:sp>
        <p:nvSpPr>
          <p:cNvPr id="7" name="Rectangle 6"/>
          <p:cNvSpPr/>
          <p:nvPr/>
        </p:nvSpPr>
        <p:spPr>
          <a:xfrm>
            <a:off x="0" y="4937878"/>
            <a:ext cx="9144000" cy="1477328"/>
          </a:xfrm>
          <a:prstGeom prst="rect">
            <a:avLst/>
          </a:prstGeom>
        </p:spPr>
        <p:txBody>
          <a:bodyPr wrap="square">
            <a:spAutoFit/>
          </a:bodyPr>
          <a:lstStyle/>
          <a:p>
            <a:r>
              <a:rPr lang="en-US" dirty="0"/>
              <a:t>The recipient uses public key S</a:t>
            </a:r>
            <a:r>
              <a:rPr lang="en-US" baseline="-25000" dirty="0"/>
              <a:t>PUB</a:t>
            </a:r>
            <a:r>
              <a:rPr lang="en-US" dirty="0"/>
              <a:t> and extracts the hash received under the sender’s signature.</a:t>
            </a:r>
          </a:p>
          <a:p>
            <a:r>
              <a:rPr lang="en-US" dirty="0"/>
              <a:t>The recipient then hashes the decrypted message and now </a:t>
            </a:r>
            <a:r>
              <a:rPr lang="en-US" b="1" dirty="0"/>
              <a:t>compares the two hash values.</a:t>
            </a:r>
            <a:r>
              <a:rPr lang="en-US" dirty="0"/>
              <a:t> If they match, message integrity is considered to be achieved.</a:t>
            </a:r>
          </a:p>
          <a:p>
            <a:r>
              <a:rPr lang="en-US" dirty="0"/>
              <a:t>Also, the recipient is sure that the message is sent by the sender (authentication). And lastly, the sender cannot </a:t>
            </a:r>
            <a:r>
              <a:rPr lang="en-US" b="1" dirty="0"/>
              <a:t>deny that he did not send the message </a:t>
            </a:r>
            <a:r>
              <a:rPr lang="en-US" dirty="0"/>
              <a:t>(non-repudiation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a:t>One-to-Multiple Recipients E-mail</a:t>
            </a:r>
          </a:p>
        </p:txBody>
      </p:sp>
      <p:sp>
        <p:nvSpPr>
          <p:cNvPr id="3" name="Content Placeholder 2"/>
          <p:cNvSpPr>
            <a:spLocks noGrp="1"/>
          </p:cNvSpPr>
          <p:nvPr>
            <p:ph idx="1"/>
          </p:nvPr>
        </p:nvSpPr>
        <p:spPr>
          <a:xfrm>
            <a:off x="457200" y="533400"/>
            <a:ext cx="8229600" cy="914400"/>
          </a:xfrm>
        </p:spPr>
        <p:txBody>
          <a:bodyPr>
            <a:noAutofit/>
          </a:bodyPr>
          <a:lstStyle/>
          <a:p>
            <a:r>
              <a:rPr lang="en-US" sz="1800" dirty="0"/>
              <a:t>In this scenario, the sender sends an e-mail message to two or more recipients. The list is managed by the sender’s e-mail program (UA + local MTA). All recipients get the same message.</a:t>
            </a:r>
          </a:p>
          <a:p>
            <a:pPr>
              <a:buNone/>
            </a:pPr>
            <a:br>
              <a:rPr lang="en-US" sz="1800" dirty="0"/>
            </a:br>
            <a:endParaRPr lang="en-US" sz="1800" dirty="0"/>
          </a:p>
          <a:p>
            <a:pPr>
              <a:buNone/>
            </a:pPr>
            <a:endParaRPr lang="en-US" sz="1800" dirty="0"/>
          </a:p>
          <a:p>
            <a:pPr>
              <a:buNone/>
            </a:pPr>
            <a:endParaRPr lang="en-US" sz="1800" dirty="0"/>
          </a:p>
          <a:p>
            <a:pPr>
              <a:buNone/>
            </a:pPr>
            <a:endParaRPr lang="en-US" sz="1800" dirty="0"/>
          </a:p>
          <a:p>
            <a:pPr>
              <a:buNone/>
            </a:pPr>
            <a:endParaRPr lang="en-US" sz="1800" dirty="0"/>
          </a:p>
        </p:txBody>
      </p:sp>
      <p:pic>
        <p:nvPicPr>
          <p:cNvPr id="4" name="Picture 3" descr="one_to_multiple_recipients_email.jpg"/>
          <p:cNvPicPr>
            <a:picLocks noChangeAspect="1"/>
          </p:cNvPicPr>
          <p:nvPr/>
        </p:nvPicPr>
        <p:blipFill>
          <a:blip r:embed="rId2" cstate="print"/>
          <a:stretch>
            <a:fillRect/>
          </a:stretch>
        </p:blipFill>
        <p:spPr>
          <a:xfrm>
            <a:off x="685800" y="1524000"/>
            <a:ext cx="8077200" cy="1247981"/>
          </a:xfrm>
          <a:prstGeom prst="rect">
            <a:avLst/>
          </a:prstGeom>
        </p:spPr>
      </p:pic>
      <p:sp>
        <p:nvSpPr>
          <p:cNvPr id="5" name="Rectangle 4"/>
          <p:cNvSpPr/>
          <p:nvPr/>
        </p:nvSpPr>
        <p:spPr>
          <a:xfrm>
            <a:off x="457200" y="2819400"/>
            <a:ext cx="8305800" cy="3693319"/>
          </a:xfrm>
          <a:prstGeom prst="rect">
            <a:avLst/>
          </a:prstGeom>
        </p:spPr>
        <p:txBody>
          <a:bodyPr wrap="square">
            <a:spAutoFit/>
          </a:bodyPr>
          <a:lstStyle/>
          <a:p>
            <a:r>
              <a:rPr lang="en-US" dirty="0"/>
              <a:t>Let’s assume, the sender wants to send confidential e-mail to many recipients (say R1, R2, and R3). The provision of privacy in this case is achieved as follows −</a:t>
            </a:r>
          </a:p>
          <a:p>
            <a:r>
              <a:rPr lang="en-US" dirty="0"/>
              <a:t>The sender and all recipients have their own pair of private-public keys.</a:t>
            </a:r>
          </a:p>
          <a:p>
            <a:r>
              <a:rPr lang="en-US" dirty="0"/>
              <a:t>The sender generates a secret symmetric key, K</a:t>
            </a:r>
            <a:r>
              <a:rPr lang="en-US" baseline="-25000" dirty="0"/>
              <a:t>s</a:t>
            </a:r>
            <a:r>
              <a:rPr lang="en-US" dirty="0"/>
              <a:t> and encrypts the message with this key.</a:t>
            </a:r>
          </a:p>
          <a:p>
            <a:r>
              <a:rPr lang="en-US" dirty="0"/>
              <a:t>The sender then encrypts K</a:t>
            </a:r>
            <a:r>
              <a:rPr lang="en-US" baseline="-25000" dirty="0"/>
              <a:t>S</a:t>
            </a:r>
            <a:r>
              <a:rPr lang="en-US" b="1" dirty="0"/>
              <a:t> multiple times with public keys of R1, R2, and R3, getting R1</a:t>
            </a:r>
            <a:r>
              <a:rPr lang="en-US" b="1" baseline="-25000" dirty="0"/>
              <a:t>PUB</a:t>
            </a:r>
            <a:r>
              <a:rPr lang="en-US" b="1" dirty="0"/>
              <a:t>(K</a:t>
            </a:r>
            <a:r>
              <a:rPr lang="en-US" b="1" baseline="-25000" dirty="0"/>
              <a:t>S</a:t>
            </a:r>
            <a:r>
              <a:rPr lang="en-US" b="1" dirty="0"/>
              <a:t>), R2</a:t>
            </a:r>
            <a:r>
              <a:rPr lang="en-US" b="1" baseline="-25000" dirty="0"/>
              <a:t>PUB</a:t>
            </a:r>
            <a:r>
              <a:rPr lang="en-US" b="1" dirty="0"/>
              <a:t>(K</a:t>
            </a:r>
            <a:r>
              <a:rPr lang="en-US" b="1" baseline="-25000" dirty="0"/>
              <a:t>S</a:t>
            </a:r>
            <a:r>
              <a:rPr lang="en-US" b="1" dirty="0"/>
              <a:t>), and R3</a:t>
            </a:r>
            <a:r>
              <a:rPr lang="en-US" b="1" baseline="-25000" dirty="0"/>
              <a:t>PUB</a:t>
            </a:r>
            <a:r>
              <a:rPr lang="en-US" b="1" dirty="0"/>
              <a:t>(K</a:t>
            </a:r>
            <a:r>
              <a:rPr lang="en-US" b="1" baseline="-25000" dirty="0"/>
              <a:t>S</a:t>
            </a:r>
            <a:r>
              <a:rPr lang="en-US" b="1" dirty="0"/>
              <a:t>).</a:t>
            </a:r>
          </a:p>
          <a:p>
            <a:r>
              <a:rPr lang="en-US" dirty="0"/>
              <a:t>The sender sends encrypted message and corresponding encrypted K</a:t>
            </a:r>
            <a:r>
              <a:rPr lang="en-US" baseline="-25000" dirty="0"/>
              <a:t>S</a:t>
            </a:r>
            <a:r>
              <a:rPr lang="en-US" dirty="0"/>
              <a:t> to the recipient. For example, recipient 1 (R1) receives encrypted message and R1</a:t>
            </a:r>
            <a:r>
              <a:rPr lang="en-US" baseline="-25000" dirty="0"/>
              <a:t>PUB</a:t>
            </a:r>
            <a:r>
              <a:rPr lang="en-US" dirty="0"/>
              <a:t>(K</a:t>
            </a:r>
            <a:r>
              <a:rPr lang="en-US" baseline="-25000" dirty="0"/>
              <a:t>S</a:t>
            </a:r>
            <a:r>
              <a:rPr lang="en-US" dirty="0"/>
              <a:t>).</a:t>
            </a:r>
          </a:p>
          <a:p>
            <a:r>
              <a:rPr lang="en-US" b="1" dirty="0"/>
              <a:t>Each recipient first extracts key K</a:t>
            </a:r>
            <a:r>
              <a:rPr lang="en-US" b="1" baseline="-25000" dirty="0"/>
              <a:t>S</a:t>
            </a:r>
            <a:r>
              <a:rPr lang="en-US" b="1" dirty="0"/>
              <a:t> by decrypting encoded K</a:t>
            </a:r>
            <a:r>
              <a:rPr lang="en-US" b="1" baseline="-25000" dirty="0"/>
              <a:t>S</a:t>
            </a:r>
            <a:r>
              <a:rPr lang="en-US" b="1" dirty="0"/>
              <a:t> using his private key.</a:t>
            </a:r>
          </a:p>
          <a:p>
            <a:r>
              <a:rPr lang="en-US" dirty="0"/>
              <a:t>Each recipient then </a:t>
            </a:r>
            <a:r>
              <a:rPr lang="en-US" b="1" dirty="0"/>
              <a:t>decrypts</a:t>
            </a:r>
            <a:r>
              <a:rPr lang="en-US" dirty="0"/>
              <a:t> the message using the </a:t>
            </a:r>
            <a:r>
              <a:rPr lang="en-US" b="1" dirty="0"/>
              <a:t>symmetric key, K</a:t>
            </a:r>
            <a:r>
              <a:rPr lang="en-US" b="1" baseline="-25000" dirty="0"/>
              <a:t>S</a:t>
            </a:r>
            <a:r>
              <a:rPr lang="en-US" dirty="0"/>
              <a:t>.</a:t>
            </a:r>
          </a:p>
          <a:p>
            <a:r>
              <a:rPr lang="en-US" dirty="0"/>
              <a:t>For providing the message integrity, authentication, and non-repudiation, the steps to be followed are similar to the steps mentioned above in one-to-one e-mail scenario.</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normAutofit fontScale="90000"/>
          </a:bodyPr>
          <a:lstStyle/>
          <a:p>
            <a:r>
              <a:rPr lang="en-US" dirty="0"/>
              <a:t>One-to-Distribution List E-mail</a:t>
            </a:r>
          </a:p>
        </p:txBody>
      </p:sp>
      <p:sp>
        <p:nvSpPr>
          <p:cNvPr id="3" name="Content Placeholder 2"/>
          <p:cNvSpPr>
            <a:spLocks noGrp="1"/>
          </p:cNvSpPr>
          <p:nvPr>
            <p:ph idx="1"/>
          </p:nvPr>
        </p:nvSpPr>
        <p:spPr>
          <a:xfrm>
            <a:off x="457200" y="1143000"/>
            <a:ext cx="8229600" cy="2743200"/>
          </a:xfrm>
        </p:spPr>
        <p:txBody>
          <a:bodyPr>
            <a:normAutofit/>
          </a:bodyPr>
          <a:lstStyle/>
          <a:p>
            <a:r>
              <a:rPr lang="en-US" sz="2400" dirty="0"/>
              <a:t>In this scenario, the sender sends an e-mail message to two or more recipients but the list of recipients is not managed locally by the sender. Generally, the </a:t>
            </a:r>
            <a:r>
              <a:rPr lang="en-US" sz="2400" b="1" dirty="0"/>
              <a:t>e-mail server (MTA) maintains the mailing list.</a:t>
            </a:r>
          </a:p>
          <a:p>
            <a:r>
              <a:rPr lang="en-US" sz="2400" dirty="0"/>
              <a:t>The sender </a:t>
            </a:r>
            <a:r>
              <a:rPr lang="en-US" sz="2400" b="1" dirty="0"/>
              <a:t>sends a mail to the MTA </a:t>
            </a:r>
            <a:r>
              <a:rPr lang="en-US" sz="2400" dirty="0"/>
              <a:t>managing the mailing list and then the mail is exploded by MTA to all recipients in the list.</a:t>
            </a:r>
          </a:p>
          <a:p>
            <a:endParaRPr lang="en-US" sz="2400" dirty="0"/>
          </a:p>
        </p:txBody>
      </p:sp>
      <p:pic>
        <p:nvPicPr>
          <p:cNvPr id="4" name="Picture 3" descr="a.jpg"/>
          <p:cNvPicPr>
            <a:picLocks noChangeAspect="1"/>
          </p:cNvPicPr>
          <p:nvPr/>
        </p:nvPicPr>
        <p:blipFill>
          <a:blip r:embed="rId2" cstate="print"/>
          <a:stretch>
            <a:fillRect/>
          </a:stretch>
        </p:blipFill>
        <p:spPr>
          <a:xfrm>
            <a:off x="685800" y="4343401"/>
            <a:ext cx="7848600" cy="1981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dirty="0"/>
              <a:t>Message Authentication Code (MAC)</a:t>
            </a:r>
          </a:p>
        </p:txBody>
      </p:sp>
      <p:sp>
        <p:nvSpPr>
          <p:cNvPr id="3" name="Content Placeholder 2"/>
          <p:cNvSpPr>
            <a:spLocks noGrp="1"/>
          </p:cNvSpPr>
          <p:nvPr>
            <p:ph idx="1"/>
          </p:nvPr>
        </p:nvSpPr>
        <p:spPr/>
        <p:txBody>
          <a:bodyPr>
            <a:normAutofit fontScale="85000" lnSpcReduction="10000"/>
          </a:bodyPr>
          <a:lstStyle/>
          <a:p>
            <a:pPr algn="just"/>
            <a:r>
              <a:rPr lang="en-US" dirty="0">
                <a:latin typeface="Times New Roman" pitchFamily="18" charset="0"/>
                <a:cs typeface="Times New Roman" pitchFamily="18" charset="0"/>
              </a:rPr>
              <a:t>MAC algorithm is a symmetric key cryptographic technique to provide message authentication. For establishing MAC process, the sender and receiver share a symmetric key K.</a:t>
            </a:r>
          </a:p>
          <a:p>
            <a:pPr algn="just"/>
            <a:r>
              <a:rPr lang="en-US" dirty="0">
                <a:latin typeface="Times New Roman" pitchFamily="18" charset="0"/>
                <a:cs typeface="Times New Roman" pitchFamily="18" charset="0"/>
              </a:rPr>
              <a:t>Essentially, a MAC is an encrypted checksum generated on the underlying message that is sent along with a message to ensure message authentication.</a:t>
            </a:r>
          </a:p>
          <a:p>
            <a:pPr algn="just"/>
            <a:r>
              <a:rPr lang="en-US" dirty="0">
                <a:latin typeface="Times New Roman" pitchFamily="18" charset="0"/>
                <a:cs typeface="Times New Roman" pitchFamily="18" charset="0"/>
              </a:rPr>
              <a:t>The process of using MAC for authentication is depicted in the following illustration −</a:t>
            </a:r>
          </a:p>
          <a:p>
            <a:pPr>
              <a:buNone/>
            </a:pPr>
            <a:br>
              <a:rPr lang="en-US" dirty="0"/>
            </a:b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304800"/>
            <a:ext cx="8839200" cy="6592574"/>
          </a:xfrm>
          <a:prstGeom prst="rect">
            <a:avLst/>
          </a:prstGeom>
        </p:spPr>
        <p:txBody>
          <a:bodyPr wrap="square">
            <a:spAutoFit/>
          </a:bodyPr>
          <a:lstStyle/>
          <a:p>
            <a:pPr>
              <a:buNone/>
            </a:pPr>
            <a:r>
              <a:rPr lang="en-US" sz="2200" dirty="0"/>
              <a:t>In this case, when the sender wants to send a confidential e-mail to the recipients of the mailing list (say R1, R2, and R3); the privacy is ensured as follows −</a:t>
            </a:r>
          </a:p>
          <a:p>
            <a:r>
              <a:rPr lang="en-US" sz="2200" dirty="0"/>
              <a:t>The </a:t>
            </a:r>
            <a:r>
              <a:rPr lang="en-US" sz="2200" b="1" dirty="0"/>
              <a:t>sender and all recipients have their own pair of private-public keys</a:t>
            </a:r>
            <a:r>
              <a:rPr lang="en-US" sz="2200" dirty="0"/>
              <a:t>. The Exploder Server has a pair of private-public key for each mailing list (</a:t>
            </a:r>
            <a:r>
              <a:rPr lang="en-US" sz="2200" dirty="0" err="1"/>
              <a:t>List</a:t>
            </a:r>
            <a:r>
              <a:rPr lang="en-US" sz="2200" baseline="-25000" dirty="0" err="1"/>
              <a:t>PUB</a:t>
            </a:r>
            <a:r>
              <a:rPr lang="en-US" sz="2200" dirty="0"/>
              <a:t>, </a:t>
            </a:r>
            <a:r>
              <a:rPr lang="en-US" sz="2200" dirty="0" err="1"/>
              <a:t>List</a:t>
            </a:r>
            <a:r>
              <a:rPr lang="en-US" sz="2200" baseline="-25000" dirty="0" err="1"/>
              <a:t>PVT</a:t>
            </a:r>
            <a:r>
              <a:rPr lang="en-US" sz="2200" dirty="0"/>
              <a:t>) maintained by it.</a:t>
            </a:r>
          </a:p>
          <a:p>
            <a:r>
              <a:rPr lang="en-US" sz="2200" dirty="0"/>
              <a:t>The </a:t>
            </a:r>
            <a:r>
              <a:rPr lang="en-US" sz="2200" b="1" dirty="0"/>
              <a:t>sender</a:t>
            </a:r>
            <a:r>
              <a:rPr lang="en-US" sz="2200" dirty="0"/>
              <a:t> </a:t>
            </a:r>
            <a:r>
              <a:rPr lang="en-US" sz="2200" b="1" dirty="0"/>
              <a:t>generates</a:t>
            </a:r>
            <a:r>
              <a:rPr lang="en-US" sz="2200" dirty="0"/>
              <a:t> a secret symmetric key K</a:t>
            </a:r>
            <a:r>
              <a:rPr lang="en-US" sz="2200" baseline="-25000" dirty="0"/>
              <a:t>s</a:t>
            </a:r>
            <a:r>
              <a:rPr lang="en-US" sz="2200" dirty="0"/>
              <a:t> and then encrypts the message with this key.</a:t>
            </a:r>
          </a:p>
          <a:p>
            <a:r>
              <a:rPr lang="en-US" sz="2200" dirty="0"/>
              <a:t>The </a:t>
            </a:r>
            <a:r>
              <a:rPr lang="en-US" sz="2200" b="1" dirty="0"/>
              <a:t>sender</a:t>
            </a:r>
            <a:r>
              <a:rPr lang="en-US" sz="2200" dirty="0"/>
              <a:t> then </a:t>
            </a:r>
            <a:r>
              <a:rPr lang="en-US" sz="2200" b="1" dirty="0"/>
              <a:t>encrypts</a:t>
            </a:r>
            <a:r>
              <a:rPr lang="en-US" sz="2200" dirty="0"/>
              <a:t> K</a:t>
            </a:r>
            <a:r>
              <a:rPr lang="en-US" sz="2200" baseline="-25000" dirty="0"/>
              <a:t>S</a:t>
            </a:r>
            <a:r>
              <a:rPr lang="en-US" sz="2200" dirty="0"/>
              <a:t> with the </a:t>
            </a:r>
            <a:r>
              <a:rPr lang="en-US" sz="2200" b="1" dirty="0"/>
              <a:t>public key associated with the list</a:t>
            </a:r>
            <a:r>
              <a:rPr lang="en-US" sz="2200" dirty="0"/>
              <a:t>, obtains </a:t>
            </a:r>
            <a:r>
              <a:rPr lang="en-US" sz="2200" dirty="0" err="1"/>
              <a:t>List</a:t>
            </a:r>
            <a:r>
              <a:rPr lang="en-US" sz="2200" baseline="-25000" dirty="0" err="1"/>
              <a:t>PUB</a:t>
            </a:r>
            <a:r>
              <a:rPr lang="en-US" sz="2200" dirty="0"/>
              <a:t>(K</a:t>
            </a:r>
            <a:r>
              <a:rPr lang="en-US" sz="2200" baseline="-25000" dirty="0"/>
              <a:t>S</a:t>
            </a:r>
            <a:r>
              <a:rPr lang="en-US" sz="2200" dirty="0"/>
              <a:t>).</a:t>
            </a:r>
          </a:p>
          <a:p>
            <a:r>
              <a:rPr lang="en-US" sz="2200" dirty="0"/>
              <a:t>The sender sends encrypted message and </a:t>
            </a:r>
            <a:r>
              <a:rPr lang="en-US" sz="2200" dirty="0" err="1"/>
              <a:t>List</a:t>
            </a:r>
            <a:r>
              <a:rPr lang="en-US" sz="2200" baseline="-25000" dirty="0" err="1"/>
              <a:t>PUB</a:t>
            </a:r>
            <a:r>
              <a:rPr lang="en-US" sz="2200" dirty="0"/>
              <a:t>(K</a:t>
            </a:r>
            <a:r>
              <a:rPr lang="en-US" sz="2200" baseline="-25000" dirty="0"/>
              <a:t>S</a:t>
            </a:r>
            <a:r>
              <a:rPr lang="en-US" sz="2200" dirty="0"/>
              <a:t>). The exploder MTA decrypts </a:t>
            </a:r>
            <a:r>
              <a:rPr lang="en-US" sz="2200" dirty="0" err="1"/>
              <a:t>List</a:t>
            </a:r>
            <a:r>
              <a:rPr lang="en-US" sz="2200" baseline="-25000" dirty="0" err="1"/>
              <a:t>PUB</a:t>
            </a:r>
            <a:r>
              <a:rPr lang="en-US" sz="2200" dirty="0"/>
              <a:t>(K</a:t>
            </a:r>
            <a:r>
              <a:rPr lang="en-US" sz="2200" baseline="-25000" dirty="0"/>
              <a:t>S</a:t>
            </a:r>
            <a:r>
              <a:rPr lang="en-US" sz="2200" dirty="0"/>
              <a:t>) using </a:t>
            </a:r>
            <a:r>
              <a:rPr lang="en-US" sz="2200" dirty="0" err="1"/>
              <a:t>List</a:t>
            </a:r>
            <a:r>
              <a:rPr lang="en-US" sz="2200" baseline="-25000" dirty="0" err="1"/>
              <a:t>PVT</a:t>
            </a:r>
            <a:r>
              <a:rPr lang="en-US" sz="2200" dirty="0"/>
              <a:t> and obtains K</a:t>
            </a:r>
            <a:r>
              <a:rPr lang="en-US" sz="2200" baseline="-25000" dirty="0"/>
              <a:t>S</a:t>
            </a:r>
            <a:r>
              <a:rPr lang="en-US" sz="2200" dirty="0"/>
              <a:t>.</a:t>
            </a:r>
          </a:p>
          <a:p>
            <a:r>
              <a:rPr lang="en-US" sz="2200" dirty="0"/>
              <a:t>The exploder encrypts K</a:t>
            </a:r>
            <a:r>
              <a:rPr lang="en-US" sz="2200" baseline="-25000" dirty="0"/>
              <a:t>S</a:t>
            </a:r>
            <a:r>
              <a:rPr lang="en-US" sz="2200" dirty="0"/>
              <a:t> with as many public keys as there are members in the list.</a:t>
            </a:r>
          </a:p>
          <a:p>
            <a:r>
              <a:rPr lang="en-US" sz="2200" dirty="0"/>
              <a:t>The Exploder forwards the received encrypted message and corresponding encrypted K</a:t>
            </a:r>
            <a:r>
              <a:rPr lang="en-US" sz="2200" baseline="-25000" dirty="0"/>
              <a:t>S</a:t>
            </a:r>
            <a:r>
              <a:rPr lang="en-US" sz="2200" dirty="0"/>
              <a:t> to all recipients in the list. For example, the Exploder forwards the encrypted message and R1</a:t>
            </a:r>
            <a:r>
              <a:rPr lang="en-US" sz="2200" baseline="-25000" dirty="0"/>
              <a:t>PUB</a:t>
            </a:r>
            <a:r>
              <a:rPr lang="en-US" sz="2200" dirty="0"/>
              <a:t>(K</a:t>
            </a:r>
            <a:r>
              <a:rPr lang="en-US" sz="2200" baseline="-25000" dirty="0"/>
              <a:t>S</a:t>
            </a:r>
            <a:r>
              <a:rPr lang="en-US" sz="2200" dirty="0"/>
              <a:t>) to recipient 1 and so 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endParaRPr lang="en-US" dirty="0"/>
          </a:p>
          <a:p>
            <a:endParaRPr lang="en-US" dirty="0"/>
          </a:p>
          <a:p>
            <a:endParaRPr lang="en-US" dirty="0"/>
          </a:p>
          <a:p>
            <a:endParaRPr lang="en-US" dirty="0"/>
          </a:p>
          <a:p>
            <a:endParaRPr lang="en-US" dirty="0"/>
          </a:p>
          <a:p>
            <a:r>
              <a:rPr lang="en-US" dirty="0">
                <a:solidFill>
                  <a:schemeClr val="bg1">
                    <a:lumMod val="85000"/>
                  </a:schemeClr>
                </a:solidFill>
              </a:rPr>
              <a:t>For providing the message integrity, authentication, and non-repudiation the steps to be followed are similar as given in case of one-to-one e-mail scenario.</a:t>
            </a:r>
          </a:p>
          <a:p>
            <a:r>
              <a:rPr lang="en-US" dirty="0">
                <a:solidFill>
                  <a:schemeClr val="bg1">
                    <a:lumMod val="85000"/>
                  </a:schemeClr>
                </a:solidFill>
              </a:rPr>
              <a:t>Interestingly, the e-mail program employing above security to </a:t>
            </a:r>
            <a:r>
              <a:rPr lang="en-US" b="1" dirty="0">
                <a:solidFill>
                  <a:schemeClr val="bg1">
                    <a:lumMod val="85000"/>
                  </a:schemeClr>
                </a:solidFill>
              </a:rPr>
              <a:t>work for </a:t>
            </a:r>
            <a:r>
              <a:rPr lang="en-US" dirty="0">
                <a:solidFill>
                  <a:schemeClr val="bg1">
                    <a:lumMod val="85000"/>
                  </a:schemeClr>
                </a:solidFill>
              </a:rPr>
              <a:t>method for securing e-mail is expected </a:t>
            </a:r>
            <a:r>
              <a:rPr lang="en-US" b="1" dirty="0">
                <a:solidFill>
                  <a:schemeClr val="bg1">
                    <a:lumMod val="85000"/>
                  </a:schemeClr>
                </a:solidFill>
              </a:rPr>
              <a:t>all the possible scenarios discussed above. </a:t>
            </a:r>
            <a:r>
              <a:rPr lang="en-US" dirty="0"/>
              <a:t>Most of the </a:t>
            </a:r>
            <a:r>
              <a:rPr lang="en-US" b="1" dirty="0"/>
              <a:t>above security mechanisms </a:t>
            </a:r>
            <a:r>
              <a:rPr lang="en-US" dirty="0"/>
              <a:t>for e-mail are provided by </a:t>
            </a:r>
            <a:r>
              <a:rPr lang="en-US" b="1" dirty="0"/>
              <a:t>two popular schemes</a:t>
            </a:r>
            <a:r>
              <a:rPr lang="en-US" dirty="0"/>
              <a:t>, Pretty Good Privacy (PGP) and S/MIME. We discuss both in the following sections.</a:t>
            </a:r>
          </a:p>
          <a:p>
            <a:endParaRPr lang="en-US" dirty="0"/>
          </a:p>
        </p:txBody>
      </p:sp>
      <p:pic>
        <p:nvPicPr>
          <p:cNvPr id="4" name="Picture 3" descr="b.jpg"/>
          <p:cNvPicPr>
            <a:picLocks noChangeAspect="1"/>
          </p:cNvPicPr>
          <p:nvPr/>
        </p:nvPicPr>
        <p:blipFill>
          <a:blip r:embed="rId2" cstate="print"/>
          <a:stretch>
            <a:fillRect/>
          </a:stretch>
        </p:blipFill>
        <p:spPr>
          <a:xfrm>
            <a:off x="533400" y="228600"/>
            <a:ext cx="7848600" cy="1905266"/>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a:t>MIME</a:t>
            </a:r>
          </a:p>
        </p:txBody>
      </p:sp>
      <p:sp>
        <p:nvSpPr>
          <p:cNvPr id="3" name="Content Placeholder 2"/>
          <p:cNvSpPr>
            <a:spLocks noGrp="1"/>
          </p:cNvSpPr>
          <p:nvPr>
            <p:ph idx="1"/>
          </p:nvPr>
        </p:nvSpPr>
        <p:spPr>
          <a:xfrm>
            <a:off x="457200" y="457200"/>
            <a:ext cx="8229600" cy="6248400"/>
          </a:xfrm>
        </p:spPr>
        <p:txBody>
          <a:bodyPr>
            <a:noAutofit/>
          </a:bodyPr>
          <a:lstStyle/>
          <a:p>
            <a:r>
              <a:rPr lang="en-US" sz="2300" dirty="0"/>
              <a:t>Basic Internet </a:t>
            </a:r>
            <a:r>
              <a:rPr lang="en-US" sz="2300" b="1" dirty="0"/>
              <a:t>e-mail standard was written</a:t>
            </a:r>
            <a:r>
              <a:rPr lang="en-US" sz="2300" dirty="0"/>
              <a:t> in </a:t>
            </a:r>
            <a:r>
              <a:rPr lang="en-US" sz="2300" b="1" dirty="0"/>
              <a:t>1982</a:t>
            </a:r>
            <a:r>
              <a:rPr lang="en-US" sz="2300" dirty="0"/>
              <a:t> and it describes the format of e-mail message exchanged on the Internet. </a:t>
            </a:r>
          </a:p>
          <a:p>
            <a:r>
              <a:rPr lang="en-US" sz="2300" dirty="0"/>
              <a:t>It mainly supports e-mail message </a:t>
            </a:r>
            <a:r>
              <a:rPr lang="en-US" sz="2300" b="1" dirty="0"/>
              <a:t>written as </a:t>
            </a:r>
            <a:r>
              <a:rPr lang="en-US" sz="2300" dirty="0"/>
              <a:t>text in basic </a:t>
            </a:r>
            <a:r>
              <a:rPr lang="en-US" sz="2300" b="1" dirty="0"/>
              <a:t>Roman alphabet</a:t>
            </a:r>
            <a:r>
              <a:rPr lang="en-US" sz="2300" dirty="0"/>
              <a:t>.</a:t>
            </a:r>
          </a:p>
          <a:p>
            <a:r>
              <a:rPr lang="en-US" sz="2300" dirty="0"/>
              <a:t>By 1992, </a:t>
            </a:r>
            <a:r>
              <a:rPr lang="en-US" sz="2300" b="1" dirty="0"/>
              <a:t>the need was felt to improve </a:t>
            </a:r>
            <a:r>
              <a:rPr lang="en-US" sz="2300" dirty="0"/>
              <a:t>the same. Hence, an </a:t>
            </a:r>
            <a:r>
              <a:rPr lang="en-US" sz="2300" b="1" dirty="0">
                <a:solidFill>
                  <a:srgbClr val="FF0000"/>
                </a:solidFill>
              </a:rPr>
              <a:t>additional standard </a:t>
            </a:r>
            <a:r>
              <a:rPr lang="en-US" sz="2300" b="1" i="1" dirty="0">
                <a:solidFill>
                  <a:srgbClr val="FF0000"/>
                </a:solidFill>
              </a:rPr>
              <a:t>Multipurpose Internet Mail Extensions</a:t>
            </a:r>
            <a:r>
              <a:rPr lang="en-US" sz="2300" b="1" dirty="0">
                <a:solidFill>
                  <a:srgbClr val="FF0000"/>
                </a:solidFill>
              </a:rPr>
              <a:t> (MIME) </a:t>
            </a:r>
            <a:r>
              <a:rPr lang="en-US" sz="2300" dirty="0"/>
              <a:t>was defined. </a:t>
            </a:r>
          </a:p>
          <a:p>
            <a:r>
              <a:rPr lang="en-US" sz="2300" dirty="0"/>
              <a:t>It is a set of extensions to the basic Internet E-mail standard. </a:t>
            </a:r>
          </a:p>
          <a:p>
            <a:r>
              <a:rPr lang="en-US" sz="2300" dirty="0"/>
              <a:t>MIME </a:t>
            </a:r>
            <a:r>
              <a:rPr lang="en-US" sz="2300" dirty="0">
                <a:solidFill>
                  <a:srgbClr val="FF0000"/>
                </a:solidFill>
              </a:rPr>
              <a:t>provides</a:t>
            </a:r>
            <a:r>
              <a:rPr lang="en-US" sz="2300" dirty="0"/>
              <a:t> an </a:t>
            </a:r>
            <a:r>
              <a:rPr lang="en-US" sz="2300" dirty="0">
                <a:solidFill>
                  <a:srgbClr val="FF0000"/>
                </a:solidFill>
              </a:rPr>
              <a:t>ability</a:t>
            </a:r>
            <a:r>
              <a:rPr lang="en-US" sz="2300" dirty="0"/>
              <a:t> to send e-mail using </a:t>
            </a:r>
            <a:r>
              <a:rPr lang="en-US" sz="2300" dirty="0">
                <a:solidFill>
                  <a:srgbClr val="FF0000"/>
                </a:solidFill>
              </a:rPr>
              <a:t>characters</a:t>
            </a:r>
            <a:r>
              <a:rPr lang="en-US" sz="2300" dirty="0"/>
              <a:t> other than those of the basic Roman alphabet such as </a:t>
            </a:r>
            <a:r>
              <a:rPr lang="en-US" sz="2300" dirty="0">
                <a:solidFill>
                  <a:srgbClr val="FF0000"/>
                </a:solidFill>
              </a:rPr>
              <a:t>Cyrillic alphabet </a:t>
            </a:r>
            <a:r>
              <a:rPr lang="en-US" sz="2300" dirty="0"/>
              <a:t>(used in Russian), the </a:t>
            </a:r>
            <a:r>
              <a:rPr lang="en-US" sz="2300" dirty="0">
                <a:solidFill>
                  <a:srgbClr val="FF0000"/>
                </a:solidFill>
              </a:rPr>
              <a:t>Greek alphabet</a:t>
            </a:r>
            <a:r>
              <a:rPr lang="en-US" sz="2300" dirty="0"/>
              <a:t>, or even the ideographic characters of Chinese</a:t>
            </a:r>
          </a:p>
          <a:p>
            <a:r>
              <a:rPr lang="en-US" sz="2300" dirty="0"/>
              <a:t>Another need fulfilled by MIME is to send non-text contents, such as images or video clips. Due to this features, the MIME standard became widely adopted with SMTP for e-mail communication.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lstStyle/>
          <a:p>
            <a:r>
              <a:rPr lang="en-US" dirty="0"/>
              <a:t>Secure/Multipurpose Internet Mail Extension (S/MIME) is an </a:t>
            </a:r>
            <a:r>
              <a:rPr lang="en-US" b="1" dirty="0"/>
              <a:t>industry-standard</a:t>
            </a:r>
            <a:r>
              <a:rPr lang="en-US" dirty="0"/>
              <a:t> for email encryption and signature that is commonly used by businesses to improve email security. S/MIME is </a:t>
            </a:r>
            <a:r>
              <a:rPr lang="en-US" b="1" dirty="0"/>
              <a:t>supported</a:t>
            </a:r>
            <a:r>
              <a:rPr lang="en-US" dirty="0"/>
              <a:t> by the majority of corporate email clients.</a:t>
            </a:r>
          </a:p>
          <a:p>
            <a:pPr>
              <a:buNone/>
            </a:pPr>
            <a:endParaRPr lang="en-US" dirty="0"/>
          </a:p>
          <a:p>
            <a:r>
              <a:rPr lang="en-US" dirty="0"/>
              <a:t>S/MIME encrypts and digitally signs emails to verify that they are verified and that their contents have not been tampered with.</a:t>
            </a:r>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Pretty Good Privacy</a:t>
            </a:r>
            <a:r>
              <a:rPr lang="en-US" dirty="0"/>
              <a:t> (PGP)</a:t>
            </a:r>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a:buNone/>
            </a:pPr>
            <a:endParaRPr lang="en-US" dirty="0"/>
          </a:p>
          <a:p>
            <a:r>
              <a:rPr lang="en-US" b="1" dirty="0"/>
              <a:t>Pretty Good Privacy</a:t>
            </a:r>
            <a:r>
              <a:rPr lang="en-US" dirty="0"/>
              <a:t> (PGP) is an e-mail encryption scheme. It has become the </a:t>
            </a:r>
            <a:r>
              <a:rPr lang="en-US" b="1" dirty="0"/>
              <a:t>de-facto standard </a:t>
            </a:r>
            <a:r>
              <a:rPr lang="en-US" dirty="0"/>
              <a:t>for providing security services for e-mail communication.</a:t>
            </a:r>
          </a:p>
          <a:p>
            <a:r>
              <a:rPr lang="en-US" dirty="0"/>
              <a:t>As discussed above, it uses public key cryptography, symmetric key cryptography, hash function, and digital signature. It provides −</a:t>
            </a:r>
          </a:p>
          <a:p>
            <a:r>
              <a:rPr lang="en-US" dirty="0"/>
              <a:t>Privacy</a:t>
            </a:r>
          </a:p>
          <a:p>
            <a:r>
              <a:rPr lang="en-US" dirty="0"/>
              <a:t>Sender Authentication</a:t>
            </a:r>
          </a:p>
          <a:p>
            <a:r>
              <a:rPr lang="en-US" dirty="0"/>
              <a:t>Message Integrity</a:t>
            </a:r>
          </a:p>
          <a:p>
            <a:r>
              <a:rPr lang="en-US" dirty="0"/>
              <a:t>Non-repudiation</a:t>
            </a:r>
          </a:p>
          <a:p>
            <a:r>
              <a:rPr lang="en-US" dirty="0"/>
              <a:t>Along with these security services, it also </a:t>
            </a:r>
            <a:r>
              <a:rPr lang="en-US" b="1" dirty="0"/>
              <a:t>provides data compression and key management support</a:t>
            </a:r>
            <a:r>
              <a:rPr lang="en-US" dirty="0"/>
              <a:t>. PGP uses existing cryptographic algorithms such as RSA, IDEA, MD5, etc., rather than inventing the new ones</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Working of PGP</a:t>
            </a:r>
          </a:p>
        </p:txBody>
      </p:sp>
      <p:pic>
        <p:nvPicPr>
          <p:cNvPr id="4" name="Content Placeholder 3" descr="c.jpg"/>
          <p:cNvPicPr>
            <a:picLocks noGrp="1" noChangeAspect="1"/>
          </p:cNvPicPr>
          <p:nvPr>
            <p:ph idx="1"/>
          </p:nvPr>
        </p:nvPicPr>
        <p:blipFill>
          <a:blip r:embed="rId2" cstate="print"/>
          <a:stretch>
            <a:fillRect/>
          </a:stretch>
        </p:blipFill>
        <p:spPr>
          <a:xfrm>
            <a:off x="914400" y="1143000"/>
            <a:ext cx="7315200" cy="1905000"/>
          </a:xfrm>
        </p:spPr>
      </p:pic>
      <p:sp>
        <p:nvSpPr>
          <p:cNvPr id="5" name="Rectangle 4"/>
          <p:cNvSpPr/>
          <p:nvPr/>
        </p:nvSpPr>
        <p:spPr>
          <a:xfrm>
            <a:off x="457200" y="3276600"/>
            <a:ext cx="8305800" cy="2862322"/>
          </a:xfrm>
          <a:prstGeom prst="rect">
            <a:avLst/>
          </a:prstGeom>
        </p:spPr>
        <p:txBody>
          <a:bodyPr wrap="square">
            <a:spAutoFit/>
          </a:bodyPr>
          <a:lstStyle/>
          <a:p>
            <a:r>
              <a:rPr lang="en-US" sz="2000" dirty="0"/>
              <a:t>--Hash of the message is calculated. (MD5 algorithm)</a:t>
            </a:r>
          </a:p>
          <a:p>
            <a:r>
              <a:rPr lang="en-US" sz="2000" dirty="0"/>
              <a:t>---Resultant 128 bit hash is signed using the private key of the sender (RSA </a:t>
            </a:r>
          </a:p>
          <a:p>
            <a:r>
              <a:rPr lang="en-US" sz="2000" dirty="0"/>
              <a:t>     Algorithm).</a:t>
            </a:r>
          </a:p>
          <a:p>
            <a:r>
              <a:rPr lang="en-US" sz="2000" dirty="0"/>
              <a:t>---The digital signature is concatenated to message, and the result is </a:t>
            </a:r>
          </a:p>
          <a:p>
            <a:r>
              <a:rPr lang="en-US" sz="2000" dirty="0"/>
              <a:t>     compressed.</a:t>
            </a:r>
          </a:p>
          <a:p>
            <a:r>
              <a:rPr lang="en-US" sz="2000" dirty="0"/>
              <a:t>---A 128-bit symmetric key, K</a:t>
            </a:r>
            <a:r>
              <a:rPr lang="en-US" sz="2000" baseline="-25000" dirty="0"/>
              <a:t>S</a:t>
            </a:r>
            <a:r>
              <a:rPr lang="en-US" sz="2000" dirty="0"/>
              <a:t> is generated and used to encrypt the </a:t>
            </a:r>
          </a:p>
          <a:p>
            <a:r>
              <a:rPr lang="en-US" sz="2000" dirty="0"/>
              <a:t>     compressed message with IDEA.</a:t>
            </a:r>
          </a:p>
          <a:p>
            <a:r>
              <a:rPr lang="en-US" sz="2000" dirty="0"/>
              <a:t>---K</a:t>
            </a:r>
            <a:r>
              <a:rPr lang="en-US" sz="2000" baseline="-25000" dirty="0"/>
              <a:t>S</a:t>
            </a:r>
            <a:r>
              <a:rPr lang="en-US" sz="2000" dirty="0"/>
              <a:t> is encrypted using the public key of the recipient using RSA algorithm and </a:t>
            </a:r>
          </a:p>
          <a:p>
            <a:r>
              <a:rPr lang="en-US" sz="2000" dirty="0"/>
              <a:t>     the result is appended to the encrypted message.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r>
              <a:rPr lang="en-US" dirty="0"/>
              <a:t>The format of PGP message is shown in the following diagram. The IDs indicate which key is used to encrypt KS and which key is to be used to verify the signature on the hash.</a:t>
            </a:r>
          </a:p>
          <a:p>
            <a:endParaRPr lang="en-US" dirty="0"/>
          </a:p>
          <a:p>
            <a:endParaRPr lang="en-US" dirty="0"/>
          </a:p>
          <a:p>
            <a:endParaRPr lang="en-US" dirty="0"/>
          </a:p>
          <a:p>
            <a:endParaRPr lang="en-US" dirty="0"/>
          </a:p>
          <a:p>
            <a:endParaRPr lang="en-US" dirty="0"/>
          </a:p>
          <a:p>
            <a:endParaRPr lang="en-US" dirty="0"/>
          </a:p>
          <a:p>
            <a:endParaRPr lang="en-US" dirty="0"/>
          </a:p>
          <a:p>
            <a:r>
              <a:rPr lang="en-US" dirty="0"/>
              <a:t>In PGP scheme, a message in signed and encrypted, and then MIME is encoded before transmission.</a:t>
            </a:r>
          </a:p>
          <a:p>
            <a:endParaRPr lang="en-US" dirty="0"/>
          </a:p>
        </p:txBody>
      </p:sp>
      <p:pic>
        <p:nvPicPr>
          <p:cNvPr id="4" name="Picture 3" descr="d.jpg"/>
          <p:cNvPicPr>
            <a:picLocks noChangeAspect="1"/>
          </p:cNvPicPr>
          <p:nvPr/>
        </p:nvPicPr>
        <p:blipFill>
          <a:blip r:embed="rId2" cstate="print"/>
          <a:stretch>
            <a:fillRect/>
          </a:stretch>
        </p:blipFill>
        <p:spPr>
          <a:xfrm>
            <a:off x="533400" y="1733143"/>
            <a:ext cx="8229600" cy="2915057"/>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4801"/>
          <a:ext cx="8229600" cy="6248398"/>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99872">
                <a:tc>
                  <a:txBody>
                    <a:bodyPr/>
                    <a:lstStyle/>
                    <a:p>
                      <a:pPr algn="l" fontAlgn="t"/>
                      <a:r>
                        <a:rPr lang="en-US" dirty="0"/>
                        <a:t>PGP</a:t>
                      </a:r>
                    </a:p>
                  </a:txBody>
                  <a:tcPr marL="76200" marR="76200" marT="76200" marB="76200"/>
                </a:tc>
                <a:tc>
                  <a:txBody>
                    <a:bodyPr/>
                    <a:lstStyle/>
                    <a:p>
                      <a:pPr algn="l" fontAlgn="t"/>
                      <a:r>
                        <a:rPr lang="en-US"/>
                        <a:t>S/MIME</a:t>
                      </a:r>
                    </a:p>
                  </a:txBody>
                  <a:tcPr marL="76200" marR="76200" marT="76200" marB="76200"/>
                </a:tc>
                <a:extLst>
                  <a:ext uri="{0D108BD9-81ED-4DB2-BD59-A6C34878D82A}">
                    <a16:rowId xmlns:a16="http://schemas.microsoft.com/office/drawing/2014/main" val="10000"/>
                  </a:ext>
                </a:extLst>
              </a:tr>
              <a:tr h="821218">
                <a:tc>
                  <a:txBody>
                    <a:bodyPr/>
                    <a:lstStyle/>
                    <a:p>
                      <a:pPr fontAlgn="t"/>
                      <a:r>
                        <a:rPr lang="en-US"/>
                        <a:t>PGP stands for Pretty Good Privacy.</a:t>
                      </a:r>
                    </a:p>
                  </a:txBody>
                  <a:tcPr marL="76200" marR="76200" marT="76200" marB="76200"/>
                </a:tc>
                <a:tc>
                  <a:txBody>
                    <a:bodyPr/>
                    <a:lstStyle/>
                    <a:p>
                      <a:pPr fontAlgn="t"/>
                      <a:r>
                        <a:rPr lang="en-US"/>
                        <a:t>S/MIME stands for Secure/Multipurpose Internet Mail Extension.</a:t>
                      </a:r>
                    </a:p>
                  </a:txBody>
                  <a:tcPr marL="76200" marR="76200" marT="76200" marB="76200"/>
                </a:tc>
                <a:extLst>
                  <a:ext uri="{0D108BD9-81ED-4DB2-BD59-A6C34878D82A}">
                    <a16:rowId xmlns:a16="http://schemas.microsoft.com/office/drawing/2014/main" val="10001"/>
                  </a:ext>
                </a:extLst>
              </a:tr>
              <a:tr h="821218">
                <a:tc>
                  <a:txBody>
                    <a:bodyPr/>
                    <a:lstStyle/>
                    <a:p>
                      <a:pPr fontAlgn="t"/>
                      <a:r>
                        <a:rPr lang="en-US" dirty="0"/>
                        <a:t>It can be </a:t>
                      </a:r>
                      <a:r>
                        <a:rPr lang="en-US" b="1" dirty="0"/>
                        <a:t>used by individuals </a:t>
                      </a:r>
                      <a:r>
                        <a:rPr lang="en-US" dirty="0"/>
                        <a:t>and corporations.</a:t>
                      </a:r>
                    </a:p>
                  </a:txBody>
                  <a:tcPr marL="76200" marR="76200" marT="76200" marB="76200"/>
                </a:tc>
                <a:tc>
                  <a:txBody>
                    <a:bodyPr/>
                    <a:lstStyle/>
                    <a:p>
                      <a:pPr fontAlgn="t"/>
                      <a:r>
                        <a:rPr lang="en-US" dirty="0"/>
                        <a:t>It is used by </a:t>
                      </a:r>
                      <a:r>
                        <a:rPr lang="en-US" b="1" dirty="0"/>
                        <a:t>corporations or for commercial purposes</a:t>
                      </a:r>
                      <a:r>
                        <a:rPr lang="en-US" dirty="0"/>
                        <a:t>.</a:t>
                      </a:r>
                    </a:p>
                  </a:txBody>
                  <a:tcPr marL="76200" marR="76200" marT="76200" marB="76200"/>
                </a:tc>
                <a:extLst>
                  <a:ext uri="{0D108BD9-81ED-4DB2-BD59-A6C34878D82A}">
                    <a16:rowId xmlns:a16="http://schemas.microsoft.com/office/drawing/2014/main" val="10002"/>
                  </a:ext>
                </a:extLst>
              </a:tr>
              <a:tr h="821218">
                <a:tc>
                  <a:txBody>
                    <a:bodyPr/>
                    <a:lstStyle/>
                    <a:p>
                      <a:pPr fontAlgn="t"/>
                      <a:r>
                        <a:rPr lang="en-US" dirty="0"/>
                        <a:t>PGP is a </a:t>
                      </a:r>
                      <a:r>
                        <a:rPr lang="en-US" b="1" dirty="0"/>
                        <a:t>general purpose application </a:t>
                      </a:r>
                      <a:r>
                        <a:rPr lang="en-US" dirty="0"/>
                        <a:t>to protect files and used for email security.</a:t>
                      </a:r>
                    </a:p>
                  </a:txBody>
                  <a:tcPr marL="76200" marR="76200" marT="76200" marB="76200"/>
                </a:tc>
                <a:tc>
                  <a:txBody>
                    <a:bodyPr/>
                    <a:lstStyle/>
                    <a:p>
                      <a:pPr fontAlgn="t"/>
                      <a:r>
                        <a:rPr lang="en-US" dirty="0"/>
                        <a:t>S/MIME is used for email security.</a:t>
                      </a:r>
                    </a:p>
                  </a:txBody>
                  <a:tcPr marL="76200" marR="76200" marT="76200" marB="76200"/>
                </a:tc>
                <a:extLst>
                  <a:ext uri="{0D108BD9-81ED-4DB2-BD59-A6C34878D82A}">
                    <a16:rowId xmlns:a16="http://schemas.microsoft.com/office/drawing/2014/main" val="10003"/>
                  </a:ext>
                </a:extLst>
              </a:tr>
              <a:tr h="499872">
                <a:tc>
                  <a:txBody>
                    <a:bodyPr/>
                    <a:lstStyle/>
                    <a:p>
                      <a:pPr fontAlgn="t"/>
                      <a:r>
                        <a:rPr lang="en-US" b="1" dirty="0" err="1"/>
                        <a:t>Diffie</a:t>
                      </a:r>
                      <a:r>
                        <a:rPr lang="en-US" b="1" dirty="0"/>
                        <a:t> Hellman digital signature </a:t>
                      </a:r>
                      <a:r>
                        <a:rPr lang="en-US" dirty="0"/>
                        <a:t>is used.</a:t>
                      </a:r>
                    </a:p>
                  </a:txBody>
                  <a:tcPr marL="76200" marR="76200" marT="76200" marB="76200"/>
                </a:tc>
                <a:tc>
                  <a:txBody>
                    <a:bodyPr/>
                    <a:lstStyle/>
                    <a:p>
                      <a:pPr fontAlgn="t"/>
                      <a:r>
                        <a:rPr lang="en-US" b="1" dirty="0" err="1"/>
                        <a:t>Elgamal</a:t>
                      </a:r>
                      <a:r>
                        <a:rPr lang="en-US" b="1" dirty="0"/>
                        <a:t> digital signature </a:t>
                      </a:r>
                      <a:r>
                        <a:rPr lang="en-US" dirty="0"/>
                        <a:t>is used.</a:t>
                      </a:r>
                    </a:p>
                  </a:txBody>
                  <a:tcPr marL="76200" marR="76200" marT="76200" marB="76200"/>
                </a:tc>
                <a:extLst>
                  <a:ext uri="{0D108BD9-81ED-4DB2-BD59-A6C34878D82A}">
                    <a16:rowId xmlns:a16="http://schemas.microsoft.com/office/drawing/2014/main" val="10004"/>
                  </a:ext>
                </a:extLst>
              </a:tr>
              <a:tr h="1463910">
                <a:tc>
                  <a:txBody>
                    <a:bodyPr/>
                    <a:lstStyle/>
                    <a:p>
                      <a:pPr fontAlgn="t"/>
                      <a:r>
                        <a:rPr lang="en-US" dirty="0"/>
                        <a:t>PGP is a data encryption and decryption computer program that offers </a:t>
                      </a:r>
                      <a:r>
                        <a:rPr lang="en-US" b="1" dirty="0"/>
                        <a:t>cryptographic privacy and authentication </a:t>
                      </a:r>
                      <a:r>
                        <a:rPr lang="en-US" dirty="0">
                          <a:solidFill>
                            <a:srgbClr val="FF0000"/>
                          </a:solidFill>
                        </a:rPr>
                        <a:t>for internet data transmission</a:t>
                      </a:r>
                      <a:r>
                        <a:rPr lang="en-US" dirty="0"/>
                        <a:t>.</a:t>
                      </a:r>
                    </a:p>
                  </a:txBody>
                  <a:tcPr marL="76200" marR="76200" marT="76200" marB="76200"/>
                </a:tc>
                <a:tc>
                  <a:txBody>
                    <a:bodyPr/>
                    <a:lstStyle/>
                    <a:p>
                      <a:pPr fontAlgn="t"/>
                      <a:r>
                        <a:rPr lang="en-US" dirty="0"/>
                        <a:t>S/MIME provides the </a:t>
                      </a:r>
                      <a:r>
                        <a:rPr lang="en-US" b="1" dirty="0"/>
                        <a:t>authentication, message integrity and non-repudiation of origin and data security services </a:t>
                      </a:r>
                      <a:r>
                        <a:rPr lang="en-US" dirty="0"/>
                        <a:t>for </a:t>
                      </a:r>
                      <a:r>
                        <a:rPr lang="en-US" dirty="0">
                          <a:solidFill>
                            <a:srgbClr val="FF0000"/>
                          </a:solidFill>
                        </a:rPr>
                        <a:t>electronic data transmission applications</a:t>
                      </a:r>
                      <a:r>
                        <a:rPr lang="en-US" dirty="0"/>
                        <a:t>.</a:t>
                      </a:r>
                    </a:p>
                  </a:txBody>
                  <a:tcPr marL="76200" marR="76200" marT="76200" marB="76200"/>
                </a:tc>
                <a:extLst>
                  <a:ext uri="{0D108BD9-81ED-4DB2-BD59-A6C34878D82A}">
                    <a16:rowId xmlns:a16="http://schemas.microsoft.com/office/drawing/2014/main" val="10005"/>
                  </a:ext>
                </a:extLst>
              </a:tr>
              <a:tr h="821218">
                <a:tc>
                  <a:txBody>
                    <a:bodyPr/>
                    <a:lstStyle/>
                    <a:p>
                      <a:pPr fontAlgn="t"/>
                      <a:r>
                        <a:rPr lang="en-US" dirty="0"/>
                        <a:t>PGP was designed </a:t>
                      </a:r>
                      <a:r>
                        <a:rPr lang="en-US" b="1" dirty="0"/>
                        <a:t>to eliminate security issues </a:t>
                      </a:r>
                      <a:r>
                        <a:rPr lang="en-US" dirty="0"/>
                        <a:t>of text messages.</a:t>
                      </a:r>
                    </a:p>
                  </a:txBody>
                  <a:tcPr marL="76200" marR="76200" marT="76200" marB="76200"/>
                </a:tc>
                <a:tc>
                  <a:txBody>
                    <a:bodyPr/>
                    <a:lstStyle/>
                    <a:p>
                      <a:pPr fontAlgn="t"/>
                      <a:r>
                        <a:rPr lang="en-US" dirty="0"/>
                        <a:t>S/MIME was designed to provide </a:t>
                      </a:r>
                      <a:r>
                        <a:rPr lang="en-US" b="1" dirty="0"/>
                        <a:t>security for attachments and data files</a:t>
                      </a:r>
                      <a:r>
                        <a:rPr lang="en-US" dirty="0"/>
                        <a:t>.</a:t>
                      </a:r>
                    </a:p>
                  </a:txBody>
                  <a:tcPr marL="76200" marR="76200" marT="76200" marB="76200"/>
                </a:tc>
                <a:extLst>
                  <a:ext uri="{0D108BD9-81ED-4DB2-BD59-A6C34878D82A}">
                    <a16:rowId xmlns:a16="http://schemas.microsoft.com/office/drawing/2014/main" val="10006"/>
                  </a:ext>
                </a:extLst>
              </a:tr>
              <a:tr h="499872">
                <a:tc>
                  <a:txBody>
                    <a:bodyPr/>
                    <a:lstStyle/>
                    <a:p>
                      <a:pPr fontAlgn="t"/>
                      <a:r>
                        <a:rPr lang="en-US" dirty="0"/>
                        <a:t>PGP products are </a:t>
                      </a:r>
                      <a:r>
                        <a:rPr lang="en-US" b="1" dirty="0"/>
                        <a:t>costlier</a:t>
                      </a:r>
                      <a:r>
                        <a:rPr lang="en-US" dirty="0"/>
                        <a:t> than S/MIME.</a:t>
                      </a:r>
                    </a:p>
                  </a:txBody>
                  <a:tcPr marL="76200" marR="76200" marT="76200" marB="76200"/>
                </a:tc>
                <a:tc>
                  <a:txBody>
                    <a:bodyPr/>
                    <a:lstStyle/>
                    <a:p>
                      <a:pPr fontAlgn="t"/>
                      <a:r>
                        <a:rPr lang="en-US" dirty="0"/>
                        <a:t>S/MIME products are </a:t>
                      </a:r>
                      <a:r>
                        <a:rPr lang="en-US" b="1" dirty="0"/>
                        <a:t>cheaper </a:t>
                      </a:r>
                      <a:r>
                        <a:rPr lang="en-US" dirty="0"/>
                        <a:t>than PGP.</a:t>
                      </a: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PGP Certificate</a:t>
            </a:r>
          </a:p>
        </p:txBody>
      </p:sp>
      <p:sp>
        <p:nvSpPr>
          <p:cNvPr id="3" name="Content Placeholder 2"/>
          <p:cNvSpPr>
            <a:spLocks noGrp="1"/>
          </p:cNvSpPr>
          <p:nvPr>
            <p:ph idx="1"/>
          </p:nvPr>
        </p:nvSpPr>
        <p:spPr/>
        <p:txBody>
          <a:bodyPr>
            <a:normAutofit fontScale="70000" lnSpcReduction="20000"/>
          </a:bodyPr>
          <a:lstStyle/>
          <a:p>
            <a:r>
              <a:rPr lang="en-US" dirty="0"/>
              <a:t>PGP key certificate is normally established through a chain of trust. For example, A’s public key is signed by B using his public key and B’s public key is signed by C using his public key. As this process goes on, it establishes a web of trust.</a:t>
            </a:r>
          </a:p>
          <a:p>
            <a:r>
              <a:rPr lang="en-US" dirty="0"/>
              <a:t>In a PGP environment, any user can act as a certifying authority. Any PGP user can certify another PGP user's public key. However, such a certificate is only valid to another user if the user recognizes the certifier as a trusted introducer.</a:t>
            </a:r>
          </a:p>
          <a:p>
            <a:r>
              <a:rPr lang="en-US" dirty="0"/>
              <a:t>Several issues exist with such a certification method. It may be difficult to find a chain leading from a known and trusted public key to desired key. Also, there might be multiple chains which can lead to different keys for desired user.</a:t>
            </a:r>
          </a:p>
          <a:p>
            <a:r>
              <a:rPr lang="en-US" dirty="0"/>
              <a:t>PGP can also use the PKI infrastructure with certification authority and public keys can be certified by CA (X.509 certificate).</a:t>
            </a:r>
            <a:endParaRPr lang="en-US"/>
          </a:p>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layer</a:t>
            </a:r>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dirty="0"/>
              <a:t>Transport Layer is the second layer in the </a:t>
            </a:r>
            <a:r>
              <a:rPr lang="en-US" u="sng" dirty="0">
                <a:hlinkClick r:id="rId2"/>
              </a:rPr>
              <a:t>TCP/IP model</a:t>
            </a:r>
            <a:r>
              <a:rPr lang="en-US" dirty="0"/>
              <a:t> and the fourth layer in the </a:t>
            </a:r>
            <a:r>
              <a:rPr lang="en-US" u="sng" dirty="0">
                <a:hlinkClick r:id="rId3"/>
              </a:rPr>
              <a:t>OSI model</a:t>
            </a:r>
            <a:r>
              <a:rPr lang="en-US" dirty="0"/>
              <a:t>. </a:t>
            </a:r>
          </a:p>
          <a:p>
            <a:r>
              <a:rPr lang="en-US" dirty="0"/>
              <a:t>It is an </a:t>
            </a:r>
            <a:r>
              <a:rPr lang="en-US" b="1" dirty="0"/>
              <a:t>end-to-end</a:t>
            </a:r>
            <a:r>
              <a:rPr lang="en-US" dirty="0"/>
              <a:t> layer used to deliver messages to a host. </a:t>
            </a:r>
          </a:p>
          <a:p>
            <a:r>
              <a:rPr lang="en-US" dirty="0"/>
              <a:t>It is termed an end-to-end layer because it provides a </a:t>
            </a:r>
            <a:r>
              <a:rPr lang="en-US" b="1" dirty="0">
                <a:solidFill>
                  <a:srgbClr val="FF0000"/>
                </a:solidFill>
              </a:rPr>
              <a:t>point-to-point </a:t>
            </a:r>
            <a:r>
              <a:rPr lang="en-US" dirty="0"/>
              <a:t>connection </a:t>
            </a:r>
            <a:r>
              <a:rPr lang="en-US" b="1" dirty="0"/>
              <a:t>rather than</a:t>
            </a:r>
            <a:r>
              <a:rPr lang="en-US" dirty="0"/>
              <a:t> hop-to- hop, between the </a:t>
            </a:r>
            <a:r>
              <a:rPr lang="en-US" b="1" dirty="0">
                <a:solidFill>
                  <a:srgbClr val="FF0000"/>
                </a:solidFill>
              </a:rPr>
              <a:t>source host and destination host</a:t>
            </a:r>
            <a:r>
              <a:rPr lang="en-US" dirty="0"/>
              <a:t> to deliver the services reliably.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c.jpg"/>
          <p:cNvPicPr>
            <a:picLocks noGrp="1" noChangeAspect="1"/>
          </p:cNvPicPr>
          <p:nvPr>
            <p:ph idx="1"/>
          </p:nvPr>
        </p:nvPicPr>
        <p:blipFill>
          <a:blip r:embed="rId2" cstate="print"/>
          <a:stretch>
            <a:fillRect/>
          </a:stretch>
        </p:blipFill>
        <p:spPr>
          <a:xfrm>
            <a:off x="152400" y="152400"/>
            <a:ext cx="8634461" cy="2209800"/>
          </a:xfrm>
        </p:spPr>
      </p:pic>
      <p:sp>
        <p:nvSpPr>
          <p:cNvPr id="5" name="Rectangle 4"/>
          <p:cNvSpPr/>
          <p:nvPr/>
        </p:nvSpPr>
        <p:spPr>
          <a:xfrm>
            <a:off x="0" y="2505194"/>
            <a:ext cx="9144000" cy="4124206"/>
          </a:xfrm>
          <a:prstGeom prst="rect">
            <a:avLst/>
          </a:prstGeom>
        </p:spPr>
        <p:txBody>
          <a:bodyPr wrap="square">
            <a:spAutoFit/>
          </a:bodyPr>
          <a:lstStyle/>
          <a:p>
            <a:r>
              <a:rPr lang="en-US" sz="1600" dirty="0">
                <a:latin typeface="Times New Roman" pitchFamily="18" charset="0"/>
                <a:cs typeface="Times New Roman" pitchFamily="18" charset="0"/>
              </a:rPr>
              <a:t>Let us now try to understand the entire process in detail −</a:t>
            </a:r>
          </a:p>
          <a:p>
            <a:pPr>
              <a:buFont typeface="Arial" pitchFamily="34" charset="0"/>
              <a:buChar char="•"/>
            </a:pPr>
            <a:r>
              <a:rPr lang="en-US" sz="1600" dirty="0">
                <a:latin typeface="Times New Roman" pitchFamily="18" charset="0"/>
                <a:cs typeface="Times New Roman" pitchFamily="18" charset="0"/>
              </a:rPr>
              <a:t>The sender uses some publicly known MAC algorithm, inputs the message and the secret key K and produces a MAC value.</a:t>
            </a:r>
          </a:p>
          <a:p>
            <a:pPr>
              <a:buFont typeface="Arial" pitchFamily="34" charset="0"/>
              <a:buChar char="•"/>
            </a:pPr>
            <a:r>
              <a:rPr lang="en-US" sz="1600" dirty="0">
                <a:latin typeface="Times New Roman" pitchFamily="18" charset="0"/>
                <a:cs typeface="Times New Roman" pitchFamily="18" charset="0"/>
              </a:rPr>
              <a:t>Similar to hash, MAC function also compresses an arbitrary long input into a fixed length output. The major difference between hash and MAC is that MAC uses secret key during the compression.</a:t>
            </a:r>
          </a:p>
          <a:p>
            <a:pPr>
              <a:buFont typeface="Arial" pitchFamily="34" charset="0"/>
              <a:buChar char="•"/>
            </a:pPr>
            <a:r>
              <a:rPr lang="en-US" sz="1600" dirty="0">
                <a:latin typeface="Times New Roman" pitchFamily="18" charset="0"/>
                <a:cs typeface="Times New Roman" pitchFamily="18" charset="0"/>
              </a:rPr>
              <a:t>The sender forwards the message along with the MAC. Here, we assume that the message is sent in the clear, as we are concerned of providing message origin authentication, not confidentiality. If confidentiality is required then the message needs encryption.</a:t>
            </a:r>
          </a:p>
          <a:p>
            <a:pPr>
              <a:buFont typeface="Arial" pitchFamily="34" charset="0"/>
              <a:buChar char="•"/>
            </a:pPr>
            <a:r>
              <a:rPr lang="en-US" sz="1600" dirty="0">
                <a:latin typeface="Times New Roman" pitchFamily="18" charset="0"/>
                <a:cs typeface="Times New Roman" pitchFamily="18" charset="0"/>
              </a:rPr>
              <a:t>On receipt of the message and the MAC, the receiver feeds the received message and the shared secret key K into the MAC algorithm and re-computes the MAC value.</a:t>
            </a:r>
          </a:p>
          <a:p>
            <a:pPr>
              <a:buFont typeface="Arial" pitchFamily="34" charset="0"/>
              <a:buChar char="•"/>
            </a:pPr>
            <a:r>
              <a:rPr lang="en-US" sz="1600" dirty="0">
                <a:latin typeface="Times New Roman" pitchFamily="18" charset="0"/>
                <a:cs typeface="Times New Roman" pitchFamily="18" charset="0"/>
              </a:rPr>
              <a:t>The receiver now checks equality of freshly computed MAC with the MAC received from the sender. If they match, then the receiver accepts the message and assures himself that the message has been sent by the intended sender.</a:t>
            </a:r>
          </a:p>
          <a:p>
            <a:pPr>
              <a:buFont typeface="Arial" pitchFamily="34" charset="0"/>
              <a:buChar char="•"/>
            </a:pPr>
            <a:r>
              <a:rPr lang="en-US" sz="1600" dirty="0">
                <a:latin typeface="Times New Roman" pitchFamily="18" charset="0"/>
                <a:cs typeface="Times New Roman" pitchFamily="18" charset="0"/>
              </a:rPr>
              <a:t>If the computed MAC does not match the MAC sent by the sender, the receiver cannot determine whether it is the message that has been altered or it is the origin that has been falsified. As a bottom-line, a receiver safely assumes that the message is not the genuine.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Working of Transport Layer:</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The transport layer takes services from the </a:t>
            </a:r>
            <a:r>
              <a:rPr lang="en-US" u="sng" dirty="0">
                <a:hlinkClick r:id="rId2"/>
              </a:rPr>
              <a:t>Network layer</a:t>
            </a:r>
            <a:r>
              <a:rPr lang="en-US" dirty="0"/>
              <a:t> and provides services to the </a:t>
            </a:r>
            <a:r>
              <a:rPr lang="en-US" u="sng" dirty="0">
                <a:hlinkClick r:id="rId3"/>
              </a:rPr>
              <a:t>Application layer</a:t>
            </a:r>
            <a:endParaRPr lang="en-US" dirty="0"/>
          </a:p>
          <a:p>
            <a:pPr fontAlgn="base"/>
            <a:r>
              <a:rPr lang="en-US" b="1" dirty="0"/>
              <a:t>At the sender’s side: </a:t>
            </a:r>
            <a:r>
              <a:rPr lang="en-US" dirty="0"/>
              <a:t>The transport layer </a:t>
            </a:r>
            <a:r>
              <a:rPr lang="en-US" dirty="0">
                <a:solidFill>
                  <a:srgbClr val="FF0000"/>
                </a:solidFill>
              </a:rPr>
              <a:t>receives data </a:t>
            </a:r>
            <a:r>
              <a:rPr lang="en-US" dirty="0"/>
              <a:t>(message) </a:t>
            </a:r>
            <a:r>
              <a:rPr lang="en-US" dirty="0">
                <a:solidFill>
                  <a:srgbClr val="FF0000"/>
                </a:solidFill>
              </a:rPr>
              <a:t>from the Application layer </a:t>
            </a:r>
            <a:r>
              <a:rPr lang="en-US" dirty="0"/>
              <a:t>and then performs </a:t>
            </a:r>
            <a:r>
              <a:rPr lang="en-US" dirty="0">
                <a:solidFill>
                  <a:srgbClr val="92D050"/>
                </a:solidFill>
              </a:rPr>
              <a:t>Segmentation</a:t>
            </a:r>
            <a:r>
              <a:rPr lang="en-US" dirty="0"/>
              <a:t>, divides the </a:t>
            </a:r>
            <a:r>
              <a:rPr lang="en-US" b="1" dirty="0"/>
              <a:t>actual message into segments</a:t>
            </a:r>
            <a:r>
              <a:rPr lang="en-US" dirty="0"/>
              <a:t>, adds source and destination’s port numbers into the header of the segment, and transfers the message to the Network layer. </a:t>
            </a:r>
          </a:p>
          <a:p>
            <a:pPr fontAlgn="base"/>
            <a:r>
              <a:rPr lang="en-US" b="1" dirty="0"/>
              <a:t>At the receiver’s side: </a:t>
            </a:r>
            <a:r>
              <a:rPr lang="en-US" dirty="0"/>
              <a:t>The transport layer </a:t>
            </a:r>
            <a:r>
              <a:rPr lang="en-US" dirty="0">
                <a:solidFill>
                  <a:srgbClr val="FF0000"/>
                </a:solidFill>
              </a:rPr>
              <a:t>receives data from the Network layer</a:t>
            </a:r>
            <a:r>
              <a:rPr lang="en-US" dirty="0"/>
              <a:t>, </a:t>
            </a:r>
            <a:r>
              <a:rPr lang="en-US" dirty="0">
                <a:solidFill>
                  <a:srgbClr val="92D050"/>
                </a:solidFill>
              </a:rPr>
              <a:t>reassembles</a:t>
            </a:r>
            <a:r>
              <a:rPr lang="en-US" dirty="0"/>
              <a:t> the segmented data, reads its header, identifies the port number, and forwards the message to the appropriate port in the Application layer. </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Responsibilities of a Transport Layer:</a:t>
            </a:r>
            <a:br>
              <a:rPr lang="en-US" b="1" dirty="0"/>
            </a:br>
            <a:endParaRPr lang="en-US" dirty="0"/>
          </a:p>
        </p:txBody>
      </p:sp>
      <p:sp>
        <p:nvSpPr>
          <p:cNvPr id="3" name="Content Placeholder 2"/>
          <p:cNvSpPr>
            <a:spLocks noGrp="1"/>
          </p:cNvSpPr>
          <p:nvPr>
            <p:ph idx="1"/>
          </p:nvPr>
        </p:nvSpPr>
        <p:spPr/>
        <p:txBody>
          <a:bodyPr/>
          <a:lstStyle/>
          <a:p>
            <a:r>
              <a:rPr lang="en-US" b="1" dirty="0"/>
              <a:t>Process to process delivery</a:t>
            </a:r>
          </a:p>
          <a:p>
            <a:r>
              <a:rPr lang="en-US" b="1" dirty="0"/>
              <a:t>End-to-end Connection between hosts</a:t>
            </a:r>
          </a:p>
          <a:p>
            <a:r>
              <a:rPr lang="en-US" b="1" dirty="0"/>
              <a:t>Multiplexing and </a:t>
            </a:r>
            <a:r>
              <a:rPr lang="en-US" b="1" dirty="0" err="1"/>
              <a:t>Demultiplexing</a:t>
            </a:r>
            <a:endParaRPr lang="en-US" b="1" dirty="0"/>
          </a:p>
          <a:p>
            <a:r>
              <a:rPr lang="en-US" b="1" dirty="0"/>
              <a:t>Congestion Control</a:t>
            </a:r>
          </a:p>
          <a:p>
            <a:r>
              <a:rPr lang="en-US" b="1" dirty="0"/>
              <a:t>Data integrity and Error correction</a:t>
            </a:r>
          </a:p>
          <a:p>
            <a:r>
              <a:rPr lang="en-US" b="1" dirty="0"/>
              <a:t>Flow control</a:t>
            </a:r>
          </a:p>
          <a:p>
            <a:endParaRPr lang="en-US" b="1" dirty="0"/>
          </a:p>
          <a:p>
            <a:endParaRPr lang="en-US" b="1" dirty="0"/>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Protocols of Transport Layer</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u="sng" dirty="0">
                <a:hlinkClick r:id="rId2"/>
              </a:rPr>
              <a:t>TCP</a:t>
            </a:r>
            <a:r>
              <a:rPr lang="en-US" dirty="0"/>
              <a:t>(Transmission Control Protocol)</a:t>
            </a:r>
          </a:p>
          <a:p>
            <a:pPr fontAlgn="base"/>
            <a:r>
              <a:rPr lang="en-US" u="sng" dirty="0">
                <a:hlinkClick r:id="rId3"/>
              </a:rPr>
              <a:t>UDP</a:t>
            </a:r>
            <a:r>
              <a:rPr lang="en-US" dirty="0"/>
              <a:t> (User Datagram Protocol)</a:t>
            </a:r>
          </a:p>
          <a:p>
            <a:pPr fontAlgn="base"/>
            <a:r>
              <a:rPr lang="en-US" u="sng" dirty="0">
                <a:hlinkClick r:id="rId4"/>
              </a:rPr>
              <a:t>SCTP </a:t>
            </a:r>
            <a:r>
              <a:rPr lang="en-US" dirty="0"/>
              <a:t>(Stream Control Transmission Protocol)</a:t>
            </a:r>
          </a:p>
          <a:p>
            <a:pPr fontAlgn="base"/>
            <a:r>
              <a:rPr lang="en-US" dirty="0"/>
              <a:t>DCCP (Datagram Congestion Control Protocol)</a:t>
            </a:r>
          </a:p>
          <a:p>
            <a:pPr fontAlgn="base"/>
            <a:r>
              <a:rPr lang="en-US" dirty="0"/>
              <a:t>ATP (AppleTalk Transaction Protocol)</a:t>
            </a:r>
          </a:p>
          <a:p>
            <a:pPr fontAlgn="base"/>
            <a:r>
              <a:rPr lang="en-US" dirty="0"/>
              <a:t>FCP (</a:t>
            </a:r>
            <a:r>
              <a:rPr lang="en-US" dirty="0" err="1"/>
              <a:t>Fibre</a:t>
            </a:r>
            <a:r>
              <a:rPr lang="en-US" dirty="0"/>
              <a:t> Channel Protocol)</a:t>
            </a:r>
          </a:p>
          <a:p>
            <a:pPr fontAlgn="base"/>
            <a:r>
              <a:rPr lang="en-US" dirty="0"/>
              <a:t>RDP (Reliable Data Protocol)</a:t>
            </a:r>
          </a:p>
          <a:p>
            <a:pPr fontAlgn="base"/>
            <a:r>
              <a:rPr lang="en-US" dirty="0"/>
              <a:t>RUDP (Reliable User Data Protocol)</a:t>
            </a:r>
          </a:p>
          <a:p>
            <a:pPr fontAlgn="base"/>
            <a:r>
              <a:rPr lang="en-US" dirty="0"/>
              <a:t>SST (Structured Steam Transport)</a:t>
            </a:r>
          </a:p>
          <a:p>
            <a:pPr fontAlgn="base"/>
            <a:r>
              <a:rPr lang="en-US" dirty="0"/>
              <a:t>SPX (Sequenced Packet Exchange)</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a:t>security at the Transport layer</a:t>
            </a:r>
          </a:p>
        </p:txBody>
      </p:sp>
      <p:sp>
        <p:nvSpPr>
          <p:cNvPr id="3" name="Content Placeholder 2"/>
          <p:cNvSpPr>
            <a:spLocks noGrp="1"/>
          </p:cNvSpPr>
          <p:nvPr>
            <p:ph idx="1"/>
          </p:nvPr>
        </p:nvSpPr>
        <p:spPr>
          <a:xfrm>
            <a:off x="457200" y="762000"/>
            <a:ext cx="8229600" cy="5867400"/>
          </a:xfrm>
        </p:spPr>
        <p:txBody>
          <a:bodyPr>
            <a:noAutofit/>
          </a:bodyPr>
          <a:lstStyle/>
          <a:p>
            <a:r>
              <a:rPr lang="en-US" sz="2300" dirty="0"/>
              <a:t>Network security entails </a:t>
            </a:r>
            <a:r>
              <a:rPr lang="en-US" sz="2300" b="1" dirty="0"/>
              <a:t>securing data against attacks </a:t>
            </a:r>
            <a:r>
              <a:rPr lang="en-US" sz="2300" dirty="0"/>
              <a:t>while it is in transit on a network. </a:t>
            </a:r>
            <a:r>
              <a:rPr lang="en-US" sz="2300" b="1" dirty="0"/>
              <a:t>To achieve this goal</a:t>
            </a:r>
            <a:r>
              <a:rPr lang="en-US" sz="2300" dirty="0"/>
              <a:t>, </a:t>
            </a:r>
            <a:r>
              <a:rPr lang="en-US" sz="2300" b="1" dirty="0"/>
              <a:t>many real-time security protocols have been designed</a:t>
            </a:r>
            <a:r>
              <a:rPr lang="en-US" sz="2300" dirty="0"/>
              <a:t>. </a:t>
            </a:r>
          </a:p>
          <a:p>
            <a:r>
              <a:rPr lang="en-US" sz="2300" dirty="0"/>
              <a:t>There are popular standards for real-time </a:t>
            </a:r>
            <a:r>
              <a:rPr lang="en-US" sz="2300" b="1" dirty="0">
                <a:solidFill>
                  <a:srgbClr val="FF0000"/>
                </a:solidFill>
              </a:rPr>
              <a:t>network security protocols</a:t>
            </a:r>
            <a:r>
              <a:rPr lang="en-US" sz="2300" dirty="0"/>
              <a:t> </a:t>
            </a:r>
            <a:r>
              <a:rPr lang="en-US" sz="2300" b="1" dirty="0"/>
              <a:t>such as </a:t>
            </a:r>
            <a:r>
              <a:rPr lang="en-US" sz="2300" dirty="0"/>
              <a:t>S/MIME, SSL/TLS, SSH, and </a:t>
            </a:r>
            <a:r>
              <a:rPr lang="en-US" sz="2300" dirty="0" err="1"/>
              <a:t>IPsec</a:t>
            </a:r>
            <a:r>
              <a:rPr lang="en-US" sz="2300" dirty="0"/>
              <a:t>. As mentioned earlier, these protocols work at different layers of networking model.</a:t>
            </a:r>
          </a:p>
          <a:p>
            <a:r>
              <a:rPr lang="en-US" sz="2300" dirty="0"/>
              <a:t>In the last topic, we discussed some popular protocols that are designed to provide application layer security. In this chapter, we will discuss the process of achieving network security at Transport Layer and associated security protocols.</a:t>
            </a:r>
          </a:p>
          <a:p>
            <a:r>
              <a:rPr lang="en-US" sz="2300" dirty="0"/>
              <a:t>For TCP/IP protocol based network, </a:t>
            </a:r>
            <a:r>
              <a:rPr lang="en-US" sz="2300" b="1" dirty="0"/>
              <a:t>physical and data link layers are typically implemented in the user terminal </a:t>
            </a:r>
            <a:r>
              <a:rPr lang="en-US" sz="2300" dirty="0"/>
              <a:t>and </a:t>
            </a:r>
            <a:r>
              <a:rPr lang="en-US" sz="2300" b="1" dirty="0"/>
              <a:t>network card hardware</a:t>
            </a:r>
            <a:r>
              <a:rPr lang="en-US" sz="2300" dirty="0"/>
              <a:t>. TCP and IP layers are implemented in the operating system. Anything above TCP/IP is implemented as user process.</a:t>
            </a:r>
          </a:p>
          <a:p>
            <a:endParaRPr lang="en-US" sz="23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normAutofit fontScale="90000"/>
          </a:bodyPr>
          <a:lstStyle/>
          <a:p>
            <a:r>
              <a:rPr lang="en-US" dirty="0"/>
              <a:t>Need for Transport Layer Security</a:t>
            </a:r>
          </a:p>
        </p:txBody>
      </p:sp>
      <p:sp>
        <p:nvSpPr>
          <p:cNvPr id="3" name="Content Placeholder 2"/>
          <p:cNvSpPr>
            <a:spLocks noGrp="1"/>
          </p:cNvSpPr>
          <p:nvPr>
            <p:ph idx="1"/>
          </p:nvPr>
        </p:nvSpPr>
        <p:spPr>
          <a:xfrm>
            <a:off x="457200" y="914400"/>
            <a:ext cx="8229600" cy="5791200"/>
          </a:xfrm>
        </p:spPr>
        <p:txBody>
          <a:bodyPr>
            <a:noAutofit/>
          </a:bodyPr>
          <a:lstStyle/>
          <a:p>
            <a:pPr>
              <a:buNone/>
            </a:pPr>
            <a:r>
              <a:rPr lang="en-US" sz="2400" dirty="0">
                <a:latin typeface="Times New Roman" pitchFamily="18" charset="0"/>
                <a:cs typeface="Times New Roman" pitchFamily="18" charset="0"/>
              </a:rPr>
              <a:t>Let's discuss a </a:t>
            </a:r>
            <a:r>
              <a:rPr lang="en-US" sz="2400" b="1" dirty="0">
                <a:latin typeface="Times New Roman" pitchFamily="18" charset="0"/>
                <a:cs typeface="Times New Roman" pitchFamily="18" charset="0"/>
              </a:rPr>
              <a:t>typical Internet-based </a:t>
            </a:r>
            <a:r>
              <a:rPr lang="en-US" sz="2400" b="1" dirty="0">
                <a:solidFill>
                  <a:srgbClr val="FF0000"/>
                </a:solidFill>
                <a:latin typeface="Times New Roman" pitchFamily="18" charset="0"/>
                <a:cs typeface="Times New Roman" pitchFamily="18" charset="0"/>
              </a:rPr>
              <a:t>business transaction</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Bob visits Alice’s website for selling goods. In a form on the website, Bob enters the type of good and quantity desired, his address and payment card details. Bob clicks on Submit and waits for delivery of goods with debit of price amount from his account. All this sounds good, but in absence of network security, Bob could be in for a few surprises.</a:t>
            </a:r>
          </a:p>
          <a:p>
            <a:r>
              <a:rPr lang="en-US" sz="2400" dirty="0">
                <a:latin typeface="Times New Roman" pitchFamily="18" charset="0"/>
                <a:cs typeface="Times New Roman" pitchFamily="18" charset="0"/>
              </a:rPr>
              <a:t>If transactions did not use confidentiality (encryption), an attacker could obtain his payment card information. The attacker can then make purchases at Bob's expense.</a:t>
            </a:r>
          </a:p>
          <a:p>
            <a:r>
              <a:rPr lang="en-US" sz="2400" dirty="0">
                <a:latin typeface="Times New Roman" pitchFamily="18" charset="0"/>
                <a:cs typeface="Times New Roman" pitchFamily="18" charset="0"/>
              </a:rPr>
              <a:t>If no data integrity measure is used, an attacker could modify Bob's order in terms of type or quantity of goods.</a:t>
            </a:r>
          </a:p>
          <a:p>
            <a:endParaRPr lang="en-US" sz="2400" dirty="0">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85000" lnSpcReduction="10000"/>
          </a:bodyPr>
          <a:lstStyle/>
          <a:p>
            <a:r>
              <a:rPr lang="en-US" dirty="0">
                <a:latin typeface="Times New Roman" pitchFamily="18" charset="0"/>
                <a:cs typeface="Times New Roman" pitchFamily="18" charset="0"/>
              </a:rPr>
              <a:t>Lastly, </a:t>
            </a:r>
            <a:r>
              <a:rPr lang="en-US" dirty="0">
                <a:solidFill>
                  <a:srgbClr val="FF0000"/>
                </a:solidFill>
                <a:latin typeface="Times New Roman" pitchFamily="18" charset="0"/>
                <a:cs typeface="Times New Roman" pitchFamily="18" charset="0"/>
              </a:rPr>
              <a:t>if no server authentication </a:t>
            </a:r>
            <a:r>
              <a:rPr lang="en-US" dirty="0">
                <a:latin typeface="Times New Roman" pitchFamily="18" charset="0"/>
                <a:cs typeface="Times New Roman" pitchFamily="18" charset="0"/>
              </a:rPr>
              <a:t>is used, a server could display Alice's famous logo but the site could be a malicious site maintained by an attacker, who is masquerading as Alice. After receiving Bob's order, he could take Bob's money and flee</a:t>
            </a:r>
            <a:r>
              <a:rPr lang="en-US" b="1" dirty="0">
                <a:latin typeface="Times New Roman" pitchFamily="18" charset="0"/>
                <a:cs typeface="Times New Roman" pitchFamily="18" charset="0"/>
              </a:rPr>
              <a:t>. Or he could carry out an identity theft by collecting Bob's name and credit card details.</a:t>
            </a:r>
          </a:p>
          <a:p>
            <a:r>
              <a:rPr lang="en-US" dirty="0">
                <a:latin typeface="Times New Roman" pitchFamily="18" charset="0"/>
                <a:cs typeface="Times New Roman" pitchFamily="18" charset="0"/>
              </a:rPr>
              <a:t>Transport layer security schemes can address these problems by </a:t>
            </a:r>
            <a:r>
              <a:rPr lang="en-US" dirty="0">
                <a:solidFill>
                  <a:srgbClr val="FF0000"/>
                </a:solidFill>
                <a:latin typeface="Times New Roman" pitchFamily="18" charset="0"/>
                <a:cs typeface="Times New Roman" pitchFamily="18" charset="0"/>
              </a:rPr>
              <a:t>enhancing TCP/IP based network communication</a:t>
            </a:r>
            <a:r>
              <a:rPr lang="en-US" dirty="0">
                <a:latin typeface="Times New Roman" pitchFamily="18" charset="0"/>
                <a:cs typeface="Times New Roman" pitchFamily="18" charset="0"/>
              </a:rPr>
              <a:t> with confidentiality, data integrity, server authentication, and client authentication.</a:t>
            </a:r>
          </a:p>
          <a:p>
            <a:r>
              <a:rPr lang="en-US" dirty="0">
                <a:latin typeface="Times New Roman" pitchFamily="18" charset="0"/>
                <a:cs typeface="Times New Roman" pitchFamily="18" charset="0"/>
              </a:rPr>
              <a:t>The security at this layer is mostly used to secure HTTP based web transactions on a network. However, it can be employed by any application running over TCP.</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Philosophy of TLS Design</a:t>
            </a:r>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dirty="0"/>
              <a:t>Transport Layer Security (TLS) protocols operate above the TCP layer. </a:t>
            </a:r>
          </a:p>
          <a:p>
            <a:r>
              <a:rPr lang="en-US" dirty="0"/>
              <a:t>Design of these protocols use popular Application Program Interfaces (API) to TCP, called “sockets" for interfacing with TCP layer.</a:t>
            </a:r>
          </a:p>
          <a:p>
            <a:r>
              <a:rPr lang="en-US" dirty="0"/>
              <a:t>Applications are now interfaced to Transport Security Layer instead of TCP directly. </a:t>
            </a:r>
          </a:p>
          <a:p>
            <a:r>
              <a:rPr lang="en-US" dirty="0"/>
              <a:t>Transport Security Layer provides a simple API with sockets, which is similar and analogous to TCP's API.</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hilosophy_of_tls_design.jpg"/>
          <p:cNvPicPr>
            <a:picLocks noGrp="1" noChangeAspect="1"/>
          </p:cNvPicPr>
          <p:nvPr>
            <p:ph idx="1"/>
          </p:nvPr>
        </p:nvPicPr>
        <p:blipFill>
          <a:blip r:embed="rId2" cstate="print"/>
          <a:stretch>
            <a:fillRect/>
          </a:stretch>
        </p:blipFill>
        <p:spPr>
          <a:xfrm>
            <a:off x="0" y="0"/>
            <a:ext cx="9144000" cy="3276600"/>
          </a:xfrm>
        </p:spPr>
      </p:pic>
      <p:sp>
        <p:nvSpPr>
          <p:cNvPr id="5" name="Rectangle 4"/>
          <p:cNvSpPr/>
          <p:nvPr/>
        </p:nvSpPr>
        <p:spPr>
          <a:xfrm>
            <a:off x="0" y="3302675"/>
            <a:ext cx="9144000" cy="3046988"/>
          </a:xfrm>
          <a:prstGeom prst="rect">
            <a:avLst/>
          </a:prstGeom>
        </p:spPr>
        <p:txBody>
          <a:bodyPr wrap="square">
            <a:spAutoFit/>
          </a:bodyPr>
          <a:lstStyle/>
          <a:p>
            <a:r>
              <a:rPr lang="en-US" sz="2400" dirty="0"/>
              <a:t>In the above diagram, although TLS technically resides between application and transport layer, from the common perspective it is a transport protocol that acts as TCP layer enhanced with security services.</a:t>
            </a:r>
          </a:p>
          <a:p>
            <a:r>
              <a:rPr lang="en-US" sz="2400" dirty="0"/>
              <a:t>TLS is designed to operate over TCP, the reliable layer 4 protocol (not on UDP protocol), to make design of TLS much simpler, because it doesn't have to worry about ‘timing out’ and ‘retransmitting lost data’. The TCP layer continues doing that as usual which serves the need of TLS.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TLS is Popular?</a:t>
            </a:r>
          </a:p>
        </p:txBody>
      </p:sp>
      <p:sp>
        <p:nvSpPr>
          <p:cNvPr id="3" name="Content Placeholder 2"/>
          <p:cNvSpPr>
            <a:spLocks noGrp="1"/>
          </p:cNvSpPr>
          <p:nvPr>
            <p:ph idx="1"/>
          </p:nvPr>
        </p:nvSpPr>
        <p:spPr/>
        <p:txBody>
          <a:bodyPr/>
          <a:lstStyle/>
          <a:p>
            <a:r>
              <a:rPr lang="en-US" dirty="0"/>
              <a:t>The reason for popularity of using a security at Transport Layer is </a:t>
            </a:r>
            <a:r>
              <a:rPr lang="en-US" dirty="0">
                <a:solidFill>
                  <a:srgbClr val="FF0000"/>
                </a:solidFill>
              </a:rPr>
              <a:t>simplicity</a:t>
            </a:r>
            <a:r>
              <a:rPr lang="en-US" dirty="0"/>
              <a:t>. </a:t>
            </a:r>
          </a:p>
          <a:p>
            <a:r>
              <a:rPr lang="en-US" dirty="0"/>
              <a:t>Design and deployment of security at this layer does not require </a:t>
            </a:r>
            <a:r>
              <a:rPr lang="en-US" dirty="0">
                <a:solidFill>
                  <a:srgbClr val="FF0000"/>
                </a:solidFill>
              </a:rPr>
              <a:t>any change </a:t>
            </a:r>
            <a:r>
              <a:rPr lang="en-US" dirty="0"/>
              <a:t>in TCP/IP protocols that are implemented in an operating system. </a:t>
            </a:r>
          </a:p>
          <a:p>
            <a:r>
              <a:rPr lang="en-US" dirty="0"/>
              <a:t>Only user processes and </a:t>
            </a:r>
            <a:r>
              <a:rPr lang="en-US" dirty="0">
                <a:solidFill>
                  <a:srgbClr val="FF0000"/>
                </a:solidFill>
              </a:rPr>
              <a:t>applications needs</a:t>
            </a:r>
            <a:r>
              <a:rPr lang="en-US" dirty="0"/>
              <a:t> to be designed/modified which is less complex.</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Secure Socket Layer (SSL)</a:t>
            </a:r>
          </a:p>
        </p:txBody>
      </p:sp>
      <p:sp>
        <p:nvSpPr>
          <p:cNvPr id="3" name="Content Placeholder 2"/>
          <p:cNvSpPr>
            <a:spLocks noGrp="1"/>
          </p:cNvSpPr>
          <p:nvPr>
            <p:ph idx="1"/>
          </p:nvPr>
        </p:nvSpPr>
        <p:spPr>
          <a:xfrm>
            <a:off x="457200" y="762000"/>
            <a:ext cx="8229600" cy="6096000"/>
          </a:xfrm>
        </p:spPr>
        <p:txBody>
          <a:bodyPr>
            <a:normAutofit/>
          </a:bodyPr>
          <a:lstStyle/>
          <a:p>
            <a:r>
              <a:rPr lang="en-US" sz="2800" b="1" u="sng" dirty="0">
                <a:hlinkClick r:id="rId2"/>
              </a:rPr>
              <a:t>Secure Socket Layer (SSL)</a:t>
            </a:r>
            <a:r>
              <a:rPr lang="en-US" sz="2800" dirty="0"/>
              <a:t> provides security to the data that is transferred between </a:t>
            </a:r>
            <a:r>
              <a:rPr lang="en-US" sz="2800" b="1" dirty="0"/>
              <a:t>web browser and server</a:t>
            </a:r>
            <a:r>
              <a:rPr lang="en-US" sz="2800" dirty="0"/>
              <a:t>. </a:t>
            </a:r>
          </a:p>
          <a:p>
            <a:r>
              <a:rPr lang="en-US" sz="2800" dirty="0"/>
              <a:t>SSL encrypts the link between a web server and a browser which ensures that all data passed between them </a:t>
            </a:r>
            <a:r>
              <a:rPr lang="en-US" sz="2800" b="1" dirty="0"/>
              <a:t>remain private and free from attack. </a:t>
            </a:r>
          </a:p>
          <a:p>
            <a:endParaRPr lang="en-US" sz="2800" b="1" dirty="0"/>
          </a:p>
          <a:p>
            <a:endParaRPr lang="en-US" sz="2800" b="1" dirty="0"/>
          </a:p>
        </p:txBody>
      </p:sp>
      <p:pic>
        <p:nvPicPr>
          <p:cNvPr id="4" name="Picture 3" descr="161.jpg"/>
          <p:cNvPicPr>
            <a:picLocks noChangeAspect="1"/>
          </p:cNvPicPr>
          <p:nvPr/>
        </p:nvPicPr>
        <p:blipFill>
          <a:blip r:embed="rId3" cstate="print"/>
          <a:stretch>
            <a:fillRect/>
          </a:stretch>
        </p:blipFill>
        <p:spPr>
          <a:xfrm>
            <a:off x="1524000" y="3630529"/>
            <a:ext cx="6477000" cy="2922671"/>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26 Basic Uses of Message Authentication Code (MAC) | Download Scientific  Diagram"/>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26 Basic Uses of Message Authentication Code (MAC) | Download Scientific  Diagram"/>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26 Basic Uses of Message Authentication Code (MAC) | Download Scientific  Diagram"/>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srcRect/>
          <a:stretch>
            <a:fillRect/>
          </a:stretch>
        </p:blipFill>
        <p:spPr bwMode="auto">
          <a:xfrm>
            <a:off x="800100" y="685800"/>
            <a:ext cx="7886700" cy="5638799"/>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Brief History of SSL</a:t>
            </a:r>
          </a:p>
        </p:txBody>
      </p:sp>
      <p:sp>
        <p:nvSpPr>
          <p:cNvPr id="3" name="Content Placeholder 2"/>
          <p:cNvSpPr>
            <a:spLocks noGrp="1"/>
          </p:cNvSpPr>
          <p:nvPr>
            <p:ph idx="1"/>
          </p:nvPr>
        </p:nvSpPr>
        <p:spPr>
          <a:xfrm>
            <a:off x="457200" y="990600"/>
            <a:ext cx="8229600" cy="5791200"/>
          </a:xfrm>
        </p:spPr>
        <p:txBody>
          <a:bodyPr>
            <a:noAutofit/>
          </a:bodyPr>
          <a:lstStyle/>
          <a:p>
            <a:r>
              <a:rPr lang="en-US" sz="2300" dirty="0"/>
              <a:t>In year 1995, Netscape developed SSLv2 and used in Netscape Navigator 1.1. The SSL version1 was never published and used. Later, Microsoft improved upon SSLv2 and introduced another similar protocol named Private Communications Technology (PCT).</a:t>
            </a:r>
          </a:p>
          <a:p>
            <a:r>
              <a:rPr lang="en-US" sz="2300" dirty="0"/>
              <a:t>Netscape substantially improved SSLv2 on various security issues and deployed SSLv3 in 1999. The Internet Engineering Task Force (IETF) subsequently, introduced a similar TLS (Transport Layer Security) protocol as an open standard. TLS protocol is non-interoperable with SSLv3.</a:t>
            </a:r>
          </a:p>
          <a:p>
            <a:r>
              <a:rPr lang="en-US" sz="2300" dirty="0"/>
              <a:t>TLS modified the cryptographic algorithms for key expansion and authentication. Also, TLS suggested use of open crypto </a:t>
            </a:r>
            <a:r>
              <a:rPr lang="en-US" sz="2300" dirty="0" err="1"/>
              <a:t>Diffie</a:t>
            </a:r>
            <a:r>
              <a:rPr lang="en-US" sz="2300" dirty="0"/>
              <a:t>-Hellman (DH) and Digital Signature Standard (DSS) in place of patented RSA crypto used in SSL. But due to expiry of RSA patent in 2000, there existed no strong reasons for users to shift away from the widely deployed SSLv3 to TLS.</a:t>
            </a:r>
          </a:p>
          <a:p>
            <a:endParaRPr lang="en-US" sz="2300" dirty="0"/>
          </a:p>
          <a:p>
            <a:endParaRPr lang="en-US" sz="23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Salient Features of SSL</a:t>
            </a:r>
          </a:p>
        </p:txBody>
      </p:sp>
      <p:sp>
        <p:nvSpPr>
          <p:cNvPr id="3" name="Content Placeholder 2"/>
          <p:cNvSpPr>
            <a:spLocks noGrp="1"/>
          </p:cNvSpPr>
          <p:nvPr>
            <p:ph idx="1"/>
          </p:nvPr>
        </p:nvSpPr>
        <p:spPr>
          <a:xfrm>
            <a:off x="457200" y="1447800"/>
            <a:ext cx="8229600" cy="4525963"/>
          </a:xfrm>
        </p:spPr>
        <p:txBody>
          <a:bodyPr>
            <a:normAutofit fontScale="77500" lnSpcReduction="20000"/>
          </a:bodyPr>
          <a:lstStyle/>
          <a:p>
            <a:r>
              <a:rPr lang="en-US" dirty="0"/>
              <a:t>The salient features of SSL protocol are as follows −</a:t>
            </a:r>
          </a:p>
          <a:p>
            <a:r>
              <a:rPr lang="en-US" dirty="0"/>
              <a:t>SSL provides network connection security through −</a:t>
            </a:r>
          </a:p>
          <a:p>
            <a:pPr lvl="1"/>
            <a:r>
              <a:rPr lang="en-US" b="1" dirty="0"/>
              <a:t>Confidentiality</a:t>
            </a:r>
            <a:r>
              <a:rPr lang="en-US" dirty="0"/>
              <a:t> − Information is exchanged in an encrypted form.</a:t>
            </a:r>
          </a:p>
          <a:p>
            <a:pPr lvl="1"/>
            <a:r>
              <a:rPr lang="en-US" b="1" dirty="0"/>
              <a:t>Authentication</a:t>
            </a:r>
            <a:r>
              <a:rPr lang="en-US" dirty="0"/>
              <a:t> − Communication entities identify each other through the use of digital certificates. Web-server authentication is mandatory whereas client authentication is kept optional.</a:t>
            </a:r>
          </a:p>
          <a:p>
            <a:pPr lvl="1"/>
            <a:r>
              <a:rPr lang="en-US" b="1" dirty="0"/>
              <a:t>Reliability</a:t>
            </a:r>
            <a:r>
              <a:rPr lang="en-US" dirty="0"/>
              <a:t> − Maintains message integrity checks.</a:t>
            </a:r>
          </a:p>
          <a:p>
            <a:r>
              <a:rPr lang="en-US" dirty="0"/>
              <a:t>SSL is available for all TCP applications.</a:t>
            </a:r>
          </a:p>
          <a:p>
            <a:r>
              <a:rPr lang="en-US" dirty="0"/>
              <a:t>Supported by almost all web browsers.</a:t>
            </a:r>
          </a:p>
          <a:p>
            <a:r>
              <a:rPr lang="en-US" dirty="0"/>
              <a:t>Provides ease in doing business with new online entities.</a:t>
            </a:r>
          </a:p>
          <a:p>
            <a:r>
              <a:rPr lang="en-US" dirty="0"/>
              <a:t>Developed primarily for Web e-commerce</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 of SSL</a:t>
            </a:r>
          </a:p>
        </p:txBody>
      </p:sp>
      <p:sp>
        <p:nvSpPr>
          <p:cNvPr id="3" name="Content Placeholder 2"/>
          <p:cNvSpPr>
            <a:spLocks noGrp="1"/>
          </p:cNvSpPr>
          <p:nvPr>
            <p:ph idx="1"/>
          </p:nvPr>
        </p:nvSpPr>
        <p:spPr/>
        <p:txBody>
          <a:bodyPr/>
          <a:lstStyle/>
          <a:p>
            <a:r>
              <a:rPr lang="en-US" dirty="0"/>
              <a:t>SSL is specific to TCP and it does not work with UDP. SSL provides Application Programming Interface (API) to applications. C and Java SSL libraries/classes are readily available.</a:t>
            </a:r>
          </a:p>
          <a:p>
            <a:r>
              <a:rPr lang="en-US" dirty="0"/>
              <a:t>SSL protocol is designed to interwork between application and transport layer as shown in the following image −</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sl_architecture.jpg"/>
          <p:cNvPicPr>
            <a:picLocks noGrp="1" noChangeAspect="1"/>
          </p:cNvPicPr>
          <p:nvPr>
            <p:ph idx="1"/>
          </p:nvPr>
        </p:nvPicPr>
        <p:blipFill>
          <a:blip r:embed="rId2" cstate="print"/>
          <a:stretch>
            <a:fillRect/>
          </a:stretch>
        </p:blipFill>
        <p:spPr>
          <a:xfrm>
            <a:off x="685800" y="94944"/>
            <a:ext cx="7620000" cy="1657656"/>
          </a:xfrm>
        </p:spPr>
      </p:pic>
      <p:sp>
        <p:nvSpPr>
          <p:cNvPr id="5" name="Rectangle 4"/>
          <p:cNvSpPr/>
          <p:nvPr/>
        </p:nvSpPr>
        <p:spPr>
          <a:xfrm>
            <a:off x="228600" y="1905001"/>
            <a:ext cx="8763000" cy="4293483"/>
          </a:xfrm>
          <a:prstGeom prst="rect">
            <a:avLst/>
          </a:prstGeom>
        </p:spPr>
        <p:txBody>
          <a:bodyPr wrap="square">
            <a:spAutoFit/>
          </a:bodyPr>
          <a:lstStyle/>
          <a:p>
            <a:r>
              <a:rPr lang="en-US" sz="2100" dirty="0"/>
              <a:t>SSL itself is not a single layer protocol as depicted in the image; in fact it is composed of two sub-layers.</a:t>
            </a:r>
          </a:p>
          <a:p>
            <a:r>
              <a:rPr lang="en-US" sz="2100" b="1" dirty="0"/>
              <a:t>Lower sub-layer </a:t>
            </a:r>
            <a:r>
              <a:rPr lang="en-US" sz="2100" dirty="0"/>
              <a:t>comprises of the one component of SSL protocol called as SSL Record Protocol. This component provides integrity and confidentiality services.</a:t>
            </a:r>
          </a:p>
          <a:p>
            <a:r>
              <a:rPr lang="en-US" sz="2100" b="1" dirty="0"/>
              <a:t>Upper sub-layer </a:t>
            </a:r>
            <a:r>
              <a:rPr lang="en-US" sz="2100" dirty="0"/>
              <a:t>comprises of three SSL-related protocol components and an application protocol. Application component provides the information transfer service between client/server interactions. Technically, it can operate on top of SSL layer as well. Three SSL related protocol components are −</a:t>
            </a:r>
          </a:p>
          <a:p>
            <a:pPr lvl="1"/>
            <a:r>
              <a:rPr lang="en-US" sz="2100" dirty="0"/>
              <a:t>SSL Handshake Protocol</a:t>
            </a:r>
          </a:p>
          <a:p>
            <a:pPr lvl="1"/>
            <a:r>
              <a:rPr lang="en-US" sz="2100" dirty="0"/>
              <a:t>Change Cipher Spec Protocol</a:t>
            </a:r>
          </a:p>
          <a:p>
            <a:pPr lvl="1"/>
            <a:r>
              <a:rPr lang="en-US" sz="2100" dirty="0"/>
              <a:t>Alert Protocol.</a:t>
            </a:r>
          </a:p>
          <a:p>
            <a:r>
              <a:rPr lang="en-US" sz="2100" b="1" dirty="0"/>
              <a:t>These three protocols </a:t>
            </a:r>
            <a:r>
              <a:rPr lang="en-US" sz="2100" dirty="0"/>
              <a:t>manage all of SSL message exchanges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sl_protocol_architecture.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Functions of SSL Protocol Components</a:t>
            </a:r>
          </a:p>
        </p:txBody>
      </p:sp>
      <p:sp>
        <p:nvSpPr>
          <p:cNvPr id="3" name="Content Placeholder 2"/>
          <p:cNvSpPr>
            <a:spLocks noGrp="1"/>
          </p:cNvSpPr>
          <p:nvPr>
            <p:ph idx="1"/>
          </p:nvPr>
        </p:nvSpPr>
        <p:spPr/>
        <p:txBody>
          <a:bodyPr>
            <a:normAutofit fontScale="85000" lnSpcReduction="20000"/>
          </a:bodyPr>
          <a:lstStyle/>
          <a:p>
            <a:r>
              <a:rPr lang="en-US" dirty="0"/>
              <a:t>The four sub-components of the SSL protocol handle various tasks for secure communication between the client machine and the server.</a:t>
            </a:r>
          </a:p>
          <a:p>
            <a:r>
              <a:rPr lang="en-US" dirty="0"/>
              <a:t>Record Protocol</a:t>
            </a:r>
          </a:p>
          <a:p>
            <a:pPr lvl="1"/>
            <a:r>
              <a:rPr lang="en-US" dirty="0"/>
              <a:t>The record layer formats the upper layer protocol messages.</a:t>
            </a:r>
          </a:p>
          <a:p>
            <a:pPr lvl="1"/>
            <a:r>
              <a:rPr lang="en-US" dirty="0"/>
              <a:t>It fragments the data into manageable blocks (max length 16 KB). It optionally compresses the data.</a:t>
            </a:r>
          </a:p>
          <a:p>
            <a:pPr lvl="1"/>
            <a:r>
              <a:rPr lang="en-US" dirty="0"/>
              <a:t>Encrypts the data.</a:t>
            </a:r>
          </a:p>
          <a:p>
            <a:pPr lvl="1"/>
            <a:r>
              <a:rPr lang="en-US" dirty="0"/>
              <a:t>Provides a header for each message and a hash (Message Authentication Code (MAC)) at the end.</a:t>
            </a:r>
          </a:p>
          <a:p>
            <a:pPr lvl="1"/>
            <a:r>
              <a:rPr lang="en-US" dirty="0"/>
              <a:t>Hands over the formatted blocks to TCP layer for transmission.</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sl_protocol_functions.jpg"/>
          <p:cNvPicPr>
            <a:picLocks noGrp="1" noChangeAspect="1"/>
          </p:cNvPicPr>
          <p:nvPr>
            <p:ph idx="1"/>
          </p:nvPr>
        </p:nvPicPr>
        <p:blipFill>
          <a:blip r:embed="rId2" cstate="print"/>
          <a:stretch>
            <a:fillRect/>
          </a:stretch>
        </p:blipFill>
        <p:spPr>
          <a:xfrm>
            <a:off x="1905000" y="0"/>
            <a:ext cx="5715798" cy="2486372"/>
          </a:xfrm>
        </p:spPr>
      </p:pic>
      <p:sp>
        <p:nvSpPr>
          <p:cNvPr id="5" name="Rectangle 4"/>
          <p:cNvSpPr/>
          <p:nvPr/>
        </p:nvSpPr>
        <p:spPr>
          <a:xfrm>
            <a:off x="304800" y="2700278"/>
            <a:ext cx="8382000" cy="2862322"/>
          </a:xfrm>
          <a:prstGeom prst="rect">
            <a:avLst/>
          </a:prstGeom>
        </p:spPr>
        <p:txBody>
          <a:bodyPr wrap="square">
            <a:spAutoFit/>
          </a:bodyPr>
          <a:lstStyle/>
          <a:p>
            <a:r>
              <a:rPr lang="en-US" dirty="0"/>
              <a:t>SSL Handshake Protocol</a:t>
            </a:r>
          </a:p>
          <a:p>
            <a:pPr lvl="1"/>
            <a:r>
              <a:rPr lang="en-US" dirty="0"/>
              <a:t>It is the most complex part of SSL. It is invoked before any application data is transmitted. It creates SSL sessions between the client and the server.</a:t>
            </a:r>
          </a:p>
          <a:p>
            <a:pPr lvl="1"/>
            <a:r>
              <a:rPr lang="en-US" dirty="0"/>
              <a:t>Establishment of session involves Server authentication, Key and algorithm negotiation, Establishing keys and Client authentication (optional).</a:t>
            </a:r>
          </a:p>
          <a:p>
            <a:pPr lvl="1"/>
            <a:r>
              <a:rPr lang="en-US" dirty="0"/>
              <a:t>A session is identified by unique set of cryptographic security parameters.</a:t>
            </a:r>
          </a:p>
          <a:p>
            <a:pPr lvl="1"/>
            <a:r>
              <a:rPr lang="en-US" dirty="0"/>
              <a:t>Multiple secure TCP connections between a client and a server can share the same session.</a:t>
            </a:r>
          </a:p>
          <a:p>
            <a:pPr lvl="1"/>
            <a:r>
              <a:rPr lang="en-US" dirty="0"/>
              <a:t>Handshake protocol actions through four phases. These are discussed in the next section.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85000" lnSpcReduction="20000"/>
          </a:bodyPr>
          <a:lstStyle/>
          <a:p>
            <a:r>
              <a:rPr lang="en-US" dirty="0" err="1"/>
              <a:t>ChangeCipherSpec</a:t>
            </a:r>
            <a:r>
              <a:rPr lang="en-US" dirty="0"/>
              <a:t> Protocol</a:t>
            </a:r>
          </a:p>
          <a:p>
            <a:pPr lvl="1"/>
            <a:r>
              <a:rPr lang="en-US" dirty="0"/>
              <a:t>Simplest part of SSL protocol. It comprises of a single message exchanged between two communicating entities, the client and the server.</a:t>
            </a:r>
          </a:p>
          <a:p>
            <a:pPr lvl="1"/>
            <a:r>
              <a:rPr lang="en-US" dirty="0"/>
              <a:t>As each entity sends the </a:t>
            </a:r>
            <a:r>
              <a:rPr lang="en-US" dirty="0" err="1"/>
              <a:t>ChangeCipherSpec</a:t>
            </a:r>
            <a:r>
              <a:rPr lang="en-US" dirty="0"/>
              <a:t> message, it changes its side of the connection into the secure state as agreed upon.</a:t>
            </a:r>
          </a:p>
          <a:p>
            <a:pPr lvl="1"/>
            <a:r>
              <a:rPr lang="en-US" dirty="0"/>
              <a:t>The cipher parameters pending state is copied into the current state.</a:t>
            </a:r>
          </a:p>
          <a:p>
            <a:pPr lvl="1"/>
            <a:r>
              <a:rPr lang="en-US" dirty="0"/>
              <a:t>Exchange of this Message indicates all future data exchanges are encrypted and integrity is protected.</a:t>
            </a:r>
          </a:p>
          <a:p>
            <a:r>
              <a:rPr lang="en-US" dirty="0"/>
              <a:t>SSL Alert Protocol</a:t>
            </a:r>
          </a:p>
          <a:p>
            <a:pPr lvl="1"/>
            <a:r>
              <a:rPr lang="en-US" dirty="0"/>
              <a:t>This protocol is used to report errors – such as unexpected message, bad record MAC, security parameters negotiation failed, etc.</a:t>
            </a:r>
          </a:p>
          <a:p>
            <a:pPr lvl="1"/>
            <a:r>
              <a:rPr lang="en-US" dirty="0"/>
              <a:t>It is also used for other purposes – such as notify closure of the TCP connection, notify receipt of bad or unknown certificate, etc</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Establishment of SSL Session</a:t>
            </a:r>
          </a:p>
        </p:txBody>
      </p:sp>
      <p:sp>
        <p:nvSpPr>
          <p:cNvPr id="3" name="Content Placeholder 2"/>
          <p:cNvSpPr>
            <a:spLocks noGrp="1"/>
          </p:cNvSpPr>
          <p:nvPr>
            <p:ph idx="1"/>
          </p:nvPr>
        </p:nvSpPr>
        <p:spPr>
          <a:xfrm>
            <a:off x="457200" y="990600"/>
            <a:ext cx="8229600" cy="2362200"/>
          </a:xfrm>
        </p:spPr>
        <p:txBody>
          <a:bodyPr>
            <a:normAutofit fontScale="85000" lnSpcReduction="20000"/>
          </a:bodyPr>
          <a:lstStyle/>
          <a:p>
            <a:r>
              <a:rPr lang="en-US" dirty="0"/>
              <a:t>As discussed above, there are four phases of SSL session establishment. These are mainly handled by SSL Handshake protocol.</a:t>
            </a:r>
          </a:p>
          <a:p>
            <a:r>
              <a:rPr lang="en-US" b="1" dirty="0"/>
              <a:t>Phase 1</a:t>
            </a:r>
            <a:r>
              <a:rPr lang="en-US" dirty="0"/>
              <a:t> − Establishing security capabilities.</a:t>
            </a:r>
          </a:p>
          <a:p>
            <a:r>
              <a:rPr lang="en-US" dirty="0"/>
              <a:t>This phase comprises of exchange of two messages – </a:t>
            </a:r>
            <a:r>
              <a:rPr lang="en-US" i="1" dirty="0" err="1"/>
              <a:t>Client_hello</a:t>
            </a:r>
            <a:r>
              <a:rPr lang="en-US" dirty="0"/>
              <a:t> and </a:t>
            </a:r>
            <a:r>
              <a:rPr lang="en-US" i="1" dirty="0" err="1"/>
              <a:t>Server_hello</a:t>
            </a:r>
            <a:endParaRPr lang="en-US" dirty="0"/>
          </a:p>
          <a:p>
            <a:endParaRPr lang="en-US" dirty="0"/>
          </a:p>
        </p:txBody>
      </p:sp>
      <p:pic>
        <p:nvPicPr>
          <p:cNvPr id="4" name="Picture 3" descr="ssl_session_establishment_phase1.jpg"/>
          <p:cNvPicPr>
            <a:picLocks noChangeAspect="1"/>
          </p:cNvPicPr>
          <p:nvPr/>
        </p:nvPicPr>
        <p:blipFill>
          <a:blip r:embed="rId2" cstate="print"/>
          <a:stretch>
            <a:fillRect/>
          </a:stretch>
        </p:blipFill>
        <p:spPr>
          <a:xfrm>
            <a:off x="609600" y="3429000"/>
            <a:ext cx="7620000" cy="320040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normAutofit fontScale="92500" lnSpcReduction="10000"/>
          </a:bodyPr>
          <a:lstStyle/>
          <a:p>
            <a:r>
              <a:rPr lang="en-US" i="1" dirty="0" err="1"/>
              <a:t>Client_hello</a:t>
            </a:r>
            <a:r>
              <a:rPr lang="en-US" dirty="0"/>
              <a:t> contains of list of cryptographic algorithms supported by the client, in decreasing order of preference.</a:t>
            </a:r>
          </a:p>
          <a:p>
            <a:r>
              <a:rPr lang="en-US" i="1" dirty="0" err="1"/>
              <a:t>Server_hello</a:t>
            </a:r>
            <a:r>
              <a:rPr lang="en-US" dirty="0"/>
              <a:t> contains the selected Cipher Specification (</a:t>
            </a:r>
            <a:r>
              <a:rPr lang="en-US" dirty="0" err="1"/>
              <a:t>CipherSpec</a:t>
            </a:r>
            <a:r>
              <a:rPr lang="en-US" dirty="0"/>
              <a:t>) and a new </a:t>
            </a:r>
            <a:r>
              <a:rPr lang="en-US" i="1" dirty="0" err="1"/>
              <a:t>session_id</a:t>
            </a:r>
            <a:r>
              <a:rPr lang="en-US" dirty="0"/>
              <a:t>.</a:t>
            </a:r>
          </a:p>
          <a:p>
            <a:r>
              <a:rPr lang="en-US" dirty="0"/>
              <a:t>The </a:t>
            </a:r>
            <a:r>
              <a:rPr lang="en-US" dirty="0" err="1"/>
              <a:t>CipherSpec</a:t>
            </a:r>
            <a:r>
              <a:rPr lang="en-US" dirty="0"/>
              <a:t> contains fields like −</a:t>
            </a:r>
          </a:p>
          <a:p>
            <a:pPr lvl="1"/>
            <a:r>
              <a:rPr lang="en-US" dirty="0"/>
              <a:t>Cipher Algorithm (DES, 3DES, RC2, and RC4)</a:t>
            </a:r>
          </a:p>
          <a:p>
            <a:pPr lvl="1"/>
            <a:r>
              <a:rPr lang="en-US" dirty="0"/>
              <a:t>MAC Algorithm (based on MD5, SHA-1)</a:t>
            </a:r>
          </a:p>
          <a:p>
            <a:pPr lvl="1"/>
            <a:r>
              <a:rPr lang="en-US" dirty="0"/>
              <a:t>Public-key algorithm (RSA)</a:t>
            </a:r>
          </a:p>
          <a:p>
            <a:pPr lvl="1"/>
            <a:r>
              <a:rPr lang="en-US" dirty="0"/>
              <a:t>Both messages have “nonce” to prevent replay attack</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fontAlgn="base"/>
            <a:r>
              <a:rPr lang="en-US" sz="2400" dirty="0">
                <a:latin typeface="Times New Roman" pitchFamily="18" charset="0"/>
                <a:cs typeface="Times New Roman" pitchFamily="18" charset="0"/>
              </a:rPr>
              <a:t>There are two methods for producing the message authentication code:</a:t>
            </a:r>
          </a:p>
          <a:p>
            <a:pPr algn="just" fontAlgn="base"/>
            <a:r>
              <a:rPr lang="en-US" sz="2400" dirty="0">
                <a:latin typeface="Times New Roman" pitchFamily="18" charset="0"/>
                <a:cs typeface="Times New Roman" pitchFamily="18" charset="0"/>
              </a:rPr>
              <a:t>Data encryption standard (DES) product that requires a cryptographic product to be active. Using this method, both cryptography and message authentication can be performed concurrently. Although the keyword is DES, if the session is setup to use triple-DES encryption, TDES24 will be used. </a:t>
            </a:r>
          </a:p>
          <a:p>
            <a:pPr algn="just" fontAlgn="base"/>
            <a:r>
              <a:rPr lang="en-US" sz="2400" dirty="0">
                <a:latin typeface="Times New Roman" pitchFamily="18" charset="0"/>
                <a:cs typeface="Times New Roman" pitchFamily="18" charset="0"/>
              </a:rPr>
              <a:t>Cyclic redundancy check (CRC), which creates a message authentication code using an internal VTAM algorithm. Using this method does not require a cryptography product to be active.</a:t>
            </a:r>
          </a:p>
          <a:p>
            <a:pPr>
              <a:buNone/>
            </a:pPr>
            <a:br>
              <a:rPr lang="en-US" dirty="0"/>
            </a:b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Phase 2</a:t>
            </a:r>
            <a:r>
              <a:rPr lang="en-US" dirty="0"/>
              <a:t> − Server authentication and key exchange.</a:t>
            </a:r>
          </a:p>
        </p:txBody>
      </p:sp>
      <p:sp>
        <p:nvSpPr>
          <p:cNvPr id="5" name="Rectangle 4"/>
          <p:cNvSpPr/>
          <p:nvPr/>
        </p:nvSpPr>
        <p:spPr>
          <a:xfrm>
            <a:off x="304800" y="4267200"/>
            <a:ext cx="8610600" cy="2308324"/>
          </a:xfrm>
          <a:prstGeom prst="rect">
            <a:avLst/>
          </a:prstGeom>
        </p:spPr>
        <p:txBody>
          <a:bodyPr wrap="square">
            <a:spAutoFit/>
          </a:bodyPr>
          <a:lstStyle/>
          <a:p>
            <a:r>
              <a:rPr lang="en-US" sz="2400" dirty="0"/>
              <a:t>Server sends certificate. Client software comes configured with public keys of various “trusted” organizations (CAs) to check certificate.</a:t>
            </a:r>
          </a:p>
          <a:p>
            <a:r>
              <a:rPr lang="en-US" sz="2400" dirty="0"/>
              <a:t>Server sends chosen cipher suite.</a:t>
            </a:r>
          </a:p>
          <a:p>
            <a:r>
              <a:rPr lang="en-US" sz="2400" dirty="0"/>
              <a:t>Server may request client certificate. Usually it is not done.</a:t>
            </a:r>
          </a:p>
          <a:p>
            <a:r>
              <a:rPr lang="en-US" sz="2400" dirty="0"/>
              <a:t>Server indicates end of </a:t>
            </a:r>
            <a:r>
              <a:rPr lang="en-US" sz="2400" i="1" dirty="0" err="1"/>
              <a:t>Server_hello</a:t>
            </a:r>
            <a:r>
              <a:rPr lang="en-US" sz="2400" dirty="0"/>
              <a:t>.</a:t>
            </a:r>
          </a:p>
        </p:txBody>
      </p:sp>
      <p:pic>
        <p:nvPicPr>
          <p:cNvPr id="7" name="Content Placeholder 6" descr="ssl_session_establishment_phase2.jpg"/>
          <p:cNvPicPr>
            <a:picLocks noGrp="1" noChangeAspect="1"/>
          </p:cNvPicPr>
          <p:nvPr>
            <p:ph idx="1"/>
          </p:nvPr>
        </p:nvPicPr>
        <p:blipFill>
          <a:blip r:embed="rId2" cstate="print"/>
          <a:stretch>
            <a:fillRect/>
          </a:stretch>
        </p:blipFill>
        <p:spPr>
          <a:xfrm>
            <a:off x="381000" y="1447800"/>
            <a:ext cx="7772400" cy="2819400"/>
          </a:xfr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Phase 3</a:t>
            </a:r>
            <a:r>
              <a:rPr lang="en-US" dirty="0"/>
              <a:t> − Client authentication and key exchange.</a:t>
            </a:r>
          </a:p>
        </p:txBody>
      </p:sp>
      <p:pic>
        <p:nvPicPr>
          <p:cNvPr id="4" name="Content Placeholder 3" descr="ssl_session_establishment_phase3.jpg"/>
          <p:cNvPicPr>
            <a:picLocks noGrp="1" noChangeAspect="1"/>
          </p:cNvPicPr>
          <p:nvPr>
            <p:ph idx="1"/>
          </p:nvPr>
        </p:nvPicPr>
        <p:blipFill>
          <a:blip r:embed="rId2" cstate="print"/>
          <a:stretch>
            <a:fillRect/>
          </a:stretch>
        </p:blipFill>
        <p:spPr>
          <a:xfrm>
            <a:off x="685800" y="1371600"/>
            <a:ext cx="7620000" cy="2143424"/>
          </a:xfrm>
        </p:spPr>
      </p:pic>
      <p:sp>
        <p:nvSpPr>
          <p:cNvPr id="5" name="Rectangle 4"/>
          <p:cNvSpPr/>
          <p:nvPr/>
        </p:nvSpPr>
        <p:spPr>
          <a:xfrm>
            <a:off x="457200" y="3657600"/>
            <a:ext cx="8305800" cy="2677656"/>
          </a:xfrm>
          <a:prstGeom prst="rect">
            <a:avLst/>
          </a:prstGeom>
        </p:spPr>
        <p:txBody>
          <a:bodyPr wrap="square">
            <a:spAutoFit/>
          </a:bodyPr>
          <a:lstStyle/>
          <a:p>
            <a:r>
              <a:rPr lang="en-US" sz="2400" dirty="0"/>
              <a:t>Client sends certificate, only if requested by the server.</a:t>
            </a:r>
          </a:p>
          <a:p>
            <a:r>
              <a:rPr lang="en-US" sz="2400" dirty="0"/>
              <a:t>It also sends the Pre-master Secret (PMS) encrypted with the server’s public key.</a:t>
            </a:r>
          </a:p>
          <a:p>
            <a:r>
              <a:rPr lang="en-US" sz="2400" dirty="0"/>
              <a:t>Client also sends </a:t>
            </a:r>
            <a:r>
              <a:rPr lang="en-US" sz="2400" i="1" dirty="0" err="1"/>
              <a:t>Certificate_verify</a:t>
            </a:r>
            <a:r>
              <a:rPr lang="en-US" sz="2400" dirty="0"/>
              <a:t> message if certificate is sent by him to prove he has the private key associated with this certificate. Basically, the client signs a hash of the previous messages.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Phase 4</a:t>
            </a:r>
            <a:r>
              <a:rPr lang="en-US" dirty="0"/>
              <a:t> − Finish.</a:t>
            </a:r>
          </a:p>
        </p:txBody>
      </p:sp>
      <p:pic>
        <p:nvPicPr>
          <p:cNvPr id="4" name="Content Placeholder 3" descr="ssl_session_establishment_phase4.jpg"/>
          <p:cNvPicPr>
            <a:picLocks noGrp="1" noChangeAspect="1"/>
          </p:cNvPicPr>
          <p:nvPr>
            <p:ph idx="1"/>
          </p:nvPr>
        </p:nvPicPr>
        <p:blipFill>
          <a:blip r:embed="rId2" cstate="print"/>
          <a:stretch>
            <a:fillRect/>
          </a:stretch>
        </p:blipFill>
        <p:spPr>
          <a:xfrm>
            <a:off x="0" y="914400"/>
            <a:ext cx="8839200" cy="3077005"/>
          </a:xfrm>
        </p:spPr>
      </p:pic>
      <p:sp>
        <p:nvSpPr>
          <p:cNvPr id="5" name="Rectangle 4"/>
          <p:cNvSpPr/>
          <p:nvPr/>
        </p:nvSpPr>
        <p:spPr>
          <a:xfrm>
            <a:off x="228600" y="3962400"/>
            <a:ext cx="8382000" cy="2554545"/>
          </a:xfrm>
          <a:prstGeom prst="rect">
            <a:avLst/>
          </a:prstGeom>
        </p:spPr>
        <p:txBody>
          <a:bodyPr wrap="square">
            <a:spAutoFit/>
          </a:bodyPr>
          <a:lstStyle/>
          <a:p>
            <a:r>
              <a:rPr lang="en-US" sz="2000" dirty="0"/>
              <a:t>Client and server send </a:t>
            </a:r>
            <a:r>
              <a:rPr lang="en-US" sz="2000" i="1" dirty="0" err="1"/>
              <a:t>Change_cipher_spec</a:t>
            </a:r>
            <a:r>
              <a:rPr lang="en-US" sz="2000" dirty="0"/>
              <a:t> messages to each other to cause the pending cipher state to be copied into the current state.</a:t>
            </a:r>
          </a:p>
          <a:p>
            <a:r>
              <a:rPr lang="en-US" sz="2000" dirty="0"/>
              <a:t>From now on, all data is encrypted and integrity protected.</a:t>
            </a:r>
          </a:p>
          <a:p>
            <a:r>
              <a:rPr lang="en-US" sz="2000" dirty="0"/>
              <a:t>Message “Finished” from each end verifies that the key exchange and authentication processes were successful.</a:t>
            </a:r>
          </a:p>
          <a:p>
            <a:r>
              <a:rPr lang="en-US" sz="2000" dirty="0"/>
              <a:t>All four phases, discussed above, happen within the establishment of TCP session. SSL session establishment starts after TCP SYN/ SYNACK and finishes before TCP Fin.</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SSL Session Keys</a:t>
            </a:r>
          </a:p>
        </p:txBody>
      </p:sp>
      <p:sp>
        <p:nvSpPr>
          <p:cNvPr id="3" name="Content Placeholder 2"/>
          <p:cNvSpPr>
            <a:spLocks noGrp="1"/>
          </p:cNvSpPr>
          <p:nvPr>
            <p:ph idx="1"/>
          </p:nvPr>
        </p:nvSpPr>
        <p:spPr/>
        <p:txBody>
          <a:bodyPr>
            <a:normAutofit fontScale="62500" lnSpcReduction="20000"/>
          </a:bodyPr>
          <a:lstStyle/>
          <a:p>
            <a:r>
              <a:rPr lang="en-US" dirty="0"/>
              <a:t>We have seen that during Phase 3 of SSL session establishment, a pre-master secret is sent by the client to the server encrypted using server’s public key. The master secret and various session keys are generated as follows −</a:t>
            </a:r>
          </a:p>
          <a:p>
            <a:r>
              <a:rPr lang="en-US" dirty="0"/>
              <a:t>The master secret is generated (via pseudo random number generator) using −</a:t>
            </a:r>
          </a:p>
          <a:p>
            <a:pPr lvl="1"/>
            <a:r>
              <a:rPr lang="en-US" dirty="0"/>
              <a:t>The pre-master secret.</a:t>
            </a:r>
          </a:p>
          <a:p>
            <a:pPr lvl="1"/>
            <a:r>
              <a:rPr lang="en-US" dirty="0"/>
              <a:t>Two </a:t>
            </a:r>
            <a:r>
              <a:rPr lang="en-US" dirty="0" err="1"/>
              <a:t>nonces</a:t>
            </a:r>
            <a:r>
              <a:rPr lang="en-US" dirty="0"/>
              <a:t> (RA and RB) exchanged in the </a:t>
            </a:r>
            <a:r>
              <a:rPr lang="en-US" dirty="0" err="1"/>
              <a:t>client_hello</a:t>
            </a:r>
            <a:r>
              <a:rPr lang="en-US" dirty="0"/>
              <a:t> and </a:t>
            </a:r>
            <a:r>
              <a:rPr lang="en-US" dirty="0" err="1"/>
              <a:t>server_hello</a:t>
            </a:r>
            <a:r>
              <a:rPr lang="en-US" dirty="0"/>
              <a:t> messages.</a:t>
            </a:r>
          </a:p>
          <a:p>
            <a:r>
              <a:rPr lang="en-US" dirty="0"/>
              <a:t>Six secret values are then derived from this master secret as −</a:t>
            </a:r>
          </a:p>
          <a:p>
            <a:pPr lvl="1"/>
            <a:r>
              <a:rPr lang="en-US" dirty="0"/>
              <a:t>Secret key used with MAC (for data sent by server)</a:t>
            </a:r>
          </a:p>
          <a:p>
            <a:pPr lvl="1"/>
            <a:r>
              <a:rPr lang="en-US" dirty="0"/>
              <a:t>Secret key used with MAC (for data sent by client)</a:t>
            </a:r>
          </a:p>
          <a:p>
            <a:pPr lvl="1"/>
            <a:r>
              <a:rPr lang="en-US" dirty="0"/>
              <a:t>Secret key and IV used for encryption (by server)</a:t>
            </a:r>
          </a:p>
          <a:p>
            <a:pPr lvl="1"/>
            <a:r>
              <a:rPr lang="en-US" dirty="0"/>
              <a:t>Secret key and IV used for encryption (by client)</a:t>
            </a:r>
          </a:p>
          <a:p>
            <a:br>
              <a:rPr lang="en-US" dirty="0"/>
            </a:b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Autofit/>
          </a:bodyPr>
          <a:lstStyle/>
          <a:p>
            <a:r>
              <a:rPr lang="en-US" sz="1400" dirty="0"/>
              <a:t>Comparison of TLS and SSL Protocols</a:t>
            </a:r>
          </a:p>
          <a:p>
            <a:r>
              <a:rPr lang="en-US" sz="1400" dirty="0"/>
              <a:t>There are main eight differences between TLS and SSLv3 protocols. These are as follows −</a:t>
            </a:r>
          </a:p>
          <a:p>
            <a:r>
              <a:rPr lang="en-US" sz="1400" b="1" dirty="0"/>
              <a:t>Protocol Version</a:t>
            </a:r>
            <a:r>
              <a:rPr lang="en-US" sz="1400" dirty="0"/>
              <a:t> − The header of TLS protocol segment carries the version number 3.1 to differentiate between number 3 carried by SSL protocol segment header.</a:t>
            </a:r>
          </a:p>
          <a:p>
            <a:r>
              <a:rPr lang="en-US" sz="1400" b="1" dirty="0"/>
              <a:t>Message Authentication</a:t>
            </a:r>
            <a:r>
              <a:rPr lang="en-US" sz="1400" dirty="0"/>
              <a:t> − TLS employs a keyed-hash message authentication code (H-MAC). Benefit is that H-MAC operates with any hash function, not just MD5 or SHA, as explicitly stated by the SSL protocol.</a:t>
            </a:r>
          </a:p>
          <a:p>
            <a:r>
              <a:rPr lang="en-US" sz="1400" b="1" dirty="0"/>
              <a:t>Session Key Generation</a:t>
            </a:r>
            <a:r>
              <a:rPr lang="en-US" sz="1400" dirty="0"/>
              <a:t> − There are two differences between TLS and SSL protocol for generation of key material.</a:t>
            </a:r>
          </a:p>
          <a:p>
            <a:pPr lvl="1"/>
            <a:r>
              <a:rPr lang="en-US" sz="1200" dirty="0"/>
              <a:t>Method of computing pre-master and master secrets is similar. But in TLS protocol, computation of master secret uses the HMAC standard and pseudorandom function (PRF) output instead of ad-hoc MAC.</a:t>
            </a:r>
          </a:p>
          <a:p>
            <a:pPr lvl="1"/>
            <a:r>
              <a:rPr lang="en-US" sz="1200" dirty="0"/>
              <a:t>The algorithm for computing session keys and initiation values (IV) is different in TLS than SSL protocol.</a:t>
            </a:r>
          </a:p>
          <a:p>
            <a:r>
              <a:rPr lang="en-US" sz="1400" dirty="0"/>
              <a:t>Alert Protocol Message −</a:t>
            </a:r>
          </a:p>
          <a:p>
            <a:pPr lvl="1"/>
            <a:r>
              <a:rPr lang="en-US" sz="1200" dirty="0"/>
              <a:t>TLS protocol supports all the messages used by the Alert protocol of SSL, except </a:t>
            </a:r>
            <a:r>
              <a:rPr lang="en-US" sz="1200" i="1" dirty="0"/>
              <a:t>No certificate</a:t>
            </a:r>
            <a:r>
              <a:rPr lang="en-US" sz="1200" dirty="0"/>
              <a:t> alert message being made redundant. The client sends empty certificate in case client authentication is not required.</a:t>
            </a:r>
          </a:p>
          <a:p>
            <a:pPr lvl="1"/>
            <a:r>
              <a:rPr lang="en-US" sz="1200" dirty="0"/>
              <a:t>Many additional Alert messages are included in TLS protocol for other error conditions such as </a:t>
            </a:r>
            <a:r>
              <a:rPr lang="en-US" sz="1200" i="1" dirty="0" err="1"/>
              <a:t>record_overflow</a:t>
            </a:r>
            <a:r>
              <a:rPr lang="en-US" sz="1200" i="1" dirty="0"/>
              <a:t>, </a:t>
            </a:r>
            <a:r>
              <a:rPr lang="en-US" sz="1200" i="1" dirty="0" err="1"/>
              <a:t>decode_error</a:t>
            </a:r>
            <a:r>
              <a:rPr lang="en-US" sz="1200" dirty="0"/>
              <a:t> etc.</a:t>
            </a:r>
          </a:p>
          <a:p>
            <a:r>
              <a:rPr lang="en-US" sz="1400" b="1" dirty="0"/>
              <a:t>Supported Cipher Suites</a:t>
            </a:r>
            <a:r>
              <a:rPr lang="en-US" sz="1400" dirty="0"/>
              <a:t> − SSL supports RSA, </a:t>
            </a:r>
            <a:r>
              <a:rPr lang="en-US" sz="1400" dirty="0" err="1"/>
              <a:t>Diffie</a:t>
            </a:r>
            <a:r>
              <a:rPr lang="en-US" sz="1400" dirty="0"/>
              <a:t>-Hellman and </a:t>
            </a:r>
            <a:r>
              <a:rPr lang="en-US" sz="1400" dirty="0" err="1"/>
              <a:t>Fortezza</a:t>
            </a:r>
            <a:r>
              <a:rPr lang="en-US" sz="1400" dirty="0"/>
              <a:t> cipher suites. TLS protocol supports all suits except </a:t>
            </a:r>
            <a:r>
              <a:rPr lang="en-US" sz="1400" dirty="0" err="1"/>
              <a:t>Fortezza</a:t>
            </a:r>
            <a:r>
              <a:rPr lang="en-US" sz="1400" dirty="0"/>
              <a:t>.</a:t>
            </a:r>
          </a:p>
          <a:p>
            <a:r>
              <a:rPr lang="en-US" sz="1400" b="1" dirty="0"/>
              <a:t>Client Certificate Types</a:t>
            </a:r>
            <a:r>
              <a:rPr lang="en-US" sz="1400" dirty="0"/>
              <a:t> − TLS defines certificate types to be requested in a </a:t>
            </a:r>
            <a:r>
              <a:rPr lang="en-US" sz="1400" i="1" dirty="0" err="1"/>
              <a:t>certificate_request</a:t>
            </a:r>
            <a:r>
              <a:rPr lang="en-US" sz="1400" dirty="0"/>
              <a:t> message. SSLv3 support all of these. Additionally, SSL support certain other types of certificate such as </a:t>
            </a:r>
            <a:r>
              <a:rPr lang="en-US" sz="1400" dirty="0" err="1"/>
              <a:t>Fortezza</a:t>
            </a:r>
            <a:r>
              <a:rPr lang="en-US" sz="1400" dirty="0"/>
              <a:t>.</a:t>
            </a:r>
          </a:p>
          <a:p>
            <a:r>
              <a:rPr lang="en-US" sz="1400" dirty="0" err="1"/>
              <a:t>CertificateVerify</a:t>
            </a:r>
            <a:r>
              <a:rPr lang="en-US" sz="1400" dirty="0"/>
              <a:t> and Finished Messages −</a:t>
            </a:r>
          </a:p>
          <a:p>
            <a:pPr lvl="1"/>
            <a:r>
              <a:rPr lang="en-US" sz="1200" dirty="0"/>
              <a:t>In SSL, complex message procedure is used for the </a:t>
            </a:r>
            <a:r>
              <a:rPr lang="en-US" sz="1200" i="1" dirty="0" err="1"/>
              <a:t>certificate_verify</a:t>
            </a:r>
            <a:r>
              <a:rPr lang="en-US" sz="1200" dirty="0"/>
              <a:t> message. With TLS, the verified information is contained in the handshake messages itself thus avoiding this complex procedure.</a:t>
            </a:r>
          </a:p>
          <a:p>
            <a:pPr lvl="1"/>
            <a:r>
              <a:rPr lang="en-US" sz="1200" dirty="0"/>
              <a:t>Finished message is computed in different manners in TLS and SSLv3.</a:t>
            </a:r>
          </a:p>
          <a:p>
            <a:r>
              <a:rPr lang="en-US" sz="1400" b="1" dirty="0"/>
              <a:t>Padding of Data</a:t>
            </a:r>
            <a:r>
              <a:rPr lang="en-US" sz="1400" dirty="0"/>
              <a:t> − In SSL protocol, the padding added to user data before encryption is the minimum amount required to make the total data-size equal to a multiple of the cipher’s block length. In TLS, the padding can be any amount that results in data-size that is a multiple of the cipher’s block length, up to a maximum of 255 bytes.</a:t>
            </a:r>
          </a:p>
          <a:p>
            <a:endParaRPr lang="en-US" sz="1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Network Layer vs. Application Layer </a:t>
            </a:r>
          </a:p>
        </p:txBody>
      </p:sp>
      <p:sp>
        <p:nvSpPr>
          <p:cNvPr id="3" name="Content Placeholder 2"/>
          <p:cNvSpPr>
            <a:spLocks noGrp="1"/>
          </p:cNvSpPr>
          <p:nvPr>
            <p:ph idx="1"/>
          </p:nvPr>
        </p:nvSpPr>
        <p:spPr/>
        <p:txBody>
          <a:bodyPr>
            <a:normAutofit fontScale="85000" lnSpcReduction="20000"/>
          </a:bodyPr>
          <a:lstStyle/>
          <a:p>
            <a:r>
              <a:rPr lang="en-US" dirty="0"/>
              <a:t>Network layer or packet filters inspect packets at a relatively low level of the TCP/IP protocol stack, not allowing packets to pass through the firewall unless they match the established rule set where the source and destination of the rule set is based upon Internet Protocol (IP) addresses and ports. </a:t>
            </a:r>
          </a:p>
          <a:p>
            <a:r>
              <a:rPr lang="en-US" dirty="0"/>
              <a:t>Firewalls that do network layer inspection perform better than similar devices that do application layer inspection. The downside is that unwanted applications or malware can pass over allowed ports, e.g. outbound Internet traffic over web protocols HTTP and HTTPS, port 80 and 443 respectively.</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2452</TotalTime>
  <Words>9421</Words>
  <Application>Microsoft Office PowerPoint</Application>
  <PresentationFormat>On-screen Show (4:3)</PresentationFormat>
  <Paragraphs>494</Paragraphs>
  <Slides>95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95</vt:i4>
      </vt:variant>
    </vt:vector>
  </HeadingPairs>
  <TitlesOfParts>
    <vt:vector size="100" baseType="lpstr">
      <vt:lpstr>Arial</vt:lpstr>
      <vt:lpstr>Calibri</vt:lpstr>
      <vt:lpstr>Nunito</vt:lpstr>
      <vt:lpstr>Times New Roman</vt:lpstr>
      <vt:lpstr>Office Theme</vt:lpstr>
      <vt:lpstr>Cryptography</vt:lpstr>
      <vt:lpstr>Symmetric cryptography</vt:lpstr>
      <vt:lpstr>PowerPoint Presentation</vt:lpstr>
      <vt:lpstr>Asymmetric cryptography</vt:lpstr>
      <vt:lpstr>Message authentication</vt:lpstr>
      <vt:lpstr>Message Authentication Code (MAC)</vt:lpstr>
      <vt:lpstr>PowerPoint Presentation</vt:lpstr>
      <vt:lpstr>PowerPoint Presentation</vt:lpstr>
      <vt:lpstr>PowerPoint Presentation</vt:lpstr>
      <vt:lpstr>Digital Signatures</vt:lpstr>
      <vt:lpstr>PowerPoint Presentation</vt:lpstr>
      <vt:lpstr>PowerPoint Presentation</vt:lpstr>
      <vt:lpstr>PowerPoint Presentation</vt:lpstr>
      <vt:lpstr>PowerPoint Presentation</vt:lpstr>
      <vt:lpstr>PowerPoint Presentation</vt:lpstr>
      <vt:lpstr>PowerPoint Presentation</vt:lpstr>
      <vt:lpstr>Applications Of Cryptography:  </vt:lpstr>
      <vt:lpstr>PowerPoint Presentation</vt:lpstr>
      <vt:lpstr>PowerPoint Presentation</vt:lpstr>
      <vt:lpstr>PowerPoint Presentation</vt:lpstr>
      <vt:lpstr>Firewall </vt:lpstr>
      <vt:lpstr>What is firewall</vt:lpstr>
      <vt:lpstr>History </vt:lpstr>
      <vt:lpstr>PowerPoint Presentation</vt:lpstr>
      <vt:lpstr>First-Generation Vs Modern Firewalls</vt:lpstr>
      <vt:lpstr>What Firewalls Do?</vt:lpstr>
      <vt:lpstr>A firewall policy example.</vt:lpstr>
      <vt:lpstr>Functions and Capabilities</vt:lpstr>
      <vt:lpstr>What are the Components of Firewall Management?</vt:lpstr>
      <vt:lpstr>Types of Firewalls</vt:lpstr>
      <vt:lpstr>Packet-filtering firewalls</vt:lpstr>
      <vt:lpstr>Proxy service</vt:lpstr>
      <vt:lpstr>Stateful inspection</vt:lpstr>
      <vt:lpstr>What is Firewall Software?</vt:lpstr>
      <vt:lpstr>How Does a Hardware Firewall Work?</vt:lpstr>
      <vt:lpstr>What is VPN</vt:lpstr>
      <vt:lpstr>The Importance of NAT and VPN</vt:lpstr>
      <vt:lpstr>security protocols</vt:lpstr>
      <vt:lpstr>Types of Security Protocols</vt:lpstr>
      <vt:lpstr>IPSec and VPNs</vt:lpstr>
      <vt:lpstr>SSL and TLS</vt:lpstr>
      <vt:lpstr>Application Transparent Transport Layer Security (AT-TLS)</vt:lpstr>
      <vt:lpstr>Kerberos</vt:lpstr>
      <vt:lpstr>OSPF Authentication</vt:lpstr>
      <vt:lpstr>SNMPv3</vt:lpstr>
      <vt:lpstr>Types of Internet Security Protocols</vt:lpstr>
      <vt:lpstr>security at the application layer</vt:lpstr>
      <vt:lpstr>PowerPoint Presentation</vt:lpstr>
      <vt:lpstr>PowerPoint Presentation</vt:lpstr>
      <vt:lpstr>PowerPoint Presentation</vt:lpstr>
      <vt:lpstr>E-mail Security</vt:lpstr>
      <vt:lpstr>PowerPoint Presentation</vt:lpstr>
      <vt:lpstr>PowerPoint Presentation</vt:lpstr>
      <vt:lpstr>E-Mail Security Services</vt:lpstr>
      <vt:lpstr> Security services such as privacy, authentication, message integrity, and non-repudiation are usually provided by using public key cryptography.   Typically, there are three different scenarios of e-mail communication. We will discuss the methods of achieving above security services in these scenarios.   One-to-One E-mail One-to-Multiple Recipients E-mail One-to-Distribution List E-mail  </vt:lpstr>
      <vt:lpstr>One-to-One E-mail</vt:lpstr>
      <vt:lpstr>PowerPoint Presentation</vt:lpstr>
      <vt:lpstr>One-to-Multiple Recipients E-mail</vt:lpstr>
      <vt:lpstr>One-to-Distribution List E-mail</vt:lpstr>
      <vt:lpstr>PowerPoint Presentation</vt:lpstr>
      <vt:lpstr>PowerPoint Presentation</vt:lpstr>
      <vt:lpstr>MIME</vt:lpstr>
      <vt:lpstr>PowerPoint Presentation</vt:lpstr>
      <vt:lpstr>Pretty Good Privacy (PGP)</vt:lpstr>
      <vt:lpstr>Working of PGP</vt:lpstr>
      <vt:lpstr>PowerPoint Presentation</vt:lpstr>
      <vt:lpstr>PowerPoint Presentation</vt:lpstr>
      <vt:lpstr>PGP Certificate</vt:lpstr>
      <vt:lpstr>Transport layer</vt:lpstr>
      <vt:lpstr>Working of Transport Layer:</vt:lpstr>
      <vt:lpstr>Responsibilities of a Transport Layer: </vt:lpstr>
      <vt:lpstr>Protocols of Transport Layer</vt:lpstr>
      <vt:lpstr>security at the Transport layer</vt:lpstr>
      <vt:lpstr>Need for Transport Layer Security</vt:lpstr>
      <vt:lpstr>PowerPoint Presentation</vt:lpstr>
      <vt:lpstr>Philosophy of TLS Design</vt:lpstr>
      <vt:lpstr>PowerPoint Presentation</vt:lpstr>
      <vt:lpstr>Why TLS is Popular?</vt:lpstr>
      <vt:lpstr>Secure Socket Layer (SSL)</vt:lpstr>
      <vt:lpstr>Brief History of SSL</vt:lpstr>
      <vt:lpstr>Salient Features of SSL</vt:lpstr>
      <vt:lpstr>Architecture of SSL</vt:lpstr>
      <vt:lpstr>PowerPoint Presentation</vt:lpstr>
      <vt:lpstr>PowerPoint Presentation</vt:lpstr>
      <vt:lpstr>Functions of SSL Protocol Components</vt:lpstr>
      <vt:lpstr>PowerPoint Presentation</vt:lpstr>
      <vt:lpstr>PowerPoint Presentation</vt:lpstr>
      <vt:lpstr>Establishment of SSL Session</vt:lpstr>
      <vt:lpstr>PowerPoint Presentation</vt:lpstr>
      <vt:lpstr>Phase 2 − Server authentication and key exchange.</vt:lpstr>
      <vt:lpstr>Phase 3 − Client authentication and key exchange.</vt:lpstr>
      <vt:lpstr>Phase 4 − Finish.</vt:lpstr>
      <vt:lpstr>SSL Session Keys</vt:lpstr>
      <vt:lpstr>PowerPoint Presentation</vt:lpstr>
      <vt:lpstr>Network Layer vs. Application Layer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 Alagumuthukrishnan</cp:lastModifiedBy>
  <cp:revision>224</cp:revision>
  <dcterms:created xsi:type="dcterms:W3CDTF">2022-09-27T02:46:56Z</dcterms:created>
  <dcterms:modified xsi:type="dcterms:W3CDTF">2023-10-07T05:35:57Z</dcterms:modified>
</cp:coreProperties>
</file>