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B7F7F7-D12E-4AE9-9629-C1C5CECE5D20}">
  <a:tblStyle styleId="{7BB7F7F7-D12E-4AE9-9629-C1C5CECE5D20}"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b32d08e7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b32d08e7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4769fd9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4769fd9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769fd9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4769fd9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4769fd9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4769fd9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b32d08e7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b32d08e7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b32d08e7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b32d08e7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b32d08e7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b32d08e7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b32d08e7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b32d08e7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b32d08e7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b32d08e7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b32d08e7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b32d08e7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b0bba74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b0bba74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4769fd9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4769fd9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4769fd9c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4769fd9c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4769fd9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4769fd9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b32d08e7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b32d08e7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769fd9c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4769fd9c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4769fd9c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4769fd9c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b32d08e7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b32d08e7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4769fd9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4769fd9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b32d08e7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b32d08e7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4769fd9c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4769fd9c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b32d08e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b32d08e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769fd9c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4769fd9c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4769fd9c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4769fd9c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b32d08e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b32d08e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b32d08e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b32d08e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b32d08e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b32d08e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b32d08e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b32d08e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b32d08e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b32d08e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b32d08e7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b32d08e7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namedroppers.com/" TargetMode="External"/><Relationship Id="rId4" Type="http://schemas.openxmlformats.org/officeDocument/2006/relationships/hyperlink" Target="http://www.whois.net/" TargetMode="External"/><Relationship Id="rId5" Type="http://schemas.openxmlformats.org/officeDocument/2006/relationships/hyperlink" Target="http://www.nslookup.downloadsoftware4free.com/" TargetMode="External"/><Relationship Id="rId6" Type="http://schemas.openxmlformats.org/officeDocument/2006/relationships/hyperlink" Target="http://www.emailtrackerpro.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Cyber Offences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261275" y="8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Engineering</a:t>
            </a:r>
            <a:endParaRPr/>
          </a:p>
        </p:txBody>
      </p:sp>
      <p:sp>
        <p:nvSpPr>
          <p:cNvPr id="103" name="Google Shape;103;p22"/>
          <p:cNvSpPr txBox="1"/>
          <p:nvPr>
            <p:ph idx="1" type="body"/>
          </p:nvPr>
        </p:nvSpPr>
        <p:spPr>
          <a:xfrm>
            <a:off x="311700" y="654650"/>
            <a:ext cx="8520600" cy="42921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is a way for criminals to gain access to information systems. </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purpose of social engineering is usually to secretly install spyware, other malicious software or to trick persons into handing over passwords and/or other sensitive financial or personal information</a:t>
            </a:r>
            <a:endParaRPr sz="16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What are they looking for</a:t>
            </a:r>
            <a:endParaRPr b="1"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Obtaining simple information such as your pet's name, where you're from, the places you've visited; information that you'd give out freely to your friends. </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Take a close look at some of the 'secure' sites you log into. Some have a 'secret question' you have to answer, if you cannot remember your username or password. The questions seem pretty tough for an outsider looking into trying to hack into your account. </a:t>
            </a:r>
            <a:endParaRPr sz="1600">
              <a:solidFill>
                <a:schemeClr val="dk1"/>
              </a:solidFill>
              <a:latin typeface="Times New Roman"/>
              <a:ea typeface="Times New Roman"/>
              <a:cs typeface="Times New Roman"/>
              <a:sym typeface="Times New Roman"/>
            </a:endParaRPr>
          </a:p>
          <a:p>
            <a:pPr indent="-330200" lvl="3" marL="18288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What's the name of your first pet? </a:t>
            </a:r>
            <a:endParaRPr sz="1600">
              <a:solidFill>
                <a:schemeClr val="dk1"/>
              </a:solidFill>
              <a:latin typeface="Times New Roman"/>
              <a:ea typeface="Times New Roman"/>
              <a:cs typeface="Times New Roman"/>
              <a:sym typeface="Times New Roman"/>
            </a:endParaRPr>
          </a:p>
          <a:p>
            <a:pPr indent="-330200" lvl="3" marL="18288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What is your maiden name? </a:t>
            </a:r>
            <a:endParaRPr sz="1600">
              <a:solidFill>
                <a:schemeClr val="dk1"/>
              </a:solidFill>
              <a:latin typeface="Times New Roman"/>
              <a:ea typeface="Times New Roman"/>
              <a:cs typeface="Times New Roman"/>
              <a:sym typeface="Times New Roman"/>
            </a:endParaRPr>
          </a:p>
          <a:p>
            <a:pPr indent="-330200" lvl="3" marL="18288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When was your mother/father born? </a:t>
            </a:r>
            <a:endParaRPr sz="1600">
              <a:solidFill>
                <a:schemeClr val="dk1"/>
              </a:solidFill>
              <a:latin typeface="Times New Roman"/>
              <a:ea typeface="Times New Roman"/>
              <a:cs typeface="Times New Roman"/>
              <a:sym typeface="Times New Roman"/>
            </a:endParaRPr>
          </a:p>
          <a:p>
            <a:pPr indent="-330200" lvl="3" marL="18288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Where were you born? </a:t>
            </a:r>
            <a:endParaRPr sz="16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i="1" lang="en" sz="1600">
                <a:solidFill>
                  <a:schemeClr val="dk1"/>
                </a:solidFill>
                <a:latin typeface="Times New Roman"/>
                <a:ea typeface="Times New Roman"/>
                <a:cs typeface="Times New Roman"/>
                <a:sym typeface="Times New Roman"/>
              </a:rPr>
              <a:t>Do these sound familiar?</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261275" y="8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Engineering</a:t>
            </a:r>
            <a:endParaRPr/>
          </a:p>
        </p:txBody>
      </p:sp>
      <p:sp>
        <p:nvSpPr>
          <p:cNvPr id="109" name="Google Shape;109;p23"/>
          <p:cNvSpPr txBox="1"/>
          <p:nvPr>
            <p:ph idx="1" type="body"/>
          </p:nvPr>
        </p:nvSpPr>
        <p:spPr>
          <a:xfrm>
            <a:off x="311700" y="654650"/>
            <a:ext cx="8520600" cy="4292100"/>
          </a:xfrm>
          <a:prstGeom prst="rect">
            <a:avLst/>
          </a:prstGeom>
        </p:spPr>
        <p:txBody>
          <a:bodyPr anchorCtr="0" anchor="t" bIns="91425" lIns="91425" spcFirstLastPara="1" rIns="91425" wrap="square" tIns="91425">
            <a:normAutofit/>
          </a:bodyPr>
          <a:lstStyle/>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It is the “technique to influence” and “persuasion to deceive” people to obtain the information or perform some action. </a:t>
            </a:r>
            <a:endParaRPr sz="16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Social engineers exploit the natural tendency of a person to trust social engineers’ word, rather than exploiting computer security holes. </a:t>
            </a:r>
            <a:endParaRPr sz="9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Social engineering involves gaining sensitive information or unauthorized access privileges by building inappropriate trust relationships with insiders. </a:t>
            </a:r>
            <a:endParaRPr sz="16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The sign of truly successful social engineers is that they receive information without any suspicion.</a:t>
            </a:r>
            <a:endParaRPr sz="1400">
              <a:solidFill>
                <a:schemeClr val="dk1"/>
              </a:solidFill>
            </a:endParaRPr>
          </a:p>
          <a:p>
            <a:pPr indent="0" lvl="0" marL="0" rtl="0" algn="l">
              <a:lnSpc>
                <a:spcPct val="100000"/>
              </a:lnSpc>
              <a:spcBef>
                <a:spcPts val="0"/>
              </a:spcBef>
              <a:spcAft>
                <a:spcPts val="0"/>
              </a:spcAft>
              <a:buNone/>
            </a:pPr>
            <a:r>
              <a:rPr b="1" lang="en">
                <a:solidFill>
                  <a:schemeClr val="dk1"/>
                </a:solidFill>
                <a:latin typeface="Calibri"/>
                <a:ea typeface="Calibri"/>
                <a:cs typeface="Calibri"/>
                <a:sym typeface="Calibri"/>
              </a:rPr>
              <a:t>Classification of Social Engineering</a:t>
            </a:r>
            <a:endParaRPr sz="1400">
              <a:solidFill>
                <a:schemeClr val="dk1"/>
              </a:solidFill>
            </a:endParaRPr>
          </a:p>
          <a:p>
            <a:pPr indent="0" lvl="0" marL="0" rtl="0" algn="l">
              <a:lnSpc>
                <a:spcPct val="100000"/>
              </a:lnSpc>
              <a:spcBef>
                <a:spcPts val="0"/>
              </a:spcBef>
              <a:spcAft>
                <a:spcPts val="0"/>
              </a:spcAft>
              <a:buNone/>
            </a:pPr>
            <a:r>
              <a:rPr b="1" lang="en" sz="1600">
                <a:solidFill>
                  <a:schemeClr val="dk1"/>
                </a:solidFill>
                <a:latin typeface="Calibri"/>
                <a:ea typeface="Calibri"/>
                <a:cs typeface="Calibri"/>
                <a:sym typeface="Calibri"/>
              </a:rPr>
              <a:t>1.</a:t>
            </a:r>
            <a:r>
              <a:rPr lang="en" sz="1600">
                <a:solidFill>
                  <a:schemeClr val="dk1"/>
                </a:solidFill>
                <a:latin typeface="Calibri"/>
                <a:ea typeface="Calibri"/>
                <a:cs typeface="Calibri"/>
                <a:sym typeface="Calibri"/>
              </a:rPr>
              <a:t> </a:t>
            </a:r>
            <a:r>
              <a:rPr b="1" i="1" lang="en" sz="1600">
                <a:solidFill>
                  <a:schemeClr val="dk1"/>
                </a:solidFill>
                <a:latin typeface="Calibri"/>
                <a:ea typeface="Calibri"/>
                <a:cs typeface="Calibri"/>
                <a:sym typeface="Calibri"/>
              </a:rPr>
              <a:t>Human-Based Social Engineering</a:t>
            </a:r>
            <a:endParaRPr sz="1400">
              <a:solidFill>
                <a:schemeClr val="dk1"/>
              </a:solidFill>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Human-based social engineering refers to person-to-person interaction to get the required/desired information.</a:t>
            </a:r>
            <a:endParaRPr sz="1400">
              <a:solidFill>
                <a:schemeClr val="dk1"/>
              </a:solidFill>
            </a:endParaRPr>
          </a:p>
          <a:p>
            <a:pPr indent="0" lvl="0" marL="0" rtl="0" algn="l">
              <a:lnSpc>
                <a:spcPct val="100000"/>
              </a:lnSpc>
              <a:spcBef>
                <a:spcPts val="0"/>
              </a:spcBef>
              <a:spcAft>
                <a:spcPts val="0"/>
              </a:spcAft>
              <a:buNone/>
            </a:pPr>
            <a:r>
              <a:rPr b="1" lang="en" sz="1600">
                <a:solidFill>
                  <a:schemeClr val="dk1"/>
                </a:solidFill>
                <a:latin typeface="Calibri"/>
                <a:ea typeface="Calibri"/>
                <a:cs typeface="Calibri"/>
                <a:sym typeface="Calibri"/>
              </a:rPr>
              <a:t>2.</a:t>
            </a:r>
            <a:r>
              <a:rPr lang="en" sz="1600">
                <a:solidFill>
                  <a:schemeClr val="dk1"/>
                </a:solidFill>
                <a:latin typeface="Calibri"/>
                <a:ea typeface="Calibri"/>
                <a:cs typeface="Calibri"/>
                <a:sym typeface="Calibri"/>
              </a:rPr>
              <a:t> </a:t>
            </a:r>
            <a:r>
              <a:rPr b="1" i="1" lang="en" sz="1600">
                <a:solidFill>
                  <a:schemeClr val="dk1"/>
                </a:solidFill>
                <a:latin typeface="Calibri"/>
                <a:ea typeface="Calibri"/>
                <a:cs typeface="Calibri"/>
                <a:sym typeface="Calibri"/>
              </a:rPr>
              <a:t>Computer-Based Social Engineering</a:t>
            </a:r>
            <a:endParaRPr sz="1400">
              <a:solidFill>
                <a:schemeClr val="dk1"/>
              </a:solidFill>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Computer-based social engineering refers to an attempt made to get the required/desired information by using computer software/Internet.</a:t>
            </a:r>
            <a:endParaRPr b="1" i="1" sz="5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idx="1" type="body"/>
          </p:nvPr>
        </p:nvSpPr>
        <p:spPr>
          <a:xfrm>
            <a:off x="200300" y="114450"/>
            <a:ext cx="8684700" cy="4871700"/>
          </a:xfrm>
          <a:prstGeom prst="rect">
            <a:avLst/>
          </a:prstGeom>
        </p:spPr>
        <p:txBody>
          <a:bodyPr anchorCtr="0" anchor="t" bIns="91425" lIns="91425" spcFirstLastPara="1" rIns="91425" wrap="square" tIns="91425">
            <a:normAutofit/>
          </a:bodyPr>
          <a:lstStyle/>
          <a:p>
            <a:pPr indent="-304800" lvl="0" marL="457200" rtl="0" algn="just">
              <a:lnSpc>
                <a:spcPct val="100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Human Based (Non Technical)</a:t>
            </a:r>
            <a:endParaRPr b="1" sz="1200">
              <a:solidFill>
                <a:schemeClr val="dk1"/>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Impersonating an employee or valid user : Posing employee of same organisation.</a:t>
            </a:r>
            <a:endParaRPr sz="1200">
              <a:solidFill>
                <a:schemeClr val="dk1"/>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Posing as an important user : Pretend to be an important user</a:t>
            </a:r>
            <a:endParaRPr sz="1200">
              <a:solidFill>
                <a:schemeClr val="dk1"/>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Using a third person : By authorised source to use system</a:t>
            </a:r>
            <a:endParaRPr sz="1200">
              <a:solidFill>
                <a:schemeClr val="dk1"/>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Calling technical support : By using Help desk</a:t>
            </a:r>
            <a:endParaRPr sz="1200">
              <a:solidFill>
                <a:schemeClr val="dk1"/>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Shoulder surfing : By watching over a person shoulder</a:t>
            </a:r>
            <a:endParaRPr sz="1200">
              <a:solidFill>
                <a:schemeClr val="dk1"/>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Dumpster diving : Looking in trash for information</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descr="https://usercontent2.hubstatic.com/8844467_f260.jpg" id="115" name="Google Shape;115;p24"/>
          <p:cNvPicPr preferRelativeResize="0"/>
          <p:nvPr/>
        </p:nvPicPr>
        <p:blipFill>
          <a:blip r:embed="rId3">
            <a:alphaModFix/>
          </a:blip>
          <a:stretch>
            <a:fillRect/>
          </a:stretch>
        </p:blipFill>
        <p:spPr>
          <a:xfrm>
            <a:off x="5231500" y="832000"/>
            <a:ext cx="2476500" cy="2019300"/>
          </a:xfrm>
          <a:prstGeom prst="rect">
            <a:avLst/>
          </a:prstGeom>
          <a:noFill/>
          <a:ln>
            <a:noFill/>
          </a:ln>
        </p:spPr>
      </p:pic>
      <p:pic>
        <p:nvPicPr>
          <p:cNvPr id="116" name="Google Shape;116;p24"/>
          <p:cNvPicPr preferRelativeResize="0"/>
          <p:nvPr/>
        </p:nvPicPr>
        <p:blipFill>
          <a:blip r:embed="rId4">
            <a:alphaModFix/>
          </a:blip>
          <a:stretch>
            <a:fillRect/>
          </a:stretch>
        </p:blipFill>
        <p:spPr>
          <a:xfrm>
            <a:off x="998700" y="2071775"/>
            <a:ext cx="4067175" cy="240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200300" y="214600"/>
            <a:ext cx="8631900" cy="4354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2. Computer Based Social Engineering</a:t>
            </a:r>
            <a:endParaRPr sz="1200">
              <a:solidFill>
                <a:schemeClr val="dk1"/>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Fake </a:t>
            </a:r>
            <a:r>
              <a:rPr lang="en" sz="1200">
                <a:solidFill>
                  <a:schemeClr val="dk1"/>
                </a:solidFill>
                <a:latin typeface="Times New Roman"/>
                <a:ea typeface="Times New Roman"/>
                <a:cs typeface="Times New Roman"/>
                <a:sym typeface="Times New Roman"/>
              </a:rPr>
              <a:t>EMails</a:t>
            </a:r>
            <a:endParaRPr sz="1200">
              <a:solidFill>
                <a:schemeClr val="dk1"/>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Email Attachments</a:t>
            </a:r>
            <a:endParaRPr sz="1200">
              <a:solidFill>
                <a:schemeClr val="dk1"/>
              </a:solidFill>
              <a:latin typeface="Times New Roman"/>
              <a:ea typeface="Times New Roman"/>
              <a:cs typeface="Times New Roman"/>
              <a:sym typeface="Times New Roman"/>
            </a:endParaRPr>
          </a:p>
          <a:p>
            <a:pPr indent="-304800" lvl="1" marL="914400" rtl="0" algn="just">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Pop-up Windows</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Protecting Yourself from Social Engineering Attack</a:t>
            </a:r>
            <a:endParaRPr b="1"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Network defenses to repel virus</a:t>
            </a:r>
            <a:endParaRPr sz="1400">
              <a:solidFill>
                <a:schemeClr val="dk1"/>
              </a:solidFill>
              <a:latin typeface="Times New Roman"/>
              <a:ea typeface="Times New Roman"/>
              <a:cs typeface="Times New Roman"/>
              <a:sym typeface="Times New Roman"/>
            </a:endParaRPr>
          </a:p>
          <a:p>
            <a:pPr indent="-317500" lvl="2" marL="137160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Virus protection (McAfee, Norton, Symantec, etc…)</a:t>
            </a:r>
            <a:endParaRPr>
              <a:solidFill>
                <a:schemeClr val="dk1"/>
              </a:solidFill>
              <a:latin typeface="Times New Roman"/>
              <a:ea typeface="Times New Roman"/>
              <a:cs typeface="Times New Roman"/>
              <a:sym typeface="Times New Roman"/>
            </a:endParaRPr>
          </a:p>
          <a:p>
            <a:pPr indent="-317500" lvl="2" marL="137160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Email attachment scanning</a:t>
            </a:r>
            <a:endParaRPr>
              <a:solidFill>
                <a:schemeClr val="dk1"/>
              </a:solidFill>
              <a:latin typeface="Times New Roman"/>
              <a:ea typeface="Times New Roman"/>
              <a:cs typeface="Times New Roman"/>
              <a:sym typeface="Times New Roman"/>
            </a:endParaRPr>
          </a:p>
          <a:p>
            <a:pPr indent="-317500" lvl="2" marL="137160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Firewalls, etc…</a:t>
            </a:r>
            <a:endParaRPr>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Organizations must decide what information is sensitive</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Security must be periodically tested</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Contact your security office immediately if you have any concerns at work</a:t>
            </a:r>
            <a:r>
              <a:rPr b="1"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Stalking</a:t>
            </a:r>
            <a:endParaRPr/>
          </a:p>
        </p:txBody>
      </p:sp>
      <p:sp>
        <p:nvSpPr>
          <p:cNvPr id="127" name="Google Shape;127;p26"/>
          <p:cNvSpPr txBox="1"/>
          <p:nvPr>
            <p:ph idx="1" type="body"/>
          </p:nvPr>
        </p:nvSpPr>
        <p:spPr>
          <a:xfrm>
            <a:off x="311700" y="1152475"/>
            <a:ext cx="44940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Definition::</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457200" lvl="0" marL="457200" rtl="0" algn="just">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It is a crime in which the attacker harasses a victim using electronic communication, such as e-mail or instant messaging (IM), or messages posted to a Web site or a discussion group.</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Stalking : </a:t>
            </a:r>
            <a:endParaRPr b="1">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cyberstalker relies upon the anonymity afforded by the Internet to allow them to </a:t>
            </a:r>
            <a:r>
              <a:rPr b="1" lang="en">
                <a:solidFill>
                  <a:schemeClr val="dk1"/>
                </a:solidFill>
                <a:latin typeface="Times New Roman"/>
                <a:ea typeface="Times New Roman"/>
                <a:cs typeface="Times New Roman"/>
                <a:sym typeface="Times New Roman"/>
              </a:rPr>
              <a:t>stalk</a:t>
            </a:r>
            <a:r>
              <a:rPr lang="en">
                <a:solidFill>
                  <a:schemeClr val="dk1"/>
                </a:solidFill>
                <a:latin typeface="Times New Roman"/>
                <a:ea typeface="Times New Roman"/>
                <a:cs typeface="Times New Roman"/>
                <a:sym typeface="Times New Roman"/>
              </a:rPr>
              <a:t> their victim without being detected.</a:t>
            </a:r>
            <a:endParaRPr sz="2400"/>
          </a:p>
        </p:txBody>
      </p:sp>
      <p:pic>
        <p:nvPicPr>
          <p:cNvPr descr="http://4.bp.blogspot.com/_0UK2c7vc80s/TNEW_UtTbMI/AAAAAAAAAPs/9hiHGtB39qM/s1600/stalking.png" id="128" name="Google Shape;128;p26"/>
          <p:cNvPicPr preferRelativeResize="0"/>
          <p:nvPr/>
        </p:nvPicPr>
        <p:blipFill>
          <a:blip r:embed="rId3">
            <a:alphaModFix/>
          </a:blip>
          <a:stretch>
            <a:fillRect/>
          </a:stretch>
        </p:blipFill>
        <p:spPr>
          <a:xfrm>
            <a:off x="5093525" y="335650"/>
            <a:ext cx="3467100" cy="2552700"/>
          </a:xfrm>
          <a:prstGeom prst="rect">
            <a:avLst/>
          </a:prstGeom>
          <a:noFill/>
          <a:ln>
            <a:noFill/>
          </a:ln>
        </p:spPr>
      </p:pic>
      <p:sp>
        <p:nvSpPr>
          <p:cNvPr id="129" name="Google Shape;129;p26"/>
          <p:cNvSpPr txBox="1"/>
          <p:nvPr/>
        </p:nvSpPr>
        <p:spPr>
          <a:xfrm>
            <a:off x="5026450" y="2768875"/>
            <a:ext cx="3861900" cy="21240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Cyberstalking messages differ from ordinary </a:t>
            </a:r>
            <a:r>
              <a:rPr lang="en" sz="1800" u="sng">
                <a:solidFill>
                  <a:schemeClr val="dk1"/>
                </a:solidFill>
                <a:latin typeface="Times New Roman"/>
                <a:ea typeface="Times New Roman"/>
                <a:cs typeface="Times New Roman"/>
                <a:sym typeface="Times New Roman"/>
              </a:rPr>
              <a:t>spam.</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Cyberstalker targets a specific victim with often threatening messages, while the spammer targets a multitude of recipients with simply annoying messages.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idx="1" type="body"/>
          </p:nvPr>
        </p:nvSpPr>
        <p:spPr>
          <a:xfrm>
            <a:off x="189400" y="229875"/>
            <a:ext cx="8763000" cy="47178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Types of Stalkers</a:t>
            </a:r>
            <a:endParaRPr b="1">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Mainly 2 types : </a:t>
            </a:r>
            <a:endParaRPr>
              <a:solidFill>
                <a:schemeClr val="dk1"/>
              </a:solidFill>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Online Stalkers : </a:t>
            </a:r>
            <a:endParaRPr sz="1800">
              <a:solidFill>
                <a:schemeClr val="dk1"/>
              </a:solidFill>
              <a:latin typeface="Times New Roman"/>
              <a:ea typeface="Times New Roman"/>
              <a:cs typeface="Times New Roman"/>
              <a:sym typeface="Times New Roman"/>
            </a:endParaRPr>
          </a:p>
          <a:p>
            <a:pPr indent="-342900" lvl="2" marL="1371600" rtl="0" algn="just">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Def: Interaction with the victim using Internet.</a:t>
            </a:r>
            <a:endParaRPr sz="1800">
              <a:solidFill>
                <a:schemeClr val="dk1"/>
              </a:solidFill>
              <a:latin typeface="Times New Roman"/>
              <a:ea typeface="Times New Roman"/>
              <a:cs typeface="Times New Roman"/>
              <a:sym typeface="Times New Roman"/>
            </a:endParaRPr>
          </a:p>
          <a:p>
            <a:pPr indent="-342900" lvl="2" marL="1371600" rtl="0" algn="just">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Ex: Email, Chat</a:t>
            </a:r>
            <a:endParaRPr sz="1800">
              <a:solidFill>
                <a:schemeClr val="dk1"/>
              </a:solidFill>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Offline Stalkers:</a:t>
            </a:r>
            <a:endParaRPr sz="1800">
              <a:solidFill>
                <a:schemeClr val="dk1"/>
              </a:solidFill>
              <a:latin typeface="Times New Roman"/>
              <a:ea typeface="Times New Roman"/>
              <a:cs typeface="Times New Roman"/>
              <a:sym typeface="Times New Roman"/>
            </a:endParaRPr>
          </a:p>
          <a:p>
            <a:pPr indent="-342900" lvl="2" marL="1371600" rtl="0" algn="just">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Def: Begin the attack using traditional methods.</a:t>
            </a:r>
            <a:endParaRPr sz="1800">
              <a:solidFill>
                <a:schemeClr val="dk1"/>
              </a:solidFill>
              <a:latin typeface="Times New Roman"/>
              <a:ea typeface="Times New Roman"/>
              <a:cs typeface="Times New Roman"/>
              <a:sym typeface="Times New Roman"/>
            </a:endParaRPr>
          </a:p>
          <a:p>
            <a:pPr indent="-330200" lvl="2" marL="1371600" rtl="0" algn="just">
              <a:lnSpc>
                <a:spcPct val="100000"/>
              </a:lnSpc>
              <a:spcBef>
                <a:spcPts val="0"/>
              </a:spcBef>
              <a:spcAft>
                <a:spcPts val="0"/>
              </a:spcAft>
              <a:buClr>
                <a:schemeClr val="dk1"/>
              </a:buClr>
              <a:buSzPts val="1600"/>
              <a:buFont typeface="Times New Roman"/>
              <a:buChar char="•"/>
            </a:pPr>
            <a:r>
              <a:rPr lang="en" sz="1800">
                <a:solidFill>
                  <a:schemeClr val="dk1"/>
                </a:solidFill>
                <a:latin typeface="Times New Roman"/>
                <a:ea typeface="Times New Roman"/>
                <a:cs typeface="Times New Roman"/>
                <a:sym typeface="Times New Roman"/>
              </a:rPr>
              <a:t>Ex: Watching daily, Personal websites.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900">
                <a:solidFill>
                  <a:schemeClr val="dk1"/>
                </a:solidFill>
                <a:latin typeface="Times New Roman"/>
                <a:ea typeface="Times New Roman"/>
                <a:cs typeface="Times New Roman"/>
                <a:sym typeface="Times New Roman"/>
              </a:rPr>
              <a:t>Other types :</a:t>
            </a:r>
            <a:endParaRPr b="1" sz="1900">
              <a:solidFill>
                <a:schemeClr val="dk1"/>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four most important types are:</a:t>
            </a:r>
            <a:endParaRPr sz="1900">
              <a:solidFill>
                <a:schemeClr val="dk1"/>
              </a:solidFill>
              <a:latin typeface="Times New Roman"/>
              <a:ea typeface="Times New Roman"/>
              <a:cs typeface="Times New Roman"/>
              <a:sym typeface="Times New Roman"/>
            </a:endParaRPr>
          </a:p>
          <a:p>
            <a:pPr indent="-349250" lvl="2" marL="1371600" rtl="0" algn="just">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Rejected Stalker</a:t>
            </a:r>
            <a:endParaRPr sz="1900">
              <a:solidFill>
                <a:schemeClr val="dk1"/>
              </a:solidFill>
              <a:latin typeface="Times New Roman"/>
              <a:ea typeface="Times New Roman"/>
              <a:cs typeface="Times New Roman"/>
              <a:sym typeface="Times New Roman"/>
            </a:endParaRPr>
          </a:p>
          <a:p>
            <a:pPr indent="-349250" lvl="2" marL="1371600" rtl="0" algn="just">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Resentful Stalker</a:t>
            </a:r>
            <a:endParaRPr sz="1900">
              <a:solidFill>
                <a:schemeClr val="dk1"/>
              </a:solidFill>
              <a:latin typeface="Times New Roman"/>
              <a:ea typeface="Times New Roman"/>
              <a:cs typeface="Times New Roman"/>
              <a:sym typeface="Times New Roman"/>
            </a:endParaRPr>
          </a:p>
          <a:p>
            <a:pPr indent="-349250" lvl="2" marL="1371600" rtl="0" algn="just">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Predatory Stalker</a:t>
            </a:r>
            <a:endParaRPr sz="1900">
              <a:solidFill>
                <a:schemeClr val="dk1"/>
              </a:solidFill>
              <a:latin typeface="Times New Roman"/>
              <a:ea typeface="Times New Roman"/>
              <a:cs typeface="Times New Roman"/>
              <a:sym typeface="Times New Roman"/>
            </a:endParaRPr>
          </a:p>
          <a:p>
            <a:pPr indent="-349250" lvl="2" marL="1371600" rtl="0" algn="just">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Intimacy Stalker</a:t>
            </a:r>
            <a:endParaRPr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idx="1" type="body"/>
          </p:nvPr>
        </p:nvSpPr>
        <p:spPr>
          <a:xfrm>
            <a:off x="189400" y="229875"/>
            <a:ext cx="8763000" cy="4717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700">
                <a:solidFill>
                  <a:schemeClr val="dk1"/>
                </a:solidFill>
                <a:latin typeface="Times New Roman"/>
                <a:ea typeface="Times New Roman"/>
                <a:cs typeface="Times New Roman"/>
                <a:sym typeface="Times New Roman"/>
              </a:rPr>
              <a:t>Rejected Stalker</a:t>
            </a:r>
            <a:endParaRPr b="1"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Most common, persistent, and intrusive</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Obsessed with someone who is a former romantic partner or friend, and who has ended their relationship, or indicates that he or she intends to end the relationship.</a:t>
            </a:r>
            <a:endParaRPr sz="17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700">
                <a:solidFill>
                  <a:schemeClr val="dk1"/>
                </a:solidFill>
                <a:latin typeface="Times New Roman"/>
                <a:ea typeface="Times New Roman"/>
                <a:cs typeface="Times New Roman"/>
                <a:sym typeface="Times New Roman"/>
              </a:rPr>
              <a:t>Resentful Stalker</a:t>
            </a:r>
            <a:endParaRPr b="1"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Looking for revenge against someone who has upset them--it could be someone known to the stalker or a complete stranger.   </a:t>
            </a:r>
            <a:endParaRPr sz="1700">
              <a:solidFill>
                <a:schemeClr val="dk1"/>
              </a:solidFill>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Their behaviors are meant to frighten and distress the victim</a:t>
            </a:r>
            <a:endParaRPr sz="17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700">
                <a:solidFill>
                  <a:schemeClr val="dk1"/>
                </a:solidFill>
                <a:latin typeface="Times New Roman"/>
                <a:ea typeface="Times New Roman"/>
                <a:cs typeface="Times New Roman"/>
                <a:sym typeface="Times New Roman"/>
              </a:rPr>
              <a:t>Predatory Stalker</a:t>
            </a:r>
            <a:endParaRPr b="1"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Least common</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Are a classic sexual predator whose plan is to physically or sexually attack the victim.  </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Their motivated purely by the desire for sexual gratification and power over their victim</a:t>
            </a:r>
            <a:endParaRPr sz="17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700">
                <a:solidFill>
                  <a:schemeClr val="dk1"/>
                </a:solidFill>
                <a:latin typeface="Times New Roman"/>
                <a:ea typeface="Times New Roman"/>
                <a:cs typeface="Times New Roman"/>
                <a:sym typeface="Times New Roman"/>
              </a:rPr>
              <a:t>Intimacy Stalker</a:t>
            </a:r>
            <a:endParaRPr b="1"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They seeks to establish an intimate, loving relationship with their victim.  </a:t>
            </a:r>
            <a:endParaRPr sz="1700">
              <a:solidFill>
                <a:schemeClr val="dk1"/>
              </a:solidFill>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victim and himself were “meant to be together.”</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These types of people think that the victim owes them love and affection because of all the time and effort it took for the stalker to stalk them. </a:t>
            </a:r>
            <a:endParaRPr sz="17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b="1" sz="23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idx="1" type="body"/>
          </p:nvPr>
        </p:nvSpPr>
        <p:spPr>
          <a:xfrm>
            <a:off x="189400" y="229875"/>
            <a:ext cx="8763000" cy="4717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600">
                <a:solidFill>
                  <a:schemeClr val="dk1"/>
                </a:solidFill>
                <a:latin typeface="Times New Roman"/>
                <a:ea typeface="Times New Roman"/>
                <a:cs typeface="Times New Roman"/>
                <a:sym typeface="Times New Roman"/>
              </a:rPr>
              <a:t>Analysis…</a:t>
            </a:r>
            <a:endParaRPr b="1"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majority of cyberstalkers are men and the majority of their victims are women but….. </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Jane A. Hitchcock, president of WHOA says, “The most surprising thing we've seen is the rise in female cyberstalkers - this increased from 27% in 2000 to 35% in 2002 to 38% in 2003.” </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According to the Working to Halt Online Abuse (WHOA) from 2000 to 2006, out of the total cases, 2036, of cyberstalking…. </a:t>
            </a:r>
            <a:endParaRPr b="1" sz="2100">
              <a:solidFill>
                <a:schemeClr val="dk1"/>
              </a:solidFill>
              <a:latin typeface="Times New Roman"/>
              <a:ea typeface="Times New Roman"/>
              <a:cs typeface="Times New Roman"/>
              <a:sym typeface="Times New Roman"/>
            </a:endParaRPr>
          </a:p>
        </p:txBody>
      </p:sp>
      <p:pic>
        <p:nvPicPr>
          <p:cNvPr descr="untitled2.JPG" id="145" name="Google Shape;145;p29"/>
          <p:cNvPicPr preferRelativeResize="0"/>
          <p:nvPr/>
        </p:nvPicPr>
        <p:blipFill>
          <a:blip r:embed="rId3">
            <a:alphaModFix/>
          </a:blip>
          <a:stretch>
            <a:fillRect/>
          </a:stretch>
        </p:blipFill>
        <p:spPr>
          <a:xfrm>
            <a:off x="3182600" y="1729000"/>
            <a:ext cx="4562475" cy="333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144675" y="73350"/>
            <a:ext cx="8763000" cy="4717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100">
                <a:solidFill>
                  <a:schemeClr val="dk1"/>
                </a:solidFill>
                <a:latin typeface="Times New Roman"/>
                <a:ea typeface="Times New Roman"/>
                <a:cs typeface="Times New Roman"/>
                <a:sym typeface="Times New Roman"/>
              </a:rPr>
              <a:t>How stacking works?</a:t>
            </a:r>
            <a:endParaRPr b="1" sz="2100">
              <a:solidFill>
                <a:schemeClr val="dk1"/>
              </a:solidFill>
              <a:latin typeface="Times New Roman"/>
              <a:ea typeface="Times New Roman"/>
              <a:cs typeface="Times New Roman"/>
              <a:sym typeface="Times New Roman"/>
            </a:endParaRPr>
          </a:p>
          <a:p>
            <a:pPr indent="-361950" lvl="0" marL="457200" rtl="0" algn="just">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In the following way</a:t>
            </a:r>
            <a:endParaRPr sz="21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Personal information gathering about the victim.</a:t>
            </a:r>
            <a:endParaRPr sz="2100">
              <a:solidFill>
                <a:schemeClr val="dk1"/>
              </a:solidFill>
              <a:latin typeface="Times New Roman"/>
              <a:ea typeface="Times New Roman"/>
              <a:cs typeface="Times New Roman"/>
              <a:sym typeface="Times New Roman"/>
            </a:endParaRPr>
          </a:p>
          <a:p>
            <a:pPr indent="-361950" lvl="2" marL="1371600" rtl="0" algn="just">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Ex: Name, background, contact number, etc.</a:t>
            </a:r>
            <a:endParaRPr sz="21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Establish a contact with victim through phone.</a:t>
            </a:r>
            <a:endParaRPr sz="21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Stalkers will almost always establish a contact with the victims through EMail.</a:t>
            </a:r>
            <a:endParaRPr sz="21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Some stalkers keep on sending repeated E-mail.</a:t>
            </a:r>
            <a:endParaRPr sz="21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Post victims personal information on any illicit services website</a:t>
            </a:r>
            <a:endParaRPr sz="21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Who were received information , start calling the victims on the given contact details.</a:t>
            </a:r>
            <a:endParaRPr sz="21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Stalkers subscribe/register the E-mail account of the victim to pornographic and sex sites.</a:t>
            </a:r>
            <a:endParaRPr sz="2100">
              <a:solidFill>
                <a:schemeClr val="dk1"/>
              </a:solidFill>
              <a:latin typeface="Times New Roman"/>
              <a:ea typeface="Times New Roman"/>
              <a:cs typeface="Times New Roman"/>
              <a:sym typeface="Times New Roman"/>
            </a:endParaRPr>
          </a:p>
          <a:p>
            <a:pPr indent="-361950" lvl="0" marL="457200" rtl="0" algn="just">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Real Life Incident:</a:t>
            </a:r>
            <a:endParaRPr sz="2100">
              <a:solidFill>
                <a:schemeClr val="dk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Case study: In Delhi, 40 calls  in 3 days.</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020">
                <a:latin typeface="Calibri"/>
                <a:ea typeface="Calibri"/>
                <a:cs typeface="Calibri"/>
                <a:sym typeface="Calibri"/>
              </a:rPr>
              <a:t>Cybercafe and Cybercrimes</a:t>
            </a:r>
            <a:endParaRPr sz="1660"/>
          </a:p>
          <a:p>
            <a:pPr indent="0" lvl="0" marL="0" rtl="0" algn="l">
              <a:spcBef>
                <a:spcPts val="0"/>
              </a:spcBef>
              <a:spcAft>
                <a:spcPts val="0"/>
              </a:spcAft>
              <a:buSzPts val="990"/>
              <a:buNone/>
            </a:pPr>
            <a:r>
              <a:t/>
            </a:r>
            <a:endParaRPr sz="2520"/>
          </a:p>
        </p:txBody>
      </p:sp>
      <p:sp>
        <p:nvSpPr>
          <p:cNvPr id="156" name="Google Shape;156;p31"/>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Cybercrimes such as stealing of bank passwords and subsequent fraudulent withdrawal of money have also happened through cybercafes. </a:t>
            </a:r>
            <a:endParaRPr sz="16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Cybercafes have also been used regularly for sending obscene mails to harass people. </a:t>
            </a:r>
            <a:endParaRPr sz="1400">
              <a:solidFill>
                <a:schemeClr val="dk1"/>
              </a:solidFill>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Indian Information Technology Act (ITA) 2000 interprets cybercafes as “network service providers” referred to under the erstwhile Section 79, which imposed on them a responsibility for “due diligence” failing which they would be liable for the offenses committed in their network. </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Understand different types of cyber attacks</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Overview of the steps in planning cybercrime</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Understand tools used for gathering information about the target. etc</a:t>
            </a:r>
            <a:endParaRPr b="1"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Hackers :</a:t>
            </a:r>
            <a:endParaRPr b="1"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 Very talented, smart people who understand computers better than others</a:t>
            </a:r>
            <a:endParaRPr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Hackers enjoy to learn and experimenting with the computers</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Crackers :</a:t>
            </a:r>
            <a:endParaRPr b="1"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 “Breaks into computers”</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Phreakers :</a:t>
            </a:r>
            <a:endParaRPr b="1"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Breaks into phone lines.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2"/>
          <p:cNvPicPr preferRelativeResize="0"/>
          <p:nvPr/>
        </p:nvPicPr>
        <p:blipFill rotWithShape="1">
          <a:blip r:embed="rId3">
            <a:alphaModFix/>
          </a:blip>
          <a:srcRect b="0" l="0" r="0" t="0"/>
          <a:stretch/>
        </p:blipFill>
        <p:spPr>
          <a:xfrm>
            <a:off x="228600" y="107300"/>
            <a:ext cx="7696200" cy="4750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3"/>
          <p:cNvPicPr preferRelativeResize="0"/>
          <p:nvPr/>
        </p:nvPicPr>
        <p:blipFill rotWithShape="1">
          <a:blip r:embed="rId3">
            <a:alphaModFix/>
          </a:blip>
          <a:srcRect b="0" l="0" r="0" t="0"/>
          <a:stretch/>
        </p:blipFill>
        <p:spPr>
          <a:xfrm>
            <a:off x="273975" y="546974"/>
            <a:ext cx="8782050" cy="4403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490250" y="450150"/>
            <a:ext cx="8165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Font typeface="Arial"/>
              <a:buNone/>
            </a:pPr>
            <a:r>
              <a:rPr lang="en" sz="1600">
                <a:latin typeface="Calibri"/>
                <a:ea typeface="Calibri"/>
                <a:cs typeface="Calibri"/>
                <a:sym typeface="Calibri"/>
              </a:rPr>
              <a:t>Cybercriminals can either install malicious programs such as keyloggers and/or Spyware or launch an attack on the target. </a:t>
            </a:r>
            <a:endParaRPr sz="900">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600">
                <a:latin typeface="Calibri"/>
                <a:ea typeface="Calibri"/>
                <a:cs typeface="Calibri"/>
                <a:sym typeface="Calibri"/>
              </a:rPr>
              <a:t>Here are a few tips for safety and security while using the computer in a cybercafe:</a:t>
            </a:r>
            <a:endParaRPr sz="1400"/>
          </a:p>
          <a:p>
            <a:pPr indent="-228600" lvl="1" marL="685800" rtl="0" algn="l">
              <a:spcBef>
                <a:spcPts val="0"/>
              </a:spcBef>
              <a:spcAft>
                <a:spcPts val="0"/>
              </a:spcAft>
              <a:buSzPts val="1600"/>
              <a:buFont typeface="Calibri"/>
              <a:buAutoNum type="arabicPeriod"/>
            </a:pPr>
            <a:r>
              <a:rPr lang="en" sz="1600">
                <a:latin typeface="Calibri"/>
                <a:ea typeface="Calibri"/>
                <a:cs typeface="Calibri"/>
                <a:sym typeface="Calibri"/>
              </a:rPr>
              <a:t>Always logout</a:t>
            </a:r>
            <a:endParaRPr sz="1400"/>
          </a:p>
          <a:p>
            <a:pPr indent="-228600" lvl="1" marL="685800" rtl="0" algn="l">
              <a:spcBef>
                <a:spcPts val="0"/>
              </a:spcBef>
              <a:spcAft>
                <a:spcPts val="0"/>
              </a:spcAft>
              <a:buSzPts val="1600"/>
              <a:buFont typeface="Calibri"/>
              <a:buAutoNum type="arabicPeriod"/>
            </a:pPr>
            <a:r>
              <a:rPr lang="en" sz="1600">
                <a:latin typeface="Calibri"/>
                <a:ea typeface="Calibri"/>
                <a:cs typeface="Calibri"/>
                <a:sym typeface="Calibri"/>
              </a:rPr>
              <a:t>Stay with the computer</a:t>
            </a:r>
            <a:endParaRPr sz="1400"/>
          </a:p>
          <a:p>
            <a:pPr indent="-228600" lvl="1" marL="685800" rtl="0" algn="l">
              <a:spcBef>
                <a:spcPts val="0"/>
              </a:spcBef>
              <a:spcAft>
                <a:spcPts val="0"/>
              </a:spcAft>
              <a:buSzPts val="1600"/>
              <a:buFont typeface="Calibri"/>
              <a:buAutoNum type="arabicPeriod"/>
            </a:pPr>
            <a:r>
              <a:rPr lang="en" sz="1600">
                <a:latin typeface="Calibri"/>
                <a:ea typeface="Calibri"/>
                <a:cs typeface="Calibri"/>
                <a:sym typeface="Calibri"/>
              </a:rPr>
              <a:t>Clear history and temporary files</a:t>
            </a:r>
            <a:endParaRPr sz="1400"/>
          </a:p>
          <a:p>
            <a:pPr indent="-228600" lvl="1" marL="685800" rtl="0" algn="l">
              <a:spcBef>
                <a:spcPts val="0"/>
              </a:spcBef>
              <a:spcAft>
                <a:spcPts val="0"/>
              </a:spcAft>
              <a:buSzPts val="1600"/>
              <a:buFont typeface="Calibri"/>
              <a:buAutoNum type="arabicPeriod"/>
            </a:pPr>
            <a:r>
              <a:rPr lang="en" sz="1600">
                <a:latin typeface="Calibri"/>
                <a:ea typeface="Calibri"/>
                <a:cs typeface="Calibri"/>
                <a:sym typeface="Calibri"/>
              </a:rPr>
              <a:t>Be alert</a:t>
            </a:r>
            <a:endParaRPr sz="1400"/>
          </a:p>
          <a:p>
            <a:pPr indent="-228600" lvl="1" marL="685800" rtl="0" algn="l">
              <a:spcBef>
                <a:spcPts val="0"/>
              </a:spcBef>
              <a:spcAft>
                <a:spcPts val="0"/>
              </a:spcAft>
              <a:buSzPts val="1600"/>
              <a:buFont typeface="Calibri"/>
              <a:buAutoNum type="arabicPeriod"/>
            </a:pPr>
            <a:r>
              <a:rPr lang="en" sz="1600">
                <a:latin typeface="Calibri"/>
                <a:ea typeface="Calibri"/>
                <a:cs typeface="Calibri"/>
                <a:sym typeface="Calibri"/>
              </a:rPr>
              <a:t>Avoid online financial transactions</a:t>
            </a:r>
            <a:endParaRPr sz="1400"/>
          </a:p>
          <a:p>
            <a:pPr indent="-228600" lvl="1" marL="685800" rtl="0" algn="l">
              <a:spcBef>
                <a:spcPts val="0"/>
              </a:spcBef>
              <a:spcAft>
                <a:spcPts val="0"/>
              </a:spcAft>
              <a:buSzPts val="1600"/>
              <a:buFont typeface="Calibri"/>
              <a:buAutoNum type="arabicPeriod"/>
            </a:pPr>
            <a:r>
              <a:rPr lang="en" sz="1600">
                <a:latin typeface="Calibri"/>
                <a:ea typeface="Calibri"/>
                <a:cs typeface="Calibri"/>
                <a:sym typeface="Calibri"/>
              </a:rPr>
              <a:t>Change passwords</a:t>
            </a:r>
            <a:endParaRPr sz="1400"/>
          </a:p>
          <a:p>
            <a:pPr indent="-228600" lvl="1" marL="685800" rtl="0" algn="l">
              <a:spcBef>
                <a:spcPts val="0"/>
              </a:spcBef>
              <a:spcAft>
                <a:spcPts val="0"/>
              </a:spcAft>
              <a:buSzPts val="1600"/>
              <a:buFont typeface="Calibri"/>
              <a:buAutoNum type="arabicPeriod"/>
            </a:pPr>
            <a:r>
              <a:rPr lang="en" sz="1600">
                <a:latin typeface="Calibri"/>
                <a:ea typeface="Calibri"/>
                <a:cs typeface="Calibri"/>
                <a:sym typeface="Calibri"/>
              </a:rPr>
              <a:t>Virtual keyboard</a:t>
            </a:r>
            <a:endParaRPr sz="1400"/>
          </a:p>
          <a:p>
            <a:pPr indent="-228600" lvl="1" marL="685800" rtl="0" algn="l">
              <a:spcBef>
                <a:spcPts val="0"/>
              </a:spcBef>
              <a:spcAft>
                <a:spcPts val="0"/>
              </a:spcAft>
              <a:buSzPts val="1600"/>
              <a:buFont typeface="Calibri"/>
              <a:buAutoNum type="arabicPeriod"/>
            </a:pPr>
            <a:r>
              <a:rPr lang="en" sz="1600">
                <a:latin typeface="Calibri"/>
                <a:ea typeface="Calibri"/>
                <a:cs typeface="Calibri"/>
                <a:sym typeface="Calibri"/>
              </a:rPr>
              <a:t>Security warnings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Botnet: The fuel of Cybercrime</a:t>
            </a:r>
            <a:endParaRPr/>
          </a:p>
        </p:txBody>
      </p:sp>
      <p:sp>
        <p:nvSpPr>
          <p:cNvPr id="177" name="Google Shape;177;p35"/>
          <p:cNvSpPr txBox="1"/>
          <p:nvPr>
            <p:ph idx="1" type="body"/>
          </p:nvPr>
        </p:nvSpPr>
        <p:spPr>
          <a:xfrm>
            <a:off x="311700" y="980775"/>
            <a:ext cx="4767300" cy="4041000"/>
          </a:xfrm>
          <a:prstGeom prst="rect">
            <a:avLst/>
          </a:prstGeom>
        </p:spPr>
        <p:txBody>
          <a:bodyPr anchorCtr="0" anchor="t" bIns="91425" lIns="91425" spcFirstLastPara="1" rIns="91425" wrap="square" tIns="91425">
            <a:normAutofit/>
          </a:bodyPr>
          <a:lstStyle/>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 Botnet (also called as zombie network) is a network of computers infected with a malicious program that allows cybercriminals to control the infected machines remotely without the users’ knowledge. </a:t>
            </a:r>
            <a:endParaRPr sz="16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Your computer system maybe a part of a Botnet even though it appears to be operating normally. </a:t>
            </a:r>
            <a:endParaRPr sz="16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Botnets are often used to conduct a range of activities, from distributing Spam and viruses to conducting denial-of-service (DoS) attacks. </a:t>
            </a:r>
            <a:endParaRPr sz="1400">
              <a:solidFill>
                <a:schemeClr val="dk1"/>
              </a:solidFill>
            </a:endParaRPr>
          </a:p>
          <a:p>
            <a:pPr indent="0" lvl="0" marL="0" rtl="0" algn="just">
              <a:lnSpc>
                <a:spcPct val="10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sz="1400">
                <a:solidFill>
                  <a:schemeClr val="dk1"/>
                </a:solidFill>
                <a:latin typeface="Times New Roman"/>
                <a:ea typeface="Times New Roman"/>
                <a:cs typeface="Times New Roman"/>
                <a:sym typeface="Times New Roman"/>
              </a:rPr>
              <a:t>Evolution of Botnets</a:t>
            </a:r>
            <a:endParaRPr b="1"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Motivation change in computer hacking</a:t>
            </a:r>
            <a:endParaRPr sz="1400">
              <a:solidFill>
                <a:schemeClr val="dk1"/>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Vandalism </a:t>
            </a:r>
            <a:r>
              <a:rPr lang="en">
                <a:solidFill>
                  <a:schemeClr val="dk1"/>
                </a:solidFill>
                <a:latin typeface="Noto Sans Symbols"/>
                <a:ea typeface="Noto Sans Symbols"/>
                <a:cs typeface="Noto Sans Symbols"/>
                <a:sym typeface="Noto Sans Symbols"/>
              </a:rPr>
              <a:t>🡪</a:t>
            </a:r>
            <a:r>
              <a:rPr lang="en">
                <a:solidFill>
                  <a:schemeClr val="dk1"/>
                </a:solidFill>
                <a:latin typeface="Times New Roman"/>
                <a:ea typeface="Times New Roman"/>
                <a:cs typeface="Times New Roman"/>
                <a:sym typeface="Times New Roman"/>
              </a:rPr>
              <a:t> Financial gains</a:t>
            </a:r>
            <a:endParaRPr>
              <a:solidFill>
                <a:schemeClr val="dk1"/>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Loss of $67.2 billion (2006 figure)</a:t>
            </a:r>
            <a:endParaRPr sz="1600"/>
          </a:p>
        </p:txBody>
      </p:sp>
      <p:pic>
        <p:nvPicPr>
          <p:cNvPr descr="https://upload.wikimedia.org/wikipedia/commons/thumb/c/c6/Botnet.svg/2000px-Botnet.svg.png" id="178" name="Google Shape;178;p35"/>
          <p:cNvPicPr preferRelativeResize="0"/>
          <p:nvPr/>
        </p:nvPicPr>
        <p:blipFill>
          <a:blip r:embed="rId3">
            <a:alphaModFix/>
          </a:blip>
          <a:stretch>
            <a:fillRect/>
          </a:stretch>
        </p:blipFill>
        <p:spPr>
          <a:xfrm>
            <a:off x="5129200" y="101650"/>
            <a:ext cx="3909275" cy="4467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3474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botnets creates the business</a:t>
            </a:r>
            <a:endParaRPr/>
          </a:p>
        </p:txBody>
      </p:sp>
      <p:pic>
        <p:nvPicPr>
          <p:cNvPr id="184" name="Google Shape;184;p36"/>
          <p:cNvPicPr preferRelativeResize="0"/>
          <p:nvPr/>
        </p:nvPicPr>
        <p:blipFill>
          <a:blip r:embed="rId3">
            <a:alphaModFix/>
          </a:blip>
          <a:stretch>
            <a:fillRect/>
          </a:stretch>
        </p:blipFill>
        <p:spPr>
          <a:xfrm>
            <a:off x="1100138" y="495300"/>
            <a:ext cx="6943725" cy="415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347475" y="8635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One can ensure following to secure the system:</a:t>
            </a:r>
            <a:endParaRPr sz="1400">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Use antivirus and anti-Spyware software and keep it up-to-date.</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Set the OS to download and install security patches automatically.</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Use a firewall to protect the system from hacking attacks while it is connected on the Internet.</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Disconnect from the Internet when you are away from your computer.</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Downloading the freeware only from websites that are known and trustworthy</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Check regularly the folders in the mail box – “sent items” or “outgoing” – for those messages you did not send.</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Take an immediate action if your system is infected.</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Vector</a:t>
            </a:r>
            <a:endParaRPr/>
          </a:p>
        </p:txBody>
      </p:sp>
      <p:sp>
        <p:nvSpPr>
          <p:cNvPr id="195" name="Google Shape;19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An “attack vector” is a path or means by which an attacker can gain access to a computer or to a network server to deliver a payload or malicious outcome. </a:t>
            </a:r>
            <a:endParaRPr sz="16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Attack vectors include viruses, E-Mail attachments, webpages, pop-up windows, instant messages, chat rooms, and deception. </a:t>
            </a:r>
            <a:endParaRPr sz="16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The most common malicious payloads are viruses, Trojan Horses, worms, and Spyware. </a:t>
            </a:r>
            <a:endParaRPr sz="1400">
              <a:solidFill>
                <a:schemeClr val="dk1"/>
              </a:solidFill>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If an attack vector is thought of as a guided missile, its payload can be compared to the warhead in the tip of the missile.  </a:t>
            </a:r>
            <a:endParaRPr sz="1400">
              <a:solidFill>
                <a:schemeClr val="dk1"/>
              </a:solidFill>
            </a:endParaRPr>
          </a:p>
          <a:p>
            <a:pPr indent="-285750" lvl="1" marL="7429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Payload means the malicious activity that the attack performs. </a:t>
            </a:r>
            <a:endParaRPr>
              <a:solidFill>
                <a:schemeClr val="dk1"/>
              </a:solidFill>
            </a:endParaRPr>
          </a:p>
          <a:p>
            <a:pPr indent="-285750" lvl="1" marL="7429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It is the bits that get delivered to the end-user at the destination.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idx="1" type="body"/>
          </p:nvPr>
        </p:nvSpPr>
        <p:spPr>
          <a:xfrm>
            <a:off x="361775" y="7733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The attack vectors described here are how most of them are launched:</a:t>
            </a:r>
            <a:endParaRPr sz="1400">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Attack by EMail</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Attachments (and other files)</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Attack by deception</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Hackers</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Heedless guests (attack by webpage)</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Attack of the worms</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Malicious macros</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Foistware (sneakware)</a:t>
            </a:r>
            <a:endParaRPr>
              <a:solidFill>
                <a:schemeClr val="dk1"/>
              </a:solidFill>
            </a:endParaRPr>
          </a:p>
          <a:p>
            <a:pPr indent="-228600" lvl="1" marL="6858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Viruses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347475" y="94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 Security</a:t>
            </a:r>
            <a:endParaRPr/>
          </a:p>
        </p:txBody>
      </p:sp>
      <p:sp>
        <p:nvSpPr>
          <p:cNvPr id="206" name="Google Shape;206;p40"/>
          <p:cNvSpPr txBox="1"/>
          <p:nvPr>
            <p:ph idx="1" type="body"/>
          </p:nvPr>
        </p:nvSpPr>
        <p:spPr>
          <a:xfrm>
            <a:off x="193150" y="565875"/>
            <a:ext cx="8834700" cy="43560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Cloud computing services, while offering considerable benefits and cost savings makes it easier for cybercriminals to attack these systems.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Cloud computing is Internet (“cloud”)-based development and use of computer technology (“ computing”).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 A cloud service has three distinct characteristics which differentiate it from traditional</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hosting:</a:t>
            </a:r>
            <a:endParaRPr sz="1400">
              <a:solidFill>
                <a:schemeClr val="dk1"/>
              </a:solidFill>
            </a:endParaRPr>
          </a:p>
          <a:p>
            <a:pPr indent="-335280" lvl="0" marL="342900" rtl="0" algn="l">
              <a:lnSpc>
                <a:spcPct val="100000"/>
              </a:lnSpc>
              <a:spcBef>
                <a:spcPts val="0"/>
              </a:spcBef>
              <a:spcAft>
                <a:spcPts val="0"/>
              </a:spcAft>
              <a:buClr>
                <a:schemeClr val="dk1"/>
              </a:buClr>
              <a:buSzPct val="100000"/>
              <a:buFont typeface="Calibri"/>
              <a:buAutoNum type="arabicPeriod"/>
            </a:pPr>
            <a:r>
              <a:rPr lang="en" sz="1600">
                <a:solidFill>
                  <a:schemeClr val="dk1"/>
                </a:solidFill>
                <a:latin typeface="Calibri"/>
                <a:ea typeface="Calibri"/>
                <a:cs typeface="Calibri"/>
                <a:sym typeface="Calibri"/>
              </a:rPr>
              <a:t>It is sold on demand </a:t>
            </a:r>
            <a:endParaRPr sz="1600">
              <a:solidFill>
                <a:schemeClr val="dk1"/>
              </a:solidFill>
              <a:latin typeface="Calibri"/>
              <a:ea typeface="Calibri"/>
              <a:cs typeface="Calibri"/>
              <a:sym typeface="Calibri"/>
            </a:endParaRPr>
          </a:p>
          <a:p>
            <a:pPr indent="-335280" lvl="0" marL="342900" rtl="0" algn="l">
              <a:lnSpc>
                <a:spcPct val="100000"/>
              </a:lnSpc>
              <a:spcBef>
                <a:spcPts val="0"/>
              </a:spcBef>
              <a:spcAft>
                <a:spcPts val="0"/>
              </a:spcAft>
              <a:buClr>
                <a:schemeClr val="dk1"/>
              </a:buClr>
              <a:buSzPct val="100000"/>
              <a:buFont typeface="Calibri"/>
              <a:buAutoNum type="arabicPeriod"/>
            </a:pPr>
            <a:r>
              <a:rPr lang="en" sz="1600">
                <a:solidFill>
                  <a:schemeClr val="dk1"/>
                </a:solidFill>
                <a:latin typeface="Calibri"/>
                <a:ea typeface="Calibri"/>
                <a:cs typeface="Calibri"/>
                <a:sym typeface="Calibri"/>
              </a:rPr>
              <a:t>it is elastic in terms of usage </a:t>
            </a:r>
            <a:endParaRPr sz="1600">
              <a:solidFill>
                <a:schemeClr val="dk1"/>
              </a:solidFill>
              <a:latin typeface="Calibri"/>
              <a:ea typeface="Calibri"/>
              <a:cs typeface="Calibri"/>
              <a:sym typeface="Calibri"/>
            </a:endParaRPr>
          </a:p>
          <a:p>
            <a:pPr indent="-335280" lvl="0" marL="342900" rtl="0" algn="l">
              <a:lnSpc>
                <a:spcPct val="100000"/>
              </a:lnSpc>
              <a:spcBef>
                <a:spcPts val="0"/>
              </a:spcBef>
              <a:spcAft>
                <a:spcPts val="0"/>
              </a:spcAft>
              <a:buClr>
                <a:schemeClr val="dk1"/>
              </a:buClr>
              <a:buSzPct val="100000"/>
              <a:buFont typeface="Calibri"/>
              <a:buAutoNum type="arabicPeriod"/>
            </a:pPr>
            <a:r>
              <a:rPr lang="en" sz="1600">
                <a:solidFill>
                  <a:schemeClr val="dk1"/>
                </a:solidFill>
                <a:latin typeface="Calibri"/>
                <a:ea typeface="Calibri"/>
                <a:cs typeface="Calibri"/>
                <a:sym typeface="Calibri"/>
              </a:rPr>
              <a:t>the service is fully managed by the provider.</a:t>
            </a:r>
            <a:endParaRPr sz="1400">
              <a:solidFill>
                <a:schemeClr val="dk1"/>
              </a:solidFill>
            </a:endParaRPr>
          </a:p>
          <a:p>
            <a:pPr indent="0" lvl="0" marL="0" rtl="0" algn="l">
              <a:lnSpc>
                <a:spcPct val="100000"/>
              </a:lnSpc>
              <a:spcBef>
                <a:spcPts val="0"/>
              </a:spcBef>
              <a:spcAft>
                <a:spcPts val="0"/>
              </a:spcAft>
              <a:buNone/>
            </a:pPr>
            <a:r>
              <a:t/>
            </a:r>
            <a:endParaRPr b="1">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a:solidFill>
                  <a:schemeClr val="dk1"/>
                </a:solidFill>
                <a:latin typeface="Calibri"/>
                <a:ea typeface="Calibri"/>
                <a:cs typeface="Calibri"/>
                <a:sym typeface="Calibri"/>
              </a:rPr>
              <a:t>Advantages of Cloud Computing</a:t>
            </a:r>
            <a:endParaRPr sz="1400">
              <a:solidFill>
                <a:schemeClr val="dk1"/>
              </a:solidFill>
            </a:endParaRPr>
          </a:p>
          <a:p>
            <a:pPr indent="0" lvl="0" marL="0" rtl="0" algn="l">
              <a:lnSpc>
                <a:spcPct val="100000"/>
              </a:lnSpc>
              <a:spcBef>
                <a:spcPts val="0"/>
              </a:spcBef>
              <a:spcAft>
                <a:spcPts val="0"/>
              </a:spcAft>
              <a:buNone/>
            </a:pPr>
            <a:r>
              <a:t/>
            </a:r>
            <a:endParaRPr sz="8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a:solidFill>
                  <a:schemeClr val="dk1"/>
                </a:solidFill>
                <a:latin typeface="Calibri"/>
                <a:ea typeface="Calibri"/>
                <a:cs typeface="Calibri"/>
                <a:sym typeface="Calibri"/>
              </a:rPr>
              <a:t>Cloud computing has following advantages:</a:t>
            </a:r>
            <a:endParaRPr sz="1400">
              <a:solidFill>
                <a:schemeClr val="dk1"/>
              </a:solidFill>
            </a:endParaRPr>
          </a:p>
          <a:p>
            <a:pPr indent="0" lvl="0" marL="457200" rtl="0" algn="l">
              <a:lnSpc>
                <a:spcPct val="100000"/>
              </a:lnSpc>
              <a:spcBef>
                <a:spcPts val="0"/>
              </a:spcBef>
              <a:spcAft>
                <a:spcPts val="0"/>
              </a:spcAft>
              <a:buNone/>
            </a:pPr>
            <a:r>
              <a:rPr lang="en" sz="1600">
                <a:solidFill>
                  <a:schemeClr val="dk1"/>
                </a:solidFill>
                <a:latin typeface="Calibri"/>
                <a:ea typeface="Calibri"/>
                <a:cs typeface="Calibri"/>
                <a:sym typeface="Calibri"/>
              </a:rPr>
              <a:t>1. Applications and data can be accessed from anywhere at any time. </a:t>
            </a:r>
            <a:endParaRPr sz="1400">
              <a:solidFill>
                <a:schemeClr val="dk1"/>
              </a:solidFill>
            </a:endParaRPr>
          </a:p>
          <a:p>
            <a:pPr indent="0" lvl="0" marL="457200" rtl="0" algn="l">
              <a:lnSpc>
                <a:spcPct val="100000"/>
              </a:lnSpc>
              <a:spcBef>
                <a:spcPts val="0"/>
              </a:spcBef>
              <a:spcAft>
                <a:spcPts val="0"/>
              </a:spcAft>
              <a:buNone/>
            </a:pPr>
            <a:r>
              <a:rPr lang="en" sz="1600">
                <a:solidFill>
                  <a:schemeClr val="dk1"/>
                </a:solidFill>
                <a:latin typeface="Calibri"/>
                <a:ea typeface="Calibri"/>
                <a:cs typeface="Calibri"/>
                <a:sym typeface="Calibri"/>
              </a:rPr>
              <a:t>2. It could bring hardware costs down. </a:t>
            </a:r>
            <a:endParaRPr sz="1400">
              <a:solidFill>
                <a:schemeClr val="dk1"/>
              </a:solidFill>
            </a:endParaRPr>
          </a:p>
          <a:p>
            <a:pPr indent="0" lvl="0" marL="457200" rtl="0" algn="l">
              <a:lnSpc>
                <a:spcPct val="100000"/>
              </a:lnSpc>
              <a:spcBef>
                <a:spcPts val="0"/>
              </a:spcBef>
              <a:spcAft>
                <a:spcPts val="0"/>
              </a:spcAft>
              <a:buNone/>
            </a:pPr>
            <a:r>
              <a:rPr lang="en" sz="1600">
                <a:solidFill>
                  <a:schemeClr val="dk1"/>
                </a:solidFill>
                <a:latin typeface="Calibri"/>
                <a:ea typeface="Calibri"/>
                <a:cs typeface="Calibri"/>
                <a:sym typeface="Calibri"/>
              </a:rPr>
              <a:t>3. Organizations do not have to buy a set of software or software licenses for every employee and the organizations could pay a metered fee to a cloud computing company.</a:t>
            </a:r>
            <a:endParaRPr sz="1400">
              <a:solidFill>
                <a:schemeClr val="dk1"/>
              </a:solidFill>
            </a:endParaRPr>
          </a:p>
          <a:p>
            <a:pPr indent="0" lvl="0" marL="457200" rtl="0" algn="l">
              <a:lnSpc>
                <a:spcPct val="100000"/>
              </a:lnSpc>
              <a:spcBef>
                <a:spcPts val="0"/>
              </a:spcBef>
              <a:spcAft>
                <a:spcPts val="0"/>
              </a:spcAft>
              <a:buNone/>
            </a:pPr>
            <a:r>
              <a:rPr lang="en" sz="1600">
                <a:solidFill>
                  <a:schemeClr val="dk1"/>
                </a:solidFill>
                <a:latin typeface="Calibri"/>
                <a:ea typeface="Calibri"/>
                <a:cs typeface="Calibri"/>
                <a:sym typeface="Calibri"/>
              </a:rPr>
              <a:t>4. Organizations do not have to rent a physical space to store servers and databases. Servers and digital storage devices take up space. </a:t>
            </a:r>
            <a:endParaRPr sz="1400">
              <a:solidFill>
                <a:schemeClr val="dk1"/>
              </a:solidFill>
            </a:endParaRPr>
          </a:p>
          <a:p>
            <a:pPr indent="0" lvl="0" marL="457200" rtl="0" algn="l">
              <a:lnSpc>
                <a:spcPct val="100000"/>
              </a:lnSpc>
              <a:spcBef>
                <a:spcPts val="0"/>
              </a:spcBef>
              <a:spcAft>
                <a:spcPts val="0"/>
              </a:spcAft>
              <a:buNone/>
            </a:pPr>
            <a:r>
              <a:rPr lang="en" sz="1600">
                <a:solidFill>
                  <a:schemeClr val="dk1"/>
                </a:solidFill>
                <a:latin typeface="Calibri"/>
                <a:ea typeface="Calibri"/>
                <a:cs typeface="Calibri"/>
                <a:sym typeface="Calibri"/>
              </a:rPr>
              <a:t>5. Organizations would be able to save money on IT support because organizations will have to ensure about the desktop (i.e., a client) and continuous Internet connectivity instead of servers and other hardware.</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idx="1" type="body"/>
          </p:nvPr>
        </p:nvSpPr>
        <p:spPr>
          <a:xfrm>
            <a:off x="164525" y="42925"/>
            <a:ext cx="3612600" cy="4325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The cloud computing services can be either private or public. </a:t>
            </a:r>
            <a:endParaRPr sz="16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 public cloud sells services to anyone on the Internet. </a:t>
            </a:r>
            <a:endParaRPr sz="1400">
              <a:solidFill>
                <a:schemeClr val="dk1"/>
              </a:solidFill>
            </a:endParaRPr>
          </a:p>
          <a:p>
            <a:pPr indent="-285750" lvl="0" marL="285750" rtl="0" algn="l">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 private cloud is like a proprietary network or a data center that supplies the hosted services to a limited number of people.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Font typeface="Arial"/>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Font typeface="Arial"/>
              <a:buNone/>
            </a:pPr>
            <a:r>
              <a:rPr b="1" lang="en">
                <a:solidFill>
                  <a:schemeClr val="dk1"/>
                </a:solidFill>
                <a:latin typeface="Calibri"/>
                <a:ea typeface="Calibri"/>
                <a:cs typeface="Calibri"/>
                <a:sym typeface="Calibri"/>
              </a:rPr>
              <a:t>Types of Services</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Services provided by cloud computing are as follows:</a:t>
            </a:r>
            <a:endParaRPr sz="1400">
              <a:solidFill>
                <a:schemeClr val="dk1"/>
              </a:solidFill>
            </a:endParaRPr>
          </a:p>
          <a:p>
            <a:pPr indent="-228600" lvl="0" marL="2286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Infrastructure-as-a-service (IaaS)</a:t>
            </a:r>
            <a:endParaRPr sz="1400">
              <a:solidFill>
                <a:schemeClr val="dk1"/>
              </a:solidFill>
            </a:endParaRPr>
          </a:p>
          <a:p>
            <a:pPr indent="-228600" lvl="0" marL="2286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Platform-as-a-service (PaaS)</a:t>
            </a:r>
            <a:endParaRPr sz="1400">
              <a:solidFill>
                <a:schemeClr val="dk1"/>
              </a:solidFill>
            </a:endParaRPr>
          </a:p>
          <a:p>
            <a:pPr indent="-228600" lvl="0" marL="228600" rtl="0" algn="l">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Software-as-a-service (SaaS)</a:t>
            </a:r>
            <a:endParaRPr sz="16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212" name="Google Shape;212;p41"/>
          <p:cNvPicPr preferRelativeResize="0"/>
          <p:nvPr/>
        </p:nvPicPr>
        <p:blipFill rotWithShape="1">
          <a:blip r:embed="rId3">
            <a:alphaModFix/>
          </a:blip>
          <a:srcRect b="0" l="0" r="0" t="0"/>
          <a:stretch/>
        </p:blipFill>
        <p:spPr>
          <a:xfrm>
            <a:off x="3968050" y="95775"/>
            <a:ext cx="4902525" cy="467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203050"/>
            <a:ext cx="8520600" cy="3416400"/>
          </a:xfrm>
          <a:prstGeom prst="rect">
            <a:avLst/>
          </a:prstGeom>
        </p:spPr>
        <p:txBody>
          <a:bodyPr anchorCtr="0" anchor="t" bIns="91425" lIns="91425" spcFirstLastPara="1" rIns="91425" wrap="square" tIns="91425">
            <a:normAutofit/>
          </a:bodyPr>
          <a:lstStyle/>
          <a:p>
            <a:pPr indent="0" lvl="0" marL="457200" rtl="0" algn="just">
              <a:lnSpc>
                <a:spcPct val="100000"/>
              </a:lnSpc>
              <a:spcBef>
                <a:spcPts val="0"/>
              </a:spcBef>
              <a:spcAft>
                <a:spcPts val="0"/>
              </a:spcAft>
              <a:buClr>
                <a:schemeClr val="dk1"/>
              </a:buClr>
              <a:buSzPts val="1100"/>
              <a:buFont typeface="Arial"/>
              <a:buNone/>
            </a:pPr>
            <a:r>
              <a:rPr b="1" lang="en" sz="1900">
                <a:solidFill>
                  <a:schemeClr val="dk1"/>
                </a:solidFill>
                <a:latin typeface="Times New Roman"/>
                <a:ea typeface="Times New Roman"/>
                <a:cs typeface="Times New Roman"/>
                <a:sym typeface="Times New Roman"/>
              </a:rPr>
              <a:t>Categories of Vulnerabilities</a:t>
            </a:r>
            <a:endParaRPr b="1" sz="1900">
              <a:solidFill>
                <a:schemeClr val="dk1"/>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Inadequate border protection</a:t>
            </a:r>
            <a:endParaRPr sz="1900">
              <a:solidFill>
                <a:schemeClr val="dk1"/>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Remote access servers (RAS) with weak access controls.</a:t>
            </a:r>
            <a:endParaRPr sz="1900">
              <a:solidFill>
                <a:schemeClr val="dk1"/>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Application servers with well known exploits</a:t>
            </a:r>
            <a:endParaRPr sz="1900">
              <a:solidFill>
                <a:schemeClr val="dk1"/>
              </a:solidFill>
              <a:latin typeface="Times New Roman"/>
              <a:ea typeface="Times New Roman"/>
              <a:cs typeface="Times New Roman"/>
              <a:sym typeface="Times New Roman"/>
            </a:endParaRPr>
          </a:p>
          <a:p>
            <a:pPr indent="-349250" lvl="0" marL="457200" rtl="0" algn="just">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Misconfigured systems and systems with default configuration. </a:t>
            </a:r>
            <a:endParaRPr sz="2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ph idx="1" type="body"/>
          </p:nvPr>
        </p:nvSpPr>
        <p:spPr>
          <a:xfrm>
            <a:off x="164525" y="42925"/>
            <a:ext cx="3612600" cy="4325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Font typeface="Arial"/>
              <a:buNone/>
            </a:pPr>
            <a:r>
              <a:rPr b="1" lang="en">
                <a:solidFill>
                  <a:srgbClr val="000000"/>
                </a:solidFill>
                <a:latin typeface="Calibri"/>
                <a:ea typeface="Calibri"/>
                <a:cs typeface="Calibri"/>
                <a:sym typeface="Calibri"/>
              </a:rPr>
              <a:t>Cybercrime and Cloud Computing</a:t>
            </a:r>
            <a:endParaRPr sz="1400">
              <a:solidFill>
                <a:srgbClr val="000000"/>
              </a:solidFill>
            </a:endParaRPr>
          </a:p>
          <a:p>
            <a:pPr indent="0" lvl="0" marL="0" rtl="0" algn="l">
              <a:lnSpc>
                <a:spcPct val="100000"/>
              </a:lnSpc>
              <a:spcBef>
                <a:spcPts val="0"/>
              </a:spcBef>
              <a:spcAft>
                <a:spcPts val="0"/>
              </a:spcAft>
              <a:buClr>
                <a:srgbClr val="000000"/>
              </a:buClr>
              <a:buFont typeface="Arial"/>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Clr>
                <a:srgbClr val="000000"/>
              </a:buClr>
              <a:buFont typeface="Arial"/>
              <a:buNone/>
            </a:pPr>
            <a:r>
              <a:rPr lang="en" sz="1600">
                <a:solidFill>
                  <a:srgbClr val="000000"/>
                </a:solidFill>
                <a:latin typeface="Calibri"/>
                <a:ea typeface="Calibri"/>
                <a:cs typeface="Calibri"/>
                <a:sym typeface="Calibri"/>
              </a:rPr>
              <a:t>Prime area of the risk in cloud computing is protection of user data. </a:t>
            </a:r>
            <a:endParaRPr sz="1400">
              <a:solidFill>
                <a:srgbClr val="000000"/>
              </a:solidFill>
            </a:endParaRPr>
          </a:p>
          <a:p>
            <a:pPr indent="0" lvl="0" marL="0" rtl="0" algn="l">
              <a:lnSpc>
                <a:spcPct val="100000"/>
              </a:lnSpc>
              <a:spcBef>
                <a:spcPts val="0"/>
              </a:spcBef>
              <a:spcAft>
                <a:spcPts val="0"/>
              </a:spcAft>
              <a:buClr>
                <a:srgbClr val="000000"/>
              </a:buClr>
              <a:buFont typeface="Arial"/>
              <a:buNone/>
            </a:pPr>
            <a:r>
              <a:rPr lang="en" sz="1600">
                <a:solidFill>
                  <a:srgbClr val="000000"/>
                </a:solidFill>
                <a:latin typeface="Calibri"/>
                <a:ea typeface="Calibri"/>
                <a:cs typeface="Calibri"/>
                <a:sym typeface="Calibri"/>
              </a:rPr>
              <a:t>Table 2 shows the major areas of concerns in cloud computing domain. </a:t>
            </a:r>
            <a:endParaRPr>
              <a:solidFill>
                <a:srgbClr val="000000"/>
              </a:solidFill>
              <a:latin typeface="Calibri"/>
              <a:ea typeface="Calibri"/>
              <a:cs typeface="Calibri"/>
              <a:sym typeface="Calibri"/>
            </a:endParaRPr>
          </a:p>
          <a:p>
            <a:pPr indent="0" lvl="0" marL="0" rtl="0" algn="l">
              <a:spcBef>
                <a:spcPts val="0"/>
              </a:spcBef>
              <a:spcAft>
                <a:spcPts val="1200"/>
              </a:spcAft>
              <a:buNone/>
            </a:pPr>
            <a:r>
              <a:t/>
            </a:r>
            <a:endParaRPr sz="1600">
              <a:solidFill>
                <a:schemeClr val="dk1"/>
              </a:solidFill>
              <a:latin typeface="Calibri"/>
              <a:ea typeface="Calibri"/>
              <a:cs typeface="Calibri"/>
              <a:sym typeface="Calibri"/>
            </a:endParaRPr>
          </a:p>
        </p:txBody>
      </p:sp>
      <p:pic>
        <p:nvPicPr>
          <p:cNvPr id="218" name="Google Shape;218;p42"/>
          <p:cNvPicPr preferRelativeResize="0"/>
          <p:nvPr/>
        </p:nvPicPr>
        <p:blipFill rotWithShape="1">
          <a:blip r:embed="rId3">
            <a:alphaModFix/>
          </a:blip>
          <a:srcRect b="0" l="0" r="0" t="0"/>
          <a:stretch/>
        </p:blipFill>
        <p:spPr>
          <a:xfrm>
            <a:off x="3719900" y="126225"/>
            <a:ext cx="5336300" cy="43663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3"/>
          <p:cNvPicPr preferRelativeResize="0"/>
          <p:nvPr/>
        </p:nvPicPr>
        <p:blipFill rotWithShape="1">
          <a:blip r:embed="rId3">
            <a:alphaModFix/>
          </a:blip>
          <a:srcRect b="0" l="0" r="0" t="0"/>
          <a:stretch/>
        </p:blipFill>
        <p:spPr>
          <a:xfrm>
            <a:off x="872750" y="534650"/>
            <a:ext cx="7339675" cy="4171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247200"/>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How Criminals plan the attack?</a:t>
            </a:r>
            <a:endParaRPr sz="3600"/>
          </a:p>
        </p:txBody>
      </p:sp>
      <p:sp>
        <p:nvSpPr>
          <p:cNvPr id="71" name="Google Shape;71;p16"/>
          <p:cNvSpPr txBox="1"/>
          <p:nvPr>
            <p:ph idx="1" type="body"/>
          </p:nvPr>
        </p:nvSpPr>
        <p:spPr>
          <a:xfrm>
            <a:off x="311700" y="696950"/>
            <a:ext cx="8520600" cy="3416400"/>
          </a:xfrm>
          <a:prstGeom prst="rect">
            <a:avLst/>
          </a:prstGeom>
        </p:spPr>
        <p:txBody>
          <a:bodyPr anchorCtr="0" anchor="t" bIns="91425" lIns="91425" spcFirstLastPara="1" rIns="91425" wrap="square" tIns="91425">
            <a:noAutofit/>
          </a:bodyPr>
          <a:lstStyle/>
          <a:p>
            <a:pPr indent="-330200" lvl="0" marL="4572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Criminals use many methods and tools to identify vulnerabilities of their target.</a:t>
            </a:r>
            <a:endParaRPr sz="1600">
              <a:solidFill>
                <a:schemeClr val="dk1"/>
              </a:solidFill>
              <a:latin typeface="Times New Roman"/>
              <a:ea typeface="Times New Roman"/>
              <a:cs typeface="Times New Roman"/>
              <a:sym typeface="Times New Roman"/>
            </a:endParaRPr>
          </a:p>
          <a:p>
            <a:pPr indent="-330200" lvl="0" marL="4572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Criminals plan attacks were categorised into</a:t>
            </a:r>
            <a:endParaRPr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Active</a:t>
            </a:r>
            <a:endParaRPr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Passive</a:t>
            </a:r>
            <a:endParaRPr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Inside</a:t>
            </a:r>
            <a:endParaRPr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Outside</a:t>
            </a:r>
            <a:endParaRPr sz="1600">
              <a:solidFill>
                <a:schemeClr val="dk1"/>
              </a:solidFill>
              <a:latin typeface="Times New Roman"/>
              <a:ea typeface="Times New Roman"/>
              <a:cs typeface="Times New Roman"/>
              <a:sym typeface="Times New Roman"/>
            </a:endParaRPr>
          </a:p>
          <a:p>
            <a:pPr indent="-330200" lvl="0" marL="457200" rtl="0" algn="just">
              <a:lnSpc>
                <a:spcPct val="9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Active Attacks: </a:t>
            </a:r>
            <a:endParaRPr b="1"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 To alter the system</a:t>
            </a:r>
            <a:endParaRPr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Affects: Availability, Integrity and authenticity of data.</a:t>
            </a:r>
            <a:endParaRPr sz="1600">
              <a:solidFill>
                <a:schemeClr val="dk1"/>
              </a:solidFill>
              <a:latin typeface="Times New Roman"/>
              <a:ea typeface="Times New Roman"/>
              <a:cs typeface="Times New Roman"/>
              <a:sym typeface="Times New Roman"/>
            </a:endParaRPr>
          </a:p>
          <a:p>
            <a:pPr indent="-330200" lvl="0" marL="457200" rtl="0" algn="just">
              <a:lnSpc>
                <a:spcPct val="9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Passive Attacks:</a:t>
            </a:r>
            <a:endParaRPr b="1"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 To gain information about the target.</a:t>
            </a:r>
            <a:endParaRPr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Affects: Confidentiality</a:t>
            </a:r>
            <a:endParaRPr sz="1600">
              <a:solidFill>
                <a:schemeClr val="dk1"/>
              </a:solidFill>
              <a:latin typeface="Times New Roman"/>
              <a:ea typeface="Times New Roman"/>
              <a:cs typeface="Times New Roman"/>
              <a:sym typeface="Times New Roman"/>
            </a:endParaRPr>
          </a:p>
          <a:p>
            <a:pPr indent="-330200" lvl="0" marL="457200" rtl="0" algn="just">
              <a:lnSpc>
                <a:spcPct val="9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Inside Attack : </a:t>
            </a:r>
            <a:endParaRPr b="1"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 Attempted within the security perimeter of an organisation.</a:t>
            </a:r>
            <a:endParaRPr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Affects: Access more resources than expected. </a:t>
            </a:r>
            <a:endParaRPr sz="1600">
              <a:solidFill>
                <a:schemeClr val="dk1"/>
              </a:solidFill>
              <a:latin typeface="Times New Roman"/>
              <a:ea typeface="Times New Roman"/>
              <a:cs typeface="Times New Roman"/>
              <a:sym typeface="Times New Roman"/>
            </a:endParaRPr>
          </a:p>
          <a:p>
            <a:pPr indent="-330200" lvl="0" marL="457200" rtl="0" algn="just">
              <a:lnSpc>
                <a:spcPct val="9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Outside attack:</a:t>
            </a:r>
            <a:endParaRPr b="1"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 Attempted by a source outside the security perimeter (insider/outsider) who is indirectly  associated with the organisation.</a:t>
            </a:r>
            <a:endParaRPr sz="1600">
              <a:solidFill>
                <a:schemeClr val="dk1"/>
              </a:solidFill>
              <a:latin typeface="Times New Roman"/>
              <a:ea typeface="Times New Roman"/>
              <a:cs typeface="Times New Roman"/>
              <a:sym typeface="Times New Roman"/>
            </a:endParaRPr>
          </a:p>
          <a:p>
            <a:pPr indent="-330200" lvl="1" marL="9144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Sources: Either from internet or a remote access connection.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103050" y="130025"/>
            <a:ext cx="8874000" cy="4873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Phases to plan cyber crime</a:t>
            </a:r>
            <a:endParaRPr b="1" sz="1700">
              <a:solidFill>
                <a:schemeClr val="dk1"/>
              </a:solidFill>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Information gathering. (passive attack)</a:t>
            </a:r>
            <a:endParaRPr sz="1700">
              <a:solidFill>
                <a:schemeClr val="dk1"/>
              </a:solidFill>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Reconnaissance  : To gain information about an enemy .</a:t>
            </a:r>
            <a:endParaRPr sz="1700">
              <a:solidFill>
                <a:schemeClr val="dk1"/>
              </a:solidFill>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Starts with Foot printing.</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Scanning and scrutinizing the information.</a:t>
            </a:r>
            <a:endParaRPr sz="1700">
              <a:solidFill>
                <a:schemeClr val="dk1"/>
              </a:solidFill>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For the validity of the information.</a:t>
            </a:r>
            <a:endParaRPr sz="1700">
              <a:solidFill>
                <a:schemeClr val="dk1"/>
              </a:solidFill>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To identify the existing vulnerabilities.</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Launching an attack</a:t>
            </a:r>
            <a:endParaRPr sz="1700">
              <a:solidFill>
                <a:schemeClr val="dk1"/>
              </a:solidFill>
              <a:latin typeface="Times New Roman"/>
              <a:ea typeface="Times New Roman"/>
              <a:cs typeface="Times New Roman"/>
              <a:sym typeface="Times New Roman"/>
            </a:endParaRPr>
          </a:p>
          <a:p>
            <a:pPr indent="-336550" lvl="1" marL="9144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Gaining and maintaining the system access.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852"/>
              <a:buFont typeface="Arial"/>
              <a:buNone/>
            </a:pPr>
            <a:r>
              <a:rPr b="1" lang="en" sz="1300">
                <a:solidFill>
                  <a:schemeClr val="dk1"/>
                </a:solidFill>
                <a:latin typeface="Times New Roman"/>
                <a:ea typeface="Times New Roman"/>
                <a:cs typeface="Times New Roman"/>
                <a:sym typeface="Times New Roman"/>
              </a:rPr>
              <a:t>Passive Attack</a:t>
            </a:r>
            <a:endParaRPr b="1"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Information gathering about a target without their knowledge.</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Ex: Watching a building to identify employees entering time</a:t>
            </a:r>
            <a:endParaRPr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done using internet search or googling to gain individual or company information. </a:t>
            </a:r>
            <a:endParaRPr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Google or Yahoo search to locate information about employees.</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Tools: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i="1" lang="en" sz="1300">
                <a:solidFill>
                  <a:schemeClr val="dk1"/>
                </a:solidFill>
                <a:latin typeface="Times New Roman"/>
                <a:ea typeface="Times New Roman"/>
                <a:cs typeface="Times New Roman"/>
                <a:sym typeface="Times New Roman"/>
              </a:rPr>
              <a:t>GOOGLE EARTH: It is a virtual map of globe and </a:t>
            </a:r>
            <a:r>
              <a:rPr lang="en" sz="1300">
                <a:solidFill>
                  <a:schemeClr val="dk1"/>
                </a:solidFill>
                <a:latin typeface="Times New Roman"/>
                <a:ea typeface="Times New Roman"/>
                <a:cs typeface="Times New Roman"/>
                <a:sym typeface="Times New Roman"/>
              </a:rPr>
              <a:t>geographic information program. It maps the earth by the superimposition of images obtained from satellite imagery and provides aerial photography of the globe</a:t>
            </a:r>
            <a:endParaRPr sz="1300">
              <a:solidFill>
                <a:schemeClr val="dk1"/>
              </a:solidFill>
              <a:latin typeface="Times New Roman"/>
              <a:ea typeface="Times New Roman"/>
              <a:cs typeface="Times New Roman"/>
              <a:sym typeface="Times New Roman"/>
            </a:endParaRPr>
          </a:p>
          <a:p>
            <a:pPr indent="0" lvl="0" marL="457200" rtl="0" algn="just">
              <a:lnSpc>
                <a:spcPct val="90000"/>
              </a:lnSpc>
              <a:spcBef>
                <a:spcPts val="0"/>
              </a:spcBef>
              <a:spcAft>
                <a:spcPts val="0"/>
              </a:spcAft>
              <a:buClr>
                <a:schemeClr val="dk1"/>
              </a:buClr>
              <a:buSzPts val="852"/>
              <a:buFont typeface="Arial"/>
              <a:buNone/>
            </a:pPr>
            <a:r>
              <a:rPr lang="en" sz="1300">
                <a:solidFill>
                  <a:schemeClr val="dk1"/>
                </a:solidFill>
                <a:latin typeface="Times New Roman"/>
                <a:ea typeface="Times New Roman"/>
                <a:cs typeface="Times New Roman"/>
                <a:sym typeface="Times New Roman"/>
              </a:rPr>
              <a:t>     Ex: (www.earth.google.com).</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i="1" lang="en" sz="1300">
                <a:solidFill>
                  <a:schemeClr val="dk1"/>
                </a:solidFill>
                <a:latin typeface="Times New Roman"/>
                <a:ea typeface="Times New Roman"/>
                <a:cs typeface="Times New Roman"/>
                <a:sym typeface="Times New Roman"/>
              </a:rPr>
              <a:t>INTERNET ARCHIVE: The internet archive is an internet </a:t>
            </a:r>
            <a:r>
              <a:rPr lang="en" sz="1300">
                <a:solidFill>
                  <a:schemeClr val="dk1"/>
                </a:solidFill>
                <a:latin typeface="Times New Roman"/>
                <a:ea typeface="Times New Roman"/>
                <a:cs typeface="Times New Roman"/>
                <a:sym typeface="Times New Roman"/>
              </a:rPr>
              <a:t>library with the purpose of offering permanent access for researchers, historians and scholars to historical collections that exist in digital format (Ramot </a:t>
            </a:r>
            <a:r>
              <a:rPr i="1" lang="en" sz="1300">
                <a:solidFill>
                  <a:schemeClr val="dk1"/>
                </a:solidFill>
                <a:latin typeface="Times New Roman"/>
                <a:ea typeface="Times New Roman"/>
                <a:cs typeface="Times New Roman"/>
                <a:sym typeface="Times New Roman"/>
              </a:rPr>
              <a:t>et al., </a:t>
            </a:r>
            <a:r>
              <a:rPr lang="en" sz="1300">
                <a:solidFill>
                  <a:schemeClr val="dk1"/>
                </a:solidFill>
                <a:latin typeface="Times New Roman"/>
                <a:ea typeface="Times New Roman"/>
                <a:cs typeface="Times New Roman"/>
                <a:sym typeface="Times New Roman"/>
              </a:rPr>
              <a:t>2003). It includes texts, Audio moving images and software as well as archived web pages in our collections. </a:t>
            </a:r>
            <a:endParaRPr sz="1300">
              <a:solidFill>
                <a:schemeClr val="dk1"/>
              </a:solidFill>
              <a:latin typeface="Times New Roman"/>
              <a:ea typeface="Times New Roman"/>
              <a:cs typeface="Times New Roman"/>
              <a:sym typeface="Times New Roman"/>
            </a:endParaRPr>
          </a:p>
          <a:p>
            <a:pPr indent="0" lvl="0" marL="457200" rtl="0" algn="just">
              <a:lnSpc>
                <a:spcPct val="90000"/>
              </a:lnSpc>
              <a:spcBef>
                <a:spcPts val="0"/>
              </a:spcBef>
              <a:spcAft>
                <a:spcPts val="0"/>
              </a:spcAft>
              <a:buClr>
                <a:schemeClr val="dk1"/>
              </a:buClr>
              <a:buSzPts val="852"/>
              <a:buFont typeface="Arial"/>
              <a:buNone/>
            </a:pPr>
            <a:r>
              <a:rPr lang="en" sz="1300">
                <a:solidFill>
                  <a:schemeClr val="dk1"/>
                </a:solidFill>
                <a:latin typeface="Times New Roman"/>
                <a:ea typeface="Times New Roman"/>
                <a:cs typeface="Times New Roman"/>
                <a:sym typeface="Times New Roman"/>
              </a:rPr>
              <a:t>     Ex: (www.archiv.org).</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i="1" lang="en" sz="1300">
                <a:solidFill>
                  <a:schemeClr val="dk1"/>
                </a:solidFill>
                <a:latin typeface="Times New Roman"/>
                <a:ea typeface="Times New Roman"/>
                <a:cs typeface="Times New Roman"/>
                <a:sym typeface="Times New Roman"/>
              </a:rPr>
              <a:t>PEOPLE SEARCH: People search provides details </a:t>
            </a:r>
            <a:r>
              <a:rPr lang="en" sz="1300">
                <a:solidFill>
                  <a:schemeClr val="dk1"/>
                </a:solidFill>
                <a:latin typeface="Times New Roman"/>
                <a:ea typeface="Times New Roman"/>
                <a:cs typeface="Times New Roman"/>
                <a:sym typeface="Times New Roman"/>
              </a:rPr>
              <a:t>about personal information, date of birth, residential address, contact number etc. Ex: (www.whitepagesinc.com).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i="1" lang="en" sz="1300">
                <a:solidFill>
                  <a:schemeClr val="dk1"/>
                </a:solidFill>
                <a:latin typeface="Times New Roman"/>
                <a:ea typeface="Times New Roman"/>
                <a:cs typeface="Times New Roman"/>
                <a:sym typeface="Times New Roman"/>
              </a:rPr>
              <a:t>DOMAIN NAME CONFIRMATION: To perform searches </a:t>
            </a:r>
            <a:r>
              <a:rPr lang="en" sz="1300">
                <a:solidFill>
                  <a:schemeClr val="dk1"/>
                </a:solidFill>
                <a:latin typeface="Times New Roman"/>
                <a:ea typeface="Times New Roman"/>
                <a:cs typeface="Times New Roman"/>
                <a:sym typeface="Times New Roman"/>
              </a:rPr>
              <a:t>for domain names using multiple keywords, this helps to find every registered domain name in “com”, “netr”, “org”, “edu” (</a:t>
            </a:r>
            <a:r>
              <a:rPr lang="en" sz="13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www.namedroppers.com</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i="1" lang="en" sz="1300">
                <a:solidFill>
                  <a:schemeClr val="dk1"/>
                </a:solidFill>
                <a:latin typeface="Times New Roman"/>
                <a:ea typeface="Times New Roman"/>
                <a:cs typeface="Times New Roman"/>
                <a:sym typeface="Times New Roman"/>
              </a:rPr>
              <a:t>WHOIS: This is a domain registration lookup tool. </a:t>
            </a:r>
            <a:r>
              <a:rPr lang="en" sz="1300">
                <a:solidFill>
                  <a:schemeClr val="dk1"/>
                </a:solidFill>
                <a:latin typeface="Times New Roman"/>
                <a:ea typeface="Times New Roman"/>
                <a:cs typeface="Times New Roman"/>
                <a:sym typeface="Times New Roman"/>
              </a:rPr>
              <a:t>This utility is used for communicating with WHOIS servers located around the world to obtain domain registration information. WHOIS supports IP address queries and automatically selects the appropriate server for IP address. This tool will lookup information on a domain IP address or a domain registration server or you can use the default option which will select a server for  you (</a:t>
            </a:r>
            <a:r>
              <a:rPr lang="en" sz="13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www.whois.net</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i="1" lang="en" sz="1300">
                <a:solidFill>
                  <a:schemeClr val="dk1"/>
                </a:solidFill>
                <a:latin typeface="Times New Roman"/>
                <a:ea typeface="Times New Roman"/>
                <a:cs typeface="Times New Roman"/>
                <a:sym typeface="Times New Roman"/>
              </a:rPr>
              <a:t>NSLOOKUP: The name nslookup means “name server </a:t>
            </a:r>
            <a:r>
              <a:rPr lang="en" sz="1300">
                <a:solidFill>
                  <a:schemeClr val="dk1"/>
                </a:solidFill>
                <a:latin typeface="Times New Roman"/>
                <a:ea typeface="Times New Roman"/>
                <a:cs typeface="Times New Roman"/>
                <a:sym typeface="Times New Roman"/>
              </a:rPr>
              <a:t>lookup”, the tool is used on windows and Unix to query details, including up addresses of a particular computer and other technical details such as mail exchanger records for a domain and name severs of a domain (</a:t>
            </a:r>
            <a:r>
              <a:rPr lang="en" sz="13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www.nslookup.downloadsoftware4free.com</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i="1" lang="en" sz="1300">
                <a:solidFill>
                  <a:schemeClr val="dk1"/>
                </a:solidFill>
                <a:latin typeface="Times New Roman"/>
                <a:ea typeface="Times New Roman"/>
                <a:cs typeface="Times New Roman"/>
                <a:sym typeface="Times New Roman"/>
              </a:rPr>
              <a:t>eMailTrackerPro: eMailTrackerPro analyzes the E-mail </a:t>
            </a:r>
            <a:r>
              <a:rPr lang="en" sz="1300">
                <a:solidFill>
                  <a:schemeClr val="dk1"/>
                </a:solidFill>
                <a:latin typeface="Times New Roman"/>
                <a:ea typeface="Times New Roman"/>
                <a:cs typeface="Times New Roman"/>
                <a:sym typeface="Times New Roman"/>
              </a:rPr>
              <a:t>header and provides the IP address of the system that send the mail (</a:t>
            </a:r>
            <a:r>
              <a:rPr lang="en" sz="13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www.emailtrackerpro.com</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i="1" lang="en" sz="1300">
                <a:solidFill>
                  <a:schemeClr val="dk1"/>
                </a:solidFill>
                <a:latin typeface="Times New Roman"/>
                <a:ea typeface="Times New Roman"/>
                <a:cs typeface="Times New Roman"/>
                <a:sym typeface="Times New Roman"/>
              </a:rPr>
              <a:t>HTTrack: This tool acts like an offline browser. It can </a:t>
            </a:r>
            <a:r>
              <a:rPr lang="en" sz="1300">
                <a:solidFill>
                  <a:schemeClr val="dk1"/>
                </a:solidFill>
                <a:latin typeface="Times New Roman"/>
                <a:ea typeface="Times New Roman"/>
                <a:cs typeface="Times New Roman"/>
                <a:sym typeface="Times New Roman"/>
              </a:rPr>
              <a:t>mirror the entire website to a desktop. One can analyze the entire websites by being offline (www.httrack.com). </a:t>
            </a:r>
            <a:endParaRPr sz="13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852"/>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idx="1" type="body"/>
          </p:nvPr>
        </p:nvSpPr>
        <p:spPr>
          <a:xfrm>
            <a:off x="92250" y="0"/>
            <a:ext cx="8935800" cy="49791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Active Attacks</a:t>
            </a:r>
            <a:endParaRPr b="1"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ARPING: This is a network tool that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Broadcasts arp packets and receive replies similar to “ping”.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good for mapping a local network and finding used IP space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broadcasts, who has an arp packet on the network and prints answers.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very useful when trying to pick an unused IP for a net to which routing does not exist as yet</a:t>
            </a:r>
            <a:endParaRPr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Bing: This tool is used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pinging the bandwidth.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one of the point-to-point bandwidth measurement tool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can calculate the blank throughput between any couple of networks. (htttp:ai3.asti.dost.gov.ph/sat/bing.html). </a:t>
            </a:r>
            <a:endParaRPr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also called “Rattling the doorknobs” or “Active reconnaissance”</a:t>
            </a:r>
            <a:endParaRPr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can provide confirmation to an attacker about security measures in place .</a:t>
            </a:r>
            <a:endParaRPr sz="1300">
              <a:solidFill>
                <a:schemeClr val="dk1"/>
              </a:solidFill>
              <a:latin typeface="Times New Roman"/>
              <a:ea typeface="Times New Roman"/>
              <a:cs typeface="Times New Roman"/>
              <a:sym typeface="Times New Roman"/>
            </a:endParaRPr>
          </a:p>
          <a:p>
            <a:pPr indent="0" lvl="0" marL="457200" rtl="0" algn="just">
              <a:lnSpc>
                <a:spcPct val="90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Tools:</a:t>
            </a:r>
            <a:endParaRPr b="1"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Dsniff</a:t>
            </a:r>
            <a:r>
              <a:rPr lang="en" sz="1300">
                <a:solidFill>
                  <a:schemeClr val="dk1"/>
                </a:solidFill>
                <a:latin typeface="Times New Roman"/>
                <a:ea typeface="Times New Roman"/>
                <a:cs typeface="Times New Roman"/>
                <a:sym typeface="Times New Roman"/>
              </a:rPr>
              <a:t> : This is network auditing tool to capture username, password and authentication information on a local subnet. </a:t>
            </a:r>
            <a:endParaRPr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DNStracer</a:t>
            </a:r>
            <a:r>
              <a:rPr lang="en" sz="1300">
                <a:solidFill>
                  <a:schemeClr val="dk1"/>
                </a:solidFill>
                <a:latin typeface="Times New Roman"/>
                <a:ea typeface="Times New Roman"/>
                <a:cs typeface="Times New Roman"/>
                <a:sym typeface="Times New Roman"/>
              </a:rPr>
              <a:t>: This tool is used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determining the data source of a DNS server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Notifies the continuous process of DNS server </a:t>
            </a:r>
            <a:endParaRPr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Hmap</a:t>
            </a:r>
            <a:r>
              <a:rPr lang="en" sz="1300">
                <a:solidFill>
                  <a:schemeClr val="dk1"/>
                </a:solidFill>
                <a:latin typeface="Times New Roman"/>
                <a:ea typeface="Times New Roman"/>
                <a:cs typeface="Times New Roman"/>
                <a:sym typeface="Times New Roman"/>
              </a:rPr>
              <a:t>: This tool is used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 get the fingerprinting of web servers </a:t>
            </a:r>
            <a:endParaRPr sz="1300">
              <a:solidFill>
                <a:schemeClr val="dk1"/>
              </a:solidFill>
              <a:latin typeface="Times New Roman"/>
              <a:ea typeface="Times New Roman"/>
              <a:cs typeface="Times New Roman"/>
              <a:sym typeface="Times New Roman"/>
            </a:endParaRPr>
          </a:p>
          <a:p>
            <a:pPr indent="-311150" lvl="2" marL="13716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 identify the version of server, vender of the server, model of the server and more </a:t>
            </a:r>
            <a:endParaRPr sz="1300">
              <a:solidFill>
                <a:schemeClr val="dk1"/>
              </a:solidFill>
              <a:latin typeface="Times New Roman"/>
              <a:ea typeface="Times New Roman"/>
              <a:cs typeface="Times New Roman"/>
              <a:sym typeface="Times New Roman"/>
            </a:endParaRPr>
          </a:p>
          <a:p>
            <a:pPr indent="-311150" lvl="0" marL="457200" rtl="0" algn="just">
              <a:lnSpc>
                <a:spcPct val="9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Nmap</a:t>
            </a:r>
            <a:r>
              <a:rPr lang="en" sz="1300">
                <a:solidFill>
                  <a:schemeClr val="dk1"/>
                </a:solidFill>
                <a:latin typeface="Times New Roman"/>
                <a:ea typeface="Times New Roman"/>
                <a:cs typeface="Times New Roman"/>
                <a:sym typeface="Times New Roman"/>
              </a:rPr>
              <a:t>: This tool is used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 scan the port address of the network, </a:t>
            </a:r>
            <a:endParaRPr sz="1300">
              <a:solidFill>
                <a:schemeClr val="dk1"/>
              </a:solidFill>
              <a:latin typeface="Times New Roman"/>
              <a:ea typeface="Times New Roman"/>
              <a:cs typeface="Times New Roman"/>
              <a:sym typeface="Times New Roman"/>
            </a:endParaRPr>
          </a:p>
          <a:p>
            <a:pPr indent="-311150" lvl="1" marL="914400" rtl="0" algn="just">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takes the fingerprint of operating system version, service and it can scan the network rapidly (http://insecure.org/nmap).</a:t>
            </a:r>
            <a:endParaRPr sz="13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aphicFrame>
        <p:nvGraphicFramePr>
          <p:cNvPr id="91" name="Google Shape;91;p20"/>
          <p:cNvGraphicFramePr/>
          <p:nvPr/>
        </p:nvGraphicFramePr>
        <p:xfrm>
          <a:off x="610450" y="3000025"/>
          <a:ext cx="3000000" cy="3000000"/>
        </p:xfrm>
        <a:graphic>
          <a:graphicData uri="http://schemas.openxmlformats.org/drawingml/2006/table">
            <a:tbl>
              <a:tblPr bandRow="1">
                <a:noFill/>
                <a:tableStyleId>{7BB7F7F7-D12E-4AE9-9629-C1C5CECE5D20}</a:tableStyleId>
              </a:tblPr>
              <a:tblGrid>
                <a:gridCol w="2403200"/>
                <a:gridCol w="2403200"/>
                <a:gridCol w="2943925"/>
              </a:tblGrid>
              <a:tr h="295300">
                <a:tc>
                  <a:txBody>
                    <a:bodyPr/>
                    <a:lstStyle/>
                    <a:p>
                      <a:pPr indent="0" lvl="0" marL="0" rtl="0" algn="just">
                        <a:spcBef>
                          <a:spcPts val="0"/>
                        </a:spcBef>
                        <a:spcAft>
                          <a:spcPts val="0"/>
                        </a:spcAft>
                        <a:buNone/>
                      </a:pPr>
                      <a:r>
                        <a:rPr b="1" lang="en" sz="1500">
                          <a:latin typeface="Times New Roman"/>
                          <a:ea typeface="Times New Roman"/>
                          <a:cs typeface="Times New Roman"/>
                          <a:sym typeface="Times New Roman"/>
                        </a:rPr>
                        <a:t>S.No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rtl="0" algn="just">
                        <a:spcBef>
                          <a:spcPts val="0"/>
                        </a:spcBef>
                        <a:spcAft>
                          <a:spcPts val="0"/>
                        </a:spcAft>
                        <a:buNone/>
                      </a:pPr>
                      <a:r>
                        <a:rPr b="1" lang="en" sz="1500">
                          <a:latin typeface="Times New Roman"/>
                          <a:ea typeface="Times New Roman"/>
                          <a:cs typeface="Times New Roman"/>
                          <a:sym typeface="Times New Roman"/>
                        </a:rPr>
                        <a:t>Port Number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rtl="0" algn="just">
                        <a:spcBef>
                          <a:spcPts val="0"/>
                        </a:spcBef>
                        <a:spcAft>
                          <a:spcPts val="0"/>
                        </a:spcAft>
                        <a:buNone/>
                      </a:pPr>
                      <a:r>
                        <a:rPr b="1" lang="en" sz="1500">
                          <a:latin typeface="Times New Roman"/>
                          <a:ea typeface="Times New Roman"/>
                          <a:cs typeface="Times New Roman"/>
                          <a:sym typeface="Times New Roman"/>
                        </a:rPr>
                        <a:t>Port Description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295300">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1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1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TCP Port service Multiplexer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295300">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2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18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Message send protocol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295300">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3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20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FTP data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295300">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4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25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SMTP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295300">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5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43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rtl="0" algn="just">
                        <a:spcBef>
                          <a:spcPts val="0"/>
                        </a:spcBef>
                        <a:spcAft>
                          <a:spcPts val="0"/>
                        </a:spcAft>
                        <a:buNone/>
                      </a:pPr>
                      <a:r>
                        <a:rPr lang="en" sz="1500">
                          <a:latin typeface="Times New Roman"/>
                          <a:ea typeface="Times New Roman"/>
                          <a:cs typeface="Times New Roman"/>
                          <a:sym typeface="Times New Roman"/>
                        </a:rPr>
                        <a:t>WHOIS </a:t>
                      </a:r>
                      <a:endParaRPr sz="15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
        <p:nvSpPr>
          <p:cNvPr id="92" name="Google Shape;92;p20"/>
          <p:cNvSpPr txBox="1"/>
          <p:nvPr/>
        </p:nvSpPr>
        <p:spPr>
          <a:xfrm>
            <a:off x="46600" y="0"/>
            <a:ext cx="8917500" cy="3000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500">
                <a:latin typeface="Times New Roman"/>
                <a:ea typeface="Times New Roman"/>
                <a:cs typeface="Times New Roman"/>
                <a:sym typeface="Times New Roman"/>
              </a:rPr>
              <a:t>Scanning and scrutinizing gathered Information</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b="1" lang="en" sz="1500">
                <a:latin typeface="Times New Roman"/>
                <a:ea typeface="Times New Roman"/>
                <a:cs typeface="Times New Roman"/>
                <a:sym typeface="Times New Roman"/>
              </a:rPr>
              <a:t>Objectives of scanning:</a:t>
            </a:r>
            <a:endParaRPr b="1" sz="1500">
              <a:latin typeface="Times New Roman"/>
              <a:ea typeface="Times New Roman"/>
              <a:cs typeface="Times New Roman"/>
              <a:sym typeface="Times New Roman"/>
            </a:endParaRPr>
          </a:p>
          <a:p>
            <a:pPr indent="-323850" lvl="1" marL="9144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Port Scanning : Where information goes in and out of a computer</a:t>
            </a:r>
            <a:endParaRPr sz="1500">
              <a:latin typeface="Times New Roman"/>
              <a:ea typeface="Times New Roman"/>
              <a:cs typeface="Times New Roman"/>
              <a:sym typeface="Times New Roman"/>
            </a:endParaRPr>
          </a:p>
          <a:p>
            <a:pPr indent="-323850" lvl="1" marL="9144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Identify open/close ports and services</a:t>
            </a:r>
            <a:endParaRPr sz="1500">
              <a:latin typeface="Times New Roman"/>
              <a:ea typeface="Times New Roman"/>
              <a:cs typeface="Times New Roman"/>
              <a:sym typeface="Times New Roman"/>
            </a:endParaRPr>
          </a:p>
          <a:p>
            <a:pPr indent="-323850" lvl="1" marL="9144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Network Scanning: Understand IP addresses and computer network systems information.</a:t>
            </a:r>
            <a:endParaRPr sz="1500">
              <a:latin typeface="Times New Roman"/>
              <a:ea typeface="Times New Roman"/>
              <a:cs typeface="Times New Roman"/>
              <a:sym typeface="Times New Roman"/>
            </a:endParaRPr>
          </a:p>
          <a:p>
            <a:pPr indent="-323850" lvl="1" marL="9144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Vulnerability Scanning: Understand the existing weaknesses in the system.</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Scrutinizing : “Enumeration”</a:t>
            </a:r>
            <a:endParaRPr sz="1500">
              <a:latin typeface="Times New Roman"/>
              <a:ea typeface="Times New Roman"/>
              <a:cs typeface="Times New Roman"/>
              <a:sym typeface="Times New Roman"/>
            </a:endParaRPr>
          </a:p>
          <a:p>
            <a:pPr indent="-323850" lvl="1" marL="9144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Objectives:</a:t>
            </a:r>
            <a:endParaRPr sz="1500">
              <a:latin typeface="Times New Roman"/>
              <a:ea typeface="Times New Roman"/>
              <a:cs typeface="Times New Roman"/>
              <a:sym typeface="Times New Roman"/>
            </a:endParaRPr>
          </a:p>
          <a:p>
            <a:pPr indent="-323850" lvl="1" marL="9144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1. Valid user or group</a:t>
            </a:r>
            <a:endParaRPr sz="1500">
              <a:latin typeface="Times New Roman"/>
              <a:ea typeface="Times New Roman"/>
              <a:cs typeface="Times New Roman"/>
              <a:sym typeface="Times New Roman"/>
            </a:endParaRPr>
          </a:p>
          <a:p>
            <a:pPr indent="-323850" lvl="1" marL="9144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Network resources and /or shared resources</a:t>
            </a:r>
            <a:endParaRPr sz="1500">
              <a:latin typeface="Times New Roman"/>
              <a:ea typeface="Times New Roman"/>
              <a:cs typeface="Times New Roman"/>
              <a:sym typeface="Times New Roman"/>
            </a:endParaRPr>
          </a:p>
          <a:p>
            <a:pPr indent="-323850" lvl="1" marL="9144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OS and different applications that are running on the OS</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idx="1" type="body"/>
          </p:nvPr>
        </p:nvSpPr>
        <p:spPr>
          <a:xfrm>
            <a:off x="143300" y="118675"/>
            <a:ext cx="8916000" cy="4896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Launch the Attack</a:t>
            </a:r>
            <a:endParaRPr b="1"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After scan and enumeration, the attack is launched using the following steps:</a:t>
            </a:r>
            <a:endParaRPr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Crack the password</a:t>
            </a:r>
            <a:endParaRPr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Exploit the privileges</a:t>
            </a:r>
            <a:endParaRPr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Execute the malicious commands/applications</a:t>
            </a:r>
            <a:endParaRPr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Hide the files</a:t>
            </a:r>
            <a:endParaRPr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Cover the tracks like delete the access logs.</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Note: </a:t>
            </a:r>
            <a:endParaRPr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attackers spend 90% of the time in Reconnaissance, Scanning and scrutinizing on a target. </a:t>
            </a:r>
            <a:endParaRPr sz="1600">
              <a:solidFill>
                <a:schemeClr val="dk1"/>
              </a:solidFill>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Only 10% of the time in launching the attack.</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