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392" r:id="rId7"/>
    <p:sldId id="393" r:id="rId8"/>
    <p:sldId id="260" r:id="rId9"/>
    <p:sldId id="261" r:id="rId10"/>
    <p:sldId id="262" r:id="rId11"/>
    <p:sldId id="263" r:id="rId12"/>
    <p:sldId id="264" r:id="rId13"/>
    <p:sldId id="265" r:id="rId14"/>
    <p:sldId id="267" r:id="rId15"/>
    <p:sldId id="266" r:id="rId16"/>
    <p:sldId id="268" r:id="rId17"/>
    <p:sldId id="271" r:id="rId18"/>
    <p:sldId id="272" r:id="rId19"/>
    <p:sldId id="274" r:id="rId20"/>
    <p:sldId id="276" r:id="rId21"/>
    <p:sldId id="277" r:id="rId22"/>
    <p:sldId id="279" r:id="rId23"/>
    <p:sldId id="280" r:id="rId24"/>
    <p:sldId id="281" r:id="rId25"/>
    <p:sldId id="558" r:id="rId26"/>
    <p:sldId id="322" r:id="rId27"/>
    <p:sldId id="323" r:id="rId28"/>
    <p:sldId id="309" r:id="rId29"/>
    <p:sldId id="310" r:id="rId30"/>
    <p:sldId id="311" r:id="rId31"/>
    <p:sldId id="312" r:id="rId32"/>
    <p:sldId id="316" r:id="rId33"/>
    <p:sldId id="313" r:id="rId34"/>
    <p:sldId id="315" r:id="rId35"/>
    <p:sldId id="314" r:id="rId36"/>
    <p:sldId id="320" r:id="rId37"/>
    <p:sldId id="321" r:id="rId38"/>
    <p:sldId id="559" r:id="rId39"/>
    <p:sldId id="318" r:id="rId40"/>
    <p:sldId id="319" r:id="rId41"/>
    <p:sldId id="324" r:id="rId42"/>
    <p:sldId id="351" r:id="rId43"/>
    <p:sldId id="352" r:id="rId44"/>
    <p:sldId id="353" r:id="rId45"/>
    <p:sldId id="354" r:id="rId46"/>
    <p:sldId id="355" r:id="rId47"/>
    <p:sldId id="356" r:id="rId48"/>
    <p:sldId id="560" r:id="rId49"/>
    <p:sldId id="467" r:id="rId50"/>
    <p:sldId id="469" r:id="rId51"/>
    <p:sldId id="470" r:id="rId52"/>
    <p:sldId id="471" r:id="rId53"/>
    <p:sldId id="635" r:id="rId54"/>
    <p:sldId id="636" r:id="rId55"/>
    <p:sldId id="637" r:id="rId56"/>
    <p:sldId id="468" r:id="rId57"/>
    <p:sldId id="472" r:id="rId58"/>
    <p:sldId id="473" r:id="rId59"/>
    <p:sldId id="561" r:id="rId60"/>
    <p:sldId id="474" r:id="rId61"/>
    <p:sldId id="475" r:id="rId62"/>
    <p:sldId id="503" r:id="rId63"/>
    <p:sldId id="504" r:id="rId64"/>
    <p:sldId id="638" r:id="rId65"/>
    <p:sldId id="505" r:id="rId66"/>
    <p:sldId id="562" r:id="rId67"/>
    <p:sldId id="329" r:id="rId68"/>
    <p:sldId id="330" r:id="rId69"/>
    <p:sldId id="331" r:id="rId70"/>
    <p:sldId id="332" r:id="rId71"/>
    <p:sldId id="333" r:id="rId72"/>
    <p:sldId id="334" r:id="rId73"/>
    <p:sldId id="335" r:id="rId74"/>
    <p:sldId id="336" r:id="rId75"/>
    <p:sldId id="563" r:id="rId76"/>
    <p:sldId id="531" r:id="rId77"/>
    <p:sldId id="532" r:id="rId78"/>
    <p:sldId id="534" r:id="rId79"/>
    <p:sldId id="533" r:id="rId80"/>
    <p:sldId id="564" r:id="rId81"/>
    <p:sldId id="540" r:id="rId82"/>
    <p:sldId id="541" r:id="rId83"/>
    <p:sldId id="542" r:id="rId84"/>
    <p:sldId id="543" r:id="rId85"/>
    <p:sldId id="575" r:id="rId86"/>
    <p:sldId id="568" r:id="rId87"/>
    <p:sldId id="569" r:id="rId88"/>
    <p:sldId id="570" r:id="rId89"/>
    <p:sldId id="571" r:id="rId90"/>
    <p:sldId id="576" r:id="rId91"/>
    <p:sldId id="572" r:id="rId92"/>
    <p:sldId id="573" r:id="rId93"/>
    <p:sldId id="574"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A2AE95-7201-4917-A14E-84D9B6437B9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BA2AE95-7201-4917-A14E-84D9B6437B9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BA2AE95-7201-4917-A14E-84D9B6437B9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BA2AE95-7201-4917-A14E-84D9B6437B9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BA2AE95-7201-4917-A14E-84D9B6437B9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BA2AE95-7201-4917-A14E-84D9B6437B9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BA2AE95-7201-4917-A14E-84D9B6437B9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A2AE95-7201-4917-A14E-84D9B6437B9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2AE95-7201-4917-A14E-84D9B6437B9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BA2AE95-7201-4917-A14E-84D9B6437B9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BA2AE95-7201-4917-A14E-84D9B6437B9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A4982-EB0E-47C7-B0C5-9EEC387A5AEF}"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0BA2AE95-7201-4917-A14E-84D9B6437B9D}"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A6A4982-EB0E-47C7-B0C5-9EEC387A5AE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fd.uci.edu/~gohlke/pythonlibs/#numpy"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UNIT-4</a:t>
            </a:r>
            <a:endParaRPr lang="en-IN" dirty="0"/>
          </a:p>
        </p:txBody>
      </p:sp>
      <p:sp>
        <p:nvSpPr>
          <p:cNvPr id="3" name="Subtitle 2"/>
          <p:cNvSpPr>
            <a:spLocks noGrp="1"/>
          </p:cNvSpPr>
          <p:nvPr>
            <p:ph type="subTitle" idx="1"/>
          </p:nvPr>
        </p:nvSpPr>
        <p:spPr/>
        <p:txBody>
          <a:bodyPr/>
          <a:lstStyle/>
          <a:p>
            <a:r>
              <a:rPr lang="en-IN" dirty="0" err="1" smtClean="0"/>
              <a:t>Numpy</a:t>
            </a:r>
            <a:r>
              <a:rPr lang="en-IN" dirty="0" smtClean="0"/>
              <a:t>, </a:t>
            </a:r>
            <a:r>
              <a:rPr lang="en-IN" dirty="0" err="1" smtClean="0"/>
              <a:t>Matplotlib</a:t>
            </a:r>
            <a:r>
              <a:rPr lang="en-IN" dirty="0" smtClean="0"/>
              <a:t>, </a:t>
            </a:r>
            <a:r>
              <a:rPr lang="en-IN" dirty="0" err="1" smtClean="0"/>
              <a:t>Scikit</a:t>
            </a:r>
            <a:r>
              <a:rPr lang="en-IN" dirty="0" smtClean="0"/>
              <a:t> learn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lstStyle/>
          <a:p>
            <a:r>
              <a:rPr lang="en-IN" dirty="0" smtClean="0"/>
              <a:t>Functions for Array Creation</a:t>
            </a:r>
            <a:endParaRPr lang="en-IN" dirty="0"/>
          </a:p>
        </p:txBody>
      </p:sp>
      <p:sp>
        <p:nvSpPr>
          <p:cNvPr id="3" name="Content Placeholder 2"/>
          <p:cNvSpPr>
            <a:spLocks noGrp="1"/>
          </p:cNvSpPr>
          <p:nvPr>
            <p:ph idx="1"/>
          </p:nvPr>
        </p:nvSpPr>
        <p:spPr>
          <a:xfrm>
            <a:off x="838200" y="1349830"/>
            <a:ext cx="10515600" cy="5164181"/>
          </a:xfrm>
        </p:spPr>
        <p:txBody>
          <a:bodyPr/>
          <a:lstStyle/>
          <a:p>
            <a:r>
              <a:rPr lang="en-IN" dirty="0" smtClean="0"/>
              <a:t>Creating array using Ones</a:t>
            </a:r>
            <a:endParaRPr lang="en-IN" dirty="0" smtClean="0"/>
          </a:p>
          <a:p>
            <a:pPr marL="0" indent="0">
              <a:buNone/>
            </a:pPr>
            <a:r>
              <a:rPr lang="en-IN" dirty="0"/>
              <a:t>	</a:t>
            </a:r>
            <a:r>
              <a:rPr lang="en-IN" dirty="0" err="1" smtClean="0"/>
              <a:t>np.ones</a:t>
            </a:r>
            <a:r>
              <a:rPr lang="en-IN" dirty="0" smtClean="0"/>
              <a:t>((3,2))</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array([[1., 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1., 1</a:t>
            </a:r>
            <a:r>
              <a:rPr lang="en-US" altLang="en-US" dirty="0" smtClean="0">
                <a:solidFill>
                  <a:srgbClr val="000000"/>
                </a:solidFill>
                <a:latin typeface="Courier New" panose="02070309020205020404" pitchFamily="49" charset="0"/>
                <a:cs typeface="Courier New" panose="02070309020205020404" pitchFamily="49" charset="0"/>
              </a:rPr>
              <a:t>.]])</a:t>
            </a:r>
            <a:endParaRPr lang="en-US" altLang="en-US" dirty="0" smtClean="0">
              <a:solidFill>
                <a:srgbClr val="000000"/>
              </a:solidFill>
              <a:latin typeface="Courier New" panose="02070309020205020404" pitchFamily="49" charset="0"/>
              <a:cs typeface="Courier New" panose="02070309020205020404" pitchFamily="49" charset="0"/>
            </a:endParaRPr>
          </a:p>
          <a:p>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Creating array using</a:t>
            </a:r>
            <a:r>
              <a:rPr kumimoji="0" lang="en-US" altLang="en-US" sz="20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diagonal elements</a:t>
            </a:r>
            <a:endParaRPr kumimoji="0" lang="en-US" altLang="en-US" sz="20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endParaRPr>
          </a:p>
          <a:p>
            <a:pPr marL="0" indent="0">
              <a:buNone/>
            </a:pPr>
            <a:r>
              <a:rPr lang="en-US" altLang="en-US" sz="2000" baseline="0" dirty="0">
                <a:solidFill>
                  <a:srgbClr val="000000"/>
                </a:solidFill>
                <a:latin typeface="Courier New" panose="02070309020205020404" pitchFamily="49" charset="0"/>
                <a:cs typeface="Courier New" panose="02070309020205020404" pitchFamily="49" charset="0"/>
              </a:rPr>
              <a:t>	</a:t>
            </a:r>
            <a:r>
              <a:rPr lang="en-US" altLang="en-US" sz="2000" baseline="0" dirty="0" err="1" smtClean="0">
                <a:solidFill>
                  <a:srgbClr val="000000"/>
                </a:solidFill>
                <a:latin typeface="Courier New" panose="02070309020205020404" pitchFamily="49" charset="0"/>
                <a:cs typeface="Courier New" panose="02070309020205020404" pitchFamily="49" charset="0"/>
              </a:rPr>
              <a:t>np.eye</a:t>
            </a:r>
            <a:r>
              <a:rPr lang="en-US" altLang="en-US" sz="2000" baseline="0" dirty="0" smtClean="0">
                <a:solidFill>
                  <a:srgbClr val="000000"/>
                </a:solidFill>
                <a:latin typeface="Courier New" panose="02070309020205020404" pitchFamily="49" charset="0"/>
                <a:cs typeface="Courier New" panose="02070309020205020404" pitchFamily="49" charset="0"/>
              </a:rPr>
              <a:t>((3,2))</a:t>
            </a:r>
            <a:endParaRPr lang="en-US" altLang="en-US" sz="2000" baseline="0" dirty="0" smtClean="0">
              <a:solidFill>
                <a:srgbClr val="000000"/>
              </a:solidFill>
              <a:latin typeface="Courier New" panose="02070309020205020404" pitchFamily="49" charset="0"/>
              <a:cs typeface="Courier New" panose="02070309020205020404" pitchFamily="49" charset="0"/>
            </a:endParaRPr>
          </a:p>
          <a:p>
            <a:pPr marL="0" lvl="0" indent="0">
              <a:buNone/>
            </a:pP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array([[1., 0.], </a:t>
            </a:r>
            <a:endPar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buNone/>
            </a:pP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smtClean="0">
                <a:solidFill>
                  <a:srgbClr val="000000"/>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 1.], </a:t>
            </a:r>
            <a:endPar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buNone/>
            </a:pP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smtClean="0">
                <a:solidFill>
                  <a:srgbClr val="000000"/>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 0.]])</a:t>
            </a:r>
            <a:r>
              <a:rPr kumimoji="0" lang="en-US" altLang="en-US" sz="2400" b="0" i="0" u="none" strike="noStrike" cap="none" normalizeH="0" baseline="0" dirty="0" smtClean="0">
                <a:ln>
                  <a:noFill/>
                </a:ln>
                <a:solidFill>
                  <a:schemeClr val="tx1"/>
                </a:solidFill>
                <a:effectLst/>
              </a:rPr>
              <a:t> </a:t>
            </a:r>
            <a:endParaRPr kumimoji="0" lang="en-US" altLang="en-US" sz="9600" b="0" i="0" u="none" strike="noStrike" cap="none" normalizeH="0" baseline="0" dirty="0" smtClean="0">
              <a:ln>
                <a:noFill/>
              </a:ln>
              <a:solidFill>
                <a:schemeClr val="tx1"/>
              </a:solidFill>
              <a:effectLst/>
              <a:latin typeface="Arial" panose="020B0604020202020204" pitchFamily="34" charset="0"/>
            </a:endParaRPr>
          </a:p>
          <a:p>
            <a:pPr marL="0" indent="0">
              <a:buNone/>
            </a:pP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38582" y="173355"/>
            <a:ext cx="6943725" cy="5048250"/>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35279" y="302895"/>
            <a:ext cx="10668000" cy="3485334"/>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56124" y="448083"/>
            <a:ext cx="10696575" cy="5038725"/>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47538" y="290104"/>
            <a:ext cx="10791825" cy="5372100"/>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56222" y="279764"/>
            <a:ext cx="10725150" cy="1752600"/>
          </a:xfrm>
          <a:prstGeom prst="rect">
            <a:avLst/>
          </a:prstGeom>
        </p:spPr>
      </p:pic>
      <p:pic>
        <p:nvPicPr>
          <p:cNvPr id="3" name="Picture 2"/>
          <p:cNvPicPr>
            <a:picLocks noChangeAspect="1"/>
          </p:cNvPicPr>
          <p:nvPr/>
        </p:nvPicPr>
        <p:blipFill>
          <a:blip r:embed="rId2"/>
          <a:stretch>
            <a:fillRect/>
          </a:stretch>
        </p:blipFill>
        <p:spPr>
          <a:xfrm>
            <a:off x="256222" y="2528343"/>
            <a:ext cx="10582275" cy="22193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IN" dirty="0" smtClean="0"/>
              <a:t>Functions of array creation</a:t>
            </a:r>
            <a:endParaRPr lang="en-IN" dirty="0"/>
          </a:p>
        </p:txBody>
      </p:sp>
      <p:sp>
        <p:nvSpPr>
          <p:cNvPr id="3" name="Content Placeholder 2"/>
          <p:cNvSpPr>
            <a:spLocks noGrp="1"/>
          </p:cNvSpPr>
          <p:nvPr>
            <p:ph idx="1"/>
          </p:nvPr>
        </p:nvSpPr>
        <p:spPr>
          <a:xfrm>
            <a:off x="838200" y="1280160"/>
            <a:ext cx="10515600" cy="4896803"/>
          </a:xfrm>
        </p:spPr>
        <p:txBody>
          <a:bodyPr/>
          <a:lstStyle/>
          <a:p>
            <a:r>
              <a:rPr lang="en-IN" dirty="0" smtClean="0"/>
              <a:t>Create linear-spaced array items:</a:t>
            </a:r>
            <a:endParaRPr lang="en-IN" dirty="0" smtClean="0"/>
          </a:p>
          <a:p>
            <a:pPr marL="0" indent="0">
              <a:buNone/>
            </a:pPr>
            <a:r>
              <a:rPr lang="en-IN" dirty="0" smtClean="0"/>
              <a:t>	</a:t>
            </a:r>
            <a:r>
              <a:rPr lang="en-IN" dirty="0" err="1" smtClean="0"/>
              <a:t>np.linspace</a:t>
            </a:r>
            <a:r>
              <a:rPr lang="en-IN" dirty="0" smtClean="0"/>
              <a:t>(0,1,21)</a:t>
            </a:r>
            <a:endParaRPr lang="en-IN" dirty="0" smtClean="0"/>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array([0. , 0.05, 0.1 , 0.15, 0.2 , 0.25, 0.3 , 0.35, 0.4 , 0.45, 0.5 , 0.55, 0.6 , 0.65, 0.7 , 0.75, 0.8 , 0.85, 0.9 , 0.95, 1. ])</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endParaRPr>
          </a:p>
          <a:p>
            <a:pPr marL="0" indent="0">
              <a:buNone/>
            </a:pPr>
            <a:r>
              <a:rPr lang="en-US" altLang="en-US" baseline="0" dirty="0">
                <a:latin typeface="Arial" panose="020B0604020202020204" pitchFamily="34"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IN" dirty="0" smtClean="0"/>
              <a:t>Scalar operations on Vectors</a:t>
            </a:r>
            <a:endParaRPr lang="en-IN" dirty="0"/>
          </a:p>
        </p:txBody>
      </p:sp>
      <p:sp>
        <p:nvSpPr>
          <p:cNvPr id="3" name="Content Placeholder 2"/>
          <p:cNvSpPr>
            <a:spLocks noGrp="1"/>
          </p:cNvSpPr>
          <p:nvPr>
            <p:ph idx="1"/>
          </p:nvPr>
        </p:nvSpPr>
        <p:spPr>
          <a:xfrm>
            <a:off x="838200" y="1306286"/>
            <a:ext cx="10515600" cy="4870677"/>
          </a:xfrm>
        </p:spPr>
        <p:txBody>
          <a:bodyPr>
            <a:normAutofit fontScale="92500" lnSpcReduction="10000"/>
          </a:bodyPr>
          <a:lstStyle/>
          <a:p>
            <a:pPr marL="0" indent="0">
              <a:buNone/>
            </a:pPr>
            <a:r>
              <a:rPr lang="en-IN" dirty="0" smtClean="0"/>
              <a:t>Elementwise operations will be performed on vectors.</a:t>
            </a:r>
            <a:endParaRPr lang="en-IN" dirty="0" smtClean="0"/>
          </a:p>
          <a:p>
            <a:pPr marL="0" indent="0">
              <a:buNone/>
            </a:pPr>
            <a:r>
              <a:rPr lang="en-IN" dirty="0" smtClean="0"/>
              <a:t>h=</a:t>
            </a:r>
            <a:r>
              <a:rPr lang="en-IN" dirty="0" err="1" smtClean="0"/>
              <a:t>np.array</a:t>
            </a:r>
            <a:r>
              <a:rPr lang="en-IN" dirty="0" smtClean="0"/>
              <a:t>([20,12,43,19])</a:t>
            </a:r>
            <a:endParaRPr lang="en-IN" dirty="0" smtClean="0"/>
          </a:p>
          <a:p>
            <a:pPr marL="0" indent="0">
              <a:buNone/>
            </a:pPr>
            <a:r>
              <a:rPr lang="en-IN" dirty="0" smtClean="0"/>
              <a:t>print(h)</a:t>
            </a:r>
            <a:endParaRPr lang="en-IN" dirty="0" smtClean="0"/>
          </a:p>
          <a:p>
            <a:pPr marL="0" indent="0">
              <a:buNone/>
            </a:pPr>
            <a:r>
              <a:rPr lang="en-US" altLang="en-US" dirty="0" smtClean="0">
                <a:solidFill>
                  <a:srgbClr val="000000"/>
                </a:solidFill>
                <a:latin typeface="Courier New" panose="02070309020205020404" pitchFamily="49" charset="0"/>
                <a:cs typeface="Courier New" panose="02070309020205020404" pitchFamily="49" charset="0"/>
              </a:rPr>
              <a:t>   array</a:t>
            </a:r>
            <a:r>
              <a:rPr lang="en-US" altLang="en-US" dirty="0">
                <a:solidFill>
                  <a:srgbClr val="000000"/>
                </a:solidFill>
                <a:latin typeface="Courier New" panose="02070309020205020404" pitchFamily="49" charset="0"/>
                <a:cs typeface="Courier New" panose="02070309020205020404" pitchFamily="49" charset="0"/>
              </a:rPr>
              <a:t>([20, 12, 43, 19])</a:t>
            </a:r>
            <a:r>
              <a:rPr kumimoji="0" lang="en-US" altLang="en-US" sz="1800" b="0" i="0" u="none" strike="noStrike" cap="none" normalizeH="0" baseline="0" dirty="0" smtClean="0">
                <a:ln>
                  <a:noFill/>
                </a:ln>
                <a:solidFill>
                  <a:schemeClr val="tx1"/>
                </a:solidFill>
                <a:effectLst/>
              </a:rPr>
              <a:t> </a:t>
            </a:r>
            <a:endParaRPr lang="en-US" altLang="en-US" sz="4800" dirty="0">
              <a:latin typeface="Arial" panose="020B0604020202020204" pitchFamily="34" charset="0"/>
            </a:endParaRPr>
          </a:p>
          <a:p>
            <a:pPr marL="0" indent="0">
              <a:buNone/>
            </a:pPr>
            <a:r>
              <a:rPr lang="en-IN" dirty="0" smtClean="0"/>
              <a:t>h+10</a:t>
            </a:r>
            <a:endParaRPr lang="en-IN" dirty="0" smtClean="0"/>
          </a:p>
          <a:p>
            <a:pPr marL="0" lvl="0" indent="0">
              <a:buNone/>
            </a:pPr>
            <a:r>
              <a:rPr lang="en-IN" dirty="0"/>
              <a:t> </a:t>
            </a: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array([30, 22, 53, 29])</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r>
              <a:rPr lang="en-IN" dirty="0" smtClean="0"/>
              <a:t>h*5</a:t>
            </a:r>
            <a:endParaRPr lang="en-IN" dirty="0" smtClean="0"/>
          </a:p>
          <a:p>
            <a:pPr marL="0" lvl="0" indent="0">
              <a:buNone/>
            </a:pPr>
            <a:r>
              <a:rPr lang="en-IN" dirty="0"/>
              <a:t> </a:t>
            </a: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array([100, 60, 215, 95])</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endParaRPr>
          </a:p>
          <a:p>
            <a:pPr marL="0" lvl="0" indent="0">
              <a:buNone/>
            </a:pPr>
            <a:r>
              <a:rPr lang="en-US" altLang="en-US" dirty="0" smtClean="0">
                <a:latin typeface="Arial" panose="020B0604020202020204" pitchFamily="34" charset="0"/>
              </a:rPr>
              <a:t>I =</a:t>
            </a:r>
            <a:r>
              <a:rPr lang="en-US" altLang="en-US" dirty="0" err="1" smtClean="0">
                <a:latin typeface="Arial" panose="020B0604020202020204" pitchFamily="34" charset="0"/>
              </a:rPr>
              <a:t>np.array</a:t>
            </a:r>
            <a:r>
              <a:rPr lang="en-US" altLang="en-US" dirty="0" smtClean="0">
                <a:latin typeface="Arial" panose="020B0604020202020204" pitchFamily="34" charset="0"/>
              </a:rPr>
              <a:t>([1,0,0,0])</a:t>
            </a:r>
            <a:endParaRPr lang="en-US" altLang="en-US" dirty="0" smtClean="0">
              <a:latin typeface="Arial" panose="020B0604020202020204" pitchFamily="34" charset="0"/>
            </a:endParaRPr>
          </a:p>
          <a:p>
            <a:pPr marL="0" lvl="0" indent="0">
              <a:buNone/>
            </a:pPr>
            <a:r>
              <a:rPr lang="en-US" altLang="en-US" dirty="0" smtClean="0">
                <a:latin typeface="Arial" panose="020B0604020202020204" pitchFamily="34" charset="0"/>
              </a:rPr>
              <a:t>h*I</a:t>
            </a:r>
            <a:endParaRPr lang="en-US" altLang="en-US" dirty="0" smtClean="0">
              <a:latin typeface="Arial" panose="020B0604020202020204" pitchFamily="34" charset="0"/>
            </a:endParaRPr>
          </a:p>
          <a:p>
            <a:pPr marL="0" lvl="0" indent="0">
              <a:buNone/>
            </a:pPr>
            <a:r>
              <a:rPr kumimoji="0" lang="en-US" altLang="en-US" b="0" i="0" u="none" strike="noStrike" cap="none" normalizeH="0" baseline="0" dirty="0" smtClean="0">
                <a:ln>
                  <a:noFill/>
                </a:ln>
                <a:solidFill>
                  <a:schemeClr val="tx1"/>
                </a:solidFill>
                <a:effectLst/>
                <a:latin typeface="Arial" panose="020B0604020202020204" pitchFamily="34" charset="0"/>
              </a:rPr>
              <a:t>       array([20,0,0,0])</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Matrix multiplication </a:t>
            </a:r>
            <a:endParaRPr lang="en-IN" dirty="0"/>
          </a:p>
        </p:txBody>
      </p:sp>
      <p:sp>
        <p:nvSpPr>
          <p:cNvPr id="3" name="Content Placeholder 2"/>
          <p:cNvSpPr>
            <a:spLocks noGrp="1"/>
          </p:cNvSpPr>
          <p:nvPr>
            <p:ph idx="1"/>
          </p:nvPr>
        </p:nvSpPr>
        <p:spPr/>
        <p:txBody>
          <a:bodyPr/>
          <a:lstStyle/>
          <a:p>
            <a:pPr marL="0" indent="0">
              <a:buNone/>
            </a:pPr>
            <a:r>
              <a:rPr lang="en-IN" dirty="0" smtClean="0"/>
              <a:t>Dot function</a:t>
            </a:r>
            <a:endParaRPr lang="en-IN" dirty="0" smtClean="0"/>
          </a:p>
          <a:p>
            <a:pPr marL="0" indent="0">
              <a:buNone/>
            </a:pPr>
            <a:r>
              <a:rPr lang="en-IN" dirty="0"/>
              <a:t>	</a:t>
            </a:r>
            <a:r>
              <a:rPr lang="en-IN" dirty="0" smtClean="0"/>
              <a:t>h.dot(h)</a:t>
            </a:r>
            <a:endParaRPr lang="en-IN" dirty="0" smtClean="0"/>
          </a:p>
          <a:p>
            <a:pPr mar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2754</a:t>
            </a:r>
            <a:endParaRPr lang="en-IN" altLang="en-US" dirty="0">
              <a:solidFill>
                <a:srgbClr val="000000"/>
              </a:solidFill>
              <a:latin typeface="Courier New" panose="02070309020205020404" pitchFamily="49" charset="0"/>
              <a:cs typeface="Courier New" panose="02070309020205020404" pitchFamily="49" charset="0"/>
            </a:endParaRPr>
          </a:p>
          <a:p>
            <a:r>
              <a:rPr lang="en-IN" dirty="0" smtClean="0"/>
              <a:t>@ </a:t>
            </a:r>
            <a:endParaRPr lang="en-IN" dirty="0" smtClean="0"/>
          </a:p>
          <a:p>
            <a:pPr marL="0" indent="0">
              <a:buNone/>
            </a:pPr>
            <a:r>
              <a:rPr lang="en-IN" dirty="0" smtClean="0"/>
              <a:t>	</a:t>
            </a:r>
            <a:r>
              <a:rPr lang="en-IN" dirty="0" err="1" smtClean="0"/>
              <a:t>h@h</a:t>
            </a:r>
            <a:endParaRPr lang="en-IN" dirty="0" smtClean="0"/>
          </a:p>
          <a:p>
            <a:pPr marL="0" indent="0">
              <a:buNone/>
            </a:pPr>
            <a:r>
              <a:rPr lang="en-IN" dirty="0"/>
              <a:t>	</a:t>
            </a:r>
            <a:r>
              <a:rPr lang="en-IN" dirty="0" smtClean="0"/>
              <a:t>2754</a:t>
            </a:r>
            <a:endParaRPr lang="en-IN" dirty="0"/>
          </a:p>
        </p:txBody>
      </p:sp>
      <p:sp>
        <p:nvSpPr>
          <p:cNvPr id="5" name="Rectangle 2"/>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 function </a:t>
            </a:r>
            <a:endParaRPr lang="en-IN" dirty="0"/>
          </a:p>
        </p:txBody>
      </p:sp>
      <p:sp>
        <p:nvSpPr>
          <p:cNvPr id="3" name="Content Placeholder 2"/>
          <p:cNvSpPr>
            <a:spLocks noGrp="1"/>
          </p:cNvSpPr>
          <p:nvPr>
            <p:ph idx="1"/>
          </p:nvPr>
        </p:nvSpPr>
        <p:spPr/>
        <p:txBody>
          <a:bodyPr/>
          <a:lstStyle/>
          <a:p>
            <a:r>
              <a:rPr lang="en-IN" dirty="0" smtClean="0"/>
              <a:t>Returns a copy with values appended but not in-place</a:t>
            </a:r>
            <a:endParaRPr lang="en-IN" dirty="0" smtClean="0"/>
          </a:p>
          <a:p>
            <a:pPr marL="0" indent="0">
              <a:buNone/>
            </a:pPr>
            <a:r>
              <a:rPr lang="en-IN" dirty="0" smtClean="0"/>
              <a:t>x=</a:t>
            </a:r>
            <a:r>
              <a:rPr lang="en-IN" dirty="0" err="1" smtClean="0"/>
              <a:t>np.array</a:t>
            </a:r>
            <a:r>
              <a:rPr lang="en-IN" dirty="0" smtClean="0"/>
              <a:t>([1,2,3,4])</a:t>
            </a:r>
            <a:endParaRPr lang="en-IN" dirty="0" smtClean="0"/>
          </a:p>
          <a:p>
            <a:pPr marL="0" indent="0">
              <a:buNone/>
            </a:pPr>
            <a:r>
              <a:rPr lang="en-IN" dirty="0" err="1" smtClean="0"/>
              <a:t>np.append</a:t>
            </a:r>
            <a:r>
              <a:rPr lang="en-IN" dirty="0" smtClean="0"/>
              <a:t>(x,[5,6,7,8])</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array([1, 2, 3, 4, 5, 6, 7, 8])</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r>
              <a:rPr lang="en-IN" dirty="0" smtClean="0"/>
              <a:t>X</a:t>
            </a:r>
            <a:endParaRPr lang="en-IN" dirty="0" smtClean="0"/>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array([1, 2, 3, 4])</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Column stack and row stack</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Horizontal Stack</a:t>
            </a:r>
            <a:endParaRPr lang="en-IN" dirty="0" smtClean="0"/>
          </a:p>
          <a:p>
            <a:pPr marL="0" indent="0">
              <a:buNone/>
            </a:pPr>
            <a:r>
              <a:rPr lang="en-IN" dirty="0"/>
              <a:t>	</a:t>
            </a:r>
            <a:r>
              <a:rPr lang="en-IN" dirty="0" smtClean="0"/>
              <a:t>x=</a:t>
            </a:r>
            <a:r>
              <a:rPr lang="en-IN" dirty="0" err="1" smtClean="0"/>
              <a:t>np.array</a:t>
            </a:r>
            <a:r>
              <a:rPr lang="en-IN" dirty="0" smtClean="0"/>
              <a:t>([0,1,2])</a:t>
            </a:r>
            <a:endParaRPr lang="en-IN" dirty="0" smtClean="0"/>
          </a:p>
          <a:p>
            <a:pPr marL="0" indent="0">
              <a:buNone/>
            </a:pPr>
            <a:r>
              <a:rPr lang="en-IN" dirty="0" smtClean="0"/>
              <a:t>	y=</a:t>
            </a:r>
            <a:r>
              <a:rPr lang="en-IN" dirty="0" err="1" smtClean="0"/>
              <a:t>np.array</a:t>
            </a:r>
            <a:r>
              <a:rPr lang="en-IN" dirty="0" smtClean="0"/>
              <a:t>([2,3,4])</a:t>
            </a:r>
            <a:endParaRPr lang="en-IN" dirty="0" smtClean="0"/>
          </a:p>
          <a:p>
            <a:pPr marL="0" indent="0">
              <a:buNone/>
            </a:pPr>
            <a:r>
              <a:rPr lang="en-IN" dirty="0" smtClean="0"/>
              <a:t>	z=</a:t>
            </a:r>
            <a:r>
              <a:rPr lang="en-IN" dirty="0" err="1" smtClean="0"/>
              <a:t>np.array</a:t>
            </a:r>
            <a:r>
              <a:rPr lang="en-IN" dirty="0" smtClean="0"/>
              <a:t>([4,5,6])</a:t>
            </a:r>
            <a:endParaRPr lang="en-IN" dirty="0" smtClean="0"/>
          </a:p>
          <a:p>
            <a:pPr marL="0" indent="0">
              <a:buNone/>
            </a:pPr>
            <a:r>
              <a:rPr lang="en-IN" dirty="0" smtClean="0"/>
              <a:t>	</a:t>
            </a:r>
            <a:r>
              <a:rPr lang="en-IN" dirty="0" err="1" smtClean="0"/>
              <a:t>np.hstack</a:t>
            </a:r>
            <a:r>
              <a:rPr lang="en-IN" dirty="0" smtClean="0"/>
              <a:t>((</a:t>
            </a:r>
            <a:r>
              <a:rPr lang="en-IN" dirty="0" err="1" smtClean="0"/>
              <a:t>x,y,z</a:t>
            </a:r>
            <a:r>
              <a:rPr lang="en-IN" dirty="0" smtClean="0"/>
              <a:t>))</a:t>
            </a:r>
            <a:endParaRPr lang="en-IN" dirty="0" smtClean="0"/>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array([0, 1, 2, 2, 3, 4, 4, 5, 6])</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smtClean="0"/>
              <a:t>Vertical Stack</a:t>
            </a:r>
            <a:endParaRPr lang="en-IN" dirty="0" smtClean="0"/>
          </a:p>
          <a:p>
            <a:pPr marL="0" indent="0">
              <a:buNone/>
            </a:pPr>
            <a:r>
              <a:rPr lang="en-IN" dirty="0"/>
              <a:t>	</a:t>
            </a:r>
            <a:r>
              <a:rPr lang="en-IN" dirty="0" err="1" smtClean="0"/>
              <a:t>np.vstack</a:t>
            </a:r>
            <a:r>
              <a:rPr lang="en-IN" dirty="0" smtClean="0"/>
              <a:t>((</a:t>
            </a:r>
            <a:r>
              <a:rPr lang="en-IN" dirty="0" err="1" smtClean="0"/>
              <a:t>x,y,z</a:t>
            </a:r>
            <a:r>
              <a:rPr lang="en-IN" dirty="0" smtClean="0"/>
              <a:t>))</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1, 2],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2, 3, 4],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5, 6]])</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IN" dirty="0" smtClean="0"/>
              <a:t>Multidimensional array accessing </a:t>
            </a:r>
            <a:endParaRPr lang="en-IN" dirty="0"/>
          </a:p>
        </p:txBody>
      </p:sp>
      <p:sp>
        <p:nvSpPr>
          <p:cNvPr id="3" name="Content Placeholder 2"/>
          <p:cNvSpPr>
            <a:spLocks noGrp="1"/>
          </p:cNvSpPr>
          <p:nvPr>
            <p:ph idx="1"/>
          </p:nvPr>
        </p:nvSpPr>
        <p:spPr>
          <a:xfrm>
            <a:off x="838200" y="1341120"/>
            <a:ext cx="10515600" cy="4835843"/>
          </a:xfrm>
        </p:spPr>
        <p:txBody>
          <a:bodyPr>
            <a:normAutofit/>
          </a:bodyPr>
          <a:lstStyle/>
          <a:p>
            <a:r>
              <a:rPr lang="en-IN" dirty="0" smtClean="0"/>
              <a:t>x = </a:t>
            </a:r>
            <a:r>
              <a:rPr lang="en-IN" dirty="0" err="1" smtClean="0"/>
              <a:t>np.arange</a:t>
            </a:r>
            <a:r>
              <a:rPr lang="en-IN" dirty="0" smtClean="0"/>
              <a:t>(16).reshape((4,4))</a:t>
            </a:r>
            <a:endParaRPr lang="en-IN" dirty="0" smtClean="0"/>
          </a:p>
          <a:p>
            <a:r>
              <a:rPr lang="en-IN" dirty="0" smtClean="0"/>
              <a:t>print(x)</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[[ 0 1 2 3]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5 6 7]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a:t>
            </a:r>
            <a:r>
              <a:rPr lang="en-US" altLang="en-US" dirty="0">
                <a:solidFill>
                  <a:srgbClr val="000000"/>
                </a:solidFill>
                <a:latin typeface="Courier New" panose="02070309020205020404" pitchFamily="49" charset="0"/>
                <a:cs typeface="Courier New" panose="02070309020205020404" pitchFamily="49" charset="0"/>
              </a:rPr>
              <a:t>8 9 10 11]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12 13 14 15]]</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Transposing an array</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a:t>arr</a:t>
            </a:r>
            <a:r>
              <a:rPr lang="en-IN" dirty="0"/>
              <a:t> = </a:t>
            </a:r>
            <a:r>
              <a:rPr lang="en-IN" dirty="0" err="1"/>
              <a:t>np.arange</a:t>
            </a:r>
            <a:r>
              <a:rPr lang="en-IN" dirty="0"/>
              <a:t>(10).reshape(2, 5)</a:t>
            </a:r>
            <a:r>
              <a:rPr lang="en-IN" dirty="0" smtClean="0"/>
              <a:t> </a:t>
            </a:r>
            <a:br>
              <a:rPr lang="en-IN" dirty="0" smtClean="0"/>
            </a:br>
            <a:r>
              <a:rPr lang="en-IN" dirty="0" smtClean="0"/>
              <a:t>print(</a:t>
            </a:r>
            <a:r>
              <a:rPr lang="en-IN" dirty="0" err="1" smtClean="0"/>
              <a:t>arr</a:t>
            </a:r>
            <a:r>
              <a:rPr lang="en-IN" dirty="0" smtClean="0"/>
              <a:t>)</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[[0 1 2 3 4]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5 6 7 8 9]]</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endParaRPr>
          </a:p>
          <a:p>
            <a:pPr marL="0" lvl="0" indent="0">
              <a:buNone/>
            </a:pPr>
            <a:r>
              <a:rPr kumimoji="0" lang="en-US" altLang="en-US" b="0" i="0" u="none" strike="noStrike" cap="none" normalizeH="0" baseline="0" dirty="0" err="1" smtClean="0">
                <a:ln>
                  <a:noFill/>
                </a:ln>
                <a:solidFill>
                  <a:schemeClr val="tx1"/>
                </a:solidFill>
                <a:effectLst/>
                <a:latin typeface="Arial" panose="020B0604020202020204" pitchFamily="34" charset="0"/>
              </a:rPr>
              <a:t>arr.transpose</a:t>
            </a:r>
            <a:r>
              <a:rPr kumimoji="0" lang="en-US" altLang="en-US" b="0" i="0" u="none" strike="noStrike" cap="none" normalizeH="0" baseline="0" dirty="0" smtClean="0">
                <a:ln>
                  <a:noFill/>
                </a:ln>
                <a:solidFill>
                  <a:schemeClr val="tx1"/>
                </a:solidFill>
                <a:effectLst/>
                <a:latin typeface="Arial" panose="020B0604020202020204" pitchFamily="34" charset="0"/>
              </a:rPr>
              <a:t>() (or) </a:t>
            </a:r>
            <a:r>
              <a:rPr kumimoji="0" lang="en-US" altLang="en-US" b="0" i="0" u="none" strike="noStrike" cap="none" normalizeH="0" baseline="0" dirty="0" err="1" smtClean="0">
                <a:ln>
                  <a:noFill/>
                </a:ln>
                <a:solidFill>
                  <a:schemeClr val="tx1"/>
                </a:solidFill>
                <a:effectLst/>
                <a:latin typeface="Arial" panose="020B0604020202020204" pitchFamily="34" charset="0"/>
              </a:rPr>
              <a:t>arr</a:t>
            </a:r>
            <a:r>
              <a:rPr lang="en-US" altLang="en-US" dirty="0" err="1" smtClean="0">
                <a:latin typeface="Arial" panose="020B0604020202020204" pitchFamily="34" charset="0"/>
              </a:rPr>
              <a:t>.T</a:t>
            </a:r>
            <a:endParaRPr lang="en-US" altLang="en-US" dirty="0" smtClean="0">
              <a:latin typeface="Arial" panose="020B0604020202020204" pitchFamily="34" charset="0"/>
            </a:endParaRPr>
          </a:p>
          <a:p>
            <a:pPr marL="0" indent="0">
              <a:buNone/>
            </a:pPr>
            <a:r>
              <a:rPr kumimoji="0" lang="en-US" altLang="en-US" b="0" i="0" u="none" strike="noStrike" cap="none" normalizeH="0" baseline="0" dirty="0">
                <a:ln>
                  <a:noFill/>
                </a:ln>
                <a:solidFill>
                  <a:schemeClr val="tx1"/>
                </a:solidFill>
                <a:effectLst/>
                <a:latin typeface="Arial" panose="020B0604020202020204" pitchFamily="34" charset="0"/>
              </a:rPr>
              <a:t>	</a:t>
            </a:r>
            <a:r>
              <a:rPr lang="en-US" altLang="en-US" dirty="0">
                <a:solidFill>
                  <a:srgbClr val="000000"/>
                </a:solidFill>
                <a:latin typeface="Courier New" panose="02070309020205020404" pitchFamily="49" charset="0"/>
                <a:cs typeface="Courier New" panose="02070309020205020404" pitchFamily="49" charset="0"/>
              </a:rPr>
              <a:t>array([[0, 5],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6],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2, 7],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3, 8],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9]])</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lvl="0" indent="0">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dirty="0" smtClean="0"/>
              <a:t>Broadcasting array operations</a:t>
            </a:r>
            <a:endParaRPr lang="en-IN" dirty="0"/>
          </a:p>
        </p:txBody>
      </p:sp>
      <p:sp>
        <p:nvSpPr>
          <p:cNvPr id="3" name="Content Placeholder 2"/>
          <p:cNvSpPr>
            <a:spLocks noGrp="1"/>
          </p:cNvSpPr>
          <p:nvPr>
            <p:ph idx="1"/>
          </p:nvPr>
        </p:nvSpPr>
        <p:spPr>
          <a:xfrm>
            <a:off x="838200" y="1367246"/>
            <a:ext cx="10515600" cy="4809717"/>
          </a:xfrm>
        </p:spPr>
        <p:txBody>
          <a:bodyPr>
            <a:normAutofit fontScale="77500" lnSpcReduction="20000"/>
          </a:bodyPr>
          <a:lstStyle/>
          <a:p>
            <a:r>
              <a:rPr lang="en-US" dirty="0"/>
              <a:t>Arithmetic operations are performed elementwise on </a:t>
            </a:r>
            <a:r>
              <a:rPr lang="en-US" dirty="0" err="1"/>
              <a:t>Numpy</a:t>
            </a:r>
            <a:r>
              <a:rPr lang="en-US" dirty="0"/>
              <a:t> arrays.</a:t>
            </a:r>
            <a:r>
              <a:rPr lang="en-US" dirty="0" smtClean="0"/>
              <a:t> </a:t>
            </a:r>
            <a:endParaRPr lang="en-US" dirty="0" smtClean="0"/>
          </a:p>
          <a:p>
            <a:r>
              <a:rPr lang="en-US" dirty="0"/>
              <a:t>For arrays of identical </a:t>
            </a:r>
            <a:r>
              <a:rPr lang="en-US" dirty="0" smtClean="0"/>
              <a:t>shape, this </a:t>
            </a:r>
            <a:r>
              <a:rPr lang="en-US" dirty="0"/>
              <a:t>means that the operation is executed between elements at corresponding </a:t>
            </a:r>
            <a:r>
              <a:rPr lang="en-US" dirty="0" smtClean="0"/>
              <a:t>indices</a:t>
            </a:r>
            <a:endParaRPr lang="en-US" dirty="0" smtClean="0"/>
          </a:p>
          <a:p>
            <a:pPr marL="0" indent="0">
              <a:buNone/>
            </a:pPr>
            <a:r>
              <a:rPr lang="en-US" dirty="0" smtClean="0"/>
              <a:t>a = </a:t>
            </a:r>
            <a:r>
              <a:rPr lang="en-US" dirty="0" err="1" smtClean="0"/>
              <a:t>np.arange</a:t>
            </a:r>
            <a:r>
              <a:rPr lang="en-US" dirty="0" smtClean="0"/>
              <a:t>(6).reshape(2, 3)</a:t>
            </a:r>
            <a:endParaRPr lang="en-US" dirty="0" smtClean="0"/>
          </a:p>
          <a:p>
            <a:pPr marL="0" indent="0">
              <a:buNone/>
            </a:pPr>
            <a:r>
              <a:rPr lang="en-US" dirty="0" smtClean="0"/>
              <a:t>b = </a:t>
            </a:r>
            <a:r>
              <a:rPr lang="en-US" dirty="0" err="1" smtClean="0"/>
              <a:t>np.ones</a:t>
            </a:r>
            <a:r>
              <a:rPr lang="en-US" dirty="0" smtClean="0"/>
              <a:t>(6).reshape(2, 3)</a:t>
            </a:r>
            <a:endParaRPr lang="en-US" dirty="0" smtClean="0"/>
          </a:p>
          <a:p>
            <a:pPr marL="0" indent="0">
              <a:buNone/>
            </a:pPr>
            <a:r>
              <a:rPr lang="en-US" dirty="0" smtClean="0"/>
              <a:t>print(a)</a:t>
            </a:r>
            <a:endParaRPr lang="en-US" dirty="0" smtClean="0"/>
          </a:p>
          <a:p>
            <a:pPr marL="0" lvl="0" indent="0" eaLnBrk="0" fontAlgn="base" hangingPunct="0">
              <a:lnSpc>
                <a:spcPct val="100000"/>
              </a:lnSpc>
              <a:spcBef>
                <a:spcPct val="0"/>
              </a:spcBef>
              <a:spcAft>
                <a:spcPct val="0"/>
              </a:spcAft>
              <a:buNone/>
            </a:pPr>
            <a:r>
              <a:rPr lang="en-US" dirty="0" smtClean="0"/>
              <a:t> </a:t>
            </a:r>
            <a:r>
              <a:rPr lang="en-US" altLang="en-US" dirty="0" smtClean="0">
                <a:solidFill>
                  <a:srgbClr val="000000"/>
                </a:solidFill>
                <a:latin typeface="Courier New" panose="02070309020205020404" pitchFamily="49" charset="0"/>
                <a:cs typeface="Courier New" panose="02070309020205020404" pitchFamily="49" charset="0"/>
              </a:rPr>
              <a:t>[[0 1 2]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 [3 4 5]] </a:t>
            </a:r>
            <a:endParaRPr lang="en-US" dirty="0" smtClean="0"/>
          </a:p>
          <a:p>
            <a:pPr marL="0" indent="0">
              <a:buNone/>
            </a:pPr>
            <a:r>
              <a:rPr lang="en-US" dirty="0" smtClean="0"/>
              <a:t>print(b)</a:t>
            </a:r>
            <a:endParaRPr lang="en-US" dirty="0" smtClean="0"/>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[[1. 1. 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    [1. 1. 1.]]</a:t>
            </a:r>
            <a:endParaRPr lang="en-US" dirty="0" smtClean="0"/>
          </a:p>
          <a:p>
            <a:pPr marL="0" indent="0">
              <a:buNone/>
            </a:pPr>
            <a:r>
              <a:rPr lang="en-US" dirty="0" err="1" smtClean="0"/>
              <a:t>a+b</a:t>
            </a:r>
            <a:r>
              <a:rPr lang="en-US" dirty="0" smtClean="0"/>
              <a:t> </a:t>
            </a:r>
            <a:endParaRPr lang="en-US" dirty="0" smtClean="0"/>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array</a:t>
            </a:r>
            <a:r>
              <a:rPr lang="en-US" altLang="en-US" dirty="0">
                <a:solidFill>
                  <a:srgbClr val="000000"/>
                </a:solidFill>
                <a:latin typeface="Courier New" panose="02070309020205020404" pitchFamily="49" charset="0"/>
                <a:cs typeface="Courier New" panose="02070309020205020404" pitchFamily="49" charset="0"/>
              </a:rPr>
              <a:t>([[1., 2., 3.],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5., 6.]])</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Arrays</a:t>
            </a:r>
            <a:endParaRPr lang="en-IN" dirty="0"/>
          </a:p>
        </p:txBody>
      </p:sp>
      <p:sp>
        <p:nvSpPr>
          <p:cNvPr id="3" name="Content Placeholder 2"/>
          <p:cNvSpPr>
            <a:spLocks noGrp="1"/>
          </p:cNvSpPr>
          <p:nvPr>
            <p:ph idx="1"/>
          </p:nvPr>
        </p:nvSpPr>
        <p:spPr/>
        <p:txBody>
          <a:bodyPr/>
          <a:lstStyle/>
          <a:p>
            <a:r>
              <a:rPr lang="en-IN" dirty="0" err="1" smtClean="0"/>
              <a:t>X.shape</a:t>
            </a:r>
            <a:r>
              <a:rPr lang="en-IN" dirty="0" smtClean="0"/>
              <a:t>:</a:t>
            </a:r>
            <a:endParaRPr lang="en-IN" dirty="0" smtClean="0"/>
          </a:p>
          <a:p>
            <a:pPr marL="0" indent="0">
              <a:buNone/>
            </a:pPr>
            <a:r>
              <a:rPr lang="en-IN" dirty="0"/>
              <a:t> </a:t>
            </a:r>
            <a:r>
              <a:rPr lang="en-IN" dirty="0" smtClean="0"/>
              <a:t>          Retrieves the shape of the array X.</a:t>
            </a:r>
            <a:endParaRPr lang="en-IN" dirty="0" smtClean="0"/>
          </a:p>
          <a:p>
            <a:r>
              <a:rPr lang="en-IN" dirty="0" err="1" smtClean="0"/>
              <a:t>X.dtype</a:t>
            </a:r>
            <a:r>
              <a:rPr lang="en-IN" dirty="0" smtClean="0"/>
              <a:t>:</a:t>
            </a:r>
            <a:endParaRPr lang="en-IN" dirty="0"/>
          </a:p>
          <a:p>
            <a:pPr marL="0" indent="0">
              <a:buNone/>
            </a:pPr>
            <a:r>
              <a:rPr lang="en-IN" dirty="0" smtClean="0"/>
              <a:t>           Retrieves type of elements in the array X.</a:t>
            </a:r>
            <a:endParaRPr lang="en-IN" dirty="0" smtClean="0"/>
          </a:p>
          <a:p>
            <a:r>
              <a:rPr lang="en-IN" dirty="0" err="1" smtClean="0"/>
              <a:t>X.ndim</a:t>
            </a:r>
            <a:r>
              <a:rPr lang="en-IN" dirty="0" smtClean="0"/>
              <a:t>:</a:t>
            </a:r>
            <a:endParaRPr lang="en-IN" dirty="0"/>
          </a:p>
          <a:p>
            <a:pPr marL="0" indent="0">
              <a:buNone/>
            </a:pPr>
            <a:r>
              <a:rPr lang="en-IN" dirty="0" smtClean="0"/>
              <a:t>           Retrieves the dimensions of the array X.</a:t>
            </a:r>
            <a:endParaRPr lang="en-IN" dirty="0" smtClean="0"/>
          </a:p>
          <a:p>
            <a:pPr marL="0" indent="0">
              <a:buNone/>
            </a:pP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IN" dirty="0" smtClean="0"/>
              <a:t>Python Libraries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Machine Learning With Python – Introduction – Developers Are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254034"/>
            <a:ext cx="10630989" cy="49925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Module in </a:t>
            </a:r>
            <a:r>
              <a:rPr lang="en-IN" dirty="0" err="1" smtClean="0"/>
              <a:t>NumPy</a:t>
            </a:r>
            <a:endParaRPr lang="en-IN" dirty="0"/>
          </a:p>
        </p:txBody>
      </p:sp>
      <p:sp>
        <p:nvSpPr>
          <p:cNvPr id="3" name="Content Placeholder 2"/>
          <p:cNvSpPr>
            <a:spLocks noGrp="1"/>
          </p:cNvSpPr>
          <p:nvPr>
            <p:ph idx="1"/>
          </p:nvPr>
        </p:nvSpPr>
        <p:spPr/>
        <p:txBody>
          <a:bodyPr>
            <a:normAutofit lnSpcReduction="10000"/>
          </a:bodyPr>
          <a:lstStyle/>
          <a:p>
            <a:r>
              <a:rPr lang="en-IN" dirty="0" err="1"/>
              <a:t>np.random.rand</a:t>
            </a:r>
            <a:r>
              <a:rPr lang="en-IN" dirty="0"/>
              <a:t>(5)</a:t>
            </a:r>
            <a:r>
              <a:rPr lang="en-IN" dirty="0" smtClean="0"/>
              <a:t> </a:t>
            </a:r>
            <a:endParaRPr lang="en-IN" dirty="0" smtClean="0"/>
          </a:p>
          <a:p>
            <a:pPr marL="0" indent="0">
              <a:buNone/>
            </a:pPr>
            <a:r>
              <a:rPr lang="en-IN" dirty="0"/>
              <a:t> </a:t>
            </a:r>
            <a:r>
              <a:rPr lang="en-IN" dirty="0" smtClean="0"/>
              <a:t>          </a:t>
            </a:r>
            <a:r>
              <a:rPr lang="en-US" dirty="0" smtClean="0"/>
              <a:t>Generates </a:t>
            </a:r>
            <a:r>
              <a:rPr lang="en-US" dirty="0"/>
              <a:t>5 random numbers from a uniform distribution [0, 1)</a:t>
            </a:r>
            <a:r>
              <a:rPr lang="en-US" dirty="0" smtClean="0"/>
              <a:t> </a:t>
            </a:r>
            <a:br>
              <a:rPr lang="en-US" dirty="0" smtClean="0"/>
            </a:br>
            <a:r>
              <a:rPr lang="en-US" dirty="0" smtClean="0"/>
              <a:t>           array</a:t>
            </a:r>
            <a:r>
              <a:rPr lang="en-US" dirty="0"/>
              <a:t>([ 0.4071833 , 0.069167 , 0.69742877, 0.45354268, 0.7220556 ])</a:t>
            </a:r>
            <a:r>
              <a:rPr lang="en-US" dirty="0" smtClean="0"/>
              <a:t> </a:t>
            </a:r>
            <a:endParaRPr lang="en-US" dirty="0"/>
          </a:p>
          <a:p>
            <a:r>
              <a:rPr lang="en-US" dirty="0" err="1" smtClean="0"/>
              <a:t>np.random.seed</a:t>
            </a:r>
            <a:r>
              <a:rPr lang="en-US" dirty="0" smtClean="0"/>
              <a:t>(n)</a:t>
            </a:r>
            <a:endParaRPr lang="en-US" dirty="0" smtClean="0"/>
          </a:p>
          <a:p>
            <a:pPr marL="0" indent="0">
              <a:buNone/>
            </a:pPr>
            <a:r>
              <a:rPr lang="en-US" dirty="0"/>
              <a:t> </a:t>
            </a:r>
            <a:r>
              <a:rPr lang="en-US" dirty="0" smtClean="0"/>
              <a:t>          The seed method makes the random number same for n times</a:t>
            </a:r>
            <a:endParaRPr lang="en-US" dirty="0" smtClean="0"/>
          </a:p>
          <a:p>
            <a:r>
              <a:rPr lang="en-IN" dirty="0" err="1"/>
              <a:t>np.random.randint</a:t>
            </a:r>
            <a:r>
              <a:rPr lang="en-IN" dirty="0"/>
              <a:t>(10, 20, (5, 5))</a:t>
            </a:r>
            <a:r>
              <a:rPr lang="en-IN" dirty="0" smtClean="0"/>
              <a:t> </a:t>
            </a:r>
            <a:endParaRPr lang="en-IN" dirty="0" smtClean="0"/>
          </a:p>
          <a:p>
            <a:pPr marL="0" indent="0">
              <a:buNone/>
            </a:pPr>
            <a:r>
              <a:rPr lang="en-IN" dirty="0"/>
              <a:t> </a:t>
            </a:r>
            <a:r>
              <a:rPr lang="en-IN" dirty="0" smtClean="0"/>
              <a:t>           </a:t>
            </a:r>
            <a:r>
              <a:rPr lang="en-US" dirty="0" smtClean="0"/>
              <a:t>Creates </a:t>
            </a:r>
            <a:r>
              <a:rPr lang="en-US" dirty="0"/>
              <a:t>a 5x5 random integer array ranging from 10 (inclusive) to 20 </a:t>
            </a:r>
            <a:r>
              <a:rPr lang="en-US" dirty="0" smtClean="0"/>
              <a:t>(</a:t>
            </a:r>
            <a:r>
              <a:rPr lang="en-US" dirty="0"/>
              <a:t>inclusive)</a:t>
            </a:r>
            <a:r>
              <a:rPr lang="en-US" dirty="0" smtClean="0"/>
              <a:t> </a:t>
            </a:r>
            <a:br>
              <a:rPr lang="en-US" dirty="0" smtClean="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Unary functions</a:t>
            </a:r>
            <a:endParaRPr lang="en-IN" dirty="0"/>
          </a:p>
        </p:txBody>
      </p:sp>
      <p:sp>
        <p:nvSpPr>
          <p:cNvPr id="3" name="Content Placeholder 2"/>
          <p:cNvSpPr>
            <a:spLocks noGrp="1"/>
          </p:cNvSpPr>
          <p:nvPr>
            <p:ph idx="1"/>
          </p:nvPr>
        </p:nvSpPr>
        <p:spPr/>
        <p:txBody>
          <a:bodyPr>
            <a:normAutofit lnSpcReduction="10000"/>
          </a:bodyPr>
          <a:lstStyle/>
          <a:p>
            <a:r>
              <a:rPr lang="en-IN" dirty="0" smtClean="0"/>
              <a:t>abs()</a:t>
            </a:r>
            <a:endParaRPr lang="en-IN" dirty="0" smtClean="0"/>
          </a:p>
          <a:p>
            <a:r>
              <a:rPr lang="en-IN" dirty="0" err="1" smtClean="0"/>
              <a:t>sqrt</a:t>
            </a:r>
            <a:r>
              <a:rPr lang="en-IN" dirty="0" smtClean="0"/>
              <a:t>()</a:t>
            </a:r>
            <a:endParaRPr lang="en-IN" dirty="0" smtClean="0"/>
          </a:p>
          <a:p>
            <a:r>
              <a:rPr lang="en-IN" dirty="0" smtClean="0"/>
              <a:t>square()</a:t>
            </a:r>
            <a:endParaRPr lang="en-IN" dirty="0" smtClean="0"/>
          </a:p>
          <a:p>
            <a:r>
              <a:rPr lang="en-IN" dirty="0" smtClean="0"/>
              <a:t>sign()</a:t>
            </a:r>
            <a:endParaRPr lang="en-IN" dirty="0" smtClean="0"/>
          </a:p>
          <a:p>
            <a:r>
              <a:rPr lang="en-IN" dirty="0" err="1" smtClean="0"/>
              <a:t>exp</a:t>
            </a:r>
            <a:r>
              <a:rPr lang="en-IN" dirty="0" smtClean="0"/>
              <a:t>()</a:t>
            </a:r>
            <a:endParaRPr lang="en-IN" dirty="0" smtClean="0"/>
          </a:p>
          <a:p>
            <a:r>
              <a:rPr lang="en-IN" dirty="0" smtClean="0"/>
              <a:t>log(),log10(),log2</a:t>
            </a:r>
            <a:endParaRPr lang="en-IN" dirty="0" smtClean="0"/>
          </a:p>
          <a:p>
            <a:r>
              <a:rPr lang="en-IN" dirty="0" smtClean="0"/>
              <a:t>ceil()</a:t>
            </a:r>
            <a:endParaRPr lang="en-IN" dirty="0" smtClean="0"/>
          </a:p>
          <a:p>
            <a:r>
              <a:rPr lang="en-IN" dirty="0" smtClean="0"/>
              <a:t>floor()</a:t>
            </a:r>
            <a:endParaRPr lang="en-IN" dirty="0" smtClean="0"/>
          </a:p>
          <a:p>
            <a:r>
              <a:rPr lang="en-IN" dirty="0" smtClean="0"/>
              <a:t>cos(),cosh(),sin(),</a:t>
            </a:r>
            <a:r>
              <a:rPr lang="en-IN" dirty="0" err="1" smtClean="0"/>
              <a:t>sinh</a:t>
            </a:r>
            <a:r>
              <a:rPr lang="en-IN" dirty="0" smtClean="0"/>
              <a:t>(),tan(),</a:t>
            </a:r>
            <a:r>
              <a:rPr lang="en-IN" dirty="0" err="1" smtClean="0"/>
              <a:t>tanh</a:t>
            </a:r>
            <a:r>
              <a:rPr lang="en-IN" dirty="0" smtClean="0"/>
              <a:t>()</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Functions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add()</a:t>
            </a:r>
            <a:endParaRPr lang="en-US" dirty="0" smtClean="0"/>
          </a:p>
          <a:p>
            <a:pPr marL="0" indent="0">
              <a:buNone/>
            </a:pPr>
            <a:r>
              <a:rPr lang="en-US" dirty="0" smtClean="0"/>
              <a:t>• </a:t>
            </a:r>
            <a:r>
              <a:rPr lang="en-US" dirty="0" err="1" smtClean="0"/>
              <a:t>substract</a:t>
            </a:r>
            <a:r>
              <a:rPr lang="en-US" dirty="0" smtClean="0"/>
              <a:t>()</a:t>
            </a:r>
            <a:endParaRPr lang="en-US" dirty="0" smtClean="0"/>
          </a:p>
          <a:p>
            <a:pPr marL="0" indent="0">
              <a:buNone/>
            </a:pPr>
            <a:r>
              <a:rPr lang="en-US" dirty="0" smtClean="0"/>
              <a:t>• multiply()</a:t>
            </a:r>
            <a:endParaRPr lang="en-US" dirty="0" smtClean="0"/>
          </a:p>
          <a:p>
            <a:pPr marL="0" indent="0">
              <a:buNone/>
            </a:pPr>
            <a:r>
              <a:rPr lang="en-US" dirty="0" smtClean="0"/>
              <a:t>• divide()</a:t>
            </a:r>
            <a:endParaRPr lang="en-US" dirty="0" smtClean="0"/>
          </a:p>
          <a:p>
            <a:pPr marL="0" indent="0">
              <a:buNone/>
            </a:pPr>
            <a:r>
              <a:rPr lang="en-US" dirty="0" smtClean="0"/>
              <a:t>• </a:t>
            </a:r>
            <a:r>
              <a:rPr lang="en-US" dirty="0" err="1" smtClean="0"/>
              <a:t>floor_divide</a:t>
            </a:r>
            <a:r>
              <a:rPr lang="en-US" dirty="0" smtClean="0"/>
              <a:t>()</a:t>
            </a:r>
            <a:endParaRPr lang="en-US" dirty="0" smtClean="0"/>
          </a:p>
          <a:p>
            <a:pPr marL="0" indent="0">
              <a:buNone/>
            </a:pPr>
            <a:r>
              <a:rPr lang="en-US" dirty="0" smtClean="0"/>
              <a:t>• power()</a:t>
            </a:r>
            <a:endParaRPr lang="en-US" dirty="0" smtClean="0"/>
          </a:p>
          <a:p>
            <a:pPr marL="0" indent="0">
              <a:buNone/>
            </a:pPr>
            <a:r>
              <a:rPr lang="en-US" dirty="0" smtClean="0"/>
              <a:t>• maximum()</a:t>
            </a:r>
            <a:endParaRPr lang="en-US" dirty="0" smtClean="0"/>
          </a:p>
          <a:p>
            <a:pPr marL="0" indent="0">
              <a:buNone/>
            </a:pPr>
            <a:r>
              <a:rPr lang="en-US" dirty="0" smtClean="0"/>
              <a:t>• minimum()</a:t>
            </a:r>
            <a:endParaRPr lang="en-US" dirty="0" smtClean="0"/>
          </a:p>
          <a:p>
            <a:pPr marL="0" indent="0">
              <a:buNone/>
            </a:pPr>
            <a:r>
              <a:rPr lang="en-US" dirty="0" smtClean="0"/>
              <a:t>• mod()</a:t>
            </a:r>
            <a:endParaRPr lang="en-US" dirty="0" smtClean="0"/>
          </a:p>
          <a:p>
            <a:r>
              <a:rPr lang="en-US" dirty="0" smtClean="0"/>
              <a:t>greater(),</a:t>
            </a:r>
            <a:r>
              <a:rPr lang="en-US" dirty="0" err="1" smtClean="0"/>
              <a:t>greater_equal</a:t>
            </a:r>
            <a:r>
              <a:rPr lang="en-US" dirty="0" smtClean="0"/>
              <a:t>(),less(),</a:t>
            </a:r>
            <a:r>
              <a:rPr lang="en-US" dirty="0" err="1" smtClean="0"/>
              <a:t>less_equal</a:t>
            </a:r>
            <a:r>
              <a:rPr lang="en-US" dirty="0" smtClean="0"/>
              <a:t>(),equal(),</a:t>
            </a:r>
            <a:r>
              <a:rPr lang="en-US" dirty="0" err="1" smtClean="0"/>
              <a:t>not_equal</a:t>
            </a:r>
            <a:r>
              <a:rPr lang="en-US" dirty="0" smtClean="0"/>
              <a:t>()</a:t>
            </a:r>
            <a:endParaRPr lang="en-US" dirty="0" smtClean="0"/>
          </a:p>
          <a:p>
            <a:r>
              <a:rPr lang="en-US" dirty="0" err="1" smtClean="0"/>
              <a:t>logical_and</a:t>
            </a:r>
            <a:r>
              <a:rPr lang="en-US" dirty="0" smtClean="0"/>
              <a:t>(),</a:t>
            </a:r>
            <a:r>
              <a:rPr lang="en-US" dirty="0" err="1" smtClean="0"/>
              <a:t>logical_or</a:t>
            </a:r>
            <a:r>
              <a:rPr lang="en-US" dirty="0" smtClean="0"/>
              <a:t>(),</a:t>
            </a:r>
            <a:r>
              <a:rPr lang="en-US" dirty="0" err="1" smtClean="0"/>
              <a:t>logical_xor</a:t>
            </a:r>
            <a:r>
              <a:rPr lang="en-US" dirty="0" smtClean="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Statistical methods</a:t>
            </a:r>
            <a:endParaRPr lang="en-IN" dirty="0"/>
          </a:p>
        </p:txBody>
      </p:sp>
      <p:sp>
        <p:nvSpPr>
          <p:cNvPr id="3" name="Content Placeholder 2"/>
          <p:cNvSpPr>
            <a:spLocks noGrp="1"/>
          </p:cNvSpPr>
          <p:nvPr>
            <p:ph idx="1"/>
          </p:nvPr>
        </p:nvSpPr>
        <p:spPr/>
        <p:txBody>
          <a:bodyPr>
            <a:normAutofit lnSpcReduction="10000"/>
          </a:bodyPr>
          <a:lstStyle/>
          <a:p>
            <a:r>
              <a:rPr lang="en-IN" dirty="0" smtClean="0"/>
              <a:t>sum()</a:t>
            </a:r>
            <a:endParaRPr lang="en-IN" dirty="0" smtClean="0"/>
          </a:p>
          <a:p>
            <a:r>
              <a:rPr lang="en-IN" dirty="0" smtClean="0"/>
              <a:t>mean()</a:t>
            </a:r>
            <a:endParaRPr lang="en-IN" dirty="0" smtClean="0"/>
          </a:p>
          <a:p>
            <a:r>
              <a:rPr lang="en-IN" dirty="0" err="1" smtClean="0"/>
              <a:t>std</a:t>
            </a:r>
            <a:r>
              <a:rPr lang="en-IN" dirty="0" smtClean="0"/>
              <a:t>()</a:t>
            </a:r>
            <a:endParaRPr lang="en-IN" dirty="0" smtClean="0"/>
          </a:p>
          <a:p>
            <a:r>
              <a:rPr lang="en-IN" dirty="0" err="1" smtClean="0"/>
              <a:t>var</a:t>
            </a:r>
            <a:r>
              <a:rPr lang="en-IN" dirty="0" smtClean="0"/>
              <a:t>()</a:t>
            </a:r>
            <a:endParaRPr lang="en-IN" dirty="0" smtClean="0"/>
          </a:p>
          <a:p>
            <a:r>
              <a:rPr lang="en-IN" dirty="0" smtClean="0"/>
              <a:t>min()</a:t>
            </a:r>
            <a:endParaRPr lang="en-IN" dirty="0" smtClean="0"/>
          </a:p>
          <a:p>
            <a:r>
              <a:rPr lang="en-IN" dirty="0" smtClean="0"/>
              <a:t>max()</a:t>
            </a:r>
            <a:endParaRPr lang="en-IN" dirty="0" smtClean="0"/>
          </a:p>
          <a:p>
            <a:r>
              <a:rPr lang="en-IN" dirty="0" err="1" smtClean="0"/>
              <a:t>cumsum</a:t>
            </a:r>
            <a:r>
              <a:rPr lang="en-IN" dirty="0" smtClean="0"/>
              <a:t>()</a:t>
            </a:r>
            <a:endParaRPr lang="en-IN" dirty="0" smtClean="0"/>
          </a:p>
          <a:p>
            <a:r>
              <a:rPr lang="en-IN" dirty="0" err="1" smtClean="0"/>
              <a:t>cumprod</a:t>
            </a:r>
            <a:r>
              <a:rPr lang="en-IN" dirty="0" smtClean="0"/>
              <a:t>()</a:t>
            </a:r>
            <a:endParaRPr lang="en-IN" dirty="0" smtClean="0"/>
          </a:p>
          <a:p>
            <a:r>
              <a:rPr lang="en-IN" dirty="0" smtClean="0"/>
              <a:t>sort()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Matplotlib</a:t>
            </a:r>
            <a:endPar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48095" y="353512"/>
            <a:ext cx="9672797" cy="4349117"/>
          </a:xfrm>
          <a:prstGeom prst="rect">
            <a:avLst/>
          </a:prstGeom>
        </p:spPr>
      </p:pic>
      <p:sp>
        <p:nvSpPr>
          <p:cNvPr id="3" name="Rectangle 2"/>
          <p:cNvSpPr/>
          <p:nvPr/>
        </p:nvSpPr>
        <p:spPr>
          <a:xfrm>
            <a:off x="1010193" y="4702629"/>
            <a:ext cx="9649097" cy="1754326"/>
          </a:xfrm>
          <a:prstGeom prst="rect">
            <a:avLst/>
          </a:prstGeom>
        </p:spPr>
        <p:txBody>
          <a:bodyPr wrap="square">
            <a:spAutoFit/>
          </a:bodyPr>
          <a:lstStyle/>
          <a:p>
            <a:r>
              <a:rPr lang="en-US" i="1" dirty="0" err="1"/>
              <a:t>Matplotlib</a:t>
            </a:r>
            <a:r>
              <a:rPr lang="en-US" i="1" dirty="0"/>
              <a:t> </a:t>
            </a:r>
            <a:r>
              <a:rPr lang="en-US" dirty="0"/>
              <a:t>is a plotting library for Python. It provides object-oriented APIs for embedding plots into applications. </a:t>
            </a:r>
            <a:endParaRPr lang="en-US" dirty="0"/>
          </a:p>
          <a:p>
            <a:endParaRPr lang="en-US" dirty="0"/>
          </a:p>
          <a:p>
            <a:r>
              <a:rPr lang="en-US" dirty="0"/>
              <a:t>Install </a:t>
            </a:r>
            <a:r>
              <a:rPr lang="en-US" dirty="0" err="1"/>
              <a:t>Matplotlib</a:t>
            </a:r>
            <a:r>
              <a:rPr lang="en-US" dirty="0"/>
              <a:t> in Windows:</a:t>
            </a:r>
            <a:endParaRPr lang="en-US" dirty="0"/>
          </a:p>
          <a:p>
            <a:r>
              <a:rPr lang="en-US" dirty="0"/>
              <a:t>	pip install </a:t>
            </a:r>
            <a:r>
              <a:rPr lang="en-US" dirty="0" err="1"/>
              <a:t>matplotlib</a:t>
            </a:r>
            <a:r>
              <a:rPr lang="en-US" dirty="0"/>
              <a:t> (in Command Prompt)</a:t>
            </a:r>
            <a:br>
              <a:rPr lang="en-US" dirty="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Plot</a:t>
            </a:r>
            <a:endParaRPr lang="en-IN" dirty="0"/>
          </a:p>
        </p:txBody>
      </p:sp>
      <p:sp>
        <p:nvSpPr>
          <p:cNvPr id="4"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smtClean="0">
                <a:ln>
                  <a:noFill/>
                </a:ln>
                <a:solidFill>
                  <a:srgbClr val="008200"/>
                </a:solidFill>
                <a:effectLst/>
                <a:latin typeface="Consolas" panose="020B0609020204030204" pitchFamily="49"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importing the required libraries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import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as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plt</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import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as np</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define data values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x </a:t>
            </a: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np.array</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3</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4</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X-axis points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 </a:t>
            </a: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Y-axis points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plt.plot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(x, y)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Plot the chart</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plt.show</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display</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758668" y="2137000"/>
            <a:ext cx="4719229" cy="34190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a:t>
            </a:r>
            <a:endParaRPr lang="en-IN" dirty="0"/>
          </a:p>
        </p:txBody>
      </p:sp>
      <p:sp>
        <p:nvSpPr>
          <p:cNvPr id="3" name="Content Placeholder 2"/>
          <p:cNvSpPr>
            <a:spLocks noGrp="1"/>
          </p:cNvSpPr>
          <p:nvPr>
            <p:ph idx="1"/>
          </p:nvPr>
        </p:nvSpPr>
        <p:spPr/>
        <p:txBody>
          <a:bodyPr>
            <a:normAutofit/>
          </a:bodyPr>
          <a:lstStyle/>
          <a:p>
            <a:r>
              <a:rPr lang="en-US" dirty="0"/>
              <a:t>A </a:t>
            </a:r>
            <a:r>
              <a:rPr lang="en-US" b="1" dirty="0"/>
              <a:t>scatter plot</a:t>
            </a:r>
            <a:r>
              <a:rPr lang="en-US" dirty="0"/>
              <a:t> is a </a:t>
            </a:r>
            <a:r>
              <a:rPr lang="en-US" b="1" dirty="0"/>
              <a:t>chart</a:t>
            </a:r>
            <a:r>
              <a:rPr lang="en-US" dirty="0"/>
              <a:t> type that is normally used to observe and visually display the relationship between variables</a:t>
            </a:r>
            <a:r>
              <a:rPr lang="en-US" dirty="0" smtClean="0"/>
              <a:t>.</a:t>
            </a:r>
            <a:endParaRPr lang="en-US" dirty="0" smtClean="0"/>
          </a:p>
          <a:p>
            <a:pPr marL="0" indent="0">
              <a:buNone/>
            </a:pPr>
            <a:r>
              <a:rPr lang="en-IN" dirty="0"/>
              <a:t>import </a:t>
            </a:r>
            <a:r>
              <a:rPr lang="en-IN" dirty="0" err="1"/>
              <a:t>matplotlib.pyplot</a:t>
            </a:r>
            <a:r>
              <a:rPr lang="en-IN" dirty="0"/>
              <a:t> as </a:t>
            </a:r>
            <a:r>
              <a:rPr lang="en-IN" dirty="0" err="1" smtClean="0"/>
              <a:t>plt</a:t>
            </a:r>
            <a:endParaRPr lang="en-IN" dirty="0"/>
          </a:p>
          <a:p>
            <a:pPr marL="0" indent="0">
              <a:buNone/>
            </a:pPr>
            <a:r>
              <a:rPr lang="en-IN" dirty="0"/>
              <a:t>x = [43,76,34,63,56,82,87,55,64,87,95,23,14,65,67,25,23,85]</a:t>
            </a:r>
            <a:endParaRPr lang="en-IN" dirty="0"/>
          </a:p>
          <a:p>
            <a:pPr marL="0" indent="0">
              <a:buNone/>
            </a:pPr>
            <a:r>
              <a:rPr lang="en-IN" dirty="0"/>
              <a:t>y = [34,45,34,23,43,76,26,18,24,74,23,56,23,23,34,56,32,23</a:t>
            </a:r>
            <a:r>
              <a:rPr lang="en-IN" dirty="0" smtClean="0"/>
              <a:t>]</a:t>
            </a:r>
            <a:endParaRPr lang="en-IN" dirty="0"/>
          </a:p>
          <a:p>
            <a:pPr marL="0" indent="0">
              <a:buNone/>
            </a:pPr>
            <a:r>
              <a:rPr lang="en-IN" dirty="0" err="1"/>
              <a:t>plt.scatter</a:t>
            </a:r>
            <a:r>
              <a:rPr lang="en-IN" dirty="0"/>
              <a:t>(</a:t>
            </a:r>
            <a:r>
              <a:rPr lang="en-IN" dirty="0" err="1"/>
              <a:t>x,y,color</a:t>
            </a:r>
            <a:r>
              <a:rPr lang="en-IN" dirty="0"/>
              <a:t>='red')</a:t>
            </a:r>
            <a:endParaRPr lang="en-IN" dirty="0"/>
          </a:p>
          <a:p>
            <a:pPr marL="0" indent="0">
              <a:buNone/>
            </a:pPr>
            <a:r>
              <a:rPr lang="en-IN" dirty="0" err="1"/>
              <a:t>plt.suptitle</a:t>
            </a:r>
            <a:r>
              <a:rPr lang="en-IN" dirty="0"/>
              <a:t>("Example of Scatter Plot</a:t>
            </a:r>
            <a:r>
              <a:rPr lang="en-IN" dirty="0" smtClean="0"/>
              <a:t>")</a:t>
            </a:r>
            <a:endParaRPr lang="en-IN" dirty="0"/>
          </a:p>
          <a:p>
            <a:pPr marL="0" indent="0">
              <a:buNone/>
            </a:pPr>
            <a:r>
              <a:rPr lang="en-IN" dirty="0" err="1"/>
              <a:t>plt.show</a:t>
            </a:r>
            <a:r>
              <a:rPr lang="en-IN" dirty="0"/>
              <a:t>()</a:t>
            </a:r>
            <a:endParaRPr lang="en-IN" dirty="0"/>
          </a:p>
        </p:txBody>
      </p:sp>
      <p:sp>
        <p:nvSpPr>
          <p:cNvPr id="4" name="AutoShape 2" descr="data:image/png;base64,iVBORw0KGgoAAAANSUhEUgAAAXAAAAEVCAYAAAD5IL7WAAAABHNCSVQICAgIfAhkiAAAAAlwSFlzAAALEgAACxIB0t1+/AAAADh0RVh0U29mdHdhcmUAbWF0cGxvdGxpYiB2ZXJzaW9uMy4yLjIsIGh0dHA6Ly9tYXRwbG90bGliLm9yZy+WH4yJAAAX2UlEQVR4nO3df5BlZX3n8fdnQIRGFEYGCoGZXiPxR1wdtYOwuFYCYqGrQm1KV6u1xoR1Uhsqwq4bCxd3LatCqbVroql1zXb5I6N0jEggELbiOjtKEjWraQSy6EjGxZmBgMyAENSxXIXv/nHOyKWne/r20LfvPXfer6pb557n3HvO954+85lzn/N0n1QVkqTuWTPsAiRJh8YAl6SOMsAlqaMMcEnqKANckjrKAJekjjLANVRJ3prkywNYb5J8MsmDSb6+0usfZUkqybOGXYcGzwAfY0l2Jvlxkh/2PP7rsOtaJS8DzgdOq6oz5y9MclSSDya5u90v303y+090o+0+f0XP/GQbqEc+0XUvsM79P9OdSS4/hPUM5D9PrZ4VO6g0sl5bVf9r2EUMwQZgZ1X9aJHl7wKmgDOBe9vXv3yVautbkiOr6meLLD6+qn6W5GxgW5Jbq+rzq1mfhssz8MNUko8muaZn/gNJtrVdDyckuTHJ3rYL4sYkp/W89qYkv5vkq+0Z4J8neXqS2SQPJ/nbJJM9r68kb09yZ5L7k/znJAsee0mek2Rrku8nuSPJGw7yGZ6R5Ib2td9J8ra2/WLgY8DZbX3vXeDtvwxcV1X3VGNnVX2qZ92nJ7m23QcP7P/mkuQXknyxbbu//czHt8s+DawH/rzd7juBv2pX+VDbdnb72t9Isr3dv/8zyYZ5++uSJDuAHYt9/v2q6m+AbwLPX2AfPS3Jp9rPsSvJu5OsSfJc4A979tFDS21HI6iqfIzpA9gJvGKRZRPA3wNvBf45cD9NdwPA04Ffa19zHPA54M963nsT8B3gF4CnAd9q1/UKmm91nwI+2fP6Ar4ErKUJuL8H/nW77K3Al9vnxwJ3Ab/erufFbV2/tMhn+EvgvwFHAxuBvcB589e7yHvfDewGfgv4p0B6lh0B3Ab8flvT0cDL2mXPoumaeTKwjiagP7TYPgcm289/ZE/bRe3+e277Od8NfHXe/tra7q9jFqj95+sEApwD7Ov57AU8q33+KeD69uc42e77i/vZRz5G/zH0AnwM8IfbhMkPgYd6Hm/rWX4m8H1gF/Cmg6xnI/Bgz/xNwBU98x8E/qJn/rXArT3zBVzQM/9bwLb2eW+A/yvgr+dt+78D71mgptOBR4DjetreB/zR/PUu8pmOAC4BvgL8BLgH2NQuO5vmP4MjF3t/z3ouAm6Zt8+XCvC/2B+i7fyaNoA39Oyvcw+yzf3rfAh4ENgOvH3e/n5W+xl/AjyvZ9lvAjf1s498jP7DPvDxd1Et0gdeVV9PcidwEnD1/vYkEzRnnxcAJ7TNxyU5oqoeaefv61nVjxeYf8q8zd3V83wX8IwFStoAvHTe1/kjgU8v8NpnAN+vqh/MW+/UAq89QPs5PgJ8JMkxwG8An2hHrJwO7KoF+p6TnAT8Ac23luNowvfBfrbZYwPw4SQf7F01cGr7GeDx+2sxJy5UY+9y4KieddI+P3UZtWqE2Qd+GEtyCU1XwD3AO3sWvQN4NvDSqnoqj13cyxPY3Ok9z9e325zvLuAvq+r4nsdTqurfLPDae4C1SY6bt95/WG5hVfXjqvoITRA/r61j/SIjR95Hc4b7gnbfvJnH75f5f95zoT/3eRfwm/M+5zFV9dUl3rdc9wM/pfkPY7/efeSfIu04A/wwleQXgd+lCaC3AO9MsrFdfBzNWfRDSdYC71mBTf5Oe3H0dOBS4LMLvOZG4BeTvCXJk9rHL7cX3B6nqu4Cvgq8L8nRSV4AXAzM9lNMksuS/EqSY5IcmWQTzee+Bfg6zciU9yc5tl3/Oe1bj6PtlkpyKvA781Z9H/DMnvm9wKPz2v4QeFeSX2preVqS1/dT93K03zKuBq5Mclx7ofTfAVf11HpakqNWettaHQb4+Ns/ImL/47r2zPIq4ANVdVtV7QD+A/DpJE8GPgQcQ3MG97+BlRiadj1wM3Ar8D+Aj89/Qdsd8krgjTRn2N8DPkDzLWEhb6LpD74HuI6mr3xrn/X8mKbv/ns0n/MS4Neq6s42+F5L04+8G7ibpn8e4L00F1f/sf0c185b7/uAdyd5KMm/r6p9wJXAV9q2s6rquvZz/UmSh4HbgVf1Wfdy/TbwI+BO4MvAHwOfaJd9kWb0yveS3D+g7WuAUuW3KA1WkgLOqKrvDLsWaZx4Bi5JHWWAS1JH2YUiSR3lGbgkdZQBLkkdZYBLUkcZ4JLUUQa4JHWUAS5JHWWAS1JHGeCS1FEGuCR1lAEuSR1lgEtSRxngktRRBrgkdZQBLkkdtap3pT/xxBNrcnJyNTcpSZ138803319V6+a3r2qAT05OMjc3t5qblKTOS7JroXa7UCSpowxwSeooA1ySOsoAl6SOMsAlqaMMcEmja3YWJidhzZpmOjs77IpGyqoOI5Skvs3OwubNsG9fM79rVzMPMD09vLpGiGfgkkbTFVc8Ft777dvXtAswwCWNqt27l9d+GDLAJY2m9euX134YMsAljaYrr4SJice3TUw07QIMcEmjanoaZmZgwwZImunMjBcwexjgkkbX9DTs3AmPPtpMDzW8x3Q4osMIJY23MR6O6Bm4pPE2xsMRDXBJ422MhyMa4JLG2xgPRzTAJY23MR6OaIBLGm9jPBzRUSiSxt/09FgE9nyegUtSRxngktRRBrgkdZQBLkkdZYBLUkctGeBJnp3k1p7Hw0kuS7I2ydYkO9rpCatRsCSpsWSAV9UdVbWxqjYCLwH2AdcBlwPbquoMYFs7L0laJcvtQjkP+L9VtQu4ENjStm8BLlrJwiRJB7fcAH8j8Jn2+clVdS9AOz1pJQuTJB1c3wGe5CjgdcDnlrOBJJuTzCWZ27t373LrkyQtYjln4K8CvlFV97Xz9yU5BaCd7lnoTVU1U1VTVTW1bt26J1atJOnnlhPgb+Kx7hOAG4BN7fNNwPUrVZQkaWl9BXiSCeB84Nqe5vcD5yfZ0S57/8qXJ0laTF9/jbCq9gFPn9f2AM2oFEnSEPibmJLUUQa4JHWUAS5JHWWAS1JHGeCS1FEGuCR1lAEuSR1lgEtSRxngktRRBrgkdZQBLkkdZYBLUkcZ4JLUUQa4JHWUAS5JHWWAS1JHGeCS1FEGuCR1lAEuSR1lgEtSRxngktRRBrgkdZQBLkkdZYBLUkcZ4JLUUX0FeJLjk1yT5NtJtic5O8naJFuT7GinJwy6WEnSY/o9A/8w8Pmqeg7wQmA7cDmwrarOALa185KkVbJkgCd5KvBy4OMAVfX/quoh4EJgS/uyLcBFgypSknSgfs7AnwnsBT6Z5JYkH0tyLHByVd0L0E5PGmCdkqR5+gnwI4EXAx+tqhcBP2IZ3SVJNieZSzK3d+/eQyxTkjRfPwF+N3B3VX2tnb+GJtDvS3IKQDvds9Cbq2qmqqaqamrdunUrUbMkiT4CvKq+B9yV5Nlt03nAt4AbgE1t2ybg+oFUKEla0JF9vu63gdkkRwF3Ar9OE/5XJ7kY2A28fjAlSpIW0leAV9WtwNQCi85b2XIkSf3yNzElqaMMcEnqKANckjrKAJekjjLAJamjDPB+zc7C5CSsWdNMZ2eXt1ySVli/48APb7OzsHkz7NvXzO/a1cwDTE8vvVySBiBVtWobm5qaqrm5uVXb3oqZnGxCeb4NG2DnzqWXS9ITkOTmqjrgd3HsQunH7t0Hb19quSQNgAHej/XrD96+1HJJGgADvB9XXgkTE49vm5ho2vtZLkkDYID3Y3oaZmaaPu2kmc7MPHaBcqnlkjQAXsSUpBHnRUxJGjMGuCR1lAEuSR1lgEtSRxngktRRBrgkdZQBLkkdZYBLUkcZ4JLUUQa4JHWUAS5JHWWAS1JH9XVLtSQ7gR8AjwA/q6qpJGuBzwKTwE7gDVX14GDKlCTNt5wz8F+tqo09fxHrcmBbVZ0BbGvnJUmr5Il0oVwIbGmfbwEueuLlSJL61W+AF/CFJDcnaW+3zslVdS9AOz1pEAVKkhbWVx84cE5V3ZPkJGBrkm/3u4E28DcDrPcekZK0Yvo6A6+qe9rpHuA64EzgviSnALTTPYu8d6aqpqpqat26dStTtSRp6QBPcmyS4/Y/B14J3A7cAGxqX7YJuH5QRUqSDtRPF8rJwHVJ9r/+j6vq80n+Frg6ycXAbuD1gytTkjTfkgFeVXcCL1yg/QHgvEEUJUlamr+JKUkdZYBLUkcZ4JLUUQa4JHWUAS5JHWWAS1JHGeCS1FEGuCR1lAEuSR1lgEt6YmZnYXIS1qxpprOzw67osNHvn5OVpAPNzsLmzbBvXzO/a1czDzA9Pby6DhOegUs6dFdc8Vh477dvX9OugTPAJR263buX164VZYBLOnSL3WXLu2+tCgNc0qG78kqYmHh828RE066BM8AlHbrpaZiZgQ0bIGmmMzNewFwlBri0EIfG9W96GnbuhEcfbaaG96pxGKE0n0Pj1BGegUvzOTROHWGAS/M5NE4dYYBL8zk0Th1hgEvzOTROHWGAS/M5NE4d4SgUaSHT0wa2Rp5n4JLUUQa4JHVU3wGe5IgktyS5sZ1fm2Rrkh3t9ITBlSlJmm85Z+CXAtt75i8HtlXVGcC2dl6StEr6CvAkpwH/AvhYT/OFwJb2+RbgopUtTZJ0MP2egX8IeCfwaE/byVV1L0A7PWmhNybZnGQuydzevXufULGSpMcsGeBJXgPsqaqbD2UDVTVTVVNVNbVu3bpDWYUkaQH9jAM/B3hdklcDRwNPTXIVcF+SU6rq3iSnAHsGWagk6fGWPAOvqndV1WlVNQm8EfhiVb0ZuAHY1L5sE3D9wKqUJB3giYwDfz9wfpIdwPntvCRplSzrV+mr6ibgpvb5A8B5K1+SJKkf/iamJHWUAS5JHWWAS1JHGeCS1FEGuCR1lAEuSR1lgEtSRxngktRRBrgkdZQBLkkdZYBLUkcZ4ONkdhYmJ2HNmmY6O3t41zHu3M+HvWX9MSuNsNlZ2LwZ9u1r5nftauYBpqcPvzrGnftZQKpq1TY2NTVVc3Nzq7a9w8rkZPOPeL4NG2DnzsOvjnHnfj6sJLm5qqbmt9uFMi52715e+7jXMe7cz8IAHx/r1y+vfdzrGHfuZ2GAj48rr4SJice3TUw07YdjHePO/SwM8PExPQ0zM00faNJMZ2ZW/4LWqNQx7tzPwouY/ZudhSuuaPoY169vznT8xyJpFSx2EdNhhP1wyJakEWQXSj+uuOKx8N5v376mXZKGxADvh0O2JI0gA7wfDtmSNIIM8H44ZEvSCDLA++GQLUkjaMlRKEmOBv4KeHL7+muq6j1J1gKfBSaBncAbqurBwZU6ZNPTBrakkdLPGfhPgHOr6oXARuCCJGcBlwPbquoMYFs7L0laJUsGeDV+2M4+qX0UcCGwpW3fAlw0kAolSQvqqw88yRFJbgX2AFur6mvAyVV1L0A7PWmR925OMpdkbu/evStVtyQd9voK8Kp6pKo2AqcBZyZ5fr8bqKqZqpqqqql169Ydap2SpHmWNQqlqh4CbgIuAO5LcgpAO92z4tVJkha1ZIAnWZfk+Pb5McArgG8DNwCb2pdtAq4fVJGSpAP188esTgG2JDmCJvCvrqobk/wNcHWSi4HdwOsHWKckaZ4lA7yq/g540QLtDwDnDaIoSdLS/E1MSeooA1ySOsoAl6SOMsAlqaMMcEnqKANc0vibnYXJSVizppnOzg67ohXhTY0ljbcxvim5Z+CSxtsY35TcAJc03sb4puQGuKTxNsY3JTfAJY23Mb4puQEujZIxHS0xVGN8U3JHoUijYoxHSwzdmN6U3DNwaVSM8WgJDYYBLo2KMR4tocEY/QC3T1DjrPf4XrPIP8f9yzz+D25Us2KQdVXVqj1e8pKX1LJcdVXVxEQVPPaYmGjapa5b6Phe6uHxv7BRzYoVqguYqwUyNc2y1TE1NVVzc3P9v2FysrmQM9+GDbBz50qVJQ3HYsf3EUfAo482Z2yPPHLgco//A41qVqxQXUlurqqpA9pHOsDXrGn+z5ovaQ5wqcuWOr49/vs3qvtqhepaLMBHuw98jH+DSlry+Pb479+o7qsB1zXaAT7Gv0ElLXl8e/z3b1T31aDrWqhjfFCPZV/E3H8RYMOGqqSZDvuihLSSljq+Pf77N6r7agXqopMXMSVJHe0DlyQtygCXpI5aMsCTnJ7kS0m2J/lmkkvb9rVJtibZ0U5PGHy5kqT9+jkD/xnwjqp6LnAWcEmS5wGXA9uq6gxgWzsvSVolSwZ4Vd1bVd9on/8A2A6cClwIbGlftgW4aFBFSpIOtKw+8CSTwIuArwEnV9W90IQ8cNIi79mcZC7J3N69e59YtZKkn+s7wJM8BfhT4LKqerjf91XVTFVNVdXUunXrDqVGSdIC+grwJE+iCe/Zqrq2bb4vySnt8lOAPYMpUZK0kH5GoQT4OLC9qn6vZ9ENwKb2+Sbg+pUvT5K0mH7OwM8B3gKcm+TW9vFq4P3A+Ul2AOe381I3jerNAKSDWPKmxlX1ZSCLLD5vZcuRhsCbCauj/E1MyZsJq6MMcMmbCaujDHBpVG8GIC3BAJdG9WYA0hIMcGl6GmZmmhvNJs10ZsYLmBp5S45CkQ4L09MGtjrHM3BJ6igDXJI6ygCXpI4ywCWpowxwSeqoVNXqbSz5AXDHqm2wfycC9w+7iHlGsSYYzbpGsSawruUYxZpgdOraUFUH3FBhtYcR3lFVU6u8zSUlmRu1ukaxJhjNukaxJrCu5RjFmmB069rPLhRJ6igDXJI6arUDfGaVt9evUaxrFGuC0axrFGsC61qOUawJRrcuYJUvYkqSVo5dKJLUUQML8CSfSLInye09bWuTbE2yo52eMKjtL1LT6Um+lGR7km8muXRE6jo6ydeT3NbW9d5RqKut4YgktyS5cYRq2pnk/7T3Z50bhbqSHJ/kmiTfbo+vs0egpmf33Mf21iQPJ7lsBOr6t+1xfnuSz7TH/ygcV5e2NX0zyWVt29DrOphBnoH/EXDBvLbLgW1VdQawrZ1fTT8D3lFVzwXOAi5J8rwRqOsnwLlV9UJgI3BBkrNGoC6AS4HtPfOjUBPAr1bVxp4hXsOu68PA56vqOcALafbZUGuqqjvafbQReAmwD7humHUlORV4OzBVVc8HjgDeOMya2rqeD7wNOJPm5/eaJGcMu64lVdXAHsAkcHvP/B3AKe3zU2jGhQ+0hiXqux44f5TqAiaAbwAvHXZdwGk0B+25wI2j8jMEdgInzmsbWl3AU4Hv0l5TGoWaFqjxlcBXhl0XcCpwF7CW5vdQbmxrG/ax/nrgYz3z/xF457DrWuqx2n3gJ1fVvQDt9KRV3v7PJZkEXgR8bRTqarsqbgX2AFurahTq+hDNQfxoT9uwawIo4AtJbk6yeQTqeiawF/hk2930sSTHDrmm+d4IfKZ9PrS6quofgP8C7AbuBf6xqr4wzJpatwMvT/L0JBPAq4HTR6CugzosL2ImeQrwp8BlVfXwsOsBqKpHqvmqexpwZvuVbmiSvAbYU1U3D7OORZxTVS8GXkXTDfbyIddzJPBi4KNV9SLgR4zQV+0kRwGvAz43ArWcAFwI/BPgGcCxSd483KqgqrYDHwC2Ap8HbqPpch1pqx3g9yU5BaCd7lnl7ZPkSTThPVtV145KXftV1UPATTTXD4ZZ1znA65LsBP4EODfJVUOuCYCquqed7qHp0z1zyHXdDdzdfmsCuIYm0Ie+r1qvAr5RVfe188Os6xXAd6tqb1X9FLgW+GdDrgmAqvp4Vb24ql4OfB/YMQp1HcxqB/gNwKb2+SaaPuhVkyTAx4HtVfV7I1TXuiTHt8+PoTnIvz3MuqrqXVV1WlVN0nz9/mJVvXmYNQEkOTbJcfuf0/Sf3j7Muqrqe8BdSZ7dNp0HfGuYNc3zJh7rPoHh1rUbOCvJRPvv8TyaC75D31dJTmqn64F/SbPPhl7XQQ3wosBnaPq4fkpzhnIx8HSai2I72una1ezwB15G03/6d8Ct7ePVI1DXC4Bb2rpuB/5T2z7Uunrq+xUeu4g57H31TJqvt7cB3wSuGJG6NgJz7c/wz4AThl1TW9cE8ADwtJ62Ye+r99KcoNwOfBp48rBrauv6a5r/eG8DzhuFfbXUw9/ElKSOOiwvYkrSODDAJamjDHBJ6igDXJI6ygCXpI4ywCWpowxwSeooA1ySOur/A3hlFt9tuZk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p:cNvPicPr>
            <a:picLocks noChangeAspect="1"/>
          </p:cNvPicPr>
          <p:nvPr/>
        </p:nvPicPr>
        <p:blipFill>
          <a:blip r:embed="rId1"/>
          <a:stretch>
            <a:fillRect/>
          </a:stretch>
        </p:blipFill>
        <p:spPr>
          <a:xfrm>
            <a:off x="6924675" y="4249782"/>
            <a:ext cx="4429125" cy="231076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Shaded Line</a:t>
            </a:r>
            <a:endParaRPr lang="en-IN" dirty="0"/>
          </a:p>
        </p:txBody>
      </p:sp>
      <p:sp>
        <p:nvSpPr>
          <p:cNvPr id="3" name="Content Placeholder 2"/>
          <p:cNvSpPr>
            <a:spLocks noGrp="1"/>
          </p:cNvSpPr>
          <p:nvPr>
            <p:ph idx="1"/>
          </p:nvPr>
        </p:nvSpPr>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x = [0,1,2,3,4,5,6,7,8,9]</a:t>
            </a:r>
            <a:endParaRPr lang="en-US" dirty="0"/>
          </a:p>
          <a:p>
            <a:pPr marL="0" indent="0">
              <a:buNone/>
            </a:pPr>
            <a:r>
              <a:rPr lang="en-US" dirty="0"/>
              <a:t>y1 = [10,20,40,55,58,55,50,40,20,10]</a:t>
            </a:r>
            <a:endParaRPr lang="en-US" dirty="0"/>
          </a:p>
          <a:p>
            <a:pPr marL="0" indent="0">
              <a:buNone/>
            </a:pPr>
            <a:r>
              <a:rPr lang="en-US" dirty="0" err="1"/>
              <a:t>plt.fill_between</a:t>
            </a:r>
            <a:r>
              <a:rPr lang="en-US" dirty="0"/>
              <a:t>(x,y1,color='red')</a:t>
            </a:r>
            <a:endParaRPr lang="en-US" dirty="0"/>
          </a:p>
          <a:p>
            <a:pPr marL="0" indent="0">
              <a:buNone/>
            </a:pPr>
            <a:r>
              <a:rPr lang="en-US" dirty="0" err="1"/>
              <a:t>plt.show</a:t>
            </a:r>
            <a:r>
              <a:rPr lang="en-US" dirty="0"/>
              <a:t>()</a:t>
            </a:r>
            <a:endParaRPr lang="en-IN" dirty="0"/>
          </a:p>
        </p:txBody>
      </p:sp>
      <p:pic>
        <p:nvPicPr>
          <p:cNvPr id="5" name="Picture 4"/>
          <p:cNvPicPr>
            <a:picLocks noChangeAspect="1"/>
          </p:cNvPicPr>
          <p:nvPr/>
        </p:nvPicPr>
        <p:blipFill>
          <a:blip r:embed="rId1"/>
          <a:stretch>
            <a:fillRect/>
          </a:stretch>
        </p:blipFill>
        <p:spPr>
          <a:xfrm>
            <a:off x="6496457" y="2429147"/>
            <a:ext cx="4371975" cy="30099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Shaded Region with transparency</a:t>
            </a:r>
            <a:endParaRPr lang="en-IN" dirty="0"/>
          </a:p>
        </p:txBody>
      </p:sp>
      <p:sp>
        <p:nvSpPr>
          <p:cNvPr id="3" name="Content Placeholder 2"/>
          <p:cNvSpPr>
            <a:spLocks noGrp="1"/>
          </p:cNvSpPr>
          <p:nvPr>
            <p:ph idx="1"/>
          </p:nvPr>
        </p:nvSpPr>
        <p:spPr/>
        <p:txBody>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x = [0,1,2,3,4,5,6,7,8,9]</a:t>
            </a:r>
            <a:endParaRPr lang="en-IN" dirty="0"/>
          </a:p>
          <a:p>
            <a:pPr marL="0" indent="0">
              <a:buNone/>
            </a:pPr>
            <a:r>
              <a:rPr lang="en-IN" dirty="0"/>
              <a:t>y1 = [10,20,40,55,58,55,50,40,20,10]</a:t>
            </a:r>
            <a:endParaRPr lang="en-IN" dirty="0"/>
          </a:p>
          <a:p>
            <a:pPr marL="0" indent="0">
              <a:buNone/>
            </a:pPr>
            <a:r>
              <a:rPr lang="en-IN" dirty="0" err="1"/>
              <a:t>plt.fill_between</a:t>
            </a:r>
            <a:r>
              <a:rPr lang="en-IN" dirty="0"/>
              <a:t>(x,y1,color='</a:t>
            </a:r>
            <a:r>
              <a:rPr lang="en-IN" dirty="0" err="1"/>
              <a:t>red',alpha</a:t>
            </a:r>
            <a:r>
              <a:rPr lang="en-IN" dirty="0"/>
              <a:t>=0.2)</a:t>
            </a:r>
            <a:endParaRPr lang="en-IN" dirty="0"/>
          </a:p>
          <a:p>
            <a:pPr marL="0" indent="0">
              <a:buNone/>
            </a:pPr>
            <a:r>
              <a:rPr lang="en-IN" dirty="0" err="1"/>
              <a:t>plt.show</a:t>
            </a:r>
            <a:r>
              <a:rPr lang="en-IN" dirty="0"/>
              <a:t>()</a:t>
            </a:r>
            <a:endParaRPr lang="en-IN" dirty="0"/>
          </a:p>
        </p:txBody>
      </p:sp>
      <p:sp>
        <p:nvSpPr>
          <p:cNvPr id="4" name="AutoShape 2" descr="data:image/png;base64,iVBORw0KGgoAAAANSUhEUgAAAXAAAAD5CAYAAAA+0W6bAAAABHNCSVQICAgIfAhkiAAAAAlwSFlzAAALEgAACxIB0t1+/AAAADh0RVh0U29mdHdhcmUAbWF0cGxvdGxpYiB2ZXJzaW9uMy4yLjIsIGh0dHA6Ly9tYXRwbG90bGliLm9yZy+WH4yJAAAY1UlEQVR4nO3dXWxcd5nH8e9jTxLHr+M4rhuapklRxbYgQZEF3a2EtC1dsQuivQGBBIrYSrlh2bJCYgt3e9eLFWIvVkhRgY1EF6gKqBVC7FaBsrsSpHWatE2atHbeEzv2JLUT59Vvz178z8GT1InH9ozP2+8jWTNzMrafjD0/P/PM/5xj7o6IiGRPU9IFiIjI8ijARUQySgEuIpJRCnARkYxSgIuIZJQCXEQko0q13MnMysCzwEcAB/4eeAf4ObAVOA580d3Hb/d1Nm7c6Fu3bl1+tSIiBbR3795z7t5783arZR24me0C/tfdnzWztUAr8F3gPXd/xsyeBrrd/Z9v93X6+/t9YGBgef8DEZGCMrO97t5/8/ZFRyhm1gl8CvghgLtPufsE8DiwK7rbLuCJ+pUrIiKLqWUGfi9QAX5sZvvM7FkzawP63H0EILq8Y6FPNrMdZjZgZgOVSqVuhYuIFF0tAV4CPg78wN0fBC4DT9f6Ddx9p7v3u3t/b+/7RjgiIrJMtQT4aeC0u++Jbr9ACPRRM9sEEF2ONaZEERFZyKIB7u5ngVNm9qFo06PA28BLwPZo23bgxYZUKCIiC6ppGSHwDeC5aAXKUeBrhPB/3syeBE4CX2hMiSIispCaAtzd9wPvW8JC6MZFRCQB2hNTRCSjah2hiKTP7CxcuACVCjQ3w8aN0NkJTepLpBgU4JIt16+H0B4ehrGxEOJr1oA7DA5CqQSbNkFfH5TL4d9EckoBLunmDpcvw/g4nD4NExNh+/r10N39/m57djZ05KdOgRn09MBdd4Uwb21d/fpFGkgBLukzOwsXL4YgPnMGrl0LQd3WBncsuMPvvObmMEbp7Azhf+UKvPlmuN7eHsK8pwc6OjRqkcxTgEs6TE2F0cjICJw9G0K8VApB29m5vK9pFkK/rS3cvn4dhobgnXfCaOUDHwijlq6u8L1EMka/tZKceDRy5ky4dIeWljDuaG6u//dbty58AMzMhD8WJ06ETnzjxhDo5XIYz4hkgAJcVs/cHExOzo9GrlyZ75I3bgzXV0upFMIawh+OS5fgjTfC9c7O+VFLe/vq1iWyBApwaazp6TAaOXs2fExPh+66oyOEYxqYhVrieq5dC2OWubnQscerWjo7NWqRVNFvo9Tf1athJDI8DOfOha523boQ2lkIwJaW8AFh1DI8DMePhz88vb0h0Mvl+fuIJCQDzyZJPfcwGjl3LoTd5GToaltbV380Um/Vo5a5ubA65uzZcLtcDqOWDRvCGCjL/0/JJAW4LN+1a3DsWAjtqanQoba3L77UL6uamt4/ajl0KAR7S0t4E3Tz5vlVLyINpgCX5XGHAwfg/PnQiWZhNFJv1aOW6Wk4eRKOHoW774Zt2xTk0nAFfNZJXcS7svf1JV1JOqxZE0Yp7mHEcuoUbNkCW7cqyKVhFOCydFevwsGDIbDkRmZhF3/3sM785MkQ5Nu2aVd+qTsFuCyNewjv5mYdKOp24iCfmwuvVk6cCN341q0KcqkbBbgszciIRidL0dQUXqnMzYWdl06cgHvuCR259viUFVKAS+2uXg1vXGp0snTVQR535ApyWSEFuNTGPSyZa2rS6GQlmprmRytnzoQZ+T33hNGKglyWSAEutRkZCR933pl0JflQ3ZGfPn3jjFx7eEqNFOCyuGvXwhuXPT1JV5I/1UF+6lTYMeree0NXriCXRSjA5fY0Olkd1UF+4kQI8m3bFORyWwpwub3R0TA60aqT1dHUFF7pzM4qyGVRCnC5tWvX4K23wptusrqam+eD/PjxEOQf/GDYKSg+KYUUngJcbu3w4bBDytq1SVdSXM3N4YiOs7PhOCtHj4YZuYJcqDHAzew4MAnMAjPu3m9mG4CfA1uB48AX3X28MWXKqhsdDcvctOokHaqD/NgxBbkAsJTTcv+1u3/M3fuj208Du939PmB3dFvy4Pr1MDrRDjvpE49WurtDkP/hD+FEzVNTSVcmCVhKgN/scWBXdH0X8MTKy5FUeOedsPpEo5P0ioO8qyt046+8AkeOKMgLptYAd+C/zWyvme2ItvW5+whAdJnTo/gXzNhYWI+sNy6zoVSaD/KhoRDkR4+G5YiSe7W+ifmwuw+b2R3Ay2Z2uNZvEAX+DoAtW7Yso0RZNdevw5tvhvDW6cGypVQKM/KZmfDm8+XL8OEPh2WJkls1/XTdfTi6HAN+BXwCGDWzTQDR5dgtPnenu/e7e39vb299qpbGqD4Tu2RTqRROaXfqFLz9tjrxnFs0wM2szcw64uvA3wAHgJeA7dHdtgMvNqpIWQWVSjgmh964zD6zEOInTyrEc66WEUof8CsLL6lLwH+6+2/N7DXgeTN7EjgJfKFxZUpDTU2F0UlXl0YneVEd4gAPPKBxSg4tGuDufhT46ALbzwOPNqIoWWXvvhvWF2tX7XypDnEzuP9+hXjO6KdZdJVKOOaGRif5FIf4iRPhzU33pCuSOlKAF9nUVNhhp1zW6CTPqkP80CGFeI4owItscDAsO9PoJP/MoLc3HBhLIZ4bCvCiOncuPJk1OimOuBNXiOeGAryIpqc1Oimq6hDXTDzzFOBFNDgYQlyjk2KKQ/zoUYV4xinAi+a99zQ6kRDifX3hiIbxwcskcxTgRTI9DW+8oR12JKjuxBXimaQAL5LBwbB0UKMTicWrU44cUYhnkAK8KMbHw8tljU7kZk1NoRM/ciT8kVeIZ4YCvAhmZuZHJ9qVWhYSh/jgoEI8Q/RsLoKhoXCs7/Xrk65E0iwO8aEhhXhGKMDzbnw8vEml0YnUoqkpzMQHB0OQK8RTTQGeZzMz4TCxHR0anUjt4k783XcV4imnZ3WeHTkC165Ba2vSlUjW3BzikkoK8LyamAgBrtGJLFd1iB85knQ1sgAFeB5pdCL1Eof44cMK8RTSszuPjh2DK1c0OpH6iN/YVIinjgI8by5cCCsIenqSrkTypLl5PsSPHk26GokowPNkdjYcJra9XaMTqb84xA8dUoinhJ7leXLsGFy6BG1tSVcieVUd4seOJV1N4SnA8+LixbBaQKtOpNHiEH/77XBoYkmMAjwP4tFJW1t4cok0WhziBw4oxBOkAM+D48dDB97ennQlUiTNzWGJ4cGD4Yz3suoU4FkXj0606kSSUN2JK8RXXc0BbmbNZrbPzH4d3d5gZi+b2WB02d24MmVB8eiktVWjE0lOczNs3KgQT8BSOvCngENVt58Gdrv7fcDu6LasphMnwrpvjU4kaaVSCPG33oKTJ5OupjBqCnAz2wx8Fni2avPjwK7o+i7gifqWJrc1ORlOgbVxY9KViASlUhinKMRXTa0d+PeBbwNzVdv63H0EILq8o861ya3MzWl0IulU3YmfOpV0Nbm3aICb2eeAMXffu5xvYGY7zGzAzAYqlcpyvoTcbHRUoxNJrzjEDxwIhzOWhqmlA38Y+LyZHQd+BjxiZj8BRs1sE0B0ObbQJ7v7Tnfvd/f+3t7eOpVdYHNzYdVJZ2fSlYjcWqkUXh3qTc2GWjTA3f077r7Z3bcCXwJ+5+5fAV4Ctkd32w682LAqZd7YWDjSYEtL0pWI3F65HHa3VxfeMCtZB/4M8JiZDQKPRbelkebmwhuX6r4lC5qbw0HV1IU3TGkpd3b3V4BXouvngUfrX5Lc0tgYXL4MfX1JVyJSm7gLv+cevWpsAO2JmRVx993VlXQlIrVrbgYzdeENogDPikpFs2/Jpu7ucLwezcLrTgGeBZp9S5bF+ypoXXjdKcCzoFIJs29135JV3d3hLD7XryddSa4owNNO3bfkQTwL1y72daUAT7tKJZwmTd23ZF25rC68zhTgaeYe9rrUyhPJg7gL1yy8bhTgaabuW/Kmq0tdeB0pwNMq7r47OpKuRKR+StG+g+rC60IBnlaVSjhd2vr1SVciUl9xFz41lXQlmacAT6O4+9bKE8mjUin8jqsLXzEFeBqdO6fuW/ItXpGiLnxFFOBpo9m3FEGpFPZxOH066UoyTQGeNufPh+67tTXpSkQaq1yGoSF14SugAE8T97DXpU6VJkUQz8LVhS+bAjxNzp8P57pU9y1FoS58RRTgaaHZtxSRuvAVUYCnxXvvwcSEum8pnrgLn55OupLMUYCngWbfUmRxF37mTNKVZI4CPA3eey/Mvtvakq5EJBnlchghqgtfEgV40uLuW+EtRRavC1cXviQK8KTFs28FuBRdd7e68CVSgCfJHQYHNfsWgfkufHg46UoyQwGepPHx0IGr+xYJ1IUviQI8KfG6b4W3yLxSCWZn1YXXaNEAN7MWM3vVzN4ws4Nm9i/R9g1m9rKZDUaX3Y0vN0fi7lvjE5EbxStSZmaSriT1aunArwOPuPtHgY8BnzGzh4Cngd3ufh+wO7ottYhn3+q+Rd5vzZoQ3lqRsqhFA9yDS9HNNdGHA48Du6Ltu4AnGlJhHk1MhOOeqPsWWVh3d2hy1IXfVk0zcDNrNrP9wBjwsrvvAfrcfQQguryjcWXmjLpvkduLu3DNwm+rpgB391l3/xiwGfiEmX2k1m9gZjvMbMDMBiqVynLrzI/xcXXfIrUol9WFL2JJq1DcfQJ4BfgMMGpmmwCiy7FbfM5Od+939/7e3t4VlpsDg4M6YJVILdasCYeZHRlJupLUqmUVSq+ZlaPr64FPA4eBl4Dt0d22Ay82qsjcGB8P57tU9y1Sm3hduLrwBZVquM8mYJeZNRMC/3l3/7WZ/RF43syeBE4CX2hgnfkwNKTZt8hSxF342bOweXPS1aTOogHu7m8CDy6w/TzwaCOKyqWJCahUoK8v6UpEsiVeF37nnWFHH/kz7Ym5WoaGNPsWWY61a+H69dCFyw0U4Ksh7r51ujSR5Ym78NnZpCtJFQX4ahgagvXrk65CJLviLlwrUm6gAG+0CxdgbEzdt8hKxevC1YX/mQK80QYH1X2L1MPatXDtmmbhVRTgjXThQph9d3YmXYlIPmgWfgMFeCMNDUFLS9JViOTH2rVw9aq68IgCvFHi2be6b5H6Uhf+ZwrwRjlyRN23SCOsWxe68LEFD79UKArwRrh4MbzE08oTkcYol+Hw4cJ34QrwRohn32ZJVyKST+vWhRUpBe/CFeD1dvEijI5q9i3SaF1doQufm0u6ksQowOvtyJHQHaj7FmmsuAsfHU26ksQowOtpcjLMvtV9i6yOzs6wIqWgXbgCvJ6OHAnrVNV9i6yOlha4cqWws3AFeL1MToYD7XR1JV2JSLF0dsI77xSyC1eA18vRo+q+RZLQ0gKXLxeyC1eA18PkJAwPq/sWSUpXVyG7cAV4PRw7pu5bJEnxLLxSSbqSVaUAX6lLl+DMGXXfIkkr4CxcAb5Smn2LpEM8Cy9QF64AXwl13yLpUrAuXAG+Epp9i6RLS0torArShSvAl+vyZTh9Wt23SNp0dYW9M92TrqThFODLdewYrFmj7lskbQrUhSvAl+PyZTh1KhyTWETSp6OjEF34ogFuZneb2e/N7JCZHTSzp6LtG8zsZTMbjC67G19uShw/ru5bJM3Wrw+Hds55F15LBz4DfMvd7wceAr5uZg8ATwO73f0+YHd0O/8uX4aTJ9V9i6RdfKTCHHfhiwa4u4+4++vR9UngEHAX8DiwK7rbLuCJRhWZKuq+RbIh7sLPn0+6koZZ0gzczLYCDwJ7gD53H4EQ8sAdt/icHWY2YGYDlay/nBkeDgGulSci2dDVBW+8EV4551DNAW5m7cAvgG+6+8VaP8/dd7p7v7v39/b2LqfGdBgehv37YeNGaNJ7vyKZ0NICpRLs2ZPLEK8picxsDSG8n3P3X0abR81sU/Tvm4D8HstxZAT27YOenvDLICLZ0d4Ozc25DPFaVqEY8EPgkLt/r+qfXgK2R9e3Ay/Wv7wUOHtW4S2SdXGIv/pqOGphTtTSgT8MfBV4xMz2Rx9/BzwDPGZmg8Bj0e18GR2F11+HDRvCG5cikl3t7WH8uWdPbkJ80ZbS3f8PuNWSi0frW06KjI7C3r0Kb5E8aW8PJ2DZswc++UlobU26ohXRu3ELUectkl8dHWEZcA7GKQrwm42Nhc67u1vhLZJXHR3h8tVX4erVZGtZAQV4tbExGBhQeIsUQUdH2Etzz57MhrgCPFbdea9dm3Q1IrIaOjtDiGe0E1eAQzjgzd694fgmCm+RYunsDGfwyWCIK8ArlTA2UXiLFFdnJ8zOZi7Eix3gCm8RiXV1hRB/7TW4di3pampS3AA/dy78oLq6FN4iEnR1wcxM6MQzEOLFDPBz58IPqFyGdeuSrkZE0qSrC6anM9GJFy/Az59XeIvI7ZXLMDWV+hAvVoArvEWkVnGIDwzA9etJV7Og4gR4HN5dXQpvEalNuRzCO6UhXowAHx8P4d3ZqfAWkaUpl8MYJYUhnv8AHx8Pu8p2doazc4iILFVKQzzfAR6Hd0eHwltEViaFIZ7fAFd4i0i9VYf41FTS1eQ0wCcmwsxb4S0i9VYuh93tUxDi+QvwiQn405/CmTcU3iLSCN3d4WQQCYd4vgJ8YkJjExFZHXGI792bWIjnJ8AvXAjhrc5bRFZLdzdcupRYiOcjwC9cCGOTtjaFt4isrg0b5kN8enpVv3X2AzzuvNvaYP36pKsRkSJKKMSzHeAXL4bwbm1VeItIsjZsCJn0+uurFuLZDfCLF8PYROEtImnR07OqIZ7NAI877/XrFd4iki4bNoTR7r59DQ/xRQPczH5kZmNmdqBq2wYze9nMBqPL7oZWWW1yMoR3S0vovkVE0qanJyxrbnCI19KB/wfwmZu2PQ3sdvf7gN3R7cabnAxjE4W3iKRdHOL794fTtDXAogHu7v8DvHfT5seBXdH1XcATda7r/RTeIpI1PT3huEz79jUkxJc7A+9z9xGA6PKOW93RzHaY2YCZDVQqlWV+O+DQIVizRuEtItnS0wNjYzA6Wvcv3fA3Md19p7v3u3t/b2/v8r/QzEwIcBGRrCmVYG6u7l92uQE+amabAKLLsfqVJCIitVhugL8EbI+ubwderE85IiJSq1qWEf4U+CPwITM7bWZPAs8Aj5nZIPBYdFtERFZRabE7uPuXb/FPj9a5FhERWYJs7okpIiIKcBGRrFKAi4hklAJcRCSjFOAiIhmlABcRySgFuIhIRinARUQySgEuIpJRCnARkYxSgIuIZJQCXEQkoxTgIiIZpQAXEckoBbiISEYpwEVEMkoBLiKSUQpwEZGMUoCLiGSUAlxEJKMU4CIiGaUAFxHJKAW4iEhGKcBFRDJKAS4iklErCnAz+4yZvWNmQ2b2dL2KEhGRxS07wM2sGfh34G+BB4Avm9kD9SpMRERur7SCz/0EMOTuRwHM7GfA48Db9ShsQXNzMDPTsC8vItIQ7g35sisJ8LuAU1W3TwOfvPlOZrYD2AGwZcuW5X+3chlGRxXgIpI969aFjzpbSYDbAtve92fG3XcCOwH6+/uX/2fogQfCh4iIACt7E/M0cHfV7c3A8MrKERGRWq0kwF8D7jOzbWa2FvgS8FJ9yhIRkcUse4Ti7jNm9g/AfwHNwI/c/WDdKhMRkdtayQwcd/8N8Js61SIiIkugPTFFRDJKAS4iklEKcBGRjFKAi4hklHmDdvFc8JuZVYATy/z0jcC5OpaTdXo85umxuJEejxvl4fG4x917b964qgG+EmY24O79SdeRFno85umxuJEejxvl+fHQCEVEJKMU4CIiGZWlAN+ZdAEpo8djnh6LG+nxuFFuH4/MzMBFRORGWerARUSkigJcRCSjMhHgOnlyYGZ3m9nvzeyQmR00s6eSrikNzKzZzPaZ2a+TriVpZlY2sxfM7HD0e/KXSdeUFDP7p+h5csDMfmpmLUnXVG+pD3CdPPkGM8C33P1+4CHg6wV+LKo9BRxKuoiU+Dfgt+7+F8BHKejjYmZ3Af8I9Lv7RwiHvP5SslXVX+oDnKqTJ7v7FBCfPLlw3H3E3V+Prk8Snpx3JVtVssxsM/BZ4Nmka0mamXUCnwJ+CODuU+4+kWxViSoB682sBLSSwzOGZSHAFzp5cqFDC8DMtgIPAnuSrSRx3we+DcwlXUgK3AtUgB9HI6Vnzawt6aKS4O5ngH8FTgIjwAV3/+9kq6q/LAR4TSdPLhIzawd+AXzT3S8mXU9SzOxzwJi77026lpQoAR8HfuDuDwKXgUK+Z2Rm3YRX6tuADwBtZvaVZKuqvywEuE6eXMXM1hDC+zl3/2XS9STsYeDzZnacMFp7xMx+kmxJiToNnHb3+FXZC4RAL6JPA8fcveLu08Avgb9KuKa6y0KA6+TJETMzwnzzkLt/L+l6kubu33H3ze6+lfB78Tt3z12XVSt3PwucMrMPRZseBd5OsKQknQQeMrPW6HnzKDl8Q3dF58RcDTp58g0eBr4KvGVm+6Nt343OTSoC8A3guajZOQp8LeF6EuHue8zsBeB1wuqtfeRwl3rtSi8iklFZGKGIiMgCFOAiIhmlABcRySgFuIhIRinARUQySgEuIpJRCnARkYz6f/C0fZTLaOb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1"/>
          <a:stretch>
            <a:fillRect/>
          </a:stretch>
        </p:blipFill>
        <p:spPr>
          <a:xfrm>
            <a:off x="4885509" y="3863612"/>
            <a:ext cx="5725341" cy="30670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NumPy</a:t>
            </a:r>
            <a:r>
              <a:rPr lang="en-IN" dirty="0" smtClean="0"/>
              <a:t>: Numerical Python</a:t>
            </a:r>
            <a:endParaRPr lang="en-IN" dirty="0"/>
          </a:p>
        </p:txBody>
      </p:sp>
      <p:sp>
        <p:nvSpPr>
          <p:cNvPr id="3" name="Content Placeholder 2"/>
          <p:cNvSpPr>
            <a:spLocks noGrp="1"/>
          </p:cNvSpPr>
          <p:nvPr>
            <p:ph idx="1"/>
          </p:nvPr>
        </p:nvSpPr>
        <p:spPr/>
        <p:txBody>
          <a:bodyPr/>
          <a:lstStyle/>
          <a:p>
            <a:r>
              <a:rPr lang="en-IN" dirty="0" smtClean="0"/>
              <a:t>It is an extension to the Python Programming language that adds support for large and multidimensional arrays.</a:t>
            </a:r>
            <a:endParaRPr lang="en-IN" dirty="0" smtClean="0"/>
          </a:p>
          <a:p>
            <a:r>
              <a:rPr lang="en-IN" dirty="0" smtClean="0"/>
              <a:t>It has an extensive API for mathematical, logical, statistical and many more functions to operate on arrays.</a:t>
            </a:r>
            <a:endParaRPr lang="en-IN" dirty="0" smtClean="0"/>
          </a:p>
          <a:p>
            <a:pPr marL="0" indent="0">
              <a:buNone/>
            </a:pPr>
            <a:r>
              <a:rPr lang="en-IN" dirty="0" smtClean="0"/>
              <a:t>Installation of </a:t>
            </a:r>
            <a:r>
              <a:rPr lang="en-IN" dirty="0" err="1" smtClean="0"/>
              <a:t>Numpy</a:t>
            </a:r>
            <a:r>
              <a:rPr lang="en-IN" dirty="0" smtClean="0"/>
              <a:t>:</a:t>
            </a:r>
            <a:endParaRPr lang="en-IN" dirty="0" smtClean="0"/>
          </a:p>
          <a:p>
            <a:pPr marL="514350" indent="-514350">
              <a:buAutoNum type="arabicPeriod"/>
            </a:pPr>
            <a:r>
              <a:rPr lang="en-IN" dirty="0" smtClean="0"/>
              <a:t>Download </a:t>
            </a:r>
            <a:r>
              <a:rPr lang="en-IN" dirty="0" err="1" smtClean="0"/>
              <a:t>Numpy</a:t>
            </a:r>
            <a:r>
              <a:rPr lang="en-IN" dirty="0" smtClean="0"/>
              <a:t> from </a:t>
            </a:r>
            <a:r>
              <a:rPr lang="en-IN" dirty="0" smtClean="0">
                <a:hlinkClick r:id="rId1"/>
              </a:rPr>
              <a:t>Python Extension Packages for Windows - Christoph </a:t>
            </a:r>
            <a:r>
              <a:rPr lang="en-IN" dirty="0" err="1" smtClean="0">
                <a:hlinkClick r:id="rId1"/>
              </a:rPr>
              <a:t>Gohlke</a:t>
            </a:r>
            <a:r>
              <a:rPr lang="en-IN" dirty="0" smtClean="0">
                <a:hlinkClick r:id="rId1"/>
              </a:rPr>
              <a:t> (uci.edu)</a:t>
            </a:r>
            <a:endParaRPr lang="en-IN" dirty="0" smtClean="0"/>
          </a:p>
          <a:p>
            <a:pPr marL="514350" indent="-514350">
              <a:buAutoNum type="arabicPeriod"/>
            </a:pPr>
            <a:r>
              <a:rPr lang="en-IN" dirty="0" smtClean="0"/>
              <a:t>Open windows terminal </a:t>
            </a:r>
            <a:endParaRPr lang="en-IN" dirty="0" smtClean="0"/>
          </a:p>
          <a:p>
            <a:pPr marL="514350" indent="-514350">
              <a:buAutoNum type="arabicPeriod"/>
            </a:pPr>
            <a:r>
              <a:rPr lang="en-IN" dirty="0" smtClean="0"/>
              <a:t>Type pip install path-of-</a:t>
            </a:r>
            <a:r>
              <a:rPr lang="en-IN" dirty="0" err="1" smtClean="0"/>
              <a:t>numpy</a:t>
            </a:r>
            <a:r>
              <a:rPr lang="en-IN" dirty="0" smtClean="0"/>
              <a:t> installation file</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Plot</a:t>
            </a:r>
            <a:endParaRPr lang="en-IN" dirty="0"/>
          </a:p>
        </p:txBody>
      </p:sp>
      <p:sp>
        <p:nvSpPr>
          <p:cNvPr id="3" name="Content Placeholder 2"/>
          <p:cNvSpPr>
            <a:spLocks noGrp="1"/>
          </p:cNvSpPr>
          <p:nvPr>
            <p:ph idx="1"/>
          </p:nvPr>
        </p:nvSpPr>
        <p:spPr/>
        <p:txBody>
          <a:bodyPr/>
          <a:lstStyle/>
          <a:p>
            <a:r>
              <a:rPr lang="en-IN" dirty="0"/>
              <a:t>import </a:t>
            </a:r>
            <a:r>
              <a:rPr lang="en-IN" dirty="0" err="1"/>
              <a:t>matplotlib.pyplot</a:t>
            </a:r>
            <a:r>
              <a:rPr lang="en-IN" dirty="0"/>
              <a:t> as </a:t>
            </a:r>
            <a:r>
              <a:rPr lang="en-IN" dirty="0" err="1"/>
              <a:t>plt</a:t>
            </a:r>
            <a:endParaRPr lang="en-IN" dirty="0"/>
          </a:p>
          <a:p>
            <a:r>
              <a:rPr lang="en-IN" dirty="0"/>
              <a:t>x = [14,23,23,25,34,43,55,56,63,64,65,67,76,82,85,87,87,95]</a:t>
            </a:r>
            <a:endParaRPr lang="en-IN" dirty="0"/>
          </a:p>
          <a:p>
            <a:r>
              <a:rPr lang="en-IN" dirty="0"/>
              <a:t>y = [34,45,34,23,43,76,26,18,24,74,23,56,23,23,34,56,32,23]</a:t>
            </a:r>
            <a:endParaRPr lang="en-IN" dirty="0"/>
          </a:p>
          <a:p>
            <a:r>
              <a:rPr lang="en-IN" dirty="0" err="1"/>
              <a:t>plt.plot</a:t>
            </a:r>
            <a:r>
              <a:rPr lang="en-IN" dirty="0"/>
              <a:t>(x, y, 'b^')</a:t>
            </a:r>
            <a:endParaRPr lang="en-IN" dirty="0"/>
          </a:p>
          <a:p>
            <a:r>
              <a:rPr lang="en-IN" dirty="0" err="1"/>
              <a:t>plt.suptitle</a:t>
            </a:r>
            <a:r>
              <a:rPr lang="en-IN" dirty="0"/>
              <a:t>("Plot")</a:t>
            </a:r>
            <a:endParaRPr lang="en-IN" dirty="0"/>
          </a:p>
          <a:p>
            <a:r>
              <a:rPr lang="en-IN" dirty="0" err="1"/>
              <a:t>plt.show</a:t>
            </a:r>
            <a:r>
              <a:rPr lang="en-IN" dirty="0"/>
              <a:t>()</a:t>
            </a:r>
            <a:endParaRPr lang="en-IN" dirty="0"/>
          </a:p>
        </p:txBody>
      </p:sp>
      <p:pic>
        <p:nvPicPr>
          <p:cNvPr id="4" name="Picture 3"/>
          <p:cNvPicPr>
            <a:picLocks noChangeAspect="1"/>
          </p:cNvPicPr>
          <p:nvPr/>
        </p:nvPicPr>
        <p:blipFill>
          <a:blip r:embed="rId1"/>
          <a:stretch>
            <a:fillRect/>
          </a:stretch>
        </p:blipFill>
        <p:spPr>
          <a:xfrm>
            <a:off x="6224724" y="3205978"/>
            <a:ext cx="4514850" cy="34766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sp>
        <p:nvSpPr>
          <p:cNvPr id="3" name="Content Placeholder 2"/>
          <p:cNvSpPr>
            <a:spLocks noGrp="1"/>
          </p:cNvSpPr>
          <p:nvPr>
            <p:ph idx="1"/>
          </p:nvPr>
        </p:nvSpPr>
        <p:spPr/>
        <p:txBody>
          <a:bodyPr>
            <a:normAutofit fontScale="70000" lnSpcReduction="20000"/>
          </a:bodyPr>
          <a:lstStyle/>
          <a:p>
            <a:r>
              <a:rPr lang="en-US" dirty="0" err="1"/>
              <a:t>Heatmaps</a:t>
            </a:r>
            <a:r>
              <a:rPr lang="en-US" dirty="0"/>
              <a:t> are useful for visualizing scalar functions of two variables. They provide a “flat” image </a:t>
            </a:r>
            <a:r>
              <a:rPr lang="en-US" dirty="0" smtClean="0"/>
              <a:t>of two-dimensional </a:t>
            </a:r>
            <a:r>
              <a:rPr lang="en-US" dirty="0"/>
              <a:t>histogram </a:t>
            </a:r>
            <a:br>
              <a:rPr lang="en-US" dirty="0"/>
            </a:br>
            <a:r>
              <a:rPr lang="en-IN" dirty="0"/>
              <a:t>import </a:t>
            </a:r>
            <a:r>
              <a:rPr lang="en-IN" dirty="0" err="1"/>
              <a:t>numpy</a:t>
            </a:r>
            <a:r>
              <a:rPr lang="en-IN" dirty="0"/>
              <a:t> as </a:t>
            </a:r>
            <a:r>
              <a:rPr lang="en-IN" dirty="0" smtClean="0"/>
              <a:t>np</a:t>
            </a:r>
            <a:endParaRPr lang="en-IN" dirty="0"/>
          </a:p>
          <a:p>
            <a:pPr marL="0" indent="0">
              <a:buNone/>
            </a:pPr>
            <a:r>
              <a:rPr lang="en-IN" dirty="0" smtClean="0"/>
              <a:t>import </a:t>
            </a:r>
            <a:r>
              <a:rPr lang="en-IN" dirty="0" err="1"/>
              <a:t>matplotlib.pyplot</a:t>
            </a:r>
            <a:r>
              <a:rPr lang="en-IN" dirty="0"/>
              <a:t> as </a:t>
            </a:r>
            <a:r>
              <a:rPr lang="en-IN" dirty="0" err="1"/>
              <a:t>plt</a:t>
            </a:r>
            <a:br>
              <a:rPr lang="en-IN" dirty="0"/>
            </a:br>
            <a:r>
              <a:rPr lang="en-IN" dirty="0" err="1" smtClean="0"/>
              <a:t>N_numbers</a:t>
            </a:r>
            <a:r>
              <a:rPr lang="en-IN" dirty="0" smtClean="0"/>
              <a:t> </a:t>
            </a:r>
            <a:r>
              <a:rPr lang="en-IN" dirty="0"/>
              <a:t>= 100000</a:t>
            </a:r>
            <a:br>
              <a:rPr lang="en-IN" dirty="0"/>
            </a:br>
            <a:r>
              <a:rPr lang="en-IN" dirty="0" err="1"/>
              <a:t>N_bins</a:t>
            </a:r>
            <a:r>
              <a:rPr lang="en-IN" dirty="0"/>
              <a:t> = </a:t>
            </a:r>
            <a:r>
              <a:rPr lang="en-IN" dirty="0" smtClean="0"/>
              <a:t>100</a:t>
            </a:r>
            <a:br>
              <a:rPr lang="en-IN" dirty="0"/>
            </a:br>
            <a:r>
              <a:rPr lang="en-IN" dirty="0" err="1"/>
              <a:t>np.random.seed</a:t>
            </a:r>
            <a:r>
              <a:rPr lang="en-IN" dirty="0"/>
              <a:t>(0</a:t>
            </a:r>
            <a:r>
              <a:rPr lang="en-IN" dirty="0" smtClean="0"/>
              <a:t>)</a:t>
            </a:r>
            <a:br>
              <a:rPr lang="en-IN" dirty="0"/>
            </a:br>
            <a:r>
              <a:rPr lang="en-IN" dirty="0"/>
              <a:t>x, y = </a:t>
            </a:r>
            <a:r>
              <a:rPr lang="en-IN" dirty="0" err="1" smtClean="0"/>
              <a:t>np.random.multivariate_normal</a:t>
            </a:r>
            <a:r>
              <a:rPr lang="en-IN" dirty="0" smtClean="0"/>
              <a:t>(mean</a:t>
            </a:r>
            <a:r>
              <a:rPr lang="en-IN" dirty="0"/>
              <a:t>=[0.0, 0.0], </a:t>
            </a:r>
            <a:r>
              <a:rPr lang="en-IN" dirty="0" err="1" smtClean="0"/>
              <a:t>cov</a:t>
            </a:r>
            <a:r>
              <a:rPr lang="en-IN" dirty="0"/>
              <a:t>=[[1.0, 0.4</a:t>
            </a:r>
            <a:r>
              <a:rPr lang="en-IN" dirty="0" smtClean="0"/>
              <a:t>],[</a:t>
            </a:r>
            <a:r>
              <a:rPr lang="en-IN" dirty="0"/>
              <a:t>0.4, 0.25]],  </a:t>
            </a:r>
            <a:r>
              <a:rPr lang="en-IN" dirty="0" smtClean="0"/>
              <a:t>size=</a:t>
            </a:r>
            <a:r>
              <a:rPr lang="en-IN" dirty="0" err="1" smtClean="0"/>
              <a:t>N_numbers</a:t>
            </a:r>
            <a:r>
              <a:rPr lang="en-IN" dirty="0" smtClean="0"/>
              <a:t>).</a:t>
            </a:r>
            <a:r>
              <a:rPr lang="en-IN" dirty="0"/>
              <a:t>T </a:t>
            </a:r>
            <a:endParaRPr lang="en-IN" dirty="0" smtClean="0"/>
          </a:p>
          <a:p>
            <a:pPr marL="0" indent="0">
              <a:buNone/>
            </a:pPr>
            <a:r>
              <a:rPr lang="en-IN" dirty="0"/>
              <a:t>plt.hist2d(x, </a:t>
            </a:r>
            <a:r>
              <a:rPr lang="en-IN" dirty="0" smtClean="0"/>
              <a:t>y) </a:t>
            </a:r>
            <a:br>
              <a:rPr lang="en-IN" dirty="0"/>
            </a:br>
            <a:r>
              <a:rPr lang="en-IN" dirty="0" err="1"/>
              <a:t>cb</a:t>
            </a:r>
            <a:r>
              <a:rPr lang="en-IN" dirty="0"/>
              <a:t> = </a:t>
            </a:r>
            <a:r>
              <a:rPr lang="en-IN" dirty="0" err="1"/>
              <a:t>plt.colorbar</a:t>
            </a:r>
            <a:r>
              <a:rPr lang="en-IN" dirty="0"/>
              <a:t>()</a:t>
            </a:r>
            <a:br>
              <a:rPr lang="en-IN" dirty="0"/>
            </a:br>
            <a:r>
              <a:rPr lang="en-IN" dirty="0" err="1"/>
              <a:t>cb.set_label</a:t>
            </a:r>
            <a:r>
              <a:rPr lang="en-IN" dirty="0"/>
              <a:t>('Number of entries</a:t>
            </a:r>
            <a:r>
              <a:rPr lang="en-IN" dirty="0" smtClean="0"/>
              <a:t>')</a:t>
            </a:r>
            <a:br>
              <a:rPr lang="en-IN" dirty="0"/>
            </a:br>
            <a:r>
              <a:rPr lang="en-IN" dirty="0" err="1"/>
              <a:t>plt.title</a:t>
            </a:r>
            <a:r>
              <a:rPr lang="en-IN" dirty="0"/>
              <a:t>('</a:t>
            </a:r>
            <a:r>
              <a:rPr lang="en-IN" dirty="0" err="1"/>
              <a:t>Heatmap</a:t>
            </a:r>
            <a:r>
              <a:rPr lang="en-IN" dirty="0"/>
              <a:t> of 2D normally distributed data points')</a:t>
            </a:r>
            <a:br>
              <a:rPr lang="en-IN" dirty="0"/>
            </a:br>
            <a:r>
              <a:rPr lang="en-IN" dirty="0" err="1"/>
              <a:t>plt.xlabel</a:t>
            </a:r>
            <a:r>
              <a:rPr lang="en-IN" dirty="0"/>
              <a:t>('x axis')</a:t>
            </a:r>
            <a:br>
              <a:rPr lang="en-IN" dirty="0"/>
            </a:br>
            <a:r>
              <a:rPr lang="en-IN" dirty="0" err="1"/>
              <a:t>plt.ylabel</a:t>
            </a:r>
            <a:r>
              <a:rPr lang="en-IN" dirty="0"/>
              <a:t>('y axis</a:t>
            </a:r>
            <a:r>
              <a:rPr lang="en-IN" dirty="0" smtClean="0"/>
              <a:t>')</a:t>
            </a:r>
            <a:br>
              <a:rPr lang="en-IN" dirty="0"/>
            </a:br>
            <a:r>
              <a:rPr lang="en-IN" dirty="0" err="1"/>
              <a:t>plt.show</a:t>
            </a:r>
            <a:r>
              <a:rPr lang="en-IN" dirty="0"/>
              <a:t>() </a:t>
            </a:r>
            <a:br>
              <a:rPr lang="en-IN" dirty="0"/>
            </a:br>
            <a:br>
              <a:rPr lang="en-IN" dirty="0"/>
            </a:br>
            <a:endParaRPr lang="en-IN" dirty="0"/>
          </a:p>
        </p:txBody>
      </p:sp>
      <p:pic>
        <p:nvPicPr>
          <p:cNvPr id="5" name="Picture 4"/>
          <p:cNvPicPr>
            <a:picLocks noChangeAspect="1"/>
          </p:cNvPicPr>
          <p:nvPr/>
        </p:nvPicPr>
        <p:blipFill>
          <a:blip r:embed="rId1"/>
          <a:stretch>
            <a:fillRect/>
          </a:stretch>
        </p:blipFill>
        <p:spPr>
          <a:xfrm>
            <a:off x="7127694" y="3961719"/>
            <a:ext cx="4829175" cy="2896281"/>
          </a:xfrm>
          <a:prstGeom prst="rect">
            <a:avLst/>
          </a:prstGeom>
        </p:spPr>
      </p:pic>
      <p:pic>
        <p:nvPicPr>
          <p:cNvPr id="4" name="Picture 3"/>
          <p:cNvPicPr>
            <a:picLocks noChangeAspect="1"/>
          </p:cNvPicPr>
          <p:nvPr/>
        </p:nvPicPr>
        <p:blipFill>
          <a:blip r:embed="rId2"/>
          <a:stretch>
            <a:fillRect/>
          </a:stretch>
        </p:blipFill>
        <p:spPr>
          <a:xfrm>
            <a:off x="7127693" y="3664064"/>
            <a:ext cx="4675687" cy="285341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Import </a:t>
            </a:r>
            <a:r>
              <a:rPr lang="en-IN" dirty="0" err="1" smtClean="0"/>
              <a:t>numpy</a:t>
            </a:r>
            <a:r>
              <a:rPr lang="en-IN" dirty="0" smtClean="0"/>
              <a:t> as np</a:t>
            </a:r>
            <a:endParaRPr lang="en-IN" dirty="0" smtClean="0"/>
          </a:p>
          <a:p>
            <a:pPr marL="0" indent="0">
              <a:buNone/>
            </a:pPr>
            <a:r>
              <a:rPr lang="en-IN" dirty="0" smtClean="0"/>
              <a:t>import </a:t>
            </a:r>
            <a:r>
              <a:rPr lang="en-IN" dirty="0" err="1"/>
              <a:t>matplotlib.pyplot</a:t>
            </a:r>
            <a:r>
              <a:rPr lang="en-IN" dirty="0"/>
              <a:t> as </a:t>
            </a:r>
            <a:r>
              <a:rPr lang="en-IN" dirty="0" err="1"/>
              <a:t>plt</a:t>
            </a:r>
            <a:br>
              <a:rPr lang="en-IN" dirty="0"/>
            </a:br>
            <a:r>
              <a:rPr lang="en-IN" dirty="0" err="1" smtClean="0"/>
              <a:t>N_numbers</a:t>
            </a:r>
            <a:r>
              <a:rPr lang="en-IN" dirty="0" smtClean="0"/>
              <a:t> </a:t>
            </a:r>
            <a:r>
              <a:rPr lang="en-IN" dirty="0"/>
              <a:t>= 100000</a:t>
            </a:r>
            <a:br>
              <a:rPr lang="en-IN" dirty="0"/>
            </a:br>
            <a:r>
              <a:rPr lang="en-IN" dirty="0" err="1"/>
              <a:t>N_bins</a:t>
            </a:r>
            <a:r>
              <a:rPr lang="en-IN" dirty="0"/>
              <a:t> = </a:t>
            </a:r>
            <a:r>
              <a:rPr lang="en-IN" dirty="0" smtClean="0"/>
              <a:t>100</a:t>
            </a:r>
            <a:br>
              <a:rPr lang="en-IN" dirty="0"/>
            </a:br>
            <a:r>
              <a:rPr lang="en-IN" dirty="0" err="1"/>
              <a:t>np.random.seed</a:t>
            </a:r>
            <a:r>
              <a:rPr lang="en-IN" dirty="0"/>
              <a:t>(0</a:t>
            </a:r>
            <a:r>
              <a:rPr lang="en-IN" dirty="0" smtClean="0"/>
              <a:t>)</a:t>
            </a:r>
            <a:br>
              <a:rPr lang="en-IN" dirty="0"/>
            </a:br>
            <a:r>
              <a:rPr lang="en-IN" dirty="0"/>
              <a:t>x, y = </a:t>
            </a:r>
            <a:r>
              <a:rPr lang="en-IN" dirty="0" err="1" smtClean="0"/>
              <a:t>np.random.multivariate_normal</a:t>
            </a:r>
            <a:r>
              <a:rPr lang="en-IN" dirty="0" smtClean="0"/>
              <a:t>(mean</a:t>
            </a:r>
            <a:r>
              <a:rPr lang="en-IN" dirty="0"/>
              <a:t>=[0.0, 0.0], </a:t>
            </a:r>
            <a:r>
              <a:rPr lang="en-IN" dirty="0" err="1" smtClean="0"/>
              <a:t>cov</a:t>
            </a:r>
            <a:r>
              <a:rPr lang="en-IN" dirty="0"/>
              <a:t>=[[1.0, 0.4</a:t>
            </a:r>
            <a:r>
              <a:rPr lang="en-IN" dirty="0" smtClean="0"/>
              <a:t>],[</a:t>
            </a:r>
            <a:r>
              <a:rPr lang="en-IN" dirty="0"/>
              <a:t>0.4, 0.25]],  </a:t>
            </a:r>
            <a:r>
              <a:rPr lang="en-IN" dirty="0" smtClean="0"/>
              <a:t>size=</a:t>
            </a:r>
            <a:r>
              <a:rPr lang="en-IN" dirty="0" err="1" smtClean="0"/>
              <a:t>N_numbers</a:t>
            </a:r>
            <a:r>
              <a:rPr lang="en-IN" dirty="0" smtClean="0"/>
              <a:t>).</a:t>
            </a:r>
            <a:r>
              <a:rPr lang="en-IN" dirty="0"/>
              <a:t>T </a:t>
            </a:r>
            <a:endParaRPr lang="en-IN" dirty="0" smtClean="0"/>
          </a:p>
          <a:p>
            <a:pPr marL="0" indent="0">
              <a:buNone/>
            </a:pPr>
            <a:r>
              <a:rPr lang="en-IN" dirty="0"/>
              <a:t>plt.hist2d(x, y, </a:t>
            </a:r>
            <a:r>
              <a:rPr lang="en-IN" dirty="0" smtClean="0"/>
              <a:t>bins=</a:t>
            </a:r>
            <a:r>
              <a:rPr lang="en-IN" dirty="0" err="1" smtClean="0"/>
              <a:t>N_bins</a:t>
            </a:r>
            <a:r>
              <a:rPr lang="en-IN"/>
              <a:t>)</a:t>
            </a:r>
            <a:br>
              <a:rPr lang="en-IN" dirty="0"/>
            </a:br>
            <a:r>
              <a:rPr lang="en-IN" dirty="0" err="1"/>
              <a:t>cb</a:t>
            </a:r>
            <a:r>
              <a:rPr lang="en-IN" dirty="0"/>
              <a:t> = </a:t>
            </a:r>
            <a:r>
              <a:rPr lang="en-IN" dirty="0" err="1"/>
              <a:t>plt.colorbar</a:t>
            </a:r>
            <a:r>
              <a:rPr lang="en-IN" dirty="0"/>
              <a:t>()</a:t>
            </a:r>
            <a:br>
              <a:rPr lang="en-IN" dirty="0"/>
            </a:br>
            <a:r>
              <a:rPr lang="en-IN" dirty="0" err="1"/>
              <a:t>cb.set_label</a:t>
            </a:r>
            <a:r>
              <a:rPr lang="en-IN" dirty="0"/>
              <a:t>('Number of entries</a:t>
            </a:r>
            <a:r>
              <a:rPr lang="en-IN" dirty="0" smtClean="0"/>
              <a:t>')</a:t>
            </a:r>
            <a:br>
              <a:rPr lang="en-IN" dirty="0"/>
            </a:br>
            <a:r>
              <a:rPr lang="en-IN" dirty="0" err="1"/>
              <a:t>plt.title</a:t>
            </a:r>
            <a:r>
              <a:rPr lang="en-IN" dirty="0"/>
              <a:t>('</a:t>
            </a:r>
            <a:r>
              <a:rPr lang="en-IN" dirty="0" err="1"/>
              <a:t>Heatmap</a:t>
            </a:r>
            <a:r>
              <a:rPr lang="en-IN" dirty="0"/>
              <a:t> of 2D normally distributed data points')</a:t>
            </a:r>
            <a:br>
              <a:rPr lang="en-IN" dirty="0"/>
            </a:br>
            <a:r>
              <a:rPr lang="en-IN" dirty="0" err="1"/>
              <a:t>plt.xlabel</a:t>
            </a:r>
            <a:r>
              <a:rPr lang="en-IN" dirty="0"/>
              <a:t>('x axis')</a:t>
            </a:r>
            <a:br>
              <a:rPr lang="en-IN" dirty="0"/>
            </a:br>
            <a:r>
              <a:rPr lang="en-IN" dirty="0" err="1"/>
              <a:t>plt.ylabel</a:t>
            </a:r>
            <a:r>
              <a:rPr lang="en-IN" dirty="0"/>
              <a:t>('y axis</a:t>
            </a:r>
            <a:r>
              <a:rPr lang="en-IN" dirty="0" smtClean="0"/>
              <a:t>')</a:t>
            </a:r>
            <a:br>
              <a:rPr lang="en-IN" dirty="0"/>
            </a:br>
            <a:r>
              <a:rPr lang="en-IN" dirty="0" err="1"/>
              <a:t>plt.show</a:t>
            </a:r>
            <a:r>
              <a:rPr lang="en-IN" dirty="0"/>
              <a:t>() </a:t>
            </a:r>
            <a:br>
              <a:rPr lang="en-IN" dirty="0"/>
            </a:br>
            <a:br>
              <a:rPr lang="en-IN" dirty="0"/>
            </a:br>
            <a:endParaRPr lang="en-IN" dirty="0"/>
          </a:p>
        </p:txBody>
      </p:sp>
      <p:pic>
        <p:nvPicPr>
          <p:cNvPr id="5" name="Picture 4"/>
          <p:cNvPicPr>
            <a:picLocks noChangeAspect="1"/>
          </p:cNvPicPr>
          <p:nvPr/>
        </p:nvPicPr>
        <p:blipFill>
          <a:blip r:embed="rId1"/>
          <a:stretch>
            <a:fillRect/>
          </a:stretch>
        </p:blipFill>
        <p:spPr>
          <a:xfrm>
            <a:off x="7127694" y="3961719"/>
            <a:ext cx="4829175" cy="289628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and Axes Objects</a:t>
            </a:r>
            <a:endParaRPr lang="en-IN" dirty="0"/>
          </a:p>
        </p:txBody>
      </p:sp>
      <p:sp>
        <p:nvSpPr>
          <p:cNvPr id="3" name="Content Placeholder 2"/>
          <p:cNvSpPr>
            <a:spLocks noGrp="1"/>
          </p:cNvSpPr>
          <p:nvPr>
            <p:ph idx="1"/>
          </p:nvPr>
        </p:nvSpPr>
        <p:spPr/>
        <p:txBody>
          <a:bodyPr/>
          <a:lstStyle/>
          <a:p>
            <a:r>
              <a:rPr lang="en-US" dirty="0"/>
              <a:t>The figure contains all the plot elements. The main way to create a figure in </a:t>
            </a:r>
            <a:r>
              <a:rPr lang="en-US" dirty="0" err="1"/>
              <a:t>matplotlib</a:t>
            </a:r>
            <a:r>
              <a:rPr lang="en-US" dirty="0"/>
              <a:t> is to </a:t>
            </a:r>
            <a:r>
              <a:rPr lang="en-US" dirty="0" smtClean="0"/>
              <a:t>use </a:t>
            </a:r>
            <a:r>
              <a:rPr lang="en-US" dirty="0" err="1" smtClean="0"/>
              <a:t>pyplot</a:t>
            </a:r>
            <a:r>
              <a:rPr lang="en-US" dirty="0"/>
              <a:t>. </a:t>
            </a:r>
            <a:endParaRPr lang="en-US" dirty="0" smtClean="0"/>
          </a:p>
          <a:p>
            <a:pPr marL="0" indent="0">
              <a:buNone/>
            </a:pPr>
            <a:endParaRPr lang="en-IN" dirty="0" smtClean="0"/>
          </a:p>
          <a:p>
            <a:pPr marL="0" indent="0">
              <a:buNone/>
            </a:pPr>
            <a:r>
              <a:rPr lang="en-IN" dirty="0" smtClean="0"/>
              <a:t>import </a:t>
            </a:r>
            <a:r>
              <a:rPr lang="en-IN" dirty="0" err="1"/>
              <a:t>matplotlib.pyplot</a:t>
            </a:r>
            <a:r>
              <a:rPr lang="en-IN" dirty="0"/>
              <a:t> as </a:t>
            </a:r>
            <a:r>
              <a:rPr lang="en-IN" dirty="0" err="1"/>
              <a:t>plt</a:t>
            </a:r>
            <a:br>
              <a:rPr lang="en-IN" dirty="0"/>
            </a:br>
            <a:r>
              <a:rPr lang="en-IN" dirty="0"/>
              <a:t>fig = </a:t>
            </a:r>
            <a:r>
              <a:rPr lang="en-IN" dirty="0" err="1"/>
              <a:t>plt.figure</a:t>
            </a:r>
            <a:r>
              <a:rPr lang="en-IN" dirty="0"/>
              <a:t>() </a:t>
            </a:r>
            <a:br>
              <a:rPr lang="en-IN" dirty="0"/>
            </a:br>
            <a:endParaRPr lang="en-IN" dirty="0" smtClean="0"/>
          </a:p>
          <a:p>
            <a:pPr marL="0" indent="0">
              <a:buNone/>
            </a:pPr>
            <a:r>
              <a:rPr lang="en-US" dirty="0" smtClean="0"/>
              <a:t>You </a:t>
            </a:r>
            <a:r>
              <a:rPr lang="en-US" dirty="0"/>
              <a:t>can optionally supply a number, which you can use to access a previously-created figure. </a:t>
            </a:r>
            <a:br>
              <a:rPr lang="en-US" dirty="0"/>
            </a:br>
            <a:br>
              <a:rPr lang="en-US" dirty="0"/>
            </a:b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an axes</a:t>
            </a:r>
            <a:endParaRPr lang="en-IN" dirty="0"/>
          </a:p>
        </p:txBody>
      </p:sp>
      <p:sp>
        <p:nvSpPr>
          <p:cNvPr id="3" name="Content Placeholder 2"/>
          <p:cNvSpPr>
            <a:spLocks noGrp="1"/>
          </p:cNvSpPr>
          <p:nvPr>
            <p:ph idx="1"/>
          </p:nvPr>
        </p:nvSpPr>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fig,(ax1,ax2)=</a:t>
            </a:r>
            <a:r>
              <a:rPr lang="en-US" dirty="0" err="1" smtClean="0"/>
              <a:t>plt.subplots</a:t>
            </a:r>
            <a:r>
              <a:rPr lang="en-US" dirty="0" smtClean="0"/>
              <a:t>(1,2)</a:t>
            </a:r>
            <a:endParaRPr lang="en-US" dirty="0" smtClean="0"/>
          </a:p>
          <a:p>
            <a:pPr marL="0" indent="0">
              <a:buNone/>
            </a:pPr>
            <a:endParaRPr lang="en-US" dirty="0"/>
          </a:p>
          <a:p>
            <a:pPr marL="0" indent="0">
              <a:buNone/>
            </a:pPr>
            <a:endParaRPr lang="en-US" dirty="0" smtClean="0"/>
          </a:p>
          <a:p>
            <a:pPr marL="0" indent="0">
              <a:buNone/>
            </a:pPr>
            <a:r>
              <a:rPr lang="en-IN" dirty="0"/>
              <a:t>fig,(ax1,ax2)=</a:t>
            </a:r>
            <a:r>
              <a:rPr lang="en-IN" dirty="0" err="1"/>
              <a:t>plt.subplots</a:t>
            </a:r>
            <a:r>
              <a:rPr lang="en-IN" dirty="0"/>
              <a:t>(1,2</a:t>
            </a:r>
            <a:r>
              <a:rPr lang="en-IN" dirty="0" smtClean="0"/>
              <a:t>)</a:t>
            </a:r>
            <a:endParaRPr lang="en-IN" dirty="0" smtClean="0"/>
          </a:p>
          <a:p>
            <a:pPr marL="0" indent="0">
              <a:buNone/>
            </a:pPr>
            <a:endParaRPr lang="en-IN" dirty="0"/>
          </a:p>
        </p:txBody>
      </p:sp>
      <p:pic>
        <p:nvPicPr>
          <p:cNvPr id="4" name="Picture 3"/>
          <p:cNvPicPr>
            <a:picLocks noChangeAspect="1"/>
          </p:cNvPicPr>
          <p:nvPr/>
        </p:nvPicPr>
        <p:blipFill>
          <a:blip r:embed="rId1"/>
          <a:stretch>
            <a:fillRect/>
          </a:stretch>
        </p:blipFill>
        <p:spPr>
          <a:xfrm>
            <a:off x="5622879" y="1579676"/>
            <a:ext cx="5248275" cy="2365307"/>
          </a:xfrm>
          <a:prstGeom prst="rect">
            <a:avLst/>
          </a:prstGeom>
        </p:spPr>
      </p:pic>
      <p:pic>
        <p:nvPicPr>
          <p:cNvPr id="5" name="Picture 4"/>
          <p:cNvPicPr>
            <a:picLocks noChangeAspect="1"/>
          </p:cNvPicPr>
          <p:nvPr/>
        </p:nvPicPr>
        <p:blipFill>
          <a:blip r:embed="rId2"/>
          <a:stretch>
            <a:fillRect/>
          </a:stretch>
        </p:blipFill>
        <p:spPr>
          <a:xfrm>
            <a:off x="838200" y="4541022"/>
            <a:ext cx="5029200" cy="189465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9938"/>
          </a:xfrm>
        </p:spPr>
        <p:txBody>
          <a:bodyPr>
            <a:normAutofit fontScale="90000"/>
          </a:bodyPr>
          <a:lstStyle/>
          <a:p>
            <a:r>
              <a:rPr lang="en-IN" dirty="0" smtClean="0"/>
              <a:t>Bar graph</a:t>
            </a:r>
            <a:endParaRPr lang="en-IN" dirty="0"/>
          </a:p>
        </p:txBody>
      </p:sp>
      <p:sp>
        <p:nvSpPr>
          <p:cNvPr id="3" name="Content Placeholder 2"/>
          <p:cNvSpPr>
            <a:spLocks noGrp="1"/>
          </p:cNvSpPr>
          <p:nvPr>
            <p:ph idx="1"/>
          </p:nvPr>
        </p:nvSpPr>
        <p:spPr>
          <a:xfrm>
            <a:off x="470263" y="1105989"/>
            <a:ext cx="10883537" cy="5070974"/>
          </a:xfrm>
        </p:spPr>
        <p:txBody>
          <a:bodyPr>
            <a:normAutofit fontScale="55000" lnSpcReduction="20000"/>
          </a:bodyPr>
          <a:lstStyle/>
          <a:p>
            <a:r>
              <a:rPr lang="en-US" dirty="0"/>
              <a:t>A bar chart or bar graph is a chart or graph that presents categorical data with rectangular bars with heights or lengths proportional to the values that they represent. </a:t>
            </a:r>
            <a:endParaRPr lang="en-US" dirty="0" smtClean="0"/>
          </a:p>
          <a:p>
            <a:pPr marL="0" indent="0">
              <a:buNone/>
            </a:pPr>
            <a:r>
              <a:rPr lang="en-IN" dirty="0"/>
              <a:t>import </a:t>
            </a:r>
            <a:r>
              <a:rPr lang="en-IN" dirty="0" err="1"/>
              <a:t>numpy</a:t>
            </a:r>
            <a:r>
              <a:rPr lang="en-IN" dirty="0"/>
              <a:t> as np</a:t>
            </a:r>
            <a:endParaRPr lang="en-IN" dirty="0"/>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data = [[30, 25, 50, 20],</a:t>
            </a:r>
            <a:endParaRPr lang="en-IN" dirty="0"/>
          </a:p>
          <a:p>
            <a:pPr marL="0" indent="0">
              <a:buNone/>
            </a:pPr>
            <a:r>
              <a:rPr lang="en-IN" dirty="0"/>
              <a:t>[40, 23, 51, 17],</a:t>
            </a:r>
            <a:endParaRPr lang="en-IN" dirty="0"/>
          </a:p>
          <a:p>
            <a:pPr marL="0" indent="0">
              <a:buNone/>
            </a:pPr>
            <a:r>
              <a:rPr lang="en-IN" dirty="0"/>
              <a:t>[35, 22, 45, 19]]</a:t>
            </a:r>
            <a:endParaRPr lang="en-IN" dirty="0"/>
          </a:p>
          <a:p>
            <a:pPr marL="0" indent="0">
              <a:buNone/>
            </a:pPr>
            <a:r>
              <a:rPr lang="en-IN" dirty="0"/>
              <a:t>X = </a:t>
            </a:r>
            <a:r>
              <a:rPr lang="en-IN" dirty="0" err="1"/>
              <a:t>np.arange</a:t>
            </a:r>
            <a:r>
              <a:rPr lang="en-IN" dirty="0"/>
              <a:t>(4)</a:t>
            </a:r>
            <a:endParaRPr lang="en-IN" dirty="0"/>
          </a:p>
          <a:p>
            <a:pPr marL="0" indent="0">
              <a:buNone/>
            </a:pPr>
            <a:r>
              <a:rPr lang="en-IN" dirty="0"/>
              <a:t>fig = </a:t>
            </a:r>
            <a:r>
              <a:rPr lang="en-IN" dirty="0" err="1"/>
              <a:t>plt.figure</a:t>
            </a:r>
            <a:r>
              <a:rPr lang="en-IN" dirty="0"/>
              <a:t>()</a:t>
            </a:r>
            <a:endParaRPr lang="en-IN" dirty="0"/>
          </a:p>
          <a:p>
            <a:pPr marL="0" indent="0">
              <a:buNone/>
            </a:pPr>
            <a:r>
              <a:rPr lang="en-IN" dirty="0" err="1"/>
              <a:t>ax</a:t>
            </a:r>
            <a:r>
              <a:rPr lang="en-IN" dirty="0"/>
              <a:t> = </a:t>
            </a:r>
            <a:r>
              <a:rPr lang="en-IN" dirty="0" err="1"/>
              <a:t>fig.add_axes</a:t>
            </a:r>
            <a:r>
              <a:rPr lang="en-IN" dirty="0"/>
              <a:t>([0,0,1,1])</a:t>
            </a:r>
            <a:endParaRPr lang="en-IN" dirty="0"/>
          </a:p>
          <a:p>
            <a:pPr marL="0" indent="0">
              <a:buNone/>
            </a:pPr>
            <a:r>
              <a:rPr lang="en-IN" dirty="0" err="1"/>
              <a:t>ax.bar</a:t>
            </a:r>
            <a:r>
              <a:rPr lang="en-IN" dirty="0"/>
              <a:t>(X + 0.00, data[0], </a:t>
            </a:r>
            <a:r>
              <a:rPr lang="en-IN" dirty="0" err="1"/>
              <a:t>color</a:t>
            </a:r>
            <a:r>
              <a:rPr lang="en-IN" dirty="0"/>
              <a:t> = 'b', width = 0.25)</a:t>
            </a:r>
            <a:endParaRPr lang="en-IN" dirty="0"/>
          </a:p>
          <a:p>
            <a:pPr marL="0" indent="0">
              <a:buNone/>
            </a:pPr>
            <a:r>
              <a:rPr lang="en-IN" dirty="0" err="1"/>
              <a:t>ax.bar</a:t>
            </a:r>
            <a:r>
              <a:rPr lang="en-IN" dirty="0"/>
              <a:t>(X + 0.25, data[1], </a:t>
            </a:r>
            <a:r>
              <a:rPr lang="en-IN" dirty="0" err="1"/>
              <a:t>color</a:t>
            </a:r>
            <a:r>
              <a:rPr lang="en-IN" dirty="0"/>
              <a:t> = 'g', width = 0.25)</a:t>
            </a:r>
            <a:endParaRPr lang="en-IN" dirty="0"/>
          </a:p>
          <a:p>
            <a:pPr marL="0" indent="0">
              <a:buNone/>
            </a:pPr>
            <a:r>
              <a:rPr lang="en-IN" dirty="0" err="1"/>
              <a:t>ax.bar</a:t>
            </a:r>
            <a:r>
              <a:rPr lang="en-IN" dirty="0"/>
              <a:t>(X + 0.50, data[2], </a:t>
            </a:r>
            <a:r>
              <a:rPr lang="en-IN" dirty="0" err="1"/>
              <a:t>color</a:t>
            </a:r>
            <a:r>
              <a:rPr lang="en-IN" dirty="0"/>
              <a:t> = 'r', width = 0.25</a:t>
            </a:r>
            <a:r>
              <a:rPr lang="en-IN" dirty="0" smtClean="0"/>
              <a:t>)</a:t>
            </a:r>
            <a:endParaRPr lang="en-IN" dirty="0" smtClean="0"/>
          </a:p>
          <a:p>
            <a:pPr marL="0" indent="0">
              <a:buNone/>
            </a:pPr>
            <a:r>
              <a:rPr lang="en-IN" dirty="0" err="1"/>
              <a:t>ax.legend</a:t>
            </a:r>
            <a:r>
              <a:rPr lang="en-IN" dirty="0"/>
              <a:t>(labels=['CS', 'IT',E&amp;TC</a:t>
            </a:r>
            <a:r>
              <a:rPr lang="en-IN" dirty="0" smtClean="0"/>
              <a:t>])</a:t>
            </a:r>
            <a:endParaRPr lang="en-IN" dirty="0" smtClean="0"/>
          </a:p>
          <a:p>
            <a:pPr marL="0" indent="0">
              <a:buNone/>
            </a:pPr>
            <a:r>
              <a:rPr lang="en-IN" dirty="0" err="1"/>
              <a:t>ax.set_xticks</a:t>
            </a:r>
            <a:r>
              <a:rPr lang="en-IN" dirty="0"/>
              <a:t>(</a:t>
            </a:r>
            <a:r>
              <a:rPr lang="en-IN" dirty="0" err="1"/>
              <a:t>ind</a:t>
            </a:r>
            <a:r>
              <a:rPr lang="en-IN" dirty="0"/>
              <a:t>, ('2015', '2016', '2017', '2018'))</a:t>
            </a:r>
            <a:endParaRPr lang="en-IN" dirty="0"/>
          </a:p>
          <a:p>
            <a:pPr marL="0" indent="0">
              <a:buNone/>
            </a:pPr>
            <a:r>
              <a:rPr lang="en-IN" dirty="0" err="1"/>
              <a:t>ax.set_yticks</a:t>
            </a:r>
            <a:r>
              <a:rPr lang="en-IN" dirty="0"/>
              <a:t>(</a:t>
            </a:r>
            <a:r>
              <a:rPr lang="en-IN" dirty="0" err="1"/>
              <a:t>np.arange</a:t>
            </a:r>
            <a:r>
              <a:rPr lang="en-IN" dirty="0"/>
              <a:t>(0, 50, 10))</a:t>
            </a:r>
            <a:endParaRPr lang="en-IN" dirty="0" smtClean="0"/>
          </a:p>
          <a:p>
            <a:pPr marL="0" indent="0">
              <a:buNone/>
            </a:pPr>
            <a:r>
              <a:rPr lang="en-IN" dirty="0" err="1" smtClean="0"/>
              <a:t>plt.show</a:t>
            </a:r>
            <a:r>
              <a:rPr lang="en-IN" dirty="0" smtClean="0"/>
              <a:t>()</a:t>
            </a:r>
            <a:endParaRPr lang="en-IN" dirty="0" smtClean="0"/>
          </a:p>
          <a:p>
            <a:pPr marL="0" indent="0">
              <a:buNone/>
            </a:pPr>
            <a:endParaRPr lang="en-IN" dirty="0"/>
          </a:p>
        </p:txBody>
      </p:sp>
      <p:pic>
        <p:nvPicPr>
          <p:cNvPr id="1027" name="Picture 3" descr="Multiple Bar Char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2292350"/>
            <a:ext cx="5715000" cy="4019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a:t>
            </a:r>
            <a:r>
              <a:rPr lang="en-IN" dirty="0" smtClean="0"/>
              <a:t>, Marker and Line codes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1"/>
          <a:stretch>
            <a:fillRect/>
          </a:stretch>
        </p:blipFill>
        <p:spPr>
          <a:xfrm>
            <a:off x="361950" y="1447800"/>
            <a:ext cx="4095750" cy="4729163"/>
          </a:xfrm>
          <a:prstGeom prst="rect">
            <a:avLst/>
          </a:prstGeom>
        </p:spPr>
      </p:pic>
      <p:pic>
        <p:nvPicPr>
          <p:cNvPr id="5" name="Picture 4"/>
          <p:cNvPicPr>
            <a:picLocks noChangeAspect="1"/>
          </p:cNvPicPr>
          <p:nvPr/>
        </p:nvPicPr>
        <p:blipFill>
          <a:blip r:embed="rId2"/>
          <a:stretch>
            <a:fillRect/>
          </a:stretch>
        </p:blipFill>
        <p:spPr>
          <a:xfrm>
            <a:off x="4457700" y="1447800"/>
            <a:ext cx="3771900" cy="4819650"/>
          </a:xfrm>
          <a:prstGeom prst="rect">
            <a:avLst/>
          </a:prstGeom>
        </p:spPr>
      </p:pic>
      <p:pic>
        <p:nvPicPr>
          <p:cNvPr id="6" name="Picture 5"/>
          <p:cNvPicPr>
            <a:picLocks noChangeAspect="1"/>
          </p:cNvPicPr>
          <p:nvPr/>
        </p:nvPicPr>
        <p:blipFill>
          <a:blip r:embed="rId3"/>
          <a:stretch>
            <a:fillRect/>
          </a:stretch>
        </p:blipFill>
        <p:spPr>
          <a:xfrm>
            <a:off x="8305800" y="1447799"/>
            <a:ext cx="3524250" cy="472916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scene3d>
              <a:camera prst="orthographicFront"/>
              <a:lightRig rig="threePt" dir="t"/>
            </a:scene3d>
          </a:bodyPr>
          <a:p>
            <a:r>
              <a:rPr lang="en-IN" dirty="0" err="1" smtClean="0">
                <a:solidFill>
                  <a:schemeClr val="accent1">
                    <a:lumMod val="75000"/>
                  </a:schemeClr>
                </a:solidFill>
                <a:effectLst>
                  <a:reflection blurRad="6350" stA="53000" endA="300" endPos="35500" dir="5400000" sy="-90000" algn="bl" rotWithShape="0"/>
                </a:effectLst>
                <a:sym typeface="+mn-ea"/>
              </a:rPr>
              <a:t>Scikit</a:t>
            </a:r>
            <a:r>
              <a:rPr lang="en-IN" dirty="0" smtClean="0">
                <a:solidFill>
                  <a:schemeClr val="accent1">
                    <a:lumMod val="75000"/>
                  </a:schemeClr>
                </a:solidFill>
                <a:effectLst>
                  <a:reflection blurRad="6350" stA="53000" endA="300" endPos="35500" dir="5400000" sy="-90000" algn="bl" rotWithShape="0"/>
                </a:effectLst>
                <a:sym typeface="+mn-ea"/>
              </a:rPr>
              <a:t>-Learn</a:t>
            </a:r>
            <a:br>
              <a:rPr lang="en-IN"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err="1"/>
              <a:t>scikit</a:t>
            </a:r>
            <a:r>
              <a:rPr lang="en-US" dirty="0"/>
              <a:t>-learn is a general-purpose open-source library for data analysis written in python. </a:t>
            </a:r>
            <a:endParaRPr lang="en-US" dirty="0" smtClean="0"/>
          </a:p>
          <a:p>
            <a:r>
              <a:rPr lang="en-US" dirty="0" err="1" smtClean="0"/>
              <a:t>scikit-learncontains</a:t>
            </a:r>
            <a:r>
              <a:rPr lang="en-US" dirty="0" smtClean="0"/>
              <a:t> </a:t>
            </a:r>
            <a:r>
              <a:rPr lang="en-US" dirty="0"/>
              <a:t>a number of implementation for different popular algorithms of </a:t>
            </a:r>
            <a:r>
              <a:rPr lang="en-US" dirty="0" smtClean="0"/>
              <a:t>machine learning</a:t>
            </a:r>
            <a:r>
              <a:rPr lang="en-US" dirty="0"/>
              <a:t>. </a:t>
            </a:r>
            <a:br>
              <a:rPr lang="en-US" dirty="0"/>
            </a:br>
            <a:endParaRPr lang="en-US" dirty="0" smtClean="0"/>
          </a:p>
          <a:p>
            <a:r>
              <a:rPr lang="en-US" dirty="0" smtClean="0"/>
              <a:t>Installing with </a:t>
            </a:r>
            <a:r>
              <a:rPr lang="en-US" dirty="0" err="1" smtClean="0"/>
              <a:t>Scikit</a:t>
            </a:r>
            <a:r>
              <a:rPr lang="en-US" dirty="0" smtClean="0"/>
              <a:t>-learn</a:t>
            </a:r>
            <a:endParaRPr lang="en-US" dirty="0" smtClean="0"/>
          </a:p>
          <a:p>
            <a:pPr marL="0" indent="0">
              <a:buNone/>
            </a:pPr>
            <a:r>
              <a:rPr lang="en-US" dirty="0"/>
              <a:t>	</a:t>
            </a:r>
            <a:r>
              <a:rPr lang="en-US" dirty="0" smtClean="0"/>
              <a:t>	</a:t>
            </a:r>
            <a:r>
              <a:rPr lang="en-US" b="1" dirty="0" smtClean="0"/>
              <a:t>pip install </a:t>
            </a:r>
            <a:r>
              <a:rPr lang="en-US" b="1" dirty="0" err="1" smtClean="0"/>
              <a:t>scikit</a:t>
            </a:r>
            <a:r>
              <a:rPr lang="en-US" b="1" dirty="0" smtClean="0"/>
              <a:t>-learn</a:t>
            </a:r>
            <a:endParaRPr lang="en-US" dirty="0" smtClean="0"/>
          </a:p>
          <a:p>
            <a:pPr marL="0" indent="0">
              <a:buNone/>
            </a:pP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Loading </a:t>
            </a:r>
            <a:endParaRPr lang="en-IN" dirty="0"/>
          </a:p>
        </p:txBody>
      </p:sp>
      <p:sp>
        <p:nvSpPr>
          <p:cNvPr id="3" name="Content Placeholder 2"/>
          <p:cNvSpPr>
            <a:spLocks noGrp="1"/>
          </p:cNvSpPr>
          <p:nvPr>
            <p:ph idx="1"/>
          </p:nvPr>
        </p:nvSpPr>
        <p:spPr/>
        <p:txBody>
          <a:bodyPr>
            <a:normAutofit/>
          </a:bodyPr>
          <a:lstStyle/>
          <a:p>
            <a:r>
              <a:rPr lang="en-US" dirty="0"/>
              <a:t>A collection of data is called dataset. </a:t>
            </a:r>
            <a:endParaRPr lang="en-US" dirty="0" smtClean="0"/>
          </a:p>
          <a:p>
            <a:r>
              <a:rPr lang="en-US" dirty="0" smtClean="0"/>
              <a:t>It </a:t>
            </a:r>
            <a:r>
              <a:rPr lang="en-US" dirty="0"/>
              <a:t>is having the following two components: </a:t>
            </a:r>
            <a:endParaRPr lang="en-US" dirty="0" smtClean="0"/>
          </a:p>
          <a:p>
            <a:r>
              <a:rPr lang="en-US" dirty="0" smtClean="0"/>
              <a:t>Features</a:t>
            </a:r>
            <a:r>
              <a:rPr lang="en-US" dirty="0"/>
              <a:t>: The variables of data are called its features. </a:t>
            </a:r>
            <a:endParaRPr lang="en-US" dirty="0" smtClean="0"/>
          </a:p>
          <a:p>
            <a:r>
              <a:rPr lang="en-US" dirty="0" smtClean="0"/>
              <a:t>They </a:t>
            </a:r>
            <a:r>
              <a:rPr lang="en-US" dirty="0"/>
              <a:t>are also known as predictors, inputs or attributes. </a:t>
            </a:r>
            <a:endParaRPr lang="en-US" dirty="0"/>
          </a:p>
          <a:p>
            <a:pPr lvl="1"/>
            <a:r>
              <a:rPr lang="en-US" dirty="0" smtClean="0"/>
              <a:t>Feature </a:t>
            </a:r>
            <a:r>
              <a:rPr lang="en-US" dirty="0"/>
              <a:t>matrix: It is the collection of features, in case there are more than one. </a:t>
            </a:r>
            <a:endParaRPr lang="en-US" dirty="0"/>
          </a:p>
          <a:p>
            <a:pPr lvl="1"/>
            <a:r>
              <a:rPr lang="en-US" dirty="0" smtClean="0"/>
              <a:t>Feature </a:t>
            </a:r>
            <a:r>
              <a:rPr lang="en-US" dirty="0"/>
              <a:t>Names: It is the list of all the names of the features. </a:t>
            </a:r>
            <a:endParaRPr lang="en-US" dirty="0" smtClean="0"/>
          </a:p>
          <a:p>
            <a:pPr lvl="1"/>
            <a:r>
              <a:rPr lang="en-US" dirty="0" smtClean="0"/>
              <a:t>Response</a:t>
            </a:r>
            <a:r>
              <a:rPr lang="en-US" dirty="0"/>
              <a:t>: It is the output variable that basically depends upon the feature variables. They are also known as target, label or output. </a:t>
            </a:r>
            <a:endParaRPr lang="en-US" dirty="0" smtClean="0"/>
          </a:p>
          <a:p>
            <a:pPr lvl="1"/>
            <a:r>
              <a:rPr lang="en-US" dirty="0" smtClean="0"/>
              <a:t> </a:t>
            </a:r>
            <a:r>
              <a:rPr lang="en-US" dirty="0"/>
              <a:t>Response Vector: It is used to represent response column.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Alternative ways</a:t>
            </a:r>
            <a:endParaRPr lang="en-IN" dirty="0"/>
          </a:p>
        </p:txBody>
      </p:sp>
      <p:sp>
        <p:nvSpPr>
          <p:cNvPr id="3" name="Content Placeholder 2"/>
          <p:cNvSpPr>
            <a:spLocks noGrp="1"/>
          </p:cNvSpPr>
          <p:nvPr>
            <p:ph idx="1"/>
          </p:nvPr>
        </p:nvSpPr>
        <p:spPr/>
        <p:txBody>
          <a:bodyPr/>
          <a:lstStyle/>
          <a:p>
            <a:r>
              <a:rPr lang="en-IN" dirty="0" smtClean="0"/>
              <a:t>Install </a:t>
            </a:r>
            <a:r>
              <a:rPr lang="en-IN" dirty="0" err="1" smtClean="0"/>
              <a:t>Anacond</a:t>
            </a:r>
            <a:r>
              <a:rPr lang="en-IN" dirty="0" smtClean="0"/>
              <a:t> python distributions, </a:t>
            </a:r>
            <a:r>
              <a:rPr lang="en-IN" dirty="0" err="1" smtClean="0"/>
              <a:t>Numpy</a:t>
            </a:r>
            <a:r>
              <a:rPr lang="en-IN" dirty="0" smtClean="0"/>
              <a:t> is pre-installed in it. </a:t>
            </a:r>
            <a:endParaRPr lang="en-IN" dirty="0" smtClean="0"/>
          </a:p>
          <a:p>
            <a:r>
              <a:rPr lang="en-IN" dirty="0" smtClean="0"/>
              <a:t>Use can user google </a:t>
            </a:r>
            <a:r>
              <a:rPr lang="en-IN" dirty="0" err="1" smtClean="0"/>
              <a:t>colab</a:t>
            </a:r>
            <a:r>
              <a:rPr lang="en-IN" dirty="0" smtClean="0"/>
              <a:t> to work with </a:t>
            </a:r>
            <a:r>
              <a:rPr lang="en-IN" dirty="0" err="1" smtClean="0"/>
              <a:t>Numpy</a:t>
            </a:r>
            <a:endParaRPr lang="en-IN" dirty="0" smtClean="0"/>
          </a:p>
          <a:p>
            <a:endParaRPr lang="en-IN" dirty="0"/>
          </a:p>
          <a:p>
            <a:pPr marL="0" indent="0">
              <a:buNone/>
            </a:pPr>
            <a:r>
              <a:rPr lang="en-IN" dirty="0" smtClean="0"/>
              <a:t>Importing Basic </a:t>
            </a:r>
            <a:r>
              <a:rPr lang="en-IN" dirty="0" err="1" smtClean="0"/>
              <a:t>Numpy</a:t>
            </a:r>
            <a:r>
              <a:rPr lang="en-IN" dirty="0" smtClean="0"/>
              <a:t>:</a:t>
            </a:r>
            <a:endParaRPr lang="en-IN" dirty="0" smtClean="0"/>
          </a:p>
          <a:p>
            <a:pPr marL="0" indent="0">
              <a:buNone/>
            </a:pPr>
            <a:r>
              <a:rPr lang="en-IN" dirty="0"/>
              <a:t>	</a:t>
            </a:r>
            <a:r>
              <a:rPr lang="en-IN" dirty="0" smtClean="0"/>
              <a:t>import </a:t>
            </a:r>
            <a:r>
              <a:rPr lang="en-IN" dirty="0" err="1" smtClean="0"/>
              <a:t>numpy</a:t>
            </a:r>
            <a:r>
              <a:rPr lang="en-IN" dirty="0" smtClean="0"/>
              <a:t> as np</a:t>
            </a:r>
            <a:endParaRPr lang="en-IN" dirty="0" smtClean="0"/>
          </a:p>
          <a:p>
            <a:pPr marL="0" indent="0">
              <a:buNone/>
            </a:pPr>
            <a:endParaRPr lang="en-IN" dirty="0"/>
          </a:p>
          <a:p>
            <a:pPr marL="0" indent="0">
              <a:buNone/>
            </a:pPr>
            <a:r>
              <a:rPr lang="en-IN" dirty="0" smtClean="0"/>
              <a:t>np is shorthand for </a:t>
            </a:r>
            <a:r>
              <a:rPr lang="en-IN" dirty="0" err="1" smtClean="0"/>
              <a:t>numpy</a:t>
            </a:r>
            <a:r>
              <a:rPr lang="en-IN" dirty="0" smtClean="0"/>
              <a:t> </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554"/>
            <a:ext cx="10515600" cy="5715409"/>
          </a:xfrm>
        </p:spPr>
        <p:txBody>
          <a:bodyPr>
            <a:normAutofit lnSpcReduction="20000"/>
          </a:bodyPr>
          <a:lstStyle/>
          <a:p>
            <a:pPr marL="0" indent="0">
              <a:buNone/>
            </a:pPr>
            <a:r>
              <a:rPr lang="en-IN" dirty="0"/>
              <a:t>from </a:t>
            </a:r>
            <a:r>
              <a:rPr lang="en-IN" dirty="0" err="1"/>
              <a:t>sklearn.datasets</a:t>
            </a:r>
            <a:endParaRPr lang="en-IN" dirty="0" err="1"/>
          </a:p>
          <a:p>
            <a:pPr marL="0" indent="0">
              <a:buNone/>
            </a:pPr>
            <a:r>
              <a:rPr lang="en-IN" dirty="0"/>
              <a:t>import </a:t>
            </a:r>
            <a:r>
              <a:rPr lang="en-IN" dirty="0" err="1"/>
              <a:t>load_iris</a:t>
            </a:r>
            <a:r>
              <a:rPr lang="en-IN" dirty="0"/>
              <a:t> </a:t>
            </a:r>
            <a:endParaRPr lang="en-IN" dirty="0" smtClean="0"/>
          </a:p>
          <a:p>
            <a:pPr marL="0" indent="0">
              <a:buNone/>
            </a:pPr>
            <a:r>
              <a:rPr lang="en-IN" dirty="0" smtClean="0"/>
              <a:t>iris </a:t>
            </a:r>
            <a:r>
              <a:rPr lang="en-IN" dirty="0"/>
              <a:t>= </a:t>
            </a:r>
            <a:r>
              <a:rPr lang="en-IN" dirty="0" err="1"/>
              <a:t>load_iris</a:t>
            </a:r>
            <a:r>
              <a:rPr lang="en-IN" dirty="0"/>
              <a:t>() </a:t>
            </a:r>
            <a:endParaRPr lang="en-IN" dirty="0" smtClean="0"/>
          </a:p>
          <a:p>
            <a:pPr marL="0" indent="0">
              <a:buNone/>
            </a:pPr>
            <a:r>
              <a:rPr lang="en-IN" dirty="0" smtClean="0"/>
              <a:t>X </a:t>
            </a:r>
            <a:r>
              <a:rPr lang="en-IN" dirty="0"/>
              <a:t>= </a:t>
            </a:r>
            <a:r>
              <a:rPr lang="en-IN" dirty="0" err="1"/>
              <a:t>iris.data</a:t>
            </a:r>
            <a:r>
              <a:rPr lang="en-IN" dirty="0"/>
              <a:t> </a:t>
            </a:r>
            <a:endParaRPr lang="en-IN" dirty="0" smtClean="0"/>
          </a:p>
          <a:p>
            <a:pPr marL="0" indent="0">
              <a:buNone/>
            </a:pPr>
            <a:r>
              <a:rPr lang="en-IN" dirty="0" smtClean="0"/>
              <a:t>y </a:t>
            </a:r>
            <a:r>
              <a:rPr lang="en-IN" dirty="0"/>
              <a:t>= </a:t>
            </a:r>
            <a:r>
              <a:rPr lang="en-IN" dirty="0" err="1"/>
              <a:t>iris.target</a:t>
            </a:r>
            <a:r>
              <a:rPr lang="en-IN" dirty="0"/>
              <a:t> </a:t>
            </a:r>
            <a:endParaRPr lang="en-IN" dirty="0" smtClean="0"/>
          </a:p>
          <a:p>
            <a:pPr marL="0" indent="0">
              <a:buNone/>
            </a:pPr>
            <a:r>
              <a:rPr lang="en-IN" dirty="0" err="1" smtClean="0"/>
              <a:t>feature_names</a:t>
            </a:r>
            <a:r>
              <a:rPr lang="en-IN" dirty="0" smtClean="0"/>
              <a:t> </a:t>
            </a:r>
            <a:r>
              <a:rPr lang="en-IN" dirty="0"/>
              <a:t>= </a:t>
            </a:r>
            <a:r>
              <a:rPr lang="en-IN" dirty="0" err="1"/>
              <a:t>iris.feature_names</a:t>
            </a:r>
            <a:r>
              <a:rPr lang="en-IN" dirty="0"/>
              <a:t> </a:t>
            </a:r>
            <a:endParaRPr lang="en-IN" dirty="0" smtClean="0"/>
          </a:p>
          <a:p>
            <a:pPr marL="0" indent="0">
              <a:buNone/>
            </a:pPr>
            <a:r>
              <a:rPr lang="en-IN" dirty="0" err="1" smtClean="0"/>
              <a:t>target_names</a:t>
            </a:r>
            <a:r>
              <a:rPr lang="en-IN" dirty="0" smtClean="0"/>
              <a:t> </a:t>
            </a:r>
            <a:r>
              <a:rPr lang="en-IN" dirty="0"/>
              <a:t>= </a:t>
            </a:r>
            <a:r>
              <a:rPr lang="en-IN" dirty="0" err="1"/>
              <a:t>iris.target_names</a:t>
            </a:r>
            <a:r>
              <a:rPr lang="en-IN" dirty="0"/>
              <a:t> </a:t>
            </a:r>
            <a:endParaRPr lang="en-IN" dirty="0" smtClean="0"/>
          </a:p>
          <a:p>
            <a:pPr marL="0" indent="0">
              <a:buNone/>
            </a:pPr>
            <a:r>
              <a:rPr lang="en-IN" dirty="0" smtClean="0"/>
              <a:t>print</a:t>
            </a:r>
            <a:r>
              <a:rPr lang="en-IN" dirty="0"/>
              <a:t>("Feature names:", </a:t>
            </a:r>
            <a:r>
              <a:rPr lang="en-IN" dirty="0" err="1"/>
              <a:t>feature_names</a:t>
            </a:r>
            <a:r>
              <a:rPr lang="en-IN" dirty="0" smtClean="0"/>
              <a:t>)</a:t>
            </a:r>
            <a:endParaRPr lang="en-IN" dirty="0" smtClean="0"/>
          </a:p>
          <a:p>
            <a:pPr marL="0" indent="0">
              <a:buNone/>
            </a:pPr>
            <a:r>
              <a:rPr lang="en-US" dirty="0"/>
              <a:t>print("Target names:", </a:t>
            </a:r>
            <a:r>
              <a:rPr lang="en-US" dirty="0" err="1"/>
              <a:t>target_names</a:t>
            </a:r>
            <a:r>
              <a:rPr lang="en-US" dirty="0" smtClean="0"/>
              <a:t>)</a:t>
            </a:r>
            <a:endParaRPr lang="en-US" dirty="0" smtClean="0"/>
          </a:p>
          <a:p>
            <a:endParaRPr lang="en-US" dirty="0"/>
          </a:p>
          <a:p>
            <a:r>
              <a:rPr lang="en-IN" dirty="0" smtClean="0"/>
              <a:t>Feature </a:t>
            </a:r>
            <a:r>
              <a:rPr lang="en-IN" dirty="0"/>
              <a:t>names: ['sepal length (cm)', 'sepal width (cm)', 'petal length (cm)', 'petal width (cm)'] </a:t>
            </a:r>
            <a:endParaRPr lang="en-IN" dirty="0" smtClean="0"/>
          </a:p>
          <a:p>
            <a:r>
              <a:rPr lang="en-IN" dirty="0" smtClean="0"/>
              <a:t>Target </a:t>
            </a:r>
            <a:r>
              <a:rPr lang="en-IN" dirty="0"/>
              <a:t>names: ['</a:t>
            </a:r>
            <a:r>
              <a:rPr lang="en-IN" dirty="0" err="1"/>
              <a:t>setosa</a:t>
            </a:r>
            <a:r>
              <a:rPr lang="en-IN" dirty="0"/>
              <a:t>' 'versicolor' '</a:t>
            </a:r>
            <a:r>
              <a:rPr lang="en-IN" dirty="0" err="1"/>
              <a:t>virginica</a:t>
            </a:r>
            <a:r>
              <a:rPr lang="en-IN" dirty="0"/>
              <a:t>'] </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Splitting the dataset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X = </a:t>
            </a:r>
            <a:r>
              <a:rPr lang="en-IN" dirty="0" err="1"/>
              <a:t>iris.data</a:t>
            </a:r>
            <a:r>
              <a:rPr lang="en-IN" dirty="0"/>
              <a:t> </a:t>
            </a:r>
            <a:endParaRPr lang="en-IN" dirty="0" smtClean="0"/>
          </a:p>
          <a:p>
            <a:pPr marL="0" indent="0">
              <a:buNone/>
            </a:pPr>
            <a:r>
              <a:rPr lang="en-IN" dirty="0" smtClean="0"/>
              <a:t>y </a:t>
            </a:r>
            <a:r>
              <a:rPr lang="en-IN" dirty="0"/>
              <a:t>= </a:t>
            </a:r>
            <a:r>
              <a:rPr lang="en-IN" dirty="0" err="1"/>
              <a:t>iris.target</a:t>
            </a:r>
            <a:r>
              <a:rPr lang="en-IN" dirty="0"/>
              <a:t> </a:t>
            </a:r>
            <a:endParaRPr lang="en-IN" dirty="0" smtClean="0"/>
          </a:p>
          <a:p>
            <a:pPr marL="0" indent="0">
              <a:buNone/>
            </a:pPr>
            <a:r>
              <a:rPr lang="en-IN" dirty="0" smtClean="0"/>
              <a:t>from </a:t>
            </a:r>
            <a:r>
              <a:rPr lang="en-IN" dirty="0" err="1"/>
              <a:t>sklearn.model_selection</a:t>
            </a:r>
            <a:r>
              <a:rPr lang="en-IN" dirty="0"/>
              <a:t> import </a:t>
            </a:r>
            <a:r>
              <a:rPr lang="en-IN" dirty="0" err="1"/>
              <a:t>train_test_split</a:t>
            </a:r>
            <a:r>
              <a:rPr lang="en-IN" dirty="0"/>
              <a:t> </a:t>
            </a:r>
            <a:endParaRPr lang="en-IN" dirty="0" smtClean="0"/>
          </a:p>
          <a:p>
            <a:pPr marL="0" indent="0">
              <a:buNone/>
            </a:pPr>
            <a:r>
              <a:rPr lang="en-IN" dirty="0" err="1" smtClean="0"/>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 </a:t>
            </a:r>
            <a:r>
              <a:rPr lang="en-IN" dirty="0" err="1"/>
              <a:t>random_state</a:t>
            </a:r>
            <a:r>
              <a:rPr lang="en-IN" dirty="0"/>
              <a:t>=1) </a:t>
            </a:r>
            <a:endParaRPr lang="en-IN" dirty="0" smtClean="0"/>
          </a:p>
          <a:p>
            <a:pPr marL="0" indent="0">
              <a:buNone/>
            </a:pPr>
            <a:r>
              <a:rPr lang="en-IN" dirty="0" smtClean="0"/>
              <a:t>print(</a:t>
            </a:r>
            <a:r>
              <a:rPr lang="en-IN" dirty="0" err="1" smtClean="0"/>
              <a:t>X_train.shape</a:t>
            </a:r>
            <a:r>
              <a:rPr lang="en-IN" dirty="0"/>
              <a:t>) </a:t>
            </a:r>
            <a:endParaRPr lang="en-IN" dirty="0" smtClean="0"/>
          </a:p>
          <a:p>
            <a:pPr marL="0" indent="0">
              <a:buNone/>
            </a:pPr>
            <a:r>
              <a:rPr lang="en-IN" dirty="0" smtClean="0"/>
              <a:t>print(</a:t>
            </a:r>
            <a:r>
              <a:rPr lang="en-IN" dirty="0" err="1" smtClean="0"/>
              <a:t>X_test.shape</a:t>
            </a:r>
            <a:r>
              <a:rPr lang="en-IN" dirty="0"/>
              <a:t>) </a:t>
            </a:r>
            <a:endParaRPr lang="en-IN" dirty="0" smtClean="0"/>
          </a:p>
          <a:p>
            <a:pPr marL="0" indent="0">
              <a:buNone/>
            </a:pPr>
            <a:r>
              <a:rPr lang="en-IN" dirty="0" smtClean="0"/>
              <a:t>print(</a:t>
            </a:r>
            <a:r>
              <a:rPr lang="en-IN" dirty="0" err="1" smtClean="0"/>
              <a:t>y_train.shape</a:t>
            </a:r>
            <a:r>
              <a:rPr lang="en-IN" dirty="0"/>
              <a:t>) </a:t>
            </a:r>
            <a:endParaRPr lang="en-IN" dirty="0" smtClean="0"/>
          </a:p>
          <a:p>
            <a:pPr marL="0" indent="0">
              <a:buNone/>
            </a:pPr>
            <a:r>
              <a:rPr lang="en-IN" dirty="0" smtClean="0"/>
              <a:t>print(</a:t>
            </a:r>
            <a:r>
              <a:rPr lang="en-IN" dirty="0" err="1" smtClean="0"/>
              <a:t>y_test.shape</a:t>
            </a:r>
            <a:r>
              <a:rPr lang="en-IN" dirty="0"/>
              <a:t>) </a:t>
            </a:r>
            <a:endParaRPr lang="en-IN" dirty="0"/>
          </a:p>
        </p:txBody>
      </p:sp>
      <p:sp>
        <p:nvSpPr>
          <p:cNvPr id="4" name="Rectangle 3"/>
          <p:cNvSpPr/>
          <p:nvPr/>
        </p:nvSpPr>
        <p:spPr>
          <a:xfrm>
            <a:off x="8481611" y="4794459"/>
            <a:ext cx="2108012" cy="1200329"/>
          </a:xfrm>
          <a:prstGeom prst="rect">
            <a:avLst/>
          </a:prstGeom>
        </p:spPr>
        <p:txBody>
          <a:bodyPr wrap="square">
            <a:spAutoFit/>
          </a:bodyPr>
          <a:lstStyle/>
          <a:p>
            <a:r>
              <a:rPr lang="en-IN" dirty="0"/>
              <a:t>(105, 4) </a:t>
            </a:r>
            <a:endParaRPr lang="en-IN" dirty="0" smtClean="0"/>
          </a:p>
          <a:p>
            <a:r>
              <a:rPr lang="en-IN" dirty="0" smtClean="0"/>
              <a:t>(</a:t>
            </a:r>
            <a:r>
              <a:rPr lang="en-IN" dirty="0"/>
              <a:t>45, 4) </a:t>
            </a:r>
            <a:endParaRPr lang="en-IN" dirty="0" smtClean="0"/>
          </a:p>
          <a:p>
            <a:r>
              <a:rPr lang="en-IN" dirty="0" smtClean="0"/>
              <a:t>(</a:t>
            </a:r>
            <a:r>
              <a:rPr lang="en-IN" dirty="0"/>
              <a:t>105,) </a:t>
            </a:r>
            <a:endParaRPr lang="en-IN" dirty="0" smtClean="0"/>
          </a:p>
          <a:p>
            <a:r>
              <a:rPr lang="en-IN" dirty="0" smtClean="0"/>
              <a:t>(</a:t>
            </a:r>
            <a:r>
              <a:rPr lang="en-IN" dirty="0"/>
              <a:t>45,)</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and Prediction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from </a:t>
            </a:r>
            <a:r>
              <a:rPr lang="en-IN" dirty="0" err="1"/>
              <a:t>sklearn.neighbors</a:t>
            </a:r>
            <a:r>
              <a:rPr lang="en-IN" dirty="0"/>
              <a:t> import </a:t>
            </a:r>
            <a:r>
              <a:rPr lang="en-IN" dirty="0" err="1" smtClean="0"/>
              <a:t>KNeighborsClassifier</a:t>
            </a:r>
            <a:endParaRPr lang="en-IN" dirty="0" smtClean="0"/>
          </a:p>
          <a:p>
            <a:pPr marL="0" indent="0">
              <a:buNone/>
            </a:pPr>
            <a:r>
              <a:rPr lang="en-IN" dirty="0" err="1"/>
              <a:t>classifier_knn</a:t>
            </a:r>
            <a:r>
              <a:rPr lang="en-IN" dirty="0"/>
              <a:t> = </a:t>
            </a:r>
            <a:r>
              <a:rPr lang="en-IN" dirty="0" err="1"/>
              <a:t>KNeighborsClassifier</a:t>
            </a:r>
            <a:r>
              <a:rPr lang="en-IN" dirty="0"/>
              <a:t>(</a:t>
            </a:r>
            <a:r>
              <a:rPr lang="en-IN" dirty="0" err="1"/>
              <a:t>n_neighbors</a:t>
            </a:r>
            <a:r>
              <a:rPr lang="en-IN" dirty="0"/>
              <a:t>=3</a:t>
            </a:r>
            <a:r>
              <a:rPr lang="en-IN" dirty="0" smtClean="0"/>
              <a:t>)</a:t>
            </a:r>
            <a:endParaRPr lang="en-IN" dirty="0" smtClean="0"/>
          </a:p>
          <a:p>
            <a:pPr marL="0" indent="0">
              <a:buNone/>
            </a:pPr>
            <a:r>
              <a:rPr lang="en-IN" dirty="0" err="1"/>
              <a:t>classifier_knn.fit</a:t>
            </a:r>
            <a:r>
              <a:rPr lang="en-IN" dirty="0"/>
              <a:t>(</a:t>
            </a:r>
            <a:r>
              <a:rPr lang="en-IN" dirty="0" err="1"/>
              <a:t>X_train</a:t>
            </a:r>
            <a:r>
              <a:rPr lang="en-IN" dirty="0"/>
              <a:t>, </a:t>
            </a:r>
            <a:r>
              <a:rPr lang="en-IN" dirty="0" err="1"/>
              <a:t>y_train</a:t>
            </a:r>
            <a:r>
              <a:rPr lang="en-IN" dirty="0"/>
              <a:t>) </a:t>
            </a:r>
            <a:endParaRPr lang="en-IN" dirty="0" smtClean="0"/>
          </a:p>
          <a:p>
            <a:pPr marL="0" indent="0">
              <a:buNone/>
            </a:pPr>
            <a:r>
              <a:rPr lang="en-IN" dirty="0" err="1" smtClean="0"/>
              <a:t>y_pred</a:t>
            </a:r>
            <a:r>
              <a:rPr lang="en-IN" dirty="0" smtClean="0"/>
              <a:t> </a:t>
            </a:r>
            <a:r>
              <a:rPr lang="en-IN" dirty="0"/>
              <a:t>= </a:t>
            </a:r>
            <a:r>
              <a:rPr lang="en-IN" dirty="0" err="1"/>
              <a:t>classifier_knn.predict</a:t>
            </a:r>
            <a:r>
              <a:rPr lang="en-IN" dirty="0"/>
              <a:t>(</a:t>
            </a:r>
            <a:r>
              <a:rPr lang="en-IN" dirty="0" err="1"/>
              <a:t>X_test</a:t>
            </a:r>
            <a:r>
              <a:rPr lang="en-IN" dirty="0" smtClean="0"/>
              <a:t>)</a:t>
            </a:r>
            <a:endParaRPr lang="en-IN" dirty="0" smtClean="0"/>
          </a:p>
          <a:p>
            <a:pPr marL="0" indent="0">
              <a:buNone/>
            </a:pPr>
            <a:endParaRPr lang="en-IN" dirty="0"/>
          </a:p>
          <a:p>
            <a:pPr marL="0" indent="0">
              <a:buNone/>
            </a:pPr>
            <a:r>
              <a:rPr lang="en-IN" dirty="0"/>
              <a:t>from </a:t>
            </a:r>
            <a:r>
              <a:rPr lang="en-IN" dirty="0" err="1"/>
              <a:t>sklearn.linear_model</a:t>
            </a:r>
            <a:r>
              <a:rPr lang="en-IN" dirty="0"/>
              <a:t> import </a:t>
            </a:r>
            <a:r>
              <a:rPr lang="en-IN" dirty="0" err="1" smtClean="0"/>
              <a:t>LinearRegression</a:t>
            </a:r>
            <a:endParaRPr lang="en-IN" dirty="0" smtClean="0"/>
          </a:p>
          <a:p>
            <a:pPr marL="0" indent="0">
              <a:buNone/>
            </a:pPr>
            <a:r>
              <a:rPr lang="en-IN" dirty="0"/>
              <a:t>model = </a:t>
            </a:r>
            <a:r>
              <a:rPr lang="en-IN" dirty="0" err="1"/>
              <a:t>LinearRegression</a:t>
            </a:r>
            <a:r>
              <a:rPr lang="en-IN" dirty="0"/>
              <a:t>(</a:t>
            </a:r>
            <a:r>
              <a:rPr lang="en-IN" dirty="0" err="1"/>
              <a:t>fit_intercept</a:t>
            </a:r>
            <a:r>
              <a:rPr lang="en-IN" dirty="0"/>
              <a:t>=True) </a:t>
            </a:r>
            <a:endParaRPr lang="en-IN" dirty="0" smtClean="0"/>
          </a:p>
          <a:p>
            <a:pPr marL="0" indent="0">
              <a:buNone/>
            </a:pPr>
            <a:r>
              <a:rPr lang="en-IN" dirty="0" err="1" smtClean="0"/>
              <a:t>model.fit</a:t>
            </a:r>
            <a:r>
              <a:rPr lang="en-IN" dirty="0" smtClean="0"/>
              <a:t>(</a:t>
            </a:r>
            <a:r>
              <a:rPr lang="en-IN" dirty="0" err="1" smtClean="0"/>
              <a:t>X_train</a:t>
            </a:r>
            <a:r>
              <a:rPr lang="en-IN" dirty="0" smtClean="0"/>
              <a:t>, </a:t>
            </a:r>
            <a:r>
              <a:rPr lang="en-IN" dirty="0" err="1" smtClean="0"/>
              <a:t>y_train</a:t>
            </a:r>
            <a:r>
              <a:rPr lang="en-IN" dirty="0" smtClean="0"/>
              <a:t>)</a:t>
            </a:r>
            <a:endParaRPr lang="en-IN" dirty="0" smtClean="0"/>
          </a:p>
          <a:p>
            <a:pPr marL="0" indent="0">
              <a:buNone/>
            </a:pPr>
            <a:r>
              <a:rPr lang="en-IN" dirty="0" err="1"/>
              <a:t>y_pred</a:t>
            </a:r>
            <a:r>
              <a:rPr lang="en-IN" dirty="0"/>
              <a:t> = </a:t>
            </a:r>
            <a:r>
              <a:rPr lang="en-IN" dirty="0" err="1"/>
              <a:t>classifier_knn.predict</a:t>
            </a:r>
            <a:r>
              <a:rPr lang="en-IN" dirty="0"/>
              <a:t>(</a:t>
            </a:r>
            <a:r>
              <a:rPr lang="en-IN" dirty="0" err="1"/>
              <a:t>X_test</a:t>
            </a:r>
            <a:r>
              <a:rPr lang="en-IN" dirty="0"/>
              <a:t>)</a:t>
            </a:r>
            <a:endParaRPr lang="en-IN" dirty="0"/>
          </a:p>
          <a:p>
            <a:pPr marL="0" indent="0">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SVM, Naïve Bayesian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from </a:t>
            </a:r>
            <a:r>
              <a:rPr lang="en-IN" dirty="0" err="1"/>
              <a:t>sklearn.svm</a:t>
            </a:r>
            <a:r>
              <a:rPr lang="en-IN" dirty="0"/>
              <a:t> import SVC </a:t>
            </a:r>
            <a:endParaRPr lang="en-IN" dirty="0"/>
          </a:p>
          <a:p>
            <a:pPr marL="0" indent="0">
              <a:buNone/>
            </a:pPr>
            <a:r>
              <a:rPr lang="en-IN" dirty="0" err="1" smtClean="0"/>
              <a:t>SVCClf</a:t>
            </a:r>
            <a:r>
              <a:rPr lang="en-IN" dirty="0" smtClean="0"/>
              <a:t> </a:t>
            </a:r>
            <a:r>
              <a:rPr lang="en-IN" dirty="0"/>
              <a:t>= SVC(kernel='</a:t>
            </a:r>
            <a:r>
              <a:rPr lang="en-IN" dirty="0" err="1"/>
              <a:t>linear',gamma</a:t>
            </a:r>
            <a:r>
              <a:rPr lang="en-IN" dirty="0"/>
              <a:t>='scale', shrinking=False,) </a:t>
            </a:r>
            <a:r>
              <a:rPr lang="en-IN" dirty="0" err="1" smtClean="0"/>
              <a:t>SVCClf.fit</a:t>
            </a:r>
            <a:r>
              <a:rPr lang="en-IN" dirty="0" smtClean="0"/>
              <a:t>(</a:t>
            </a:r>
            <a:r>
              <a:rPr lang="en-IN" dirty="0" err="1" smtClean="0"/>
              <a:t>X_train</a:t>
            </a:r>
            <a:r>
              <a:rPr lang="en-IN" dirty="0" smtClean="0"/>
              <a:t>, </a:t>
            </a:r>
            <a:r>
              <a:rPr lang="en-IN" dirty="0" err="1" smtClean="0"/>
              <a:t>y_train</a:t>
            </a:r>
            <a:r>
              <a:rPr lang="en-IN" dirty="0" smtClean="0"/>
              <a:t>)</a:t>
            </a:r>
            <a:endParaRPr lang="en-IN" dirty="0" smtClean="0"/>
          </a:p>
          <a:p>
            <a:pPr marL="0" indent="0">
              <a:buNone/>
            </a:pPr>
            <a:r>
              <a:rPr lang="en-IN" dirty="0" err="1" smtClean="0"/>
              <a:t>y_pred</a:t>
            </a:r>
            <a:r>
              <a:rPr lang="en-IN" dirty="0" smtClean="0"/>
              <a:t>=</a:t>
            </a:r>
            <a:r>
              <a:rPr lang="en-IN" dirty="0" err="1" smtClean="0"/>
              <a:t>SVCClf.predict</a:t>
            </a:r>
            <a:r>
              <a:rPr lang="en-IN" dirty="0" smtClean="0"/>
              <a:t>(</a:t>
            </a:r>
            <a:r>
              <a:rPr lang="en-IN" dirty="0" err="1" smtClean="0"/>
              <a:t>X_test</a:t>
            </a:r>
            <a:r>
              <a:rPr lang="en-IN" dirty="0" smtClean="0"/>
              <a:t>)</a:t>
            </a:r>
            <a:endParaRPr lang="en-IN" dirty="0" smtClean="0"/>
          </a:p>
          <a:p>
            <a:pPr marL="0" indent="0">
              <a:buNone/>
            </a:pPr>
            <a:endParaRPr lang="en-IN" dirty="0"/>
          </a:p>
          <a:p>
            <a:pPr marL="0" indent="0">
              <a:buNone/>
            </a:pPr>
            <a:r>
              <a:rPr lang="en-IN" dirty="0"/>
              <a:t>from </a:t>
            </a:r>
            <a:r>
              <a:rPr lang="en-IN" dirty="0" err="1"/>
              <a:t>sklearn.naive_bayes</a:t>
            </a:r>
            <a:r>
              <a:rPr lang="en-IN" dirty="0"/>
              <a:t> import </a:t>
            </a:r>
            <a:r>
              <a:rPr lang="en-IN" dirty="0" err="1"/>
              <a:t>GaussianNB</a:t>
            </a:r>
            <a:r>
              <a:rPr lang="en-IN" dirty="0"/>
              <a:t> </a:t>
            </a:r>
            <a:endParaRPr lang="en-IN" dirty="0" smtClean="0"/>
          </a:p>
          <a:p>
            <a:pPr marL="0" indent="0">
              <a:buNone/>
            </a:pPr>
            <a:r>
              <a:rPr lang="en-IN" dirty="0" err="1" smtClean="0"/>
              <a:t>GNBclf</a:t>
            </a:r>
            <a:r>
              <a:rPr lang="en-IN" dirty="0" smtClean="0"/>
              <a:t> </a:t>
            </a:r>
            <a:r>
              <a:rPr lang="en-IN" dirty="0"/>
              <a:t>= </a:t>
            </a:r>
            <a:r>
              <a:rPr lang="en-IN" dirty="0" err="1"/>
              <a:t>GaussianNB</a:t>
            </a:r>
            <a:r>
              <a:rPr lang="en-IN" dirty="0"/>
              <a:t>() </a:t>
            </a:r>
            <a:endParaRPr lang="en-IN" dirty="0" smtClean="0"/>
          </a:p>
          <a:p>
            <a:pPr marL="0" indent="0">
              <a:buNone/>
            </a:pPr>
            <a:r>
              <a:rPr lang="en-IN" dirty="0" err="1" smtClean="0"/>
              <a:t>GNBclf.fit</a:t>
            </a:r>
            <a:r>
              <a:rPr lang="en-IN" dirty="0" smtClean="0"/>
              <a:t>(</a:t>
            </a:r>
            <a:r>
              <a:rPr lang="en-IN" dirty="0" err="1" smtClean="0"/>
              <a:t>X_train</a:t>
            </a:r>
            <a:r>
              <a:rPr lang="en-IN" dirty="0" smtClean="0"/>
              <a:t>, </a:t>
            </a:r>
            <a:r>
              <a:rPr lang="en-IN" dirty="0" err="1" smtClean="0"/>
              <a:t>y_train</a:t>
            </a:r>
            <a:r>
              <a:rPr lang="en-IN" dirty="0" smtClean="0"/>
              <a:t>)</a:t>
            </a:r>
            <a:endParaRPr lang="en-IN" dirty="0" smtClean="0"/>
          </a:p>
          <a:p>
            <a:pPr marL="0" indent="0">
              <a:buNone/>
            </a:pPr>
            <a:r>
              <a:rPr lang="en-IN" dirty="0" err="1" smtClean="0"/>
              <a:t>y_pred</a:t>
            </a:r>
            <a:r>
              <a:rPr lang="en-IN" dirty="0" smtClean="0"/>
              <a:t>=</a:t>
            </a:r>
            <a:r>
              <a:rPr lang="en-IN" dirty="0" err="1" smtClean="0"/>
              <a:t>GNBclf.predict</a:t>
            </a:r>
            <a:r>
              <a:rPr lang="en-IN" dirty="0" smtClean="0"/>
              <a:t>(</a:t>
            </a:r>
            <a:r>
              <a:rPr lang="en-IN" dirty="0" err="1" smtClean="0"/>
              <a:t>X_test</a:t>
            </a:r>
            <a:r>
              <a:rPr lang="en-IN" dirty="0"/>
              <a:t>)</a:t>
            </a:r>
            <a:endParaRPr lang="en-IN" dirty="0"/>
          </a:p>
          <a:p>
            <a:pPr marL="0" indent="0">
              <a:buNone/>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 Random Forest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 </a:t>
            </a:r>
            <a:r>
              <a:rPr lang="en-IN" dirty="0" err="1"/>
              <a:t>random_state</a:t>
            </a:r>
            <a:r>
              <a:rPr lang="en-IN" dirty="0"/>
              <a:t>=1) </a:t>
            </a:r>
            <a:endParaRPr lang="en-IN" dirty="0" smtClean="0"/>
          </a:p>
          <a:p>
            <a:pPr marL="0" indent="0">
              <a:buNone/>
            </a:pPr>
            <a:r>
              <a:rPr lang="en-IN" dirty="0" err="1" smtClean="0"/>
              <a:t>DTclf</a:t>
            </a:r>
            <a:r>
              <a:rPr lang="en-IN" dirty="0" smtClean="0"/>
              <a:t> </a:t>
            </a:r>
            <a:r>
              <a:rPr lang="en-IN" dirty="0"/>
              <a:t>= </a:t>
            </a:r>
            <a:r>
              <a:rPr lang="en-IN" dirty="0" err="1"/>
              <a:t>tree.DecisionTreeClassifier</a:t>
            </a:r>
            <a:r>
              <a:rPr lang="en-IN" dirty="0"/>
              <a:t>() </a:t>
            </a:r>
            <a:endParaRPr lang="en-IN" dirty="0" smtClean="0"/>
          </a:p>
          <a:p>
            <a:pPr marL="0" indent="0">
              <a:buNone/>
            </a:pPr>
            <a:r>
              <a:rPr lang="en-IN" dirty="0" err="1" smtClean="0"/>
              <a:t>DTclf.fit</a:t>
            </a:r>
            <a:r>
              <a:rPr lang="en-IN" dirty="0" smtClean="0"/>
              <a:t>(</a:t>
            </a:r>
            <a:r>
              <a:rPr lang="en-IN" dirty="0" err="1" smtClean="0"/>
              <a:t>X_train,y_train</a:t>
            </a:r>
            <a:r>
              <a:rPr lang="en-IN" dirty="0" smtClean="0"/>
              <a:t>) </a:t>
            </a:r>
            <a:endParaRPr lang="en-IN" dirty="0" smtClean="0"/>
          </a:p>
          <a:p>
            <a:pPr marL="0" indent="0">
              <a:buNone/>
            </a:pPr>
            <a:r>
              <a:rPr lang="en-IN" dirty="0" err="1" smtClean="0"/>
              <a:t>y_pred</a:t>
            </a:r>
            <a:r>
              <a:rPr lang="en-IN" dirty="0" smtClean="0"/>
              <a:t>=</a:t>
            </a:r>
            <a:r>
              <a:rPr lang="en-IN" dirty="0" err="1" smtClean="0"/>
              <a:t>DTclf.predict</a:t>
            </a:r>
            <a:r>
              <a:rPr lang="en-IN" dirty="0" smtClean="0"/>
              <a:t>(</a:t>
            </a:r>
            <a:r>
              <a:rPr lang="en-IN" dirty="0" err="1" smtClean="0"/>
              <a:t>x_test</a:t>
            </a:r>
            <a:r>
              <a:rPr lang="en-IN" dirty="0" smtClean="0"/>
              <a:t>)</a:t>
            </a:r>
            <a:endParaRPr lang="en-IN" dirty="0" smtClean="0"/>
          </a:p>
          <a:p>
            <a:pPr marL="0" indent="0">
              <a:buNone/>
            </a:pPr>
            <a:endParaRPr lang="en-IN" dirty="0"/>
          </a:p>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=0.30) </a:t>
            </a:r>
            <a:r>
              <a:rPr lang="en-IN" dirty="0" err="1"/>
              <a:t>RFclf</a:t>
            </a:r>
            <a:r>
              <a:rPr lang="en-IN" dirty="0"/>
              <a:t> = </a:t>
            </a:r>
            <a:r>
              <a:rPr lang="en-IN" dirty="0" err="1"/>
              <a:t>RandomForestClassifier</a:t>
            </a:r>
            <a:r>
              <a:rPr lang="en-IN" dirty="0"/>
              <a:t>(</a:t>
            </a:r>
            <a:r>
              <a:rPr lang="en-IN" dirty="0" err="1"/>
              <a:t>n_estimators</a:t>
            </a:r>
            <a:r>
              <a:rPr lang="en-IN" dirty="0"/>
              <a:t>=50) </a:t>
            </a:r>
            <a:endParaRPr lang="en-IN" dirty="0" smtClean="0"/>
          </a:p>
          <a:p>
            <a:pPr marL="0" indent="0">
              <a:buNone/>
            </a:pPr>
            <a:r>
              <a:rPr lang="en-IN" dirty="0" err="1" smtClean="0"/>
              <a:t>RFclf.fit</a:t>
            </a:r>
            <a:r>
              <a:rPr lang="en-IN" dirty="0" smtClean="0"/>
              <a:t>(</a:t>
            </a:r>
            <a:r>
              <a:rPr lang="en-IN" dirty="0" err="1" smtClean="0"/>
              <a:t>X_train</a:t>
            </a:r>
            <a:r>
              <a:rPr lang="en-IN" dirty="0"/>
              <a:t>, </a:t>
            </a:r>
            <a:r>
              <a:rPr lang="en-IN" dirty="0" err="1"/>
              <a:t>y_train</a:t>
            </a:r>
            <a:r>
              <a:rPr lang="en-IN" dirty="0"/>
              <a:t>) </a:t>
            </a:r>
            <a:endParaRPr lang="en-IN" dirty="0" smtClean="0"/>
          </a:p>
          <a:p>
            <a:pPr marL="0" indent="0">
              <a:buNone/>
            </a:pPr>
            <a:r>
              <a:rPr lang="en-IN" dirty="0" err="1" smtClean="0"/>
              <a:t>y_pred</a:t>
            </a:r>
            <a:r>
              <a:rPr lang="en-IN" dirty="0" smtClean="0"/>
              <a:t> </a:t>
            </a:r>
            <a:r>
              <a:rPr lang="en-IN" dirty="0"/>
              <a:t>= </a:t>
            </a:r>
            <a:r>
              <a:rPr lang="en-IN" dirty="0" err="1"/>
              <a:t>RFclf.predict</a:t>
            </a:r>
            <a:r>
              <a:rPr lang="en-IN" dirty="0"/>
              <a:t>(</a:t>
            </a:r>
            <a:r>
              <a:rPr lang="en-IN" dirty="0" err="1"/>
              <a:t>X_test</a:t>
            </a:r>
            <a:r>
              <a:rPr lang="en-IN" dirty="0"/>
              <a:t>)</a:t>
            </a:r>
            <a:endParaRPr lang="en-IN"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06" y="296096"/>
            <a:ext cx="10515600" cy="732155"/>
          </a:xfrm>
        </p:spPr>
        <p:txBody>
          <a:bodyPr/>
          <a:lstStyle/>
          <a:p>
            <a:r>
              <a:rPr lang="en-IN" dirty="0" smtClean="0"/>
              <a:t>Metrics for Evaluation</a:t>
            </a:r>
            <a:endParaRPr lang="en-IN" dirty="0"/>
          </a:p>
        </p:txBody>
      </p:sp>
      <p:sp>
        <p:nvSpPr>
          <p:cNvPr id="3" name="Content Placeholder 2"/>
          <p:cNvSpPr>
            <a:spLocks noGrp="1"/>
          </p:cNvSpPr>
          <p:nvPr>
            <p:ph idx="1"/>
          </p:nvPr>
        </p:nvSpPr>
        <p:spPr>
          <a:xfrm>
            <a:off x="838200" y="1097280"/>
            <a:ext cx="10233212" cy="5097100"/>
          </a:xfrm>
        </p:spPr>
        <p:txBody>
          <a:bodyPr/>
          <a:lstStyle/>
          <a:p>
            <a:pPr marL="0" indent="0">
              <a:buNone/>
            </a:pPr>
            <a:r>
              <a:rPr lang="en-IN" dirty="0"/>
              <a:t>from </a:t>
            </a:r>
            <a:r>
              <a:rPr lang="en-IN" dirty="0" err="1"/>
              <a:t>sklearn.metrics</a:t>
            </a:r>
            <a:r>
              <a:rPr lang="en-IN" dirty="0"/>
              <a:t> import </a:t>
            </a:r>
            <a:r>
              <a:rPr lang="en-IN" dirty="0" err="1"/>
              <a:t>classification_report</a:t>
            </a:r>
            <a:r>
              <a:rPr lang="en-IN" dirty="0"/>
              <a:t>, </a:t>
            </a:r>
            <a:r>
              <a:rPr lang="en-IN" dirty="0" err="1"/>
              <a:t>confusion_matrix</a:t>
            </a:r>
            <a:r>
              <a:rPr lang="en-IN" dirty="0"/>
              <a:t>, </a:t>
            </a:r>
            <a:r>
              <a:rPr lang="en-IN" dirty="0" err="1" smtClean="0"/>
              <a:t>accuracy_score</a:t>
            </a:r>
            <a:endParaRPr lang="en-IN" dirty="0" smtClean="0"/>
          </a:p>
          <a:p>
            <a:pPr marL="0" indent="0">
              <a:buNone/>
            </a:pPr>
            <a:r>
              <a:rPr lang="en-IN" dirty="0"/>
              <a:t>result = </a:t>
            </a:r>
            <a:r>
              <a:rPr lang="en-IN" dirty="0" err="1"/>
              <a:t>confusion_matrix</a:t>
            </a:r>
            <a:r>
              <a:rPr lang="en-IN" dirty="0"/>
              <a:t>(</a:t>
            </a:r>
            <a:r>
              <a:rPr lang="en-IN" dirty="0" err="1"/>
              <a:t>y_test</a:t>
            </a:r>
            <a:r>
              <a:rPr lang="en-IN" dirty="0"/>
              <a:t>, </a:t>
            </a:r>
            <a:r>
              <a:rPr lang="en-IN" dirty="0" err="1"/>
              <a:t>y_pred</a:t>
            </a:r>
            <a:r>
              <a:rPr lang="en-IN" dirty="0"/>
              <a:t>) </a:t>
            </a:r>
            <a:endParaRPr lang="en-IN" dirty="0" smtClean="0"/>
          </a:p>
          <a:p>
            <a:pPr marL="0" indent="0">
              <a:buNone/>
            </a:pPr>
            <a:r>
              <a:rPr lang="en-IN" dirty="0" smtClean="0"/>
              <a:t>print</a:t>
            </a:r>
            <a:r>
              <a:rPr lang="en-IN" dirty="0"/>
              <a:t>("Confusion Matrix:") </a:t>
            </a:r>
            <a:endParaRPr lang="en-IN" dirty="0" smtClean="0"/>
          </a:p>
          <a:p>
            <a:pPr marL="0" indent="0">
              <a:buNone/>
            </a:pPr>
            <a:r>
              <a:rPr lang="en-IN" dirty="0" smtClean="0"/>
              <a:t>print(result</a:t>
            </a:r>
            <a:r>
              <a:rPr lang="en-IN" dirty="0"/>
              <a:t>) </a:t>
            </a:r>
            <a:endParaRPr lang="en-IN" dirty="0"/>
          </a:p>
        </p:txBody>
      </p:sp>
      <p:pic>
        <p:nvPicPr>
          <p:cNvPr id="1026" name="Picture 2" descr="See the source im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1028" y="1737815"/>
            <a:ext cx="4330977" cy="230527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Confusion matrix. In this story, I am going to explain… | by Rakesh  Rajpurohit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8" descr="How to produce a confusion matrix and find the misclassification rate of  the Naïve Bayes Classifier? - Stack Overfl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7618819" y="4043090"/>
            <a:ext cx="4038600" cy="2714625"/>
          </a:xfrm>
          <a:prstGeom prst="rect">
            <a:avLst/>
          </a:prstGeom>
        </p:spPr>
      </p:pic>
      <p:pic>
        <p:nvPicPr>
          <p:cNvPr id="1036" name="Picture 12" descr="Understanding Confusion matrix and applying it on KNN-Classifier on Iris  Data set. | by Vishwanath Beena | Artificial Intelligence in Plain Engli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92" y="3762102"/>
            <a:ext cx="7366627" cy="29122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report and Accuracy</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result1 = </a:t>
            </a:r>
            <a:r>
              <a:rPr lang="en-US" dirty="0" err="1"/>
              <a:t>classification_report</a:t>
            </a:r>
            <a:r>
              <a:rPr lang="en-US" dirty="0"/>
              <a:t>(</a:t>
            </a:r>
            <a:r>
              <a:rPr lang="en-US" dirty="0" err="1"/>
              <a:t>y_test</a:t>
            </a:r>
            <a:r>
              <a:rPr lang="en-US" dirty="0"/>
              <a:t>, </a:t>
            </a:r>
            <a:r>
              <a:rPr lang="en-US" dirty="0" err="1"/>
              <a:t>y_pred</a:t>
            </a:r>
            <a:r>
              <a:rPr lang="en-US" dirty="0"/>
              <a:t>) </a:t>
            </a:r>
            <a:endParaRPr lang="en-US" dirty="0" smtClean="0"/>
          </a:p>
          <a:p>
            <a:pPr marL="0" indent="0">
              <a:buNone/>
            </a:pPr>
            <a:r>
              <a:rPr lang="en-US" dirty="0" smtClean="0"/>
              <a:t>print</a:t>
            </a:r>
            <a:r>
              <a:rPr lang="en-US" dirty="0"/>
              <a:t>("Classification Report:",) </a:t>
            </a:r>
            <a:endParaRPr lang="en-US" dirty="0" smtClean="0"/>
          </a:p>
          <a:p>
            <a:pPr marL="0" indent="0">
              <a:buNone/>
            </a:pPr>
            <a:r>
              <a:rPr lang="en-US" dirty="0" smtClean="0"/>
              <a:t>print </a:t>
            </a:r>
            <a:r>
              <a:rPr lang="en-US" dirty="0"/>
              <a:t>(result1) </a:t>
            </a:r>
            <a:endParaRPr lang="en-US" dirty="0" smtClean="0"/>
          </a:p>
          <a:p>
            <a:pPr marL="0" indent="0">
              <a:buNone/>
            </a:pPr>
            <a:endParaRPr lang="en-US" dirty="0" smtClean="0"/>
          </a:p>
          <a:p>
            <a:pPr marL="0" indent="0">
              <a:buNone/>
            </a:pPr>
            <a:r>
              <a:rPr lang="en-IN" dirty="0"/>
              <a:t>Classification Report: </a:t>
            </a:r>
            <a:endParaRPr lang="en-IN" dirty="0" smtClean="0"/>
          </a:p>
          <a:p>
            <a:pPr marL="0" indent="0">
              <a:buNone/>
            </a:pPr>
            <a:r>
              <a:rPr lang="en-IN" dirty="0" smtClean="0"/>
              <a:t>	              precision </a:t>
            </a:r>
            <a:r>
              <a:rPr lang="en-IN" dirty="0"/>
              <a:t>recall </a:t>
            </a:r>
            <a:r>
              <a:rPr lang="en-IN" dirty="0" smtClean="0"/>
              <a:t> f1-score</a:t>
            </a:r>
            <a:endParaRPr lang="en-IN" dirty="0" smtClean="0"/>
          </a:p>
          <a:p>
            <a:pPr marL="0" indent="0">
              <a:buNone/>
            </a:pPr>
            <a:r>
              <a:rPr lang="en-IN" dirty="0" smtClean="0"/>
              <a:t>Iris-</a:t>
            </a:r>
            <a:r>
              <a:rPr lang="en-IN" dirty="0" err="1" smtClean="0"/>
              <a:t>setosa</a:t>
            </a:r>
            <a:r>
              <a:rPr lang="en-IN" dirty="0" smtClean="0"/>
              <a:t>             1.00      1.00    1.00         </a:t>
            </a:r>
            <a:endParaRPr lang="en-IN" dirty="0" smtClean="0"/>
          </a:p>
          <a:p>
            <a:pPr marL="0" indent="0">
              <a:buNone/>
            </a:pPr>
            <a:r>
              <a:rPr lang="en-IN" dirty="0" smtClean="0"/>
              <a:t>Iris-versicolor       1.00       0.95   0.97       </a:t>
            </a:r>
            <a:endParaRPr lang="en-IN" dirty="0" smtClean="0"/>
          </a:p>
          <a:p>
            <a:pPr marL="0" indent="0">
              <a:buNone/>
            </a:pPr>
            <a:r>
              <a:rPr lang="en-IN" dirty="0" smtClean="0"/>
              <a:t>Iris-</a:t>
            </a:r>
            <a:r>
              <a:rPr lang="en-IN" dirty="0" err="1" smtClean="0"/>
              <a:t>virginica</a:t>
            </a:r>
            <a:r>
              <a:rPr lang="en-IN" dirty="0" smtClean="0"/>
              <a:t>          0.92      1.00    0.96        </a:t>
            </a:r>
            <a:endParaRPr lang="en-US" dirty="0" smtClean="0"/>
          </a:p>
          <a:p>
            <a:pPr marL="0" indent="0">
              <a:buNone/>
            </a:pPr>
            <a:r>
              <a:rPr lang="en-US" dirty="0" smtClean="0"/>
              <a:t>result2 </a:t>
            </a:r>
            <a:r>
              <a:rPr lang="en-US" dirty="0"/>
              <a:t>= </a:t>
            </a:r>
            <a:r>
              <a:rPr lang="en-US" dirty="0" err="1"/>
              <a:t>accuracy_score</a:t>
            </a:r>
            <a:r>
              <a:rPr lang="en-US" dirty="0"/>
              <a:t>(</a:t>
            </a:r>
            <a:r>
              <a:rPr lang="en-US" dirty="0" err="1"/>
              <a:t>y_test,y_pred</a:t>
            </a:r>
            <a:r>
              <a:rPr lang="en-US" dirty="0"/>
              <a:t>) </a:t>
            </a:r>
            <a:endParaRPr lang="en-US" dirty="0" smtClean="0"/>
          </a:p>
          <a:p>
            <a:pPr marL="0" indent="0">
              <a:buNone/>
            </a:pPr>
            <a:r>
              <a:rPr lang="en-US" dirty="0" smtClean="0"/>
              <a:t>print</a:t>
            </a:r>
            <a:r>
              <a:rPr lang="en-US" dirty="0"/>
              <a:t>("Accuracy:",result2)</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scene3d>
              <a:camera prst="orthographicFront"/>
              <a:lightRig rig="threePt" dir="t"/>
            </a:scene3d>
          </a:bodyPr>
          <a:p>
            <a:r>
              <a:rPr lang="en-US">
                <a:ln/>
                <a:solidFill>
                  <a:schemeClr val="accent1">
                    <a:lumMod val="75000"/>
                  </a:schemeClr>
                </a:solidFill>
                <a:effectLst>
                  <a:reflection blurRad="6350" stA="53000" endA="300" endPos="35500" dir="5400000" sy="-90000" algn="bl" rotWithShape="0"/>
                </a:effectLst>
              </a:rPr>
              <a:t>NLTK</a:t>
            </a:r>
            <a:endParaRPr lang="en-US">
              <a:ln/>
              <a:solidFill>
                <a:schemeClr val="accent1">
                  <a:lumMod val="75000"/>
                </a:schemeClr>
              </a:solidFill>
              <a:effectLst>
                <a:reflection blurRad="6350" stA="53000" endA="300" endPos="35500" dir="5400000" sy="-90000" algn="bl" rotWithShape="0"/>
              </a:effectLst>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0415"/>
          </a:xfrm>
        </p:spPr>
        <p:txBody>
          <a:bodyPr/>
          <a:p>
            <a:r>
              <a:rPr lang="en-US">
                <a:solidFill>
                  <a:schemeClr val="accent1">
                    <a:lumMod val="50000"/>
                  </a:schemeClr>
                </a:solidFill>
                <a:sym typeface="+mn-ea"/>
              </a:rPr>
              <a:t>Natural Language Tool Kit (NLTK)</a:t>
            </a:r>
            <a:endParaRPr lang="en-US">
              <a:solidFill>
                <a:schemeClr val="accent1">
                  <a:lumMod val="50000"/>
                </a:schemeClr>
              </a:solidFill>
              <a:sym typeface="+mn-ea"/>
            </a:endParaRPr>
          </a:p>
        </p:txBody>
      </p:sp>
      <p:sp>
        <p:nvSpPr>
          <p:cNvPr id="3" name="Content Placeholder 2"/>
          <p:cNvSpPr>
            <a:spLocks noGrp="1"/>
          </p:cNvSpPr>
          <p:nvPr>
            <p:ph idx="1"/>
          </p:nvPr>
        </p:nvSpPr>
        <p:spPr>
          <a:xfrm>
            <a:off x="838200" y="1144905"/>
            <a:ext cx="10515600" cy="5032375"/>
          </a:xfrm>
        </p:spPr>
        <p:txBody>
          <a:bodyPr/>
          <a:p>
            <a:r>
              <a:rPr lang="en-US"/>
              <a:t>NLTK defined as ability of machine (i.e computer program) to understand and interpret the human language as is is spoken!</a:t>
            </a:r>
            <a:endParaRPr lang="en-US"/>
          </a:p>
          <a:p>
            <a:r>
              <a:rPr lang="en-US"/>
              <a:t>it seen as an AID provided to computer to understand the human languages !</a:t>
            </a:r>
            <a:endParaRPr lang="en-US"/>
          </a:p>
          <a:p>
            <a:r>
              <a:rPr lang="en-US"/>
              <a:t>The learning curve of Python is very fast and NLTK is written in Python so NLTK is also having very good learning kit.</a:t>
            </a:r>
            <a:endParaRPr lang="en-US"/>
          </a:p>
          <a:p>
            <a:r>
              <a:rPr lang="en-US"/>
              <a:t> NLTK has incorporated most of the tasks like tokenization, stemming, Lemmatization, Punctuation, Character Count, and Word count.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70255"/>
          </a:xfrm>
        </p:spPr>
        <p:txBody>
          <a:bodyPr/>
          <a:p>
            <a:r>
              <a:rPr lang="en-US">
                <a:solidFill>
                  <a:schemeClr val="accent1">
                    <a:lumMod val="50000"/>
                  </a:schemeClr>
                </a:solidFill>
              </a:rPr>
              <a:t>Installing NLTK </a:t>
            </a:r>
            <a:endParaRPr lang="en-US">
              <a:solidFill>
                <a:schemeClr val="accent1">
                  <a:lumMod val="50000"/>
                </a:schemeClr>
              </a:solidFill>
            </a:endParaRPr>
          </a:p>
        </p:txBody>
      </p:sp>
      <p:sp>
        <p:nvSpPr>
          <p:cNvPr id="3" name="Content Placeholder 2"/>
          <p:cNvSpPr>
            <a:spLocks noGrp="1"/>
          </p:cNvSpPr>
          <p:nvPr>
            <p:ph idx="1"/>
          </p:nvPr>
        </p:nvSpPr>
        <p:spPr>
          <a:xfrm>
            <a:off x="838200" y="1134745"/>
            <a:ext cx="10515600" cy="5042535"/>
          </a:xfrm>
        </p:spPr>
        <p:txBody>
          <a:bodyPr/>
          <a:p>
            <a:r>
              <a:rPr lang="en-US"/>
              <a:t>First, open the Windows command prompt and navigate to the location of the pip folder. </a:t>
            </a:r>
            <a:endParaRPr lang="en-US"/>
          </a:p>
          <a:p>
            <a:r>
              <a:rPr lang="en-US"/>
              <a:t> Next, enter the following command to install NLTK:  pip3 install nltk</a:t>
            </a:r>
            <a:endParaRPr lang="en-US"/>
          </a:p>
          <a:p>
            <a:r>
              <a:rPr lang="en-US"/>
              <a:t>Now we have NLTK installed on our computers but in order to use it we need to download the datasets (corpus) available in it.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8485"/>
          </a:xfrm>
        </p:spPr>
        <p:txBody>
          <a:bodyPr>
            <a:normAutofit fontScale="90000"/>
          </a:bodyPr>
          <a:p>
            <a:endParaRPr lang="en-US"/>
          </a:p>
        </p:txBody>
      </p:sp>
      <p:sp>
        <p:nvSpPr>
          <p:cNvPr id="3" name="Content Placeholder 2"/>
          <p:cNvSpPr>
            <a:spLocks noGrp="1"/>
          </p:cNvSpPr>
          <p:nvPr>
            <p:ph idx="1"/>
          </p:nvPr>
        </p:nvSpPr>
        <p:spPr>
          <a:xfrm>
            <a:off x="838200" y="1259840"/>
            <a:ext cx="10515600" cy="5597525"/>
          </a:xfrm>
        </p:spPr>
        <p:txBody>
          <a:bodyPr>
            <a:normAutofit fontScale="65000"/>
          </a:bodyPr>
          <a:p>
            <a:pPr marL="0" indent="0">
              <a:buNone/>
            </a:pPr>
            <a:r>
              <a:rPr lang="en-US"/>
              <a:t>L=[1,2,3]</a:t>
            </a:r>
            <a:endParaRPr lang="en-US"/>
          </a:p>
          <a:p>
            <a:pPr marL="0" indent="0">
              <a:buNone/>
            </a:pPr>
            <a:r>
              <a:rPr lang="en-US"/>
              <a:t>L</a:t>
            </a:r>
            <a:endParaRPr lang="en-US"/>
          </a:p>
          <a:p>
            <a:pPr marL="0" indent="0">
              <a:buNone/>
            </a:pPr>
            <a:r>
              <a:rPr lang="en-US"/>
              <a:t>	[1, 2, 3]</a:t>
            </a:r>
            <a:endParaRPr lang="en-US"/>
          </a:p>
          <a:p>
            <a:pPr marL="0" indent="0">
              <a:buNone/>
            </a:pPr>
            <a:r>
              <a:rPr lang="en-US"/>
              <a:t>import numpy as np</a:t>
            </a:r>
            <a:endParaRPr lang="en-US"/>
          </a:p>
          <a:p>
            <a:pPr marL="0" indent="0">
              <a:buNone/>
            </a:pPr>
            <a:r>
              <a:rPr lang="en-US"/>
              <a:t>A=np.array([1,2,3])</a:t>
            </a:r>
            <a:endParaRPr lang="en-US"/>
          </a:p>
          <a:p>
            <a:pPr marL="0" indent="0">
              <a:buNone/>
            </a:pPr>
            <a:r>
              <a:rPr lang="en-US"/>
              <a:t>A</a:t>
            </a:r>
            <a:endParaRPr lang="en-US"/>
          </a:p>
          <a:p>
            <a:pPr marL="0" indent="0">
              <a:buNone/>
            </a:pPr>
            <a:r>
              <a:rPr lang="en-US"/>
              <a:t>	array([1, 2, 3])</a:t>
            </a:r>
            <a:endParaRPr lang="en-US"/>
          </a:p>
          <a:p>
            <a:pPr marL="0" indent="0">
              <a:buNone/>
            </a:pPr>
            <a:r>
              <a:rPr lang="en-US"/>
              <a:t>L.append(4)</a:t>
            </a:r>
            <a:endParaRPr lang="en-US"/>
          </a:p>
          <a:p>
            <a:pPr marL="0" indent="0">
              <a:buNone/>
            </a:pPr>
            <a:r>
              <a:rPr lang="en-US"/>
              <a:t>L</a:t>
            </a:r>
            <a:endParaRPr lang="en-US"/>
          </a:p>
          <a:p>
            <a:pPr marL="0" indent="0">
              <a:buNone/>
            </a:pPr>
            <a:r>
              <a:rPr lang="en-US"/>
              <a:t>	[1, 2, 3, 4]</a:t>
            </a:r>
            <a:endParaRPr lang="en-US"/>
          </a:p>
          <a:p>
            <a:pPr marL="0" indent="0">
              <a:buNone/>
            </a:pPr>
            <a:r>
              <a:rPr lang="en-US"/>
              <a:t>A.append(4)</a:t>
            </a:r>
            <a:endParaRPr lang="en-US"/>
          </a:p>
          <a:p>
            <a:pPr marL="0" indent="0">
              <a:buNone/>
            </a:pPr>
            <a:r>
              <a:rPr lang="en-US"/>
              <a:t>---------------------------------------------------------------------------</a:t>
            </a:r>
            <a:endParaRPr lang="en-US"/>
          </a:p>
          <a:p>
            <a:pPr marL="0" indent="0">
              <a:buNone/>
            </a:pPr>
            <a:r>
              <a:rPr lang="en-US"/>
              <a:t>AttributeError Traceback (most recent call  last)</a:t>
            </a:r>
            <a:r>
              <a:rPr lang="en-US">
                <a:sym typeface="+mn-ea"/>
              </a:rPr>
              <a:t>&lt;ipython-input-6-a17c4d6940c3&gt; in &lt;cell line: 1&gt;()</a:t>
            </a:r>
            <a:endParaRPr lang="en-US"/>
          </a:p>
          <a:p>
            <a:pPr marL="0" indent="0">
              <a:buNone/>
            </a:pPr>
            <a:r>
              <a:rPr lang="en-US">
                <a:sym typeface="+mn-ea"/>
              </a:rPr>
              <a:t>----&gt; 1 A.append(4)</a:t>
            </a:r>
            <a:endParaRPr lang="en-US"/>
          </a:p>
          <a:p>
            <a:pPr marL="0" indent="0">
              <a:buNone/>
            </a:pPr>
            <a:r>
              <a:rPr lang="en-US">
                <a:sym typeface="+mn-ea"/>
              </a:rPr>
              <a:t>AttributeError: 'numpy.ndarray' object has no attribute 'append'</a:t>
            </a:r>
            <a:endParaRPr lang="en-US"/>
          </a:p>
          <a:p>
            <a:pPr marL="0" indent="0">
              <a:buNone/>
            </a:pPr>
            <a:endParaRPr lang="en-US"/>
          </a:p>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9465"/>
          </a:xfrm>
        </p:spPr>
        <p:txBody>
          <a:bodyPr/>
          <a:p>
            <a:r>
              <a:rPr lang="en-US">
                <a:solidFill>
                  <a:schemeClr val="accent1">
                    <a:lumMod val="50000"/>
                  </a:schemeClr>
                </a:solidFill>
              </a:rPr>
              <a:t>Tokenization</a:t>
            </a:r>
            <a:endParaRPr lang="en-US">
              <a:solidFill>
                <a:schemeClr val="accent1">
                  <a:lumMod val="50000"/>
                </a:schemeClr>
              </a:solidFill>
            </a:endParaRPr>
          </a:p>
        </p:txBody>
      </p:sp>
      <p:sp>
        <p:nvSpPr>
          <p:cNvPr id="3" name="Content Placeholder 2"/>
          <p:cNvSpPr>
            <a:spLocks noGrp="1"/>
          </p:cNvSpPr>
          <p:nvPr>
            <p:ph idx="1"/>
          </p:nvPr>
        </p:nvSpPr>
        <p:spPr>
          <a:xfrm>
            <a:off x="838200" y="1250315"/>
            <a:ext cx="10515600" cy="4926965"/>
          </a:xfrm>
        </p:spPr>
        <p:txBody>
          <a:bodyPr/>
          <a:p>
            <a:r>
              <a:rPr lang="en-US"/>
              <a:t>It may be defined as the process of breaking up a piece of text into smaller parts, such as sentences and words. </a:t>
            </a:r>
            <a:endParaRPr lang="en-US"/>
          </a:p>
          <a:p>
            <a:r>
              <a:rPr lang="en-US"/>
              <a:t>These smaller parts are called tokens. For example, a word is a token in a sentence, and a sentence is a token in a paragraph.</a:t>
            </a:r>
            <a:endParaRPr lang="en-US"/>
          </a:p>
          <a:p>
            <a:r>
              <a:rPr lang="en-US"/>
              <a:t>Let us understand it with the help of various functions/modules provided by nltk.tokenize package. </a:t>
            </a:r>
            <a:endParaRPr lang="en-US"/>
          </a:p>
          <a:p>
            <a:r>
              <a:rPr lang="en-US"/>
              <a:t> word_tokenize module is used for basic word tokenization. </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9465"/>
          </a:xfrm>
        </p:spPr>
        <p:txBody>
          <a:bodyPr/>
          <a:p>
            <a:endParaRPr lang="en-US"/>
          </a:p>
        </p:txBody>
      </p:sp>
      <p:sp>
        <p:nvSpPr>
          <p:cNvPr id="3" name="Content Placeholder 2"/>
          <p:cNvSpPr>
            <a:spLocks noGrp="1"/>
          </p:cNvSpPr>
          <p:nvPr>
            <p:ph idx="1"/>
          </p:nvPr>
        </p:nvSpPr>
        <p:spPr>
          <a:xfrm>
            <a:off x="838200" y="1384300"/>
            <a:ext cx="10515600" cy="4792980"/>
          </a:xfrm>
        </p:spPr>
        <p:txBody>
          <a:bodyPr/>
          <a:p>
            <a:pPr marL="0" indent="0">
              <a:buNone/>
            </a:pPr>
            <a:r>
              <a:rPr lang="en-US" b="1"/>
              <a:t>Example </a:t>
            </a:r>
            <a:endParaRPr lang="en-US" b="1"/>
          </a:p>
          <a:p>
            <a:pPr marL="0" indent="0">
              <a:buNone/>
            </a:pPr>
            <a:r>
              <a:rPr lang="en-US"/>
              <a:t>import nltk </a:t>
            </a:r>
            <a:endParaRPr lang="en-US"/>
          </a:p>
          <a:p>
            <a:pPr marL="0" indent="0">
              <a:buNone/>
            </a:pPr>
            <a:r>
              <a:rPr lang="en-US"/>
              <a:t>from nltk.tokenize </a:t>
            </a:r>
            <a:endParaRPr lang="en-US"/>
          </a:p>
          <a:p>
            <a:pPr marL="0" indent="0">
              <a:buNone/>
            </a:pPr>
            <a:r>
              <a:rPr lang="en-US"/>
              <a:t>import word_tokenize </a:t>
            </a:r>
            <a:endParaRPr lang="en-US"/>
          </a:p>
          <a:p>
            <a:pPr marL="0" indent="0">
              <a:buNone/>
            </a:pPr>
            <a:r>
              <a:rPr lang="en-US"/>
              <a:t>word_tokenize('Tutorialspoint.com provides high quality technical tutorials for free.') </a:t>
            </a:r>
            <a:endParaRPr lang="en-US"/>
          </a:p>
          <a:p>
            <a:pPr marL="0" indent="0">
              <a:buNone/>
            </a:pPr>
            <a:r>
              <a:rPr lang="en-US" b="1"/>
              <a:t>Output </a:t>
            </a:r>
            <a:endParaRPr lang="en-US" b="1"/>
          </a:p>
          <a:p>
            <a:pPr marL="0" indent="0">
              <a:buNone/>
            </a:pPr>
            <a:r>
              <a:rPr lang="en-US"/>
              <a:t>['Tutorialspoint.com', 'provides', 'high', 'quality', 'technical', 'tutorials', 'for', 'free', '.']</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accent1">
                    <a:lumMod val="50000"/>
                  </a:schemeClr>
                </a:solidFill>
              </a:rPr>
              <a:t>Tokenizing text into sentences </a:t>
            </a:r>
            <a:endParaRPr lang="en-US">
              <a:solidFill>
                <a:schemeClr val="accent1">
                  <a:lumMod val="50000"/>
                </a:schemeClr>
              </a:solidFill>
            </a:endParaRPr>
          </a:p>
        </p:txBody>
      </p:sp>
      <p:sp>
        <p:nvSpPr>
          <p:cNvPr id="5" name="Content Placeholder 4"/>
          <p:cNvSpPr>
            <a:spLocks noGrp="1"/>
          </p:cNvSpPr>
          <p:nvPr>
            <p:ph idx="1"/>
          </p:nvPr>
        </p:nvSpPr>
        <p:spPr/>
        <p:txBody>
          <a:bodyPr/>
          <a:p>
            <a:pPr algn="just"/>
            <a:r>
              <a:rPr lang="en-US"/>
              <a:t>we are going to split text/paragraph into sentences. NLTK provides sent_tokenize module for this purpose. </a:t>
            </a:r>
            <a:endParaRPr lang="en-US"/>
          </a:p>
          <a:p>
            <a:pPr algn="just"/>
            <a:r>
              <a:rPr lang="en-US"/>
              <a:t>Why is it needed? An obvious question that came in our mind is that when we have word tokenizer then why do we need sentence tokenizer or why do we need to tokenize text into sentences. </a:t>
            </a:r>
            <a:endParaRPr lang="en-US"/>
          </a:p>
          <a:p>
            <a:pPr algn="just"/>
            <a:r>
              <a:rPr lang="en-US"/>
              <a:t>Suppose we need to count average words in sentences, how we can do this?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lumMod val="50000"/>
                  </a:schemeClr>
                </a:solidFill>
              </a:rPr>
              <a:t>Example</a:t>
            </a:r>
            <a:endParaRPr lang="en-US" b="1">
              <a:solidFill>
                <a:schemeClr val="accent1">
                  <a:lumMod val="50000"/>
                </a:schemeClr>
              </a:solidFill>
            </a:endParaRPr>
          </a:p>
        </p:txBody>
      </p:sp>
      <p:sp>
        <p:nvSpPr>
          <p:cNvPr id="3" name="Content Placeholder 2"/>
          <p:cNvSpPr>
            <a:spLocks noGrp="1"/>
          </p:cNvSpPr>
          <p:nvPr>
            <p:ph idx="1"/>
          </p:nvPr>
        </p:nvSpPr>
        <p:spPr/>
        <p:txBody>
          <a:bodyPr/>
          <a:p>
            <a:pPr marL="0" indent="0">
              <a:buNone/>
            </a:pPr>
            <a:r>
              <a:rPr lang="en-US"/>
              <a:t>import nltk from nltk.tokenize </a:t>
            </a:r>
            <a:endParaRPr lang="en-US"/>
          </a:p>
          <a:p>
            <a:pPr marL="0" indent="0">
              <a:buNone/>
            </a:pPr>
            <a:r>
              <a:rPr lang="en-US"/>
              <a:t>import sent_tokenize </a:t>
            </a:r>
            <a:endParaRPr lang="en-US"/>
          </a:p>
          <a:p>
            <a:pPr marL="0" indent="0">
              <a:buNone/>
            </a:pPr>
            <a:r>
              <a:rPr lang="en-US"/>
              <a:t>text = "Let us understand the difference between sentence &amp; word tokenizer. It is going to be a simple example." </a:t>
            </a:r>
            <a:endParaRPr lang="en-US"/>
          </a:p>
          <a:p>
            <a:pPr marL="0" indent="0">
              <a:buNone/>
            </a:pPr>
            <a:r>
              <a:rPr lang="en-US"/>
              <a:t>sent_tokenize(text)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NLTK stopwords corpus</a:t>
            </a:r>
            <a:r>
              <a:rPr lang="en-US"/>
              <a:t> </a:t>
            </a:r>
            <a:endParaRPr lang="en-US"/>
          </a:p>
        </p:txBody>
      </p:sp>
      <p:sp>
        <p:nvSpPr>
          <p:cNvPr id="3" name="Content Placeholder 2"/>
          <p:cNvSpPr>
            <a:spLocks noGrp="1"/>
          </p:cNvSpPr>
          <p:nvPr>
            <p:ph idx="1"/>
          </p:nvPr>
        </p:nvSpPr>
        <p:spPr/>
        <p:txBody>
          <a:bodyPr>
            <a:normAutofit/>
          </a:bodyPr>
          <a:p>
            <a:r>
              <a:rPr lang="en-US"/>
              <a:t>Natural Language Tool kit comes with a stopword corpus containing word lists for many languages. Let us understand its usage with the help of the following example: </a:t>
            </a:r>
            <a:endParaRPr lang="en-US"/>
          </a:p>
          <a:p>
            <a:pPr marL="0" indent="0">
              <a:buNone/>
            </a:pPr>
            <a:r>
              <a:rPr lang="en-US"/>
              <a:t>import stopwords english_</a:t>
            </a:r>
            <a:endParaRPr lang="en-US"/>
          </a:p>
          <a:p>
            <a:pPr marL="0" indent="0">
              <a:buNone/>
            </a:pPr>
            <a:r>
              <a:rPr lang="en-US"/>
              <a:t>stops = set(stopwords.words('english')) </a:t>
            </a:r>
            <a:endParaRPr lang="en-US"/>
          </a:p>
          <a:p>
            <a:pPr marL="0" indent="0">
              <a:buNone/>
            </a:pPr>
            <a:r>
              <a:rPr lang="en-US"/>
              <a:t>words = ['I', 'am', 'a', 'writer'] </a:t>
            </a:r>
            <a:endParaRPr lang="en-US"/>
          </a:p>
          <a:p>
            <a:pPr marL="0" indent="0">
              <a:buNone/>
            </a:pPr>
            <a:r>
              <a:rPr lang="en-US"/>
              <a:t>[word for word in words if word not in english_stops] </a:t>
            </a:r>
            <a:endParaRPr lang="en-US"/>
          </a:p>
          <a:p>
            <a:pPr marL="0" indent="0">
              <a:buNone/>
            </a:pPr>
            <a:r>
              <a:rPr lang="en-US" b="1"/>
              <a:t>Output</a:t>
            </a:r>
            <a:r>
              <a:rPr lang="en-US"/>
              <a:t> ['I', 'writer']</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2935"/>
            <a:ext cx="10515600" cy="434340"/>
          </a:xfrm>
        </p:spPr>
        <p:txBody>
          <a:bodyPr>
            <a:normAutofit fontScale="90000"/>
          </a:bodyPr>
          <a:p>
            <a:r>
              <a:rPr lang="en-US">
                <a:solidFill>
                  <a:schemeClr val="accent1">
                    <a:lumMod val="50000"/>
                  </a:schemeClr>
                </a:solidFill>
              </a:rPr>
              <a:t>what is stemming </a:t>
            </a:r>
            <a:endParaRPr lang="en-US">
              <a:solidFill>
                <a:schemeClr val="accent1">
                  <a:lumMod val="50000"/>
                </a:schemeClr>
              </a:solidFill>
            </a:endParaRPr>
          </a:p>
        </p:txBody>
      </p:sp>
      <p:sp>
        <p:nvSpPr>
          <p:cNvPr id="3" name="Content Placeholder 2"/>
          <p:cNvSpPr>
            <a:spLocks noGrp="1"/>
          </p:cNvSpPr>
          <p:nvPr>
            <p:ph idx="1"/>
          </p:nvPr>
        </p:nvSpPr>
        <p:spPr>
          <a:xfrm>
            <a:off x="838200" y="1461770"/>
            <a:ext cx="10515600" cy="4715510"/>
          </a:xfrm>
        </p:spPr>
        <p:txBody>
          <a:bodyPr/>
          <a:p>
            <a:r>
              <a:rPr lang="en-US"/>
              <a:t>Stemming is a technique used to extract the base form of the words by removing affixes from them.</a:t>
            </a:r>
            <a:endParaRPr lang="en-US"/>
          </a:p>
          <a:p>
            <a:r>
              <a:rPr lang="en-US"/>
              <a:t>NLTK has PorterStemmer class with the help of which we can easily implement Porter Stemmer algorithms for the word we want to stem. </a:t>
            </a:r>
            <a:endParaRPr lang="en-US"/>
          </a:p>
          <a:p>
            <a:r>
              <a:rPr lang="en-US"/>
              <a:t>This class knows several regular word forms and suffixes with the help of which it can transform the input word to a final stem</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Example</a:t>
            </a:r>
            <a:endParaRPr lang="en-US">
              <a:solidFill>
                <a:schemeClr val="accent1">
                  <a:lumMod val="50000"/>
                </a:schemeClr>
              </a:solidFill>
            </a:endParaRPr>
          </a:p>
        </p:txBody>
      </p:sp>
      <p:sp>
        <p:nvSpPr>
          <p:cNvPr id="3" name="Content Placeholder 2"/>
          <p:cNvSpPr>
            <a:spLocks noGrp="1"/>
          </p:cNvSpPr>
          <p:nvPr>
            <p:ph idx="1"/>
          </p:nvPr>
        </p:nvSpPr>
        <p:spPr/>
        <p:txBody>
          <a:bodyPr/>
          <a:p>
            <a:pPr marL="0" indent="0">
              <a:buNone/>
            </a:pPr>
            <a:r>
              <a:rPr lang="en-US"/>
              <a:t>import nltk </a:t>
            </a:r>
            <a:endParaRPr lang="en-US"/>
          </a:p>
          <a:p>
            <a:pPr marL="0" indent="0">
              <a:buNone/>
            </a:pPr>
            <a:r>
              <a:rPr lang="en-US"/>
              <a:t>from nltk.stem import PorterStemmer </a:t>
            </a:r>
            <a:endParaRPr lang="en-US"/>
          </a:p>
          <a:p>
            <a:pPr marL="0" indent="0">
              <a:buNone/>
            </a:pPr>
            <a:r>
              <a:rPr lang="en-US"/>
              <a:t>word_stemmer = PorterStemmer() </a:t>
            </a:r>
            <a:endParaRPr lang="en-US"/>
          </a:p>
          <a:p>
            <a:pPr marL="0" indent="0">
              <a:buNone/>
            </a:pPr>
            <a:r>
              <a:rPr lang="en-US"/>
              <a:t>word_stemmer.stem('writing') </a:t>
            </a:r>
            <a:endParaRPr lang="en-US"/>
          </a:p>
          <a:p>
            <a:pPr marL="0" indent="0">
              <a:buNone/>
            </a:pPr>
            <a:r>
              <a:rPr lang="en-US" b="1"/>
              <a:t>Output </a:t>
            </a:r>
            <a:endParaRPr lang="en-US" b="1"/>
          </a:p>
          <a:p>
            <a:pPr marL="0" indent="0">
              <a:buNone/>
            </a:pPr>
            <a:r>
              <a:rPr lang="en-US"/>
              <a:t>'writing’</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What is POS tagging? </a:t>
            </a:r>
            <a:endParaRPr lang="en-US">
              <a:solidFill>
                <a:schemeClr val="accent1">
                  <a:lumMod val="50000"/>
                </a:schemeClr>
              </a:solidFill>
            </a:endParaRPr>
          </a:p>
        </p:txBody>
      </p:sp>
      <p:sp>
        <p:nvSpPr>
          <p:cNvPr id="3" name="Content Placeholder 2"/>
          <p:cNvSpPr>
            <a:spLocks noGrp="1"/>
          </p:cNvSpPr>
          <p:nvPr>
            <p:ph idx="1"/>
          </p:nvPr>
        </p:nvSpPr>
        <p:spPr/>
        <p:txBody>
          <a:bodyPr/>
          <a:p>
            <a:r>
              <a:rPr lang="en-US"/>
              <a:t>Tagging, a kind of classification, is the automatic assignment of the description of the tokens. </a:t>
            </a:r>
            <a:endParaRPr lang="en-US"/>
          </a:p>
          <a:p>
            <a:r>
              <a:rPr lang="en-US"/>
              <a:t>We call the descriptors ‘tag’, which represents one of the parts of speech (nouns, verb, adverbs, adjectives, pronouns, conjunction and their sub-categories), semantic information and so on. </a:t>
            </a:r>
            <a:endParaRPr lang="en-US"/>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a:solidFill>
                  <a:schemeClr val="accent1">
                    <a:lumMod val="75000"/>
                  </a:schemeClr>
                </a:solidFill>
                <a:effectLst>
                  <a:reflection blurRad="6350" stA="53000" endA="300" endPos="35500" dir="5400000" sy="-90000" algn="bl" rotWithShape="0"/>
                </a:effectLst>
                <a:sym typeface="+mn-ea"/>
              </a:rPr>
              <a:t>working with file: Reading file </a:t>
            </a:r>
            <a:br>
              <a:rPr lang="en-US">
                <a:solidFill>
                  <a:schemeClr val="accent1">
                    <a:lumMod val="75000"/>
                  </a:schemeClr>
                </a:solidFill>
              </a:rPr>
            </a:br>
            <a:endParaRPr lang="en-US">
              <a:solidFill>
                <a:schemeClr val="accent1">
                  <a:lumMod val="75000"/>
                </a:schemeClr>
              </a:solidFill>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0755" y="321310"/>
            <a:ext cx="10515600" cy="1325563"/>
          </a:xfrm>
        </p:spPr>
        <p:txBody>
          <a:bodyPr/>
          <a:p>
            <a:endParaRPr lang="en-US"/>
          </a:p>
        </p:txBody>
      </p:sp>
      <p:sp>
        <p:nvSpPr>
          <p:cNvPr id="3" name="Content Placeholder 2"/>
          <p:cNvSpPr>
            <a:spLocks noGrp="1"/>
          </p:cNvSpPr>
          <p:nvPr>
            <p:ph idx="1"/>
          </p:nvPr>
        </p:nvSpPr>
        <p:spPr/>
        <p:txBody>
          <a:bodyPr/>
          <a:p>
            <a:r>
              <a:rPr lang="en-US"/>
              <a:t>Python has a well-defined methodology for opening, reading, and writing files. </a:t>
            </a:r>
            <a:endParaRPr lang="en-US"/>
          </a:p>
          <a:p>
            <a:r>
              <a:rPr lang="en-US"/>
              <a:t>Some applications for file manipulation in Python include: reading data for algorithm training and testing, reading files to create generative art, reporting, and reading configuration files.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1175"/>
          </a:xfrm>
        </p:spPr>
        <p:txBody>
          <a:bodyPr>
            <a:normAutofit fontScale="90000"/>
          </a:bodyPr>
          <a:p>
            <a:endParaRPr lang="en-US"/>
          </a:p>
        </p:txBody>
      </p:sp>
      <p:sp>
        <p:nvSpPr>
          <p:cNvPr id="3" name="Content Placeholder 2"/>
          <p:cNvSpPr>
            <a:spLocks noGrp="1"/>
          </p:cNvSpPr>
          <p:nvPr>
            <p:ph idx="1"/>
          </p:nvPr>
        </p:nvSpPr>
        <p:spPr/>
        <p:txBody>
          <a:bodyPr>
            <a:normAutofit lnSpcReduction="20000"/>
          </a:bodyPr>
          <a:p>
            <a:pPr marL="0" indent="0">
              <a:buNone/>
            </a:pPr>
            <a:r>
              <a:rPr lang="en-US">
                <a:sym typeface="+mn-ea"/>
              </a:rPr>
              <a:t>L*2</a:t>
            </a:r>
            <a:endParaRPr lang="en-US"/>
          </a:p>
          <a:p>
            <a:pPr marL="0" indent="0">
              <a:buNone/>
            </a:pPr>
            <a:r>
              <a:rPr lang="en-US">
                <a:sym typeface="+mn-ea"/>
              </a:rPr>
              <a:t>	[1, 2, 3, 4, 1, 2, 3, 4]</a:t>
            </a:r>
            <a:endParaRPr lang="en-US"/>
          </a:p>
          <a:p>
            <a:pPr marL="0" indent="0">
              <a:buNone/>
            </a:pPr>
            <a:r>
              <a:rPr lang="en-US">
                <a:sym typeface="+mn-ea"/>
              </a:rPr>
              <a:t>A*2</a:t>
            </a:r>
            <a:endParaRPr lang="en-US"/>
          </a:p>
          <a:p>
            <a:pPr marL="0" indent="0">
              <a:buNone/>
            </a:pPr>
            <a:r>
              <a:rPr lang="en-US">
                <a:sym typeface="+mn-ea"/>
              </a:rPr>
              <a:t>	array([2, 4, 6])</a:t>
            </a:r>
            <a:endParaRPr lang="en-US"/>
          </a:p>
          <a:p>
            <a:pPr marL="0" indent="0">
              <a:buNone/>
            </a:pPr>
            <a:r>
              <a:rPr lang="en-US">
                <a:sym typeface="+mn-ea"/>
              </a:rPr>
              <a:t>A+ [2]</a:t>
            </a:r>
            <a:endParaRPr lang="en-US"/>
          </a:p>
          <a:p>
            <a:pPr marL="0" indent="0">
              <a:buNone/>
            </a:pPr>
            <a:r>
              <a:rPr lang="en-US">
                <a:sym typeface="+mn-ea"/>
              </a:rPr>
              <a:t>	array([3, 4, 5])</a:t>
            </a:r>
            <a:endParaRPr lang="en-US"/>
          </a:p>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5825"/>
          </a:xfrm>
        </p:spPr>
        <p:txBody>
          <a:bodyPr/>
          <a:p>
            <a:endParaRPr lang="en-US"/>
          </a:p>
        </p:txBody>
      </p:sp>
      <p:sp>
        <p:nvSpPr>
          <p:cNvPr id="3" name="Content Placeholder 2"/>
          <p:cNvSpPr>
            <a:spLocks noGrp="1"/>
          </p:cNvSpPr>
          <p:nvPr>
            <p:ph idx="1"/>
          </p:nvPr>
        </p:nvSpPr>
        <p:spPr>
          <a:xfrm>
            <a:off x="838200" y="1528445"/>
            <a:ext cx="10515600" cy="4648835"/>
          </a:xfrm>
        </p:spPr>
        <p:txBody>
          <a:bodyPr/>
          <a:p>
            <a:pPr marL="0" indent="0">
              <a:buNone/>
            </a:pPr>
            <a:r>
              <a:rPr lang="en-US" b="1"/>
              <a:t>Steps for reading a text file in Python</a:t>
            </a:r>
            <a:endParaRPr lang="en-US" b="1"/>
          </a:p>
          <a:p>
            <a:pPr marL="0" indent="0">
              <a:buNone/>
            </a:pPr>
            <a:r>
              <a:rPr lang="en-US"/>
              <a:t>To read a text file in Python, you follow these steps:</a:t>
            </a:r>
            <a:endParaRPr lang="en-US"/>
          </a:p>
          <a:p>
            <a:r>
              <a:rPr lang="en-US"/>
              <a:t>First, open a text file for reading by using the open() function.</a:t>
            </a:r>
            <a:endParaRPr lang="en-US"/>
          </a:p>
          <a:p>
            <a:r>
              <a:rPr lang="en-US"/>
              <a:t>Second, read text from the text file using the file read(), readline(), or readlines() method of the file object.</a:t>
            </a:r>
            <a:endParaRPr lang="en-US"/>
          </a:p>
          <a:p>
            <a:r>
              <a:rPr lang="en-US"/>
              <a:t>Third, close the file using the file close() method.</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open() function</a:t>
            </a:r>
            <a:endParaRPr lang="en-US">
              <a:solidFill>
                <a:schemeClr val="accent1">
                  <a:lumMod val="50000"/>
                </a:schemeClr>
              </a:solidFill>
            </a:endParaRPr>
          </a:p>
        </p:txBody>
      </p:sp>
      <p:sp>
        <p:nvSpPr>
          <p:cNvPr id="3" name="Content Placeholder 2"/>
          <p:cNvSpPr>
            <a:spLocks noGrp="1"/>
          </p:cNvSpPr>
          <p:nvPr>
            <p:ph idx="1"/>
          </p:nvPr>
        </p:nvSpPr>
        <p:spPr/>
        <p:txBody>
          <a:bodyPr>
            <a:normAutofit fontScale="90000" lnSpcReduction="20000"/>
          </a:bodyPr>
          <a:p>
            <a:r>
              <a:rPr lang="en-US"/>
              <a:t>The open() function has many parameters but you’ll be focusing on the first two:</a:t>
            </a:r>
            <a:endParaRPr lang="en-US"/>
          </a:p>
          <a:p>
            <a:pPr marL="0" indent="0" algn="ctr">
              <a:buNone/>
            </a:pPr>
            <a:r>
              <a:rPr lang="en-US" b="1"/>
              <a:t>open(path_to_file, mode)</a:t>
            </a:r>
            <a:endParaRPr lang="en-US" b="1"/>
          </a:p>
          <a:p>
            <a:r>
              <a:rPr lang="en-US"/>
              <a:t>The path_to_file parameter specifies the path to the text file.</a:t>
            </a:r>
            <a:endParaRPr lang="en-US"/>
          </a:p>
          <a:p>
            <a:r>
              <a:rPr lang="en-US"/>
              <a:t>If the program and file are in the same folder, you need to specify only the filename of the file. Otherwise, you need to include the path to the file as well as the filename.</a:t>
            </a:r>
            <a:endParaRPr lang="en-US"/>
          </a:p>
          <a:p>
            <a:pPr marL="0" indent="0" algn="l">
              <a:buNone/>
            </a:pPr>
            <a:r>
              <a:rPr lang="en-US" b="1"/>
              <a:t>text_file = open('file.txt','r')</a:t>
            </a:r>
            <a:endParaRPr lang="en-US" b="1"/>
          </a:p>
          <a:p>
            <a:pPr marL="0" indent="0" algn="l">
              <a:buNone/>
            </a:pPr>
            <a:r>
              <a:rPr lang="en-US" b="1"/>
              <a:t>print('First Method')</a:t>
            </a:r>
            <a:endParaRPr lang="en-US" b="1"/>
          </a:p>
          <a:p>
            <a:pPr marL="0" indent="0" algn="l">
              <a:buNone/>
            </a:pPr>
            <a:r>
              <a:rPr lang="en-US" b="1"/>
              <a:t>print(text_file) </a:t>
            </a:r>
            <a:endParaRPr lang="en-US" b="1"/>
          </a:p>
          <a:p>
            <a:pPr marL="0" indent="0" algn="l">
              <a:buNone/>
            </a:pPr>
            <a:r>
              <a:rPr lang="en-US" b="1"/>
              <a:t>output: </a:t>
            </a:r>
            <a:r>
              <a:rPr lang="en-US" b="1">
                <a:sym typeface="+mn-ea"/>
              </a:rPr>
              <a:t>First Method</a:t>
            </a:r>
            <a:endParaRPr lang="en-US"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chemeClr val="accent1">
                    <a:lumMod val="50000"/>
                  </a:schemeClr>
                </a:solidFill>
                <a:sym typeface="+mn-ea"/>
              </a:rPr>
              <a:t>Reading text methods</a:t>
            </a:r>
            <a:br>
              <a:rPr lang="en-US">
                <a:solidFill>
                  <a:schemeClr val="accent1">
                    <a:lumMod val="50000"/>
                  </a:schemeClr>
                </a:solidFill>
              </a:rPr>
            </a:br>
            <a:endParaRPr lang="en-US">
              <a:solidFill>
                <a:schemeClr val="accent1">
                  <a:lumMod val="50000"/>
                </a:schemeClr>
              </a:solidFill>
            </a:endParaRPr>
          </a:p>
        </p:txBody>
      </p:sp>
      <p:sp>
        <p:nvSpPr>
          <p:cNvPr id="3" name="Content Placeholder 2"/>
          <p:cNvSpPr>
            <a:spLocks noGrp="1"/>
          </p:cNvSpPr>
          <p:nvPr>
            <p:ph idx="1"/>
          </p:nvPr>
        </p:nvSpPr>
        <p:spPr>
          <a:xfrm>
            <a:off x="838200" y="1461770"/>
            <a:ext cx="10515600" cy="4715510"/>
          </a:xfrm>
        </p:spPr>
        <p:txBody>
          <a:bodyPr>
            <a:normAutofit fontScale="90000"/>
          </a:bodyPr>
          <a:p>
            <a:pPr marL="0" indent="0">
              <a:buNone/>
            </a:pPr>
            <a:r>
              <a:rPr lang="en-US"/>
              <a:t>The file object provides you with three methods for reading text from a text file:</a:t>
            </a:r>
            <a:endParaRPr lang="en-US"/>
          </a:p>
          <a:p>
            <a:pPr algn="just"/>
            <a:r>
              <a:rPr lang="en-US">
                <a:highlight>
                  <a:srgbClr val="FFFF00"/>
                </a:highlight>
              </a:rPr>
              <a:t>read(size)</a:t>
            </a:r>
            <a:r>
              <a:rPr lang="en-US"/>
              <a:t> – read some contents of a file based on the optional size and return the contents as a string. If you omit the size, the read() method reads from where it left off till the end of the file. If the end of a file has been reached, the read() method returns an empty string.</a:t>
            </a:r>
            <a:endParaRPr lang="en-US"/>
          </a:p>
          <a:p>
            <a:pPr algn="just"/>
            <a:r>
              <a:rPr lang="en-US">
                <a:highlight>
                  <a:srgbClr val="FFFF00"/>
                </a:highlight>
              </a:rPr>
              <a:t> readline() </a:t>
            </a:r>
            <a:r>
              <a:rPr lang="en-US"/>
              <a:t>– read a single line from a text file and return the line as a string. If the end of a file has been reached, the readline() returns an empty string.</a:t>
            </a:r>
            <a:endParaRPr lang="en-US"/>
          </a:p>
          <a:p>
            <a:pPr algn="just"/>
            <a:r>
              <a:rPr lang="en-US">
                <a:highlight>
                  <a:srgbClr val="FFFF00"/>
                </a:highlight>
              </a:rPr>
              <a:t> readlines()</a:t>
            </a:r>
            <a:r>
              <a:rPr lang="en-US"/>
              <a:t> – read all the lines of the text file into a list of strings. This method is useful if you have a small file and you want to manipulate the whole text of that file.</a:t>
            </a:r>
            <a:endParaRPr lang="en-US"/>
          </a:p>
          <a:p>
            <a:pPr marL="0" indent="0" algn="just">
              <a:buNone/>
            </a:pPr>
            <a:endParaRPr lang="en-US"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60000"/>
          </a:bodyPr>
          <a:p>
            <a:pPr marL="0" indent="0">
              <a:buNone/>
            </a:pPr>
            <a:r>
              <a:rPr lang="en-US" b="1"/>
              <a:t>#open the file</a:t>
            </a:r>
            <a:endParaRPr lang="en-US" b="1"/>
          </a:p>
          <a:p>
            <a:pPr marL="0" indent="0">
              <a:buNone/>
            </a:pPr>
            <a:r>
              <a:rPr lang="en-US"/>
              <a:t>text_file = open('/Users/pankaj/file.txt','w')</a:t>
            </a:r>
            <a:endParaRPr lang="en-US"/>
          </a:p>
          <a:p>
            <a:pPr marL="0" indent="0">
              <a:buNone/>
            </a:pPr>
            <a:r>
              <a:rPr lang="en-US"/>
              <a:t>#initialize an empty list</a:t>
            </a:r>
            <a:endParaRPr lang="en-US"/>
          </a:p>
          <a:p>
            <a:pPr marL="0" indent="0">
              <a:buNone/>
            </a:pPr>
            <a:r>
              <a:rPr lang="en-US"/>
              <a:t>word_list= []</a:t>
            </a:r>
            <a:endParaRPr lang="en-US"/>
          </a:p>
          <a:p>
            <a:pPr marL="0" indent="0">
              <a:buNone/>
            </a:pPr>
            <a:r>
              <a:rPr lang="en-US" b="1"/>
              <a:t>#iterate 4 times</a:t>
            </a:r>
            <a:endParaRPr lang="en-US" b="1"/>
          </a:p>
          <a:p>
            <a:pPr marL="0" indent="0">
              <a:buNone/>
            </a:pPr>
            <a:r>
              <a:rPr lang="en-US"/>
              <a:t>for i in range (1, 5):</a:t>
            </a:r>
            <a:endParaRPr lang="en-US"/>
          </a:p>
          <a:p>
            <a:pPr marL="0" indent="0">
              <a:buNone/>
            </a:pPr>
            <a:r>
              <a:rPr lang="en-US"/>
              <a:t>print("Please enter data: ")</a:t>
            </a:r>
            <a:endParaRPr lang="en-US"/>
          </a:p>
          <a:p>
            <a:pPr marL="0" indent="0">
              <a:buNone/>
            </a:pPr>
            <a:r>
              <a:rPr lang="en-US"/>
              <a:t>line = input() #take input</a:t>
            </a:r>
            <a:endParaRPr lang="en-US"/>
          </a:p>
          <a:p>
            <a:pPr marL="0" indent="0">
              <a:buNone/>
            </a:pPr>
            <a:r>
              <a:rPr lang="en-US"/>
              <a:t>word_list.append(line) </a:t>
            </a:r>
            <a:r>
              <a:rPr lang="en-US" b="1"/>
              <a:t>#append to the list</a:t>
            </a:r>
            <a:endParaRPr lang="en-US" b="1"/>
          </a:p>
          <a:p>
            <a:pPr marL="0" indent="0">
              <a:buNone/>
            </a:pPr>
            <a:r>
              <a:rPr lang="en-US"/>
              <a:t>text_file.writelines(word_list) </a:t>
            </a:r>
            <a:r>
              <a:rPr lang="en-US" b="1"/>
              <a:t>#write 4 words to the file</a:t>
            </a:r>
            <a:endParaRPr lang="en-US" b="1"/>
          </a:p>
          <a:p>
            <a:pPr marL="0" indent="0">
              <a:buNone/>
            </a:pPr>
            <a:r>
              <a:rPr lang="en-US"/>
              <a:t>text_file.close() </a:t>
            </a:r>
            <a:r>
              <a:rPr lang="en-US" b="1"/>
              <a:t>#don’t forget to close the file</a:t>
            </a:r>
            <a:endParaRPr lang="en-US"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1075"/>
          </a:xfrm>
        </p:spPr>
        <p:txBody>
          <a:bodyPr/>
          <a:p>
            <a:r>
              <a:rPr lang="en-US">
                <a:solidFill>
                  <a:schemeClr val="accent1">
                    <a:lumMod val="50000"/>
                  </a:schemeClr>
                </a:solidFill>
              </a:rPr>
              <a:t>close() method</a:t>
            </a:r>
            <a:endParaRPr lang="en-US">
              <a:solidFill>
                <a:schemeClr val="accent1">
                  <a:lumMod val="50000"/>
                </a:schemeClr>
              </a:solidFill>
            </a:endParaRPr>
          </a:p>
        </p:txBody>
      </p:sp>
      <p:sp>
        <p:nvSpPr>
          <p:cNvPr id="3" name="Content Placeholder 2"/>
          <p:cNvSpPr>
            <a:spLocks noGrp="1"/>
          </p:cNvSpPr>
          <p:nvPr>
            <p:ph idx="1"/>
          </p:nvPr>
        </p:nvSpPr>
        <p:spPr>
          <a:xfrm>
            <a:off x="838200" y="1346200"/>
            <a:ext cx="10515600" cy="5381625"/>
          </a:xfrm>
        </p:spPr>
        <p:txBody>
          <a:bodyPr>
            <a:normAutofit fontScale="70000"/>
          </a:bodyPr>
          <a:p>
            <a:r>
              <a:rPr lang="en-US"/>
              <a:t>First, when you open a file in your script, the file system usually locks it down so no other programs or scripts can use it until you close it.</a:t>
            </a:r>
            <a:endParaRPr lang="en-US"/>
          </a:p>
          <a:p>
            <a:r>
              <a:rPr lang="en-US"/>
              <a:t>Second, your file system has a limited number of file descriptors that you can create before it runs out of them. Although this number might be high, it’s possible to open a lot of files and deplete your file system resources.</a:t>
            </a:r>
            <a:endParaRPr lang="en-US"/>
          </a:p>
          <a:p>
            <a:r>
              <a:rPr lang="en-US"/>
              <a:t> Third, leaving many files open may lead to race conditions which occur when multiple processes attempt to modify one file at the same time and can cause all kinds of unexpected behaviors.</a:t>
            </a:r>
            <a:endParaRPr lang="en-US"/>
          </a:p>
          <a:p>
            <a:pPr marL="0" indent="0" algn="ctr">
              <a:buNone/>
            </a:pPr>
            <a:endParaRPr lang="en-US" b="1"/>
          </a:p>
          <a:p>
            <a:pPr marL="0" indent="0" algn="l">
              <a:buNone/>
            </a:pPr>
            <a:r>
              <a:rPr lang="en-US" b="1"/>
              <a:t>f = open("demofile.txt", "r")</a:t>
            </a:r>
            <a:endParaRPr lang="en-US" b="1"/>
          </a:p>
          <a:p>
            <a:pPr marL="0" indent="0" algn="l">
              <a:buNone/>
            </a:pPr>
            <a:r>
              <a:rPr lang="en-US" b="1"/>
              <a:t>print(f.readline())</a:t>
            </a:r>
            <a:endParaRPr lang="en-US" b="1"/>
          </a:p>
          <a:p>
            <a:pPr marL="0" indent="0" algn="l">
              <a:buNone/>
            </a:pPr>
            <a:r>
              <a:rPr lang="en-US" b="1"/>
              <a:t>f.close() </a:t>
            </a:r>
            <a:endParaRPr lang="en-US"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scene3d>
              <a:camera prst="orthographicFront"/>
              <a:lightRig rig="threePt" dir="t"/>
            </a:scene3d>
          </a:bodyPr>
          <a:p>
            <a:r>
              <a:rPr lang="en-US" dirty="0">
                <a:solidFill>
                  <a:schemeClr val="accent1">
                    <a:lumMod val="50000"/>
                  </a:schemeClr>
                </a:solidFill>
                <a:effectLst>
                  <a:reflection blurRad="6350" stA="53000" endA="300" endPos="35500" dir="5400000" sy="-90000" algn="bl" rotWithShape="0"/>
                </a:effectLst>
                <a:sym typeface="+mn-ea"/>
              </a:rPr>
              <a:t>Web Scraping </a:t>
            </a:r>
            <a:endParaRPr lang="en-US" dirty="0">
              <a:solidFill>
                <a:schemeClr val="accent1">
                  <a:lumMod val="50000"/>
                </a:schemeClr>
              </a:solidFill>
              <a:effectLst>
                <a:reflection blurRad="6350" stA="53000" endA="300" endPos="35500" dir="5400000" sy="-90000" algn="bl" rotWithShape="0"/>
              </a:effectLst>
              <a:sym typeface="+mn-ea"/>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9" y="358115"/>
            <a:ext cx="10911840" cy="2308324"/>
          </a:xfrm>
          <a:prstGeom prst="rect">
            <a:avLst/>
          </a:prstGeom>
        </p:spPr>
        <p:txBody>
          <a:bodyPr wrap="square">
            <a:spAutoFit/>
          </a:bodyPr>
          <a:lstStyle/>
          <a:p>
            <a:r>
              <a:rPr lang="en-US" dirty="0">
                <a:solidFill>
                  <a:schemeClr val="accent1">
                    <a:lumMod val="50000"/>
                  </a:schemeClr>
                </a:solidFill>
              </a:rPr>
              <a:t>What is Web Scraping ?</a:t>
            </a:r>
            <a:endParaRPr lang="en-US" dirty="0">
              <a:solidFill>
                <a:schemeClr val="accent1">
                  <a:lumMod val="50000"/>
                </a:schemeClr>
              </a:solidFill>
            </a:endParaRPr>
          </a:p>
          <a:p>
            <a:endParaRPr lang="en-US" dirty="0"/>
          </a:p>
          <a:p>
            <a:pPr algn="just">
              <a:lnSpc>
                <a:spcPct val="200000"/>
              </a:lnSpc>
            </a:pPr>
            <a:r>
              <a:rPr lang="en-US" dirty="0">
                <a:latin typeface="Times New Roman" panose="02020603050405020304" pitchFamily="18" charset="0"/>
                <a:cs typeface="Times New Roman" panose="02020603050405020304" pitchFamily="18" charset="0"/>
              </a:rPr>
              <a:t>Web Scraping (also termed Screen Scraping, Web Data Extraction, Web Harvesting etc.) is a technique employed to extract large amounts of data from websites whereby the data is extracted and saved to a local file in your computer or to a database in table (spreadsheet) format.</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13509" y="2733042"/>
            <a:ext cx="10798628" cy="1115947"/>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Web Scraping is the technique of automating this process, so that instead of manually copying the data from websites, the Web Scraping software will perform the same task within a fraction of the time.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webharvy.com/images/web%20scrapin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5353" y="862149"/>
            <a:ext cx="7414951" cy="3884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16" y="308376"/>
            <a:ext cx="11173097" cy="3970318"/>
          </a:xfrm>
          <a:prstGeom prst="rect">
            <a:avLst/>
          </a:prstGeom>
        </p:spPr>
        <p:txBody>
          <a:bodyPr wrap="square">
            <a:spAutoFit/>
          </a:bodyPr>
          <a:lstStyle/>
          <a:p>
            <a:r>
              <a:rPr lang="en-US" b="1" dirty="0">
                <a:solidFill>
                  <a:schemeClr val="accent1">
                    <a:lumMod val="50000"/>
                  </a:schemeClr>
                </a:solidFill>
              </a:rPr>
              <a:t>What is web scraping</a:t>
            </a:r>
            <a:r>
              <a:rPr lang="en-US" b="1" dirty="0" smtClean="0">
                <a:solidFill>
                  <a:schemeClr val="accent1">
                    <a:lumMod val="50000"/>
                  </a:schemeClr>
                </a:solidFill>
              </a:rPr>
              <a:t>?</a:t>
            </a:r>
            <a:endParaRPr lang="en-US" b="1" dirty="0" smtClean="0">
              <a:solidFill>
                <a:schemeClr val="accent1">
                  <a:lumMod val="50000"/>
                </a:schemeClr>
              </a:solidFill>
            </a:endParaRPr>
          </a:p>
          <a:p>
            <a:endParaRPr lang="en-US" b="1" dirty="0"/>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scraping is the process of collecting structured web data in an automated fashion. It’s also called web data extraction.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main use cases of web scraping include price monitoring, price intelligence, news monitoring, lead generation, and market research among many others.</a:t>
            </a: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general, web data extraction is used by people and businesses who want to make use of the vast amount of publicly available web data to make smarter decisions.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583699"/>
            <a:ext cx="10215153" cy="222926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ea typeface="Calibri" panose="020F0502020204030204" charset="0"/>
              </a:rPr>
              <a:t>Web scraping requires two parts namely the crawler and the scraper</a:t>
            </a:r>
            <a:r>
              <a:rPr lang="en-US" dirty="0" smtClean="0">
                <a:latin typeface="Times New Roman" panose="02020603050405020304" pitchFamily="18" charset="0"/>
                <a:ea typeface="Calibri" panose="020F0502020204030204" charset="0"/>
              </a:rPr>
              <a:t>.</a:t>
            </a:r>
            <a:endParaRPr lang="en-US" dirty="0" smtClean="0">
              <a:latin typeface="Times New Roman" panose="02020603050405020304" pitchFamily="18" charset="0"/>
              <a:ea typeface="Calibri" panose="020F0502020204030204"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ea typeface="Calibri" panose="020F0502020204030204" charset="0"/>
              </a:rPr>
              <a:t>The </a:t>
            </a:r>
            <a:r>
              <a:rPr lang="en-US" dirty="0">
                <a:latin typeface="Times New Roman" panose="02020603050405020304" pitchFamily="18" charset="0"/>
                <a:ea typeface="Calibri" panose="020F0502020204030204" charset="0"/>
              </a:rPr>
              <a:t>crawler is an artificial intelligence algorithm that browses the web to search the particular data required by following the links across the internet. </a:t>
            </a:r>
            <a:endParaRPr lang="en-US" dirty="0" smtClean="0">
              <a:latin typeface="Times New Roman" panose="02020603050405020304" pitchFamily="18" charset="0"/>
              <a:ea typeface="Calibri" panose="020F0502020204030204"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ea typeface="Calibri" panose="020F0502020204030204" charset="0"/>
              </a:rPr>
              <a:t>The </a:t>
            </a:r>
            <a:r>
              <a:rPr lang="en-US" dirty="0">
                <a:latin typeface="Times New Roman" panose="02020603050405020304" pitchFamily="18" charset="0"/>
                <a:ea typeface="Calibri" panose="020F0502020204030204" charset="0"/>
              </a:rPr>
              <a:t>scraper, on the other hand, is a specific tool created to extract the data from the website. </a:t>
            </a:r>
            <a:endParaRPr lang="en-US" dirty="0"/>
          </a:p>
        </p:txBody>
      </p:sp>
      <p:sp>
        <p:nvSpPr>
          <p:cNvPr id="3" name="Rectangle 2"/>
          <p:cNvSpPr/>
          <p:nvPr/>
        </p:nvSpPr>
        <p:spPr>
          <a:xfrm>
            <a:off x="487680" y="3945079"/>
            <a:ext cx="9135292" cy="1669944"/>
          </a:xfrm>
          <a:prstGeom prst="rect">
            <a:avLst/>
          </a:prstGeom>
        </p:spPr>
        <p:txBody>
          <a:bodyPr wrap="square">
            <a:spAutoFit/>
          </a:bodyPr>
          <a:lstStyle/>
          <a:p>
            <a:pPr>
              <a:lnSpc>
                <a:spcPct val="200000"/>
              </a:lnSpc>
            </a:pPr>
            <a:r>
              <a:rPr lang="en-US" b="1" dirty="0">
                <a:latin typeface="Times New Roman" panose="02020603050405020304" pitchFamily="18" charset="0"/>
                <a:ea typeface="Calibri" panose="020F0502020204030204" charset="0"/>
              </a:rPr>
              <a:t>Self-built Web Scrapers </a:t>
            </a:r>
            <a:r>
              <a:rPr lang="en-US" dirty="0">
                <a:latin typeface="Times New Roman" panose="02020603050405020304" pitchFamily="18" charset="0"/>
                <a:ea typeface="Calibri" panose="020F0502020204030204" charset="0"/>
              </a:rPr>
              <a:t>but that requires advanced knowledge of programming</a:t>
            </a:r>
            <a:r>
              <a:rPr lang="en-US" dirty="0" smtClean="0">
                <a:latin typeface="Times New Roman" panose="02020603050405020304" pitchFamily="18" charset="0"/>
                <a:ea typeface="Calibri" panose="020F0502020204030204" charset="0"/>
              </a:rPr>
              <a:t>.</a:t>
            </a:r>
            <a:endParaRPr lang="en-US" dirty="0" smtClean="0">
              <a:latin typeface="Times New Roman" panose="02020603050405020304" pitchFamily="18" charset="0"/>
              <a:ea typeface="Calibri" panose="020F0502020204030204" charset="0"/>
            </a:endParaRPr>
          </a:p>
          <a:p>
            <a:pPr algn="just">
              <a:lnSpc>
                <a:spcPct val="200000"/>
              </a:lnSpc>
            </a:pPr>
            <a:r>
              <a:rPr lang="en-US" b="1" dirty="0" smtClean="0">
                <a:latin typeface="Times New Roman" panose="02020603050405020304" pitchFamily="18" charset="0"/>
                <a:cs typeface="Times New Roman" panose="02020603050405020304" pitchFamily="18" charset="0"/>
              </a:rPr>
              <a:t>Pre-built </a:t>
            </a:r>
            <a:r>
              <a:rPr lang="en-US" b="1" dirty="0">
                <a:latin typeface="Times New Roman" panose="02020603050405020304" pitchFamily="18" charset="0"/>
                <a:cs typeface="Times New Roman" panose="02020603050405020304" pitchFamily="18" charset="0"/>
              </a:rPr>
              <a:t>Web Scrapers </a:t>
            </a:r>
            <a:r>
              <a:rPr lang="en-US" dirty="0">
                <a:latin typeface="Times New Roman" panose="02020603050405020304" pitchFamily="18" charset="0"/>
                <a:cs typeface="Times New Roman" panose="02020603050405020304" pitchFamily="18" charset="0"/>
              </a:rPr>
              <a:t>are previously created scrapers that you can download and run easily. These also have more advanced options that you can customize.</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627017" y="3357545"/>
            <a:ext cx="3728457" cy="369332"/>
          </a:xfrm>
          <a:prstGeom prst="rect">
            <a:avLst/>
          </a:prstGeom>
        </p:spPr>
        <p:txBody>
          <a:bodyPr wrap="none">
            <a:spAutoFit/>
          </a:bodyPr>
          <a:lstStyle/>
          <a:p>
            <a:pPr algn="ctr" fontAlgn="base"/>
            <a:r>
              <a:rPr lang="en-US" b="1" dirty="0">
                <a:solidFill>
                  <a:schemeClr val="accent1">
                    <a:lumMod val="50000"/>
                  </a:schemeClr>
                </a:solidFill>
                <a:latin typeface="urw-din"/>
              </a:rPr>
              <a:t>Different Types of Web Scrapers</a:t>
            </a:r>
            <a:endParaRPr lang="en-US" b="1" i="0" dirty="0">
              <a:solidFill>
                <a:schemeClr val="accent1">
                  <a:lumMod val="50000"/>
                </a:schemeClr>
              </a:solidFill>
              <a:effectLst/>
              <a:latin typeface="urw-d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N-dimensional arrays:	</a:t>
            </a:r>
            <a:endParaRPr lang="en-IN" dirty="0"/>
          </a:p>
        </p:txBody>
      </p:sp>
      <p:sp>
        <p:nvSpPr>
          <p:cNvPr id="3" name="Content Placeholder 2"/>
          <p:cNvSpPr>
            <a:spLocks noGrp="1"/>
          </p:cNvSpPr>
          <p:nvPr>
            <p:ph idx="1"/>
          </p:nvPr>
        </p:nvSpPr>
        <p:spPr/>
        <p:txBody>
          <a:bodyPr/>
          <a:lstStyle/>
          <a:p>
            <a:r>
              <a:rPr lang="en-IN" dirty="0" smtClean="0"/>
              <a:t>N </a:t>
            </a:r>
            <a:r>
              <a:rPr lang="en-IN" dirty="0" err="1" smtClean="0"/>
              <a:t>dimensionl</a:t>
            </a:r>
            <a:r>
              <a:rPr lang="en-IN" dirty="0" smtClean="0"/>
              <a:t> arrays or </a:t>
            </a:r>
            <a:r>
              <a:rPr lang="en-IN" dirty="0" err="1" smtClean="0"/>
              <a:t>ndarrays</a:t>
            </a:r>
            <a:r>
              <a:rPr lang="en-IN" dirty="0" smtClean="0"/>
              <a:t> are </a:t>
            </a:r>
            <a:r>
              <a:rPr lang="en-IN" dirty="0" err="1" smtClean="0"/>
              <a:t>numpy</a:t>
            </a:r>
            <a:r>
              <a:rPr lang="en-IN" dirty="0" smtClean="0"/>
              <a:t> core object used for storing items of the same datatype.</a:t>
            </a:r>
            <a:endParaRPr lang="en-IN" dirty="0" smtClean="0"/>
          </a:p>
          <a:p>
            <a:r>
              <a:rPr lang="en-IN" dirty="0" smtClean="0"/>
              <a:t>It provides an efficient data structure that is superior to ordinary python lists.</a:t>
            </a:r>
            <a:endParaRPr lang="en-IN" dirty="0" smtClean="0"/>
          </a:p>
          <a:p>
            <a:r>
              <a:rPr lang="en-IN" dirty="0" smtClean="0"/>
              <a:t>Vector operations on arrays execute much faster than loops</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635" y="3119616"/>
            <a:ext cx="11103429" cy="2862322"/>
          </a:xfrm>
          <a:prstGeom prst="rect">
            <a:avLst/>
          </a:prstGeom>
        </p:spPr>
        <p:txBody>
          <a:bodyPr wrap="square">
            <a:spAutoFit/>
          </a:bodyPr>
          <a:lstStyle/>
          <a:p>
            <a:pPr algn="just">
              <a:lnSpc>
                <a:spcPct val="200000"/>
              </a:lnSpc>
            </a:pPr>
            <a:r>
              <a:rPr lang="en-US" b="1" dirty="0">
                <a:solidFill>
                  <a:srgbClr val="000000"/>
                </a:solidFill>
                <a:latin typeface="Times New Roman" panose="02020603050405020304" pitchFamily="18" charset="0"/>
                <a:cs typeface="Times New Roman" panose="02020603050405020304" pitchFamily="18" charset="0"/>
              </a:rPr>
              <a:t>Cloud Web Scrapers</a:t>
            </a:r>
            <a:r>
              <a:rPr lang="en-US" dirty="0">
                <a:solidFill>
                  <a:srgbClr val="000000"/>
                </a:solidFill>
                <a:latin typeface="Times New Roman" panose="02020603050405020304" pitchFamily="18" charset="0"/>
                <a:cs typeface="Times New Roman" panose="02020603050405020304" pitchFamily="18" charset="0"/>
              </a:rPr>
              <a:t> run on the cloud which is an off-site server mostly provided by the company that you buy the scraper from</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200000"/>
              </a:lnSpc>
            </a:pP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These allow your computer to focus on other tasks as the computer resources are not required to scrape data from websites. </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200000"/>
              </a:lnSpc>
            </a:pPr>
            <a:r>
              <a:rPr lang="en-US" b="1" dirty="0" smtClean="0">
                <a:solidFill>
                  <a:srgbClr val="000000"/>
                </a:solidFill>
                <a:latin typeface="Times New Roman" panose="02020603050405020304" pitchFamily="18" charset="0"/>
                <a:cs typeface="Times New Roman" panose="02020603050405020304" pitchFamily="18" charset="0"/>
              </a:rPr>
              <a:t>Local </a:t>
            </a:r>
            <a:r>
              <a:rPr lang="en-US" b="1" dirty="0">
                <a:solidFill>
                  <a:srgbClr val="000000"/>
                </a:solidFill>
                <a:latin typeface="Times New Roman" panose="02020603050405020304" pitchFamily="18" charset="0"/>
                <a:cs typeface="Times New Roman" panose="02020603050405020304" pitchFamily="18" charset="0"/>
              </a:rPr>
              <a:t>Web Scrapers</a:t>
            </a:r>
            <a:r>
              <a:rPr lang="en-US" dirty="0">
                <a:solidFill>
                  <a:srgbClr val="000000"/>
                </a:solidFill>
                <a:latin typeface="Times New Roman" panose="02020603050405020304" pitchFamily="18" charset="0"/>
                <a:cs typeface="Times New Roman" panose="02020603050405020304" pitchFamily="18" charset="0"/>
              </a:rPr>
              <a:t>, on the other hand, run on your computer using local resources.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91885" y="104504"/>
            <a:ext cx="9788434" cy="2861310"/>
          </a:xfrm>
          <a:prstGeom prst="rect">
            <a:avLst/>
          </a:prstGeom>
        </p:spPr>
        <p:txBody>
          <a:bodyPr wrap="square">
            <a:spAutoFit/>
          </a:bodyPr>
          <a:lstStyle/>
          <a:p>
            <a:pPr algn="just">
              <a:lnSpc>
                <a:spcPct val="200000"/>
              </a:lnSpc>
            </a:pPr>
            <a:r>
              <a:rPr lang="en-US" b="1" dirty="0">
                <a:solidFill>
                  <a:srgbClr val="000000"/>
                </a:solidFill>
                <a:latin typeface="Times New Roman" panose="02020603050405020304" pitchFamily="18" charset="0"/>
                <a:cs typeface="Times New Roman" panose="02020603050405020304" pitchFamily="18" charset="0"/>
              </a:rPr>
              <a:t>Browser extension Web Scrapers</a:t>
            </a:r>
            <a:r>
              <a:rPr lang="en-US" dirty="0">
                <a:solidFill>
                  <a:srgbClr val="000000"/>
                </a:solidFill>
                <a:latin typeface="Times New Roman" panose="02020603050405020304" pitchFamily="18" charset="0"/>
                <a:cs typeface="Times New Roman" panose="02020603050405020304" pitchFamily="18" charset="0"/>
              </a:rPr>
              <a:t> are extensions that can be added to your browser. These are easy to run as they are integrated with your </a:t>
            </a:r>
            <a:r>
              <a:rPr lang="en-US" dirty="0" smtClean="0">
                <a:solidFill>
                  <a:srgbClr val="000000"/>
                </a:solidFill>
                <a:latin typeface="Times New Roman" panose="02020603050405020304" pitchFamily="18" charset="0"/>
                <a:cs typeface="Times New Roman" panose="02020603050405020304" pitchFamily="18" charset="0"/>
              </a:rPr>
              <a:t>browser.</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200000"/>
              </a:lnSpc>
            </a:pPr>
            <a:r>
              <a:rPr lang="en-US" b="1" dirty="0">
                <a:solidFill>
                  <a:srgbClr val="000000"/>
                </a:solidFill>
                <a:latin typeface="Times New Roman" panose="02020603050405020304" pitchFamily="18" charset="0"/>
                <a:cs typeface="Times New Roman" panose="02020603050405020304" pitchFamily="18" charset="0"/>
              </a:rPr>
              <a:t>Software Web Scrapers</a:t>
            </a:r>
            <a:r>
              <a:rPr lang="en-US" dirty="0">
                <a:solidFill>
                  <a:srgbClr val="000000"/>
                </a:solidFill>
                <a:latin typeface="Times New Roman" panose="02020603050405020304" pitchFamily="18" charset="0"/>
                <a:cs typeface="Times New Roman" panose="02020603050405020304" pitchFamily="18" charset="0"/>
              </a:rPr>
              <a:t> don’t have these limitations as they can be downloaded and installed on your computer. These are more complex than Browser extension Web Scrapers but they also have advanced features that are not limited by the scope of your browser.</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223" y="463455"/>
            <a:ext cx="10310948" cy="4401205"/>
          </a:xfrm>
          <a:prstGeom prst="rect">
            <a:avLst/>
          </a:prstGeom>
        </p:spPr>
        <p:txBody>
          <a:bodyPr wrap="square">
            <a:spAutoFit/>
          </a:bodyPr>
          <a:lstStyle/>
          <a:p>
            <a:pPr algn="just">
              <a:lnSpc>
                <a:spcPct val="200000"/>
              </a:lnSpc>
            </a:pPr>
            <a:r>
              <a:rPr lang="en-US" sz="2000" b="1" dirty="0">
                <a:latin typeface="Times New Roman" panose="02020603050405020304" pitchFamily="18" charset="0"/>
                <a:cs typeface="Times New Roman" panose="02020603050405020304" pitchFamily="18" charset="0"/>
              </a:rPr>
              <a:t>The scraper</a:t>
            </a:r>
            <a:endParaRPr lang="en-US"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web scraper is a specialized tool designed to accurately and quickly extract data from a web page.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scrapers vary widely in design and complexity, depending on the project.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important part of every scraper is the data locators (or selectors) that are used to find the data that you want to extract from the HTML file - usually, XPath, CSS selectors, regex, or a combination of them is applied.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486" y="231168"/>
            <a:ext cx="2877711" cy="369332"/>
          </a:xfrm>
          <a:prstGeom prst="rect">
            <a:avLst/>
          </a:prstGeom>
        </p:spPr>
        <p:txBody>
          <a:bodyPr wrap="none">
            <a:spAutoFit/>
          </a:bodyPr>
          <a:lstStyle/>
          <a:p>
            <a:r>
              <a:rPr lang="en-US" dirty="0" smtClean="0">
                <a:solidFill>
                  <a:schemeClr val="accent1">
                    <a:lumMod val="50000"/>
                  </a:schemeClr>
                </a:solidFill>
                <a:latin typeface="Yellix"/>
              </a:rPr>
              <a:t>The web scraping process</a:t>
            </a:r>
            <a:endParaRPr lang="en-US" b="0" i="0" dirty="0" smtClean="0">
              <a:solidFill>
                <a:schemeClr val="accent1">
                  <a:lumMod val="50000"/>
                </a:schemeClr>
              </a:solidFill>
              <a:effectLst/>
              <a:latin typeface="Yellix"/>
            </a:endParaRPr>
          </a:p>
        </p:txBody>
      </p:sp>
      <p:sp>
        <p:nvSpPr>
          <p:cNvPr id="3" name="Rectangle 2"/>
          <p:cNvSpPr/>
          <p:nvPr/>
        </p:nvSpPr>
        <p:spPr>
          <a:xfrm>
            <a:off x="566057" y="1038220"/>
            <a:ext cx="7794172" cy="3076291"/>
          </a:xfrm>
          <a:prstGeom prst="rect">
            <a:avLst/>
          </a:prstGeom>
        </p:spPr>
        <p:txBody>
          <a:bodyPr wrap="square">
            <a:spAutoFit/>
          </a:bodyPr>
          <a:lstStyle/>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Identify the target website</a:t>
            </a:r>
            <a:endParaRPr lang="en-US" sz="2000" dirty="0">
              <a:solidFill>
                <a:srgbClr val="002738"/>
              </a:solidFill>
              <a:latin typeface="Times New Roman" panose="02020603050405020304" pitchFamily="18" charset="0"/>
              <a:cs typeface="Times New Roman" panose="02020603050405020304" pitchFamily="18" charset="0"/>
            </a:endParaRP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Collect URLs of the pages where you want to extract data from</a:t>
            </a:r>
            <a:endParaRPr lang="en-US" sz="2000" dirty="0">
              <a:solidFill>
                <a:srgbClr val="002738"/>
              </a:solidFill>
              <a:latin typeface="Times New Roman" panose="02020603050405020304" pitchFamily="18" charset="0"/>
              <a:cs typeface="Times New Roman" panose="02020603050405020304" pitchFamily="18" charset="0"/>
            </a:endParaRP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Make a request to these URLs to get the HTML of the page</a:t>
            </a:r>
            <a:endParaRPr lang="en-US" sz="2000" dirty="0">
              <a:solidFill>
                <a:srgbClr val="002738"/>
              </a:solidFill>
              <a:latin typeface="Times New Roman" panose="02020603050405020304" pitchFamily="18" charset="0"/>
              <a:cs typeface="Times New Roman" panose="02020603050405020304" pitchFamily="18" charset="0"/>
            </a:endParaRP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Use locators to find the data in the HTML</a:t>
            </a:r>
            <a:endParaRPr lang="en-US" sz="2000" dirty="0">
              <a:solidFill>
                <a:srgbClr val="002738"/>
              </a:solidFill>
              <a:latin typeface="Times New Roman" panose="02020603050405020304" pitchFamily="18" charset="0"/>
              <a:cs typeface="Times New Roman" panose="02020603050405020304" pitchFamily="18" charset="0"/>
            </a:endParaRP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Save the data in a JSON or CSV file or some other structured format</a:t>
            </a:r>
            <a:endParaRPr lang="en-US" sz="2000" b="0" i="0" dirty="0">
              <a:solidFill>
                <a:srgbClr val="002738"/>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183" y="-61895"/>
            <a:ext cx="10363200" cy="6247864"/>
          </a:xfrm>
          <a:prstGeom prst="rect">
            <a:avLst/>
          </a:prstGeom>
        </p:spPr>
        <p:txBody>
          <a:bodyPr wrap="square">
            <a:spAutoFit/>
          </a:bodyPr>
          <a:lstStyle/>
          <a:p>
            <a:pPr algn="just">
              <a:lnSpc>
                <a:spcPct val="200000"/>
              </a:lnSpc>
            </a:pPr>
            <a:r>
              <a:rPr lang="en-US" sz="2000" b="1" dirty="0">
                <a:solidFill>
                  <a:schemeClr val="accent1">
                    <a:lumMod val="50000"/>
                  </a:schemeClr>
                </a:solidFill>
                <a:latin typeface="Times New Roman" panose="02020603050405020304" pitchFamily="18" charset="0"/>
                <a:cs typeface="Times New Roman" panose="02020603050405020304" pitchFamily="18" charset="0"/>
              </a:rPr>
              <a:t>What is web scraping used for</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000" b="1"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200000"/>
              </a:lnSpc>
            </a:pPr>
            <a:r>
              <a:rPr lang="en-US" sz="2000" dirty="0" smtClean="0">
                <a:latin typeface="Times New Roman" panose="02020603050405020304" pitchFamily="18" charset="0"/>
                <a:cs typeface="Times New Roman" panose="02020603050405020304" pitchFamily="18" charset="0"/>
              </a:rPr>
              <a:t>Price intelligence is </a:t>
            </a:r>
            <a:r>
              <a:rPr lang="en-US" sz="2000" dirty="0">
                <a:latin typeface="Times New Roman" panose="02020603050405020304" pitchFamily="18" charset="0"/>
                <a:cs typeface="Times New Roman" panose="02020603050405020304" pitchFamily="18" charset="0"/>
              </a:rPr>
              <a:t>the biggest use case for web scraping. Extracting product and pricing information from e-commerce websites, then turning it into intelligence is an important part of modern e-commerce companies that want to make better pricing/marketing decisions based on data.</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web pricing data and price intelligence can be useful:</a:t>
            </a:r>
            <a:endParaRPr 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Dynamic </a:t>
            </a:r>
            <a:r>
              <a:rPr lang="en-US" sz="2000" dirty="0">
                <a:latin typeface="Times New Roman" panose="02020603050405020304" pitchFamily="18" charset="0"/>
                <a:cs typeface="Times New Roman" panose="02020603050405020304" pitchFamily="18" charset="0"/>
              </a:rPr>
              <a:t>pricing</a:t>
            </a:r>
            <a:endParaRPr 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Revenue optimization</a:t>
            </a:r>
            <a:endParaRPr 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Competitor monitoring</a:t>
            </a:r>
            <a:endParaRPr 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trend monitoring</a:t>
            </a:r>
            <a:endParaRPr 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Brand and MAP compliance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a:solidFill>
                  <a:schemeClr val="accent1">
                    <a:lumMod val="50000"/>
                  </a:schemeClr>
                </a:solidFill>
                <a:effectLst>
                  <a:reflection blurRad="6350" stA="53000" endA="300" endPos="35500" dir="5400000" sy="-90000" algn="bl" rotWithShape="0"/>
                </a:effectLst>
                <a:sym typeface="+mn-ea"/>
              </a:rPr>
              <a:t>Using API( Ex: using Twitter APIs)</a:t>
            </a:r>
            <a:br>
              <a:rPr lang="en-US">
                <a:solidFill>
                  <a:schemeClr val="accent1">
                    <a:lumMod val="50000"/>
                  </a:schemeClr>
                </a:solidFill>
              </a:rPr>
            </a:br>
            <a:endParaRPr lang="en-US">
              <a:solidFill>
                <a:schemeClr val="accent1">
                  <a:lumMod val="50000"/>
                </a:schemeClr>
              </a:solidFill>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871220"/>
          </a:xfrm>
        </p:spPr>
        <p:txBody>
          <a:bodyPr/>
          <a:p>
            <a:endParaRPr lang="en-US"/>
          </a:p>
        </p:txBody>
      </p:sp>
      <p:sp>
        <p:nvSpPr>
          <p:cNvPr id="5" name="Content Placeholder 4"/>
          <p:cNvSpPr>
            <a:spLocks noGrp="1"/>
          </p:cNvSpPr>
          <p:nvPr>
            <p:ph idx="1"/>
          </p:nvPr>
        </p:nvSpPr>
        <p:spPr>
          <a:xfrm>
            <a:off x="838200" y="1326515"/>
            <a:ext cx="10515600" cy="4850765"/>
          </a:xfrm>
        </p:spPr>
        <p:txBody>
          <a:bodyPr/>
          <a:p>
            <a:r>
              <a:rPr lang="en-US" sz="2800"/>
              <a:t>Create a developer account for the twitter account</a:t>
            </a:r>
            <a:endParaRPr lang="en-US" sz="2800"/>
          </a:p>
          <a:p>
            <a:r>
              <a:rPr lang="en-US" sz="2800"/>
              <a:t>Create a Project &amp; APPs in Developer portal</a:t>
            </a:r>
            <a:endParaRPr lang="en-US" sz="2800"/>
          </a:p>
          <a:p>
            <a:r>
              <a:rPr lang="en-US" sz="2800"/>
              <a:t>Generate the API key, API Secret, Access Token and Secret for the project</a:t>
            </a:r>
            <a:endParaRPr lang="en-US" sz="2800"/>
          </a:p>
          <a:p>
            <a:r>
              <a:rPr lang="en-US" sz="2800"/>
              <a:t> Use the keys in Tweepy module to access your twitter acco</a:t>
            </a:r>
            <a:endParaRPr lang="en-US" sz="2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9600" y="523875"/>
            <a:ext cx="11097260" cy="511365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06450" y="535305"/>
            <a:ext cx="10288270" cy="578802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011555" y="554990"/>
            <a:ext cx="9417050" cy="529780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b="1" dirty="0" smtClean="0">
                <a:solidFill>
                  <a:schemeClr val="accent1">
                    <a:lumMod val="50000"/>
                  </a:schemeClr>
                </a:solidFill>
                <a:effectLst>
                  <a:reflection blurRad="6350" stA="53000" endA="300" endPos="35500" dir="5400000" sy="-90000" algn="bl" rotWithShape="0"/>
                </a:effectLst>
                <a:latin typeface="inherit"/>
                <a:sym typeface="+mn-ea"/>
              </a:rPr>
              <a:t>Data Cleaning Munging </a:t>
            </a:r>
            <a:br>
              <a:rPr lang="en-US" b="1" dirty="0" smtClean="0">
                <a:solidFill>
                  <a:schemeClr val="accent1">
                    <a:lumMod val="50000"/>
                  </a:schemeClr>
                </a:solidFill>
                <a:effectLst>
                  <a:reflection blurRad="6350" stA="53000" endA="300" endPos="35500" dir="5400000" sy="-90000" algn="bl" rotWithShape="0"/>
                </a:effectLst>
                <a:latin typeface="inherit"/>
              </a:rPr>
            </a:br>
            <a:endParaRPr lang="en-US" b="1" dirty="0" smtClean="0">
              <a:solidFill>
                <a:schemeClr val="accent1">
                  <a:lumMod val="50000"/>
                </a:schemeClr>
              </a:solidFill>
              <a:effectLst>
                <a:reflection blurRad="6350" stA="53000" endA="300" endPos="35500" dir="5400000" sy="-90000" algn="bl" rotWithShape="0"/>
              </a:effectLst>
              <a:latin typeface="inherit"/>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an Array:</a:t>
            </a:r>
            <a:endParaRPr lang="en-IN" dirty="0"/>
          </a:p>
        </p:txBody>
      </p:sp>
      <p:sp>
        <p:nvSpPr>
          <p:cNvPr id="3" name="Content Placeholder 2"/>
          <p:cNvSpPr>
            <a:spLocks noGrp="1"/>
          </p:cNvSpPr>
          <p:nvPr>
            <p:ph idx="1"/>
          </p:nvPr>
        </p:nvSpPr>
        <p:spPr/>
        <p:txBody>
          <a:bodyPr/>
          <a:lstStyle/>
          <a:p>
            <a:r>
              <a:rPr lang="en-IN" dirty="0" smtClean="0"/>
              <a:t>Empty array:</a:t>
            </a:r>
            <a:endParaRPr lang="en-IN" dirty="0" smtClean="0"/>
          </a:p>
          <a:p>
            <a:pPr marL="0" indent="0">
              <a:buNone/>
            </a:pPr>
            <a:r>
              <a:rPr lang="en-IN" dirty="0"/>
              <a:t>	</a:t>
            </a:r>
            <a:r>
              <a:rPr lang="en-IN" dirty="0" err="1" smtClean="0"/>
              <a:t>np.empty</a:t>
            </a:r>
            <a:r>
              <a:rPr lang="en-IN" dirty="0" smtClean="0"/>
              <a:t>((2,3))</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0., 0.],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0., 0., 0.]])</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smtClean="0"/>
              <a:t>Converting a List into an array:</a:t>
            </a:r>
            <a:endParaRPr lang="en-IN" dirty="0"/>
          </a:p>
          <a:p>
            <a:pPr marL="0" indent="0">
              <a:buNone/>
            </a:pPr>
            <a:r>
              <a:rPr lang="en-IN" dirty="0"/>
              <a:t>	</a:t>
            </a:r>
            <a:r>
              <a:rPr lang="en-IN" dirty="0" err="1" smtClean="0"/>
              <a:t>np.array</a:t>
            </a:r>
            <a:r>
              <a:rPr lang="en-IN" dirty="0" smtClean="0"/>
              <a:t>([0,1,2,3])</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array([1, 2, 3, 4])</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1" y="185197"/>
            <a:ext cx="10720251" cy="3107690"/>
          </a:xfrm>
          <a:prstGeom prst="rect">
            <a:avLst/>
          </a:prstGeom>
        </p:spPr>
        <p:txBody>
          <a:bodyPr wrap="square">
            <a:spAutoFit/>
          </a:bodyPr>
          <a:lstStyle/>
          <a:p>
            <a:pPr fontAlgn="base"/>
            <a:r>
              <a:rPr lang="en-US" b="1" dirty="0">
                <a:solidFill>
                  <a:srgbClr val="000000"/>
                </a:solidFill>
                <a:latin typeface="inherit"/>
              </a:rPr>
              <a:t>What is Data Wrangling</a:t>
            </a:r>
            <a:r>
              <a:rPr lang="en-US" b="1" dirty="0" smtClean="0">
                <a:solidFill>
                  <a:srgbClr val="000000"/>
                </a:solidFill>
                <a:latin typeface="inherit"/>
              </a:rPr>
              <a:t>? or data Munging </a:t>
            </a:r>
            <a:endParaRPr lang="en-US" b="1" dirty="0" smtClean="0">
              <a:solidFill>
                <a:srgbClr val="000000"/>
              </a:solidFill>
              <a:latin typeface="inherit"/>
            </a:endParaRPr>
          </a:p>
          <a:p>
            <a:pPr fontAlgn="base"/>
            <a:endParaRPr lang="en-US" b="1" dirty="0">
              <a:solidFill>
                <a:srgbClr val="000000"/>
              </a:solidFill>
              <a:latin typeface="Cabin"/>
            </a:endParaRPr>
          </a:p>
          <a:p>
            <a:pPr algn="just" fontAlgn="base">
              <a:lnSpc>
                <a:spcPct val="200000"/>
              </a:lnSpc>
            </a:pPr>
            <a:r>
              <a:rPr lang="en-US" sz="2000" dirty="0">
                <a:solidFill>
                  <a:srgbClr val="000000"/>
                </a:solidFill>
                <a:latin typeface="Times New Roman" panose="02020603050405020304" pitchFamily="18" charset="0"/>
                <a:cs typeface="Times New Roman" panose="02020603050405020304" pitchFamily="18" charset="0"/>
              </a:rPr>
              <a:t>Data wrangling, also referred to as data munging, is the process of converting and mapping data from one raw format into another. The purpose of this is to prepare the data in a way that makes it accessible for effective use further down the line. Not all data is created equal, therefore it’s important to organize and transform your data in a way that can be easily accessed by others.</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70261" y="3293740"/>
            <a:ext cx="9553303" cy="3447098"/>
          </a:xfrm>
          <a:prstGeom prst="rect">
            <a:avLst/>
          </a:prstGeom>
        </p:spPr>
        <p:txBody>
          <a:bodyPr wrap="square">
            <a:spAutoFit/>
          </a:bodyPr>
          <a:lstStyle/>
          <a:p>
            <a:pPr fontAlgn="base"/>
            <a:r>
              <a:rPr lang="en-US" b="1" dirty="0">
                <a:solidFill>
                  <a:srgbClr val="000000"/>
                </a:solidFill>
                <a:latin typeface="inherit"/>
              </a:rPr>
              <a:t>Benefits of Data </a:t>
            </a:r>
            <a:r>
              <a:rPr lang="en-US" b="1" dirty="0" smtClean="0">
                <a:solidFill>
                  <a:srgbClr val="000000"/>
                </a:solidFill>
                <a:latin typeface="inherit"/>
              </a:rPr>
              <a:t>Wrangling</a:t>
            </a:r>
            <a:endParaRPr lang="en-US" b="1" dirty="0" smtClean="0">
              <a:solidFill>
                <a:srgbClr val="000000"/>
              </a:solidFill>
              <a:latin typeface="inherit"/>
            </a:endParaRPr>
          </a:p>
          <a:p>
            <a:pPr algn="just" fontAlgn="base">
              <a:lnSpc>
                <a:spcPct val="200000"/>
              </a:lnSpc>
            </a:pPr>
            <a:r>
              <a:rPr lang="en-US" sz="2000" dirty="0" smtClean="0">
                <a:solidFill>
                  <a:srgbClr val="000000"/>
                </a:solidFill>
                <a:latin typeface="Times New Roman" panose="02020603050405020304" pitchFamily="18" charset="0"/>
                <a:cs typeface="Times New Roman" panose="02020603050405020304" pitchFamily="18" charset="0"/>
              </a:rPr>
              <a:t>Although </a:t>
            </a:r>
            <a:r>
              <a:rPr lang="en-US" sz="2000" dirty="0">
                <a:solidFill>
                  <a:srgbClr val="000000"/>
                </a:solidFill>
                <a:latin typeface="Times New Roman" panose="02020603050405020304" pitchFamily="18" charset="0"/>
                <a:cs typeface="Times New Roman" panose="02020603050405020304" pitchFamily="18" charset="0"/>
              </a:rPr>
              <a:t>data wrangling is an essential part of preparing your data for use, the process yields many benefits. Benefits include:</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Enhances ease of access to data</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Faster time to insights</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Improved efficiency when it comes to data-driven decision making</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469" y="275217"/>
            <a:ext cx="10641874" cy="5570756"/>
          </a:xfrm>
          <a:prstGeom prst="rect">
            <a:avLst/>
          </a:prstGeom>
        </p:spPr>
        <p:txBody>
          <a:bodyPr wrap="square">
            <a:spAutoFit/>
          </a:bodyPr>
          <a:lstStyle/>
          <a:p>
            <a:pPr fontAlgn="base"/>
            <a:r>
              <a:rPr lang="en-US" b="1" dirty="0">
                <a:solidFill>
                  <a:srgbClr val="000000"/>
                </a:solidFill>
                <a:latin typeface="inherit"/>
              </a:rPr>
              <a:t>What is Data Cleaning</a:t>
            </a:r>
            <a:r>
              <a:rPr lang="en-US" b="1" dirty="0" smtClean="0">
                <a:solidFill>
                  <a:srgbClr val="000000"/>
                </a:solidFill>
                <a:latin typeface="inherit"/>
              </a:rPr>
              <a:t>?</a:t>
            </a:r>
            <a:endParaRPr lang="en-US" b="1" dirty="0" smtClean="0">
              <a:solidFill>
                <a:srgbClr val="000000"/>
              </a:solidFill>
              <a:latin typeface="inherit"/>
            </a:endParaRPr>
          </a:p>
          <a:p>
            <a:pPr fontAlgn="base"/>
            <a:endParaRPr lang="en-US" b="1" dirty="0">
              <a:solidFill>
                <a:srgbClr val="000000"/>
              </a:solidFill>
              <a:latin typeface="Cabin"/>
            </a:endParaRPr>
          </a:p>
          <a:p>
            <a:pPr marL="342900" indent="-342900"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Data cleaning, also referred to as data cleansing, is the process of finding and correcting inaccurate data from a particular </a:t>
            </a:r>
            <a:r>
              <a:rPr lang="en-US" sz="2000" dirty="0" smtClean="0">
                <a:solidFill>
                  <a:srgbClr val="000000"/>
                </a:solidFill>
                <a:latin typeface="Times New Roman" panose="02020603050405020304" pitchFamily="18" charset="0"/>
                <a:cs typeface="Times New Roman" panose="02020603050405020304" pitchFamily="18" charset="0"/>
              </a:rPr>
              <a:t>data set </a:t>
            </a:r>
            <a:r>
              <a:rPr lang="en-US" sz="2000" dirty="0">
                <a:solidFill>
                  <a:srgbClr val="000000"/>
                </a:solidFill>
                <a:latin typeface="Times New Roman" panose="02020603050405020304" pitchFamily="18" charset="0"/>
                <a:cs typeface="Times New Roman" panose="02020603050405020304" pitchFamily="18" charset="0"/>
              </a:rPr>
              <a:t> or </a:t>
            </a:r>
            <a:r>
              <a:rPr lang="en-US" sz="2000" dirty="0" smtClean="0">
                <a:solidFill>
                  <a:srgbClr val="000000"/>
                </a:solidFill>
                <a:latin typeface="Times New Roman" panose="02020603050405020304" pitchFamily="18" charset="0"/>
                <a:cs typeface="Times New Roman" panose="02020603050405020304" pitchFamily="18" charset="0"/>
              </a:rPr>
              <a:t>data source .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primary goal is to identify and remove inconsistencies without deleting the necessary data to produce insights.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It’s </a:t>
            </a:r>
            <a:r>
              <a:rPr lang="en-US" sz="2000" dirty="0">
                <a:solidFill>
                  <a:srgbClr val="000000"/>
                </a:solidFill>
                <a:latin typeface="Times New Roman" panose="02020603050405020304" pitchFamily="18" charset="0"/>
                <a:cs typeface="Times New Roman" panose="02020603050405020304" pitchFamily="18" charset="0"/>
              </a:rPr>
              <a:t>important to remove these inconsistencies in order to increase the validity of the </a:t>
            </a:r>
            <a:r>
              <a:rPr lang="en-US" sz="2000" dirty="0" smtClean="0">
                <a:solidFill>
                  <a:srgbClr val="000000"/>
                </a:solidFill>
                <a:latin typeface="Times New Roman" panose="02020603050405020304" pitchFamily="18" charset="0"/>
                <a:cs typeface="Times New Roman" panose="02020603050405020304" pitchFamily="18" charset="0"/>
              </a:rPr>
              <a:t> data set.</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Cleaning encompasses a multitude of activities such as identifying duplicate records, filling empty fields and fixing structural errors.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These </a:t>
            </a:r>
            <a:r>
              <a:rPr lang="en-US" sz="2000" dirty="0">
                <a:solidFill>
                  <a:srgbClr val="000000"/>
                </a:solidFill>
                <a:latin typeface="Times New Roman" panose="02020603050405020304" pitchFamily="18" charset="0"/>
                <a:cs typeface="Times New Roman" panose="02020603050405020304" pitchFamily="18" charset="0"/>
              </a:rPr>
              <a:t>tasks are crucial for ensuring the quality of data is accurate, complete, and consistent. </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195165"/>
            <a:ext cx="10563498" cy="4339650"/>
          </a:xfrm>
          <a:prstGeom prst="rect">
            <a:avLst/>
          </a:prstGeom>
        </p:spPr>
        <p:txBody>
          <a:bodyPr wrap="square">
            <a:spAutoFit/>
          </a:bodyPr>
          <a:lstStyle/>
          <a:p>
            <a:pPr fontAlgn="base"/>
            <a:r>
              <a:rPr lang="en-US" b="1" dirty="0">
                <a:solidFill>
                  <a:srgbClr val="000000"/>
                </a:solidFill>
                <a:latin typeface="inherit"/>
              </a:rPr>
              <a:t>Benefits of Data </a:t>
            </a:r>
            <a:r>
              <a:rPr lang="en-US" b="1" dirty="0" smtClean="0">
                <a:solidFill>
                  <a:srgbClr val="000000"/>
                </a:solidFill>
                <a:latin typeface="inherit"/>
              </a:rPr>
              <a:t>Cleaning</a:t>
            </a:r>
            <a:endParaRPr lang="en-US" b="1" dirty="0" smtClean="0">
              <a:solidFill>
                <a:srgbClr val="000000"/>
              </a:solidFill>
              <a:latin typeface="inherit"/>
            </a:endParaRPr>
          </a:p>
          <a:p>
            <a:pPr fontAlgn="base"/>
            <a:endParaRPr lang="en-US" b="1" dirty="0">
              <a:solidFill>
                <a:srgbClr val="000000"/>
              </a:solidFill>
              <a:latin typeface="Cabin"/>
            </a:endParaRPr>
          </a:p>
          <a:p>
            <a:pPr algn="just" fontAlgn="base">
              <a:lnSpc>
                <a:spcPct val="200000"/>
              </a:lnSpc>
            </a:pPr>
            <a:r>
              <a:rPr lang="en-US" sz="2000" dirty="0">
                <a:solidFill>
                  <a:srgbClr val="000000"/>
                </a:solidFill>
                <a:latin typeface="Times New Roman" panose="02020603050405020304" pitchFamily="18" charset="0"/>
                <a:cs typeface="Times New Roman" panose="02020603050405020304" pitchFamily="18" charset="0"/>
              </a:rPr>
              <a:t>There is a wide range of benefits that come with cleaning data that can lead to increased operational efficiency. Properly cleansing your data before use leads to benefits such as:</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Elimination of errors </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Reduced costs associated with errors</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Improves the integrity of data</a:t>
            </a:r>
            <a:endParaRPr lang="en-US" sz="2000" dirty="0">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Ensures the highest quality of information for decision making</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4" y="1114923"/>
            <a:ext cx="9997440" cy="3076291"/>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Data cleaning focuses on removing inaccurate data from your </a:t>
            </a:r>
            <a:r>
              <a:rPr lang="en-US" sz="2000" dirty="0" smtClean="0">
                <a:solidFill>
                  <a:srgbClr val="000000"/>
                </a:solidFill>
                <a:latin typeface="Times New Roman" panose="02020603050405020304" pitchFamily="18" charset="0"/>
                <a:cs typeface="Times New Roman" panose="02020603050405020304" pitchFamily="18" charset="0"/>
              </a:rPr>
              <a:t>data set </a:t>
            </a:r>
            <a:r>
              <a:rPr lang="en-US" sz="2000" dirty="0">
                <a:solidFill>
                  <a:srgbClr val="000000"/>
                </a:solidFill>
                <a:latin typeface="Times New Roman" panose="02020603050405020304" pitchFamily="18" charset="0"/>
                <a:cs typeface="Times New Roman" panose="02020603050405020304" pitchFamily="18" charset="0"/>
              </a:rPr>
              <a:t> whereas data wrangling focuses on transforming the data’s format, typically by converting “raw” data into another format more suitable for use</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Data cleaning enhances the data’s accuracy and integrity while wrangling prepares the data structurally for modeling. </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731520" y="510680"/>
            <a:ext cx="9501051" cy="369332"/>
          </a:xfrm>
          <a:prstGeom prst="rect">
            <a:avLst/>
          </a:prstGeom>
        </p:spPr>
        <p:txBody>
          <a:bodyPr wrap="square">
            <a:spAutoFit/>
          </a:bodyPr>
          <a:lstStyle/>
          <a:p>
            <a:pPr fontAlgn="base"/>
            <a:r>
              <a:rPr lang="en-US" b="1" dirty="0" smtClean="0">
                <a:solidFill>
                  <a:srgbClr val="000000"/>
                </a:solidFill>
                <a:latin typeface="inherit"/>
              </a:rPr>
              <a:t>What’s the Difference Between Data Wrangling and Data Cleaning?</a:t>
            </a:r>
            <a:endParaRPr lang="en-US" b="1" i="0" dirty="0">
              <a:solidFill>
                <a:srgbClr val="000000"/>
              </a:solidFill>
              <a:effectLst/>
              <a:latin typeface="Cabi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solidFill>
                  <a:schemeClr val="accent1">
                    <a:lumMod val="50000"/>
                  </a:schemeClr>
                </a:solidFill>
                <a:effectLst>
                  <a:reflection blurRad="6350" stA="53000" endA="300" endPos="35500" dir="5400000" sy="-90000" algn="bl" rotWithShape="0"/>
                </a:effectLst>
                <a:sym typeface="+mn-ea"/>
              </a:rPr>
              <a:t>Data manipulation</a:t>
            </a:r>
            <a:endParaRPr lang="en-US">
              <a:solidFill>
                <a:schemeClr val="accent1">
                  <a:lumMod val="50000"/>
                </a:schemeClr>
              </a:solidFill>
              <a:effectLst>
                <a:reflection blurRad="6350" stA="53000" endA="300" endPos="35500" dir="5400000" sy="-90000" algn="bl" rotWithShape="0"/>
              </a:effectLst>
              <a:sym typeface="+mn-ea"/>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r>
              <a:rPr lang="en-US"/>
              <a:t>Data manipulation is the process of changing or altering data in order to make it more readable and organized.</a:t>
            </a:r>
            <a:endParaRPr lang="en-US"/>
          </a:p>
          <a:p>
            <a:r>
              <a:rPr lang="en-US"/>
              <a:t>example of data manipulation is website management. Website owners can use web server logs to locate the most viewed web pages, traffic sources, and much more.</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 Use Data Manipulation</a:t>
            </a:r>
            <a:endParaRPr lang="en-US">
              <a:solidFill>
                <a:schemeClr val="accent1">
                  <a:lumMod val="50000"/>
                </a:schemeClr>
              </a:solidFill>
            </a:endParaRPr>
          </a:p>
        </p:txBody>
      </p:sp>
      <p:sp>
        <p:nvSpPr>
          <p:cNvPr id="3" name="Content Placeholder 2"/>
          <p:cNvSpPr>
            <a:spLocks noGrp="1"/>
          </p:cNvSpPr>
          <p:nvPr>
            <p:ph idx="1"/>
          </p:nvPr>
        </p:nvSpPr>
        <p:spPr/>
        <p:txBody>
          <a:bodyPr/>
          <a:p>
            <a:endParaRPr lang="en-US"/>
          </a:p>
          <a:p>
            <a:r>
              <a:rPr lang="en-US"/>
              <a:t>Format consistency: Data organized in a unified, orderly manner helps business users make better decisions.</a:t>
            </a:r>
            <a:endParaRPr lang="en-US"/>
          </a:p>
          <a:p>
            <a:r>
              <a:rPr lang="en-US"/>
              <a:t>Historical overview: Accessing data of previous projects quickly can help an organization make decisions regarding deadline projection, team productivity, budget allocation, etc.</a:t>
            </a:r>
            <a:endParaRPr lang="en-US"/>
          </a:p>
          <a:p>
            <a:r>
              <a:rPr lang="en-US"/>
              <a:t> Improved efficiency: By having more organized data, a business can isolate and even reduce external variables to contribute to the overall efficiency of the business.</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Importance </a:t>
            </a:r>
            <a:endParaRPr lang="en-US">
              <a:solidFill>
                <a:schemeClr val="accent1">
                  <a:lumMod val="50000"/>
                </a:schemeClr>
              </a:solidFill>
            </a:endParaRPr>
          </a:p>
        </p:txBody>
      </p:sp>
      <p:sp>
        <p:nvSpPr>
          <p:cNvPr id="3" name="Content Placeholder 2"/>
          <p:cNvSpPr>
            <a:spLocks noGrp="1"/>
          </p:cNvSpPr>
          <p:nvPr>
            <p:ph idx="1"/>
          </p:nvPr>
        </p:nvSpPr>
        <p:spPr>
          <a:xfrm>
            <a:off x="838200" y="1470660"/>
            <a:ext cx="10515600" cy="5137785"/>
          </a:xfrm>
        </p:spPr>
        <p:txBody>
          <a:bodyPr>
            <a:normAutofit fontScale="90000" lnSpcReduction="10000"/>
          </a:bodyPr>
          <a:p>
            <a:r>
              <a:rPr lang="en-US"/>
              <a:t>Data manipulation is important because it allows you to easily access the information that’s critical to your specific business and goals. </a:t>
            </a:r>
            <a:endParaRPr lang="en-US"/>
          </a:p>
          <a:p>
            <a:r>
              <a:rPr lang="en-US"/>
              <a:t>This process can be tailored to identify different data sets as your company grows or makes adjustments due to market demand.</a:t>
            </a:r>
            <a:endParaRPr lang="en-US"/>
          </a:p>
          <a:p>
            <a:r>
              <a:rPr lang="en-US"/>
              <a:t> Data manipulation is also a valuable tool for identifying and correcting data redundancies in reporting.</a:t>
            </a:r>
            <a:endParaRPr lang="en-US"/>
          </a:p>
          <a:p>
            <a:r>
              <a:rPr lang="en-US" b="1"/>
              <a:t>Consistent and organized data:</a:t>
            </a:r>
            <a:r>
              <a:rPr lang="en-US"/>
              <a:t> Companies may manipulate their data because it can provide them with well-organized databases.</a:t>
            </a:r>
            <a:endParaRPr lang="en-US"/>
          </a:p>
          <a:p>
            <a:r>
              <a:rPr lang="en-US" b="1"/>
              <a:t>Data Projection :</a:t>
            </a:r>
            <a:r>
              <a:rPr lang="en-US"/>
              <a:t>a business, you can’t deny the importance of data when it comes to business intelligence (BI). </a:t>
            </a:r>
            <a:endParaRPr lang="en-US"/>
          </a:p>
          <a:p>
            <a:r>
              <a:rPr lang="en-US"/>
              <a:t>Conducting an exhaustive data analysis is vital for companies, particularly when it comes to investments. Every business makes use of past data to plan for the future.</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t>
            </a:r>
            <a:r>
              <a:rPr lang="en-US" b="1"/>
              <a:t>valuable data:</a:t>
            </a:r>
            <a:r>
              <a:rPr lang="en-US"/>
              <a:t> Companies can tailor their results to provide specific insights. For example, if a business were interested in learning more about its website traffic and wanted to track the number of visitors over a certain period of time, it might manipulate its website traffic data to provide those results.</a:t>
            </a:r>
            <a:endParaRPr lang="en-US"/>
          </a:p>
          <a:p>
            <a:r>
              <a:rPr lang="en-US" b="1"/>
              <a:t>Data Interpretation:</a:t>
            </a:r>
            <a:r>
              <a:rPr lang="en-US"/>
              <a:t>When dealing with complex data that involves multiple formats and business conditions, it is next to impossible to make sense of it without manipulation</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n/>
                <a:solidFill>
                  <a:schemeClr val="accent1">
                    <a:lumMod val="50000"/>
                  </a:schemeClr>
                </a:solidFill>
                <a:effectLst>
                  <a:reflection blurRad="6350" stA="53000" endA="300" endPos="35500" dir="5400000" sy="-90000" algn="bl" rotWithShape="0"/>
                </a:effectLst>
              </a:rPr>
              <a:t>Rescaling </a:t>
            </a:r>
            <a:endParaRPr lang="en-US">
              <a:ln/>
              <a:solidFill>
                <a:schemeClr val="accent1">
                  <a:lumMod val="50000"/>
                </a:schemeClr>
              </a:solidFill>
              <a:effectLst>
                <a:reflection blurRad="6350" stA="53000" endA="300" endPos="35500" dir="5400000" sy="-90000" algn="bl" rotWithShape="0"/>
              </a:effectLst>
            </a:endParaRPr>
          </a:p>
        </p:txBody>
      </p:sp>
      <p:sp>
        <p:nvSpPr>
          <p:cNvPr id="5" name="Subtitle 4"/>
          <p:cNvSpPr>
            <a:spLocks noGrp="1"/>
          </p:cNvSpPr>
          <p:nvPr>
            <p:ph type="subTitle"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for Array Creation</a:t>
            </a:r>
            <a:endParaRPr lang="en-IN" dirty="0"/>
          </a:p>
        </p:txBody>
      </p:sp>
      <p:sp>
        <p:nvSpPr>
          <p:cNvPr id="3" name="Content Placeholder 2"/>
          <p:cNvSpPr>
            <a:spLocks noGrp="1"/>
          </p:cNvSpPr>
          <p:nvPr>
            <p:ph idx="1"/>
          </p:nvPr>
        </p:nvSpPr>
        <p:spPr/>
        <p:txBody>
          <a:bodyPr/>
          <a:lstStyle/>
          <a:p>
            <a:r>
              <a:rPr lang="en-IN" dirty="0" err="1" smtClean="0"/>
              <a:t>arange</a:t>
            </a:r>
            <a:r>
              <a:rPr lang="en-IN" dirty="0" smtClean="0"/>
              <a:t>() for array creation</a:t>
            </a:r>
            <a:endParaRPr lang="en-IN" dirty="0" smtClean="0"/>
          </a:p>
          <a:p>
            <a:pPr marL="0" indent="0">
              <a:buNone/>
            </a:pPr>
            <a:r>
              <a:rPr lang="en-IN" dirty="0" smtClean="0"/>
              <a:t>	</a:t>
            </a:r>
            <a:r>
              <a:rPr lang="en-IN" dirty="0" err="1" smtClean="0"/>
              <a:t>np.arange</a:t>
            </a:r>
            <a:r>
              <a:rPr lang="en-IN" dirty="0" smtClean="0"/>
              <a:t>(4):</a:t>
            </a:r>
            <a:endParaRPr lang="en-IN" dirty="0" smtClean="0"/>
          </a:p>
          <a:p>
            <a:pPr marL="0" lvl="0" indent="0">
              <a:buNone/>
            </a:pPr>
            <a:r>
              <a:rPr lang="en-US" altLang="en-US" dirty="0" smtClean="0">
                <a:solidFill>
                  <a:srgbClr val="000000"/>
                </a:solidFill>
                <a:latin typeface="Courier New" panose="02070309020205020404" pitchFamily="49" charset="0"/>
                <a:cs typeface="Courier New" panose="02070309020205020404" pitchFamily="49" charset="0"/>
              </a:rPr>
              <a:t>	array</a:t>
            </a:r>
            <a:r>
              <a:rPr lang="en-US" altLang="en-US" dirty="0">
                <a:solidFill>
                  <a:srgbClr val="000000"/>
                </a:solidFill>
                <a:latin typeface="Courier New" panose="02070309020205020404" pitchFamily="49" charset="0"/>
                <a:cs typeface="Courier New" panose="02070309020205020404" pitchFamily="49" charset="0"/>
              </a:rPr>
              <a:t>([0, 1, 2, 3])</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smtClean="0"/>
              <a:t>Array creating zeros</a:t>
            </a:r>
            <a:endParaRPr lang="en-IN" dirty="0" smtClean="0"/>
          </a:p>
          <a:p>
            <a:pPr marL="0" indent="0">
              <a:buNone/>
            </a:pPr>
            <a:r>
              <a:rPr lang="en-IN" dirty="0"/>
              <a:t>	</a:t>
            </a:r>
            <a:r>
              <a:rPr lang="en-IN" dirty="0" err="1" smtClean="0"/>
              <a:t>np.zeros</a:t>
            </a:r>
            <a:r>
              <a:rPr lang="en-IN" dirty="0" smtClean="0"/>
              <a:t>((3,2))</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0.],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0., 0.],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0., 0.]])</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Scaling of the data comes under the set of steps of data pre-processing when we are performing machine learning algorithms in the data set. </a:t>
            </a:r>
            <a:endParaRPr lang="en-US"/>
          </a:p>
          <a:p>
            <a:r>
              <a:rPr lang="en-US"/>
              <a:t>As we know most of the supervised and unsupervised learning methods make decisions according to the data sets applied to them and often the algorithms calculate the distance between the data points to make better inferences out of the data.</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How to rescale features in Python</a:t>
            </a:r>
            <a:endParaRPr lang="en-US">
              <a:solidFill>
                <a:schemeClr val="accent1">
                  <a:lumMod val="50000"/>
                </a:schemeClr>
              </a:solidFill>
            </a:endParaRPr>
          </a:p>
        </p:txBody>
      </p:sp>
      <p:sp>
        <p:nvSpPr>
          <p:cNvPr id="3" name="Content Placeholder 2"/>
          <p:cNvSpPr>
            <a:spLocks noGrp="1"/>
          </p:cNvSpPr>
          <p:nvPr>
            <p:ph idx="1"/>
          </p:nvPr>
        </p:nvSpPr>
        <p:spPr/>
        <p:txBody>
          <a:bodyPr>
            <a:normAutofit fontScale="80000"/>
          </a:bodyPr>
          <a:p>
            <a:r>
              <a:rPr lang="en-US"/>
              <a:t>Importing Library</a:t>
            </a:r>
            <a:endParaRPr lang="en-US"/>
          </a:p>
          <a:p>
            <a:pPr marL="0" indent="0">
              <a:buNone/>
            </a:pPr>
            <a:r>
              <a:rPr lang="en-US"/>
              <a:t>from sklearn import preprocessing</a:t>
            </a:r>
            <a:endParaRPr lang="en-US"/>
          </a:p>
          <a:p>
            <a:pPr marL="0" indent="0">
              <a:buNone/>
            </a:pPr>
            <a:r>
              <a:rPr lang="en-US"/>
              <a:t>import numpy as np</a:t>
            </a:r>
            <a:endParaRPr lang="en-US"/>
          </a:p>
          <a:p>
            <a:r>
              <a:rPr lang="en-US"/>
              <a:t>Creating array</a:t>
            </a:r>
            <a:endParaRPr lang="en-US"/>
          </a:p>
          <a:p>
            <a:pPr marL="0" indent="0">
              <a:buNone/>
            </a:pPr>
            <a:r>
              <a:rPr lang="en-US"/>
              <a:t>We have created a array with values on which we will perform operation.</a:t>
            </a:r>
            <a:endParaRPr lang="en-US"/>
          </a:p>
          <a:p>
            <a:pPr marL="0" indent="0">
              <a:buNone/>
            </a:pPr>
            <a:r>
              <a:rPr lang="en-US"/>
              <a:t>  x = np.array([[-500.5],</a:t>
            </a:r>
            <a:endParaRPr lang="en-US"/>
          </a:p>
          <a:p>
            <a:pPr marL="0" indent="0">
              <a:buNone/>
            </a:pPr>
            <a:r>
              <a:rPr lang="en-US"/>
              <a:t> [-100.1],</a:t>
            </a:r>
            <a:endParaRPr lang="en-US"/>
          </a:p>
          <a:p>
            <a:pPr marL="0" indent="0">
              <a:buNone/>
            </a:pPr>
            <a:r>
              <a:rPr lang="en-US"/>
              <a:t>   [0],</a:t>
            </a:r>
            <a:endParaRPr lang="en-US"/>
          </a:p>
          <a:p>
            <a:pPr marL="0" indent="0">
              <a:buNone/>
            </a:pPr>
            <a:r>
              <a:rPr lang="en-US"/>
              <a:t>   [100.1],</a:t>
            </a:r>
            <a:endParaRPr lang="en-US"/>
          </a:p>
          <a:p>
            <a:pPr marL="0" indent="0">
              <a:buNone/>
            </a:pPr>
            <a:r>
              <a:rPr lang="en-US"/>
              <a:t>  [900.9]])</a:t>
            </a:r>
            <a:endParaRPr lang="en-US"/>
          </a:p>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lang="en-US">
                <a:sym typeface="+mn-ea"/>
              </a:rPr>
              <a:t>Scaling the array</a:t>
            </a:r>
            <a:endParaRPr lang="en-US"/>
          </a:p>
          <a:p>
            <a:r>
              <a:rPr lang="en-US"/>
              <a:t>We have used min-max scaler to scale the data in the array in the range 0 to 1 which we have passed in the parameter. Then we have used fit transform to fit and transform the array according to the min max scaler.</a:t>
            </a:r>
            <a:endParaRPr lang="en-US"/>
          </a:p>
          <a:p>
            <a:pPr marL="0" indent="0">
              <a:buNone/>
            </a:pPr>
            <a:r>
              <a:rPr lang="en-US"/>
              <a:t>minmax_scale = preprocessing.MinMaxScaler(feature_range=(0, 1))</a:t>
            </a:r>
            <a:endParaRPr lang="en-US"/>
          </a:p>
          <a:p>
            <a:pPr marL="0" indent="0">
              <a:buNone/>
            </a:pPr>
            <a:r>
              <a:rPr lang="en-US"/>
              <a:t>x_scale = minmax_scale.fit_transform(x)</a:t>
            </a:r>
            <a:endParaRPr lang="en-US"/>
          </a:p>
          <a:p>
            <a:pPr marL="0" indent="0">
              <a:buNone/>
            </a:pPr>
            <a:r>
              <a:rPr lang="en-US"/>
              <a:t>print(x)</a:t>
            </a:r>
            <a:endParaRPr lang="en-US"/>
          </a:p>
          <a:p>
            <a:pPr marL="0" indent="0">
              <a:buNone/>
            </a:pPr>
            <a:r>
              <a:rPr lang="en-US"/>
              <a:t>print(x_scale)</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90537" y="411480"/>
            <a:ext cx="10601325" cy="5371012"/>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mensionality Reduction Techniqu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7026" y="628106"/>
            <a:ext cx="7534094" cy="5136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424101"/>
            <a:ext cx="10633166" cy="5632311"/>
          </a:xfrm>
          <a:prstGeom prst="rect">
            <a:avLst/>
          </a:prstGeom>
        </p:spPr>
        <p:txBody>
          <a:bodyPr wrap="square">
            <a:spAutoFit/>
          </a:bodyPr>
          <a:lstStyle/>
          <a:p>
            <a:pPr algn="just"/>
            <a:r>
              <a:rPr lang="en-US" b="1" i="0" dirty="0" smtClean="0">
                <a:solidFill>
                  <a:srgbClr val="610B38"/>
                </a:solidFill>
                <a:effectLst/>
                <a:latin typeface="Times New Roman" panose="02020603050405020304" pitchFamily="18" charset="0"/>
                <a:cs typeface="Times New Roman" panose="02020603050405020304" pitchFamily="18" charset="0"/>
              </a:rPr>
              <a:t>The Curse of Dimensionality</a:t>
            </a:r>
            <a:endParaRPr lang="en-US" b="1" i="0" dirty="0" smtClean="0">
              <a:solidFill>
                <a:srgbClr val="610B38"/>
              </a:solidFill>
              <a:effectLst/>
              <a:latin typeface="Times New Roman" panose="02020603050405020304" pitchFamily="18" charset="0"/>
              <a:cs typeface="Times New Roman" panose="02020603050405020304" pitchFamily="18" charset="0"/>
            </a:endParaRPr>
          </a:p>
          <a:p>
            <a:pPr algn="just"/>
            <a:endParaRPr lang="en-US" b="1" i="0" dirty="0" smtClean="0">
              <a:solidFill>
                <a:srgbClr val="610B38"/>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Handling the high-dimensional data is very difficult in practice, commonly known as the curse of dimensionality. </a:t>
            </a:r>
            <a:endParaRPr lang="en-US" dirty="0" smtClean="0">
              <a:solidFill>
                <a:srgbClr val="333333"/>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If the dimensionality of the input dataset increases, any machine learning algorithm and model becomes more complex.</a:t>
            </a:r>
            <a:endParaRPr lang="en-US" dirty="0" smtClean="0">
              <a:solidFill>
                <a:srgbClr val="333333"/>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 As the number of features increases, the number of samples also gets increased proportionally, and the chance of overfitting also increases.</a:t>
            </a:r>
            <a:endParaRPr lang="en-US" dirty="0" smtClean="0">
              <a:solidFill>
                <a:srgbClr val="333333"/>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 If the machine learning model is trained on high-dimensional data, it becomes overfitted and results in poor performance.</a:t>
            </a:r>
            <a:endParaRPr lang="en-US" dirty="0" smtClean="0">
              <a:solidFill>
                <a:srgbClr val="333333"/>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Hence, it is often required to reduce the number of features, which can be done with dimensionality reduction.</a:t>
            </a:r>
            <a:endParaRPr lang="en-US"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75990" y="377735"/>
            <a:ext cx="10639425" cy="5562600"/>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44135" y="189133"/>
            <a:ext cx="10369187" cy="631930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54490" y="284934"/>
            <a:ext cx="10734675" cy="569595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23862" y="398690"/>
            <a:ext cx="10734675" cy="40576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26477</Words>
  <Application>WPS Presentation</Application>
  <PresentationFormat>Widescreen</PresentationFormat>
  <Paragraphs>739</Paragraphs>
  <Slides>104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104</vt:i4>
      </vt:variant>
    </vt:vector>
  </HeadingPairs>
  <TitlesOfParts>
    <vt:vector size="120" baseType="lpstr">
      <vt:lpstr>Arial</vt:lpstr>
      <vt:lpstr>SimSun</vt:lpstr>
      <vt:lpstr>Wingdings</vt:lpstr>
      <vt:lpstr>Courier New</vt:lpstr>
      <vt:lpstr>Calibri Light</vt:lpstr>
      <vt:lpstr>Calibri</vt:lpstr>
      <vt:lpstr>Microsoft YaHei</vt:lpstr>
      <vt:lpstr>Arial Unicode MS</vt:lpstr>
      <vt:lpstr>Consolas</vt:lpstr>
      <vt:lpstr>Times New Roman</vt:lpstr>
      <vt:lpstr>urw-din</vt:lpstr>
      <vt:lpstr>Segoe Print</vt:lpstr>
      <vt:lpstr>Yellix</vt:lpstr>
      <vt:lpstr>inherit</vt:lpstr>
      <vt:lpstr>Cabin</vt:lpstr>
      <vt:lpstr>Default Design</vt:lpstr>
      <vt:lpstr>UNIT-4</vt:lpstr>
      <vt:lpstr>Python Libraries</vt:lpstr>
      <vt:lpstr>NumPy: Numerical Python</vt:lpstr>
      <vt:lpstr>Alternative ways</vt:lpstr>
      <vt:lpstr>PowerPoint 演示文稿</vt:lpstr>
      <vt:lpstr>PowerPoint 演示文稿</vt:lpstr>
      <vt:lpstr>N-dimensional arrays:	</vt:lpstr>
      <vt:lpstr>Creating an Array:</vt:lpstr>
      <vt:lpstr>Functions for Array Creation</vt:lpstr>
      <vt:lpstr>Functions for Array Creation</vt:lpstr>
      <vt:lpstr>Functions of array creation</vt:lpstr>
      <vt:lpstr>Scalar operations on Vectors</vt:lpstr>
      <vt:lpstr>Matrix multiplication </vt:lpstr>
      <vt:lpstr>Append function </vt:lpstr>
      <vt:lpstr>Column stack and row stack</vt:lpstr>
      <vt:lpstr>Multidimensional array accessing </vt:lpstr>
      <vt:lpstr>Transposing an array</vt:lpstr>
      <vt:lpstr>Broadcasting array operations</vt:lpstr>
      <vt:lpstr>Properties of Arrays</vt:lpstr>
      <vt:lpstr>Random Module in NumPy</vt:lpstr>
      <vt:lpstr>Unary functions</vt:lpstr>
      <vt:lpstr>Binary Functions</vt:lpstr>
      <vt:lpstr>Basic Statistical methods</vt:lpstr>
      <vt:lpstr>Matplotlib</vt:lpstr>
      <vt:lpstr>PowerPoint 演示文稿</vt:lpstr>
      <vt:lpstr>Line Plot</vt:lpstr>
      <vt:lpstr>Scatter plot</vt:lpstr>
      <vt:lpstr>Shaded Line</vt:lpstr>
      <vt:lpstr>Shaded Region with transparency</vt:lpstr>
      <vt:lpstr>Simple Plot</vt:lpstr>
      <vt:lpstr>Heatmap</vt:lpstr>
      <vt:lpstr>Heatmap</vt:lpstr>
      <vt:lpstr>Figure and Axes Objects</vt:lpstr>
      <vt:lpstr>Create an axes</vt:lpstr>
      <vt:lpstr>Bar graph</vt:lpstr>
      <vt:lpstr>Color, Marker and Line codes</vt:lpstr>
      <vt:lpstr>Scikit-Learn </vt:lpstr>
      <vt:lpstr>PowerPoint 演示文稿</vt:lpstr>
      <vt:lpstr>Dataset Loading </vt:lpstr>
      <vt:lpstr>PowerPoint 演示文稿</vt:lpstr>
      <vt:lpstr>Splitting the dataset</vt:lpstr>
      <vt:lpstr>Training and Prediction</vt:lpstr>
      <vt:lpstr>SVM, Naïve Bayesian</vt:lpstr>
      <vt:lpstr>Decision Tree, Random Forest</vt:lpstr>
      <vt:lpstr>Metrics for Evaluation</vt:lpstr>
      <vt:lpstr>Classification report and Accuracy</vt:lpstr>
      <vt:lpstr>NLTK</vt:lpstr>
      <vt:lpstr>Natural Language Tool Kit (NLTK)</vt:lpstr>
      <vt:lpstr>Installing NLTK </vt:lpstr>
      <vt:lpstr>Tokenization</vt:lpstr>
      <vt:lpstr>PowerPoint 演示文稿</vt:lpstr>
      <vt:lpstr>PowerPoint 演示文稿</vt:lpstr>
      <vt:lpstr>PowerPoint 演示文稿</vt:lpstr>
      <vt:lpstr>PowerPoint 演示文稿</vt:lpstr>
      <vt:lpstr>what is stemming </vt:lpstr>
      <vt:lpstr>Example</vt:lpstr>
      <vt:lpstr>What is POS tagging? </vt:lpstr>
      <vt:lpstr>working with file: Reading file  </vt:lpstr>
      <vt:lpstr>PowerPoint 演示文稿</vt:lpstr>
      <vt:lpstr>PowerPoint 演示文稿</vt:lpstr>
      <vt:lpstr>open() function</vt:lpstr>
      <vt:lpstr>Reading text methods </vt:lpstr>
      <vt:lpstr>PowerPoint 演示文稿</vt:lpstr>
      <vt:lpstr>close() method</vt:lpstr>
      <vt:lpstr>Web Scraping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Using API( Ex: using Twitter APIs) </vt:lpstr>
      <vt:lpstr>PowerPoint 演示文稿</vt:lpstr>
      <vt:lpstr>PowerPoint 演示文稿</vt:lpstr>
      <vt:lpstr>PowerPoint 演示文稿</vt:lpstr>
      <vt:lpstr>PowerPoint 演示文稿</vt:lpstr>
      <vt:lpstr>Data Cleaning Munging  </vt:lpstr>
      <vt:lpstr>PowerPoint 演示文稿</vt:lpstr>
      <vt:lpstr>PowerPoint 演示文稿</vt:lpstr>
      <vt:lpstr>PowerPoint 演示文稿</vt:lpstr>
      <vt:lpstr>PowerPoint 演示文稿</vt:lpstr>
      <vt:lpstr>Data manipulation</vt:lpstr>
      <vt:lpstr>PowerPoint 演示文稿</vt:lpstr>
      <vt:lpstr> Use Data Manipulation</vt:lpstr>
      <vt:lpstr>Importance </vt:lpstr>
      <vt:lpstr>PowerPoint 演示文稿</vt:lpstr>
      <vt:lpstr>Rescaling </vt:lpstr>
      <vt:lpstr>PowerPoint 演示文稿</vt:lpstr>
      <vt:lpstr>How to rescale features in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MadhuMurali</dc:creator>
  <cp:lastModifiedBy>student</cp:lastModifiedBy>
  <cp:revision>101</cp:revision>
  <dcterms:created xsi:type="dcterms:W3CDTF">2021-06-08T08:32:00Z</dcterms:created>
  <dcterms:modified xsi:type="dcterms:W3CDTF">2024-04-22T09:06:27Z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88D6D31254DA47AD82A5E248215A4530</vt:lpwstr>
  </property>
  <property fmtid="{D5CDD505-2E9C-101B-9397-08002B2CF9AE}" pid="3" name="KSOProductBuildVer">
    <vt:lpwstr>1033-12.2.0.16731</vt:lpwstr>
  </property>
</Properties>
</file>