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2" r:id="rId8"/>
    <p:sldId id="265" r:id="rId9"/>
    <p:sldId id="263" r:id="rId10"/>
    <p:sldId id="266" r:id="rId11"/>
    <p:sldId id="264" r:id="rId12"/>
    <p:sldId id="281"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7" r:id="rId33"/>
    <p:sldId id="290" r:id="rId34"/>
    <p:sldId id="296" r:id="rId35"/>
    <p:sldId id="297" r:id="rId36"/>
    <p:sldId id="298" r:id="rId37"/>
    <p:sldId id="291" r:id="rId38"/>
    <p:sldId id="292" r:id="rId39"/>
    <p:sldId id="299" r:id="rId40"/>
    <p:sldId id="300" r:id="rId41"/>
    <p:sldId id="293" r:id="rId42"/>
    <p:sldId id="301" r:id="rId43"/>
    <p:sldId id="302" r:id="rId44"/>
    <p:sldId id="303" r:id="rId45"/>
    <p:sldId id="304" r:id="rId46"/>
    <p:sldId id="307" r:id="rId47"/>
    <p:sldId id="308" r:id="rId48"/>
    <p:sldId id="309" r:id="rId49"/>
    <p:sldId id="305" r:id="rId50"/>
    <p:sldId id="306" r:id="rId51"/>
    <p:sldId id="294" r:id="rId52"/>
    <p:sldId id="295" r:id="rId53"/>
    <p:sldId id="313" r:id="rId54"/>
    <p:sldId id="310" r:id="rId55"/>
    <p:sldId id="311" r:id="rId56"/>
    <p:sldId id="314" r:id="rId57"/>
    <p:sldId id="312" r:id="rId58"/>
    <p:sldId id="315"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07AF2F2-B70A-422F-AF57-297448B6021F}"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6D203D-8338-4E21-9C29-DB0A7CF07683}" type="slidenum">
              <a:rPr lang="en-IN" smtClean="0"/>
              <a:t>‹#›</a:t>
            </a:fld>
            <a:endParaRPr lang="en-IN"/>
          </a:p>
        </p:txBody>
      </p:sp>
    </p:spTree>
    <p:extLst>
      <p:ext uri="{BB962C8B-B14F-4D97-AF65-F5344CB8AC3E}">
        <p14:creationId xmlns:p14="http://schemas.microsoft.com/office/powerpoint/2010/main" val="304630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7AF2F2-B70A-422F-AF57-297448B6021F}"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6D203D-8338-4E21-9C29-DB0A7CF07683}" type="slidenum">
              <a:rPr lang="en-IN" smtClean="0"/>
              <a:t>‹#›</a:t>
            </a:fld>
            <a:endParaRPr lang="en-IN"/>
          </a:p>
        </p:txBody>
      </p:sp>
    </p:spTree>
    <p:extLst>
      <p:ext uri="{BB962C8B-B14F-4D97-AF65-F5344CB8AC3E}">
        <p14:creationId xmlns:p14="http://schemas.microsoft.com/office/powerpoint/2010/main" val="2423749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7AF2F2-B70A-422F-AF57-297448B6021F}"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6D203D-8338-4E21-9C29-DB0A7CF07683}" type="slidenum">
              <a:rPr lang="en-IN" smtClean="0"/>
              <a:t>‹#›</a:t>
            </a:fld>
            <a:endParaRPr lang="en-IN"/>
          </a:p>
        </p:txBody>
      </p:sp>
    </p:spTree>
    <p:extLst>
      <p:ext uri="{BB962C8B-B14F-4D97-AF65-F5344CB8AC3E}">
        <p14:creationId xmlns:p14="http://schemas.microsoft.com/office/powerpoint/2010/main" val="13898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7AF2F2-B70A-422F-AF57-297448B6021F}"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6D203D-8338-4E21-9C29-DB0A7CF07683}" type="slidenum">
              <a:rPr lang="en-IN" smtClean="0"/>
              <a:t>‹#›</a:t>
            </a:fld>
            <a:endParaRPr lang="en-IN"/>
          </a:p>
        </p:txBody>
      </p:sp>
    </p:spTree>
    <p:extLst>
      <p:ext uri="{BB962C8B-B14F-4D97-AF65-F5344CB8AC3E}">
        <p14:creationId xmlns:p14="http://schemas.microsoft.com/office/powerpoint/2010/main" val="3081529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7AF2F2-B70A-422F-AF57-297448B6021F}"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6D203D-8338-4E21-9C29-DB0A7CF07683}" type="slidenum">
              <a:rPr lang="en-IN" smtClean="0"/>
              <a:t>‹#›</a:t>
            </a:fld>
            <a:endParaRPr lang="en-IN"/>
          </a:p>
        </p:txBody>
      </p:sp>
    </p:spTree>
    <p:extLst>
      <p:ext uri="{BB962C8B-B14F-4D97-AF65-F5344CB8AC3E}">
        <p14:creationId xmlns:p14="http://schemas.microsoft.com/office/powerpoint/2010/main" val="264708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07AF2F2-B70A-422F-AF57-297448B6021F}" type="datetimeFigureOut">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6D203D-8338-4E21-9C29-DB0A7CF07683}" type="slidenum">
              <a:rPr lang="en-IN" smtClean="0"/>
              <a:t>‹#›</a:t>
            </a:fld>
            <a:endParaRPr lang="en-IN"/>
          </a:p>
        </p:txBody>
      </p:sp>
    </p:spTree>
    <p:extLst>
      <p:ext uri="{BB962C8B-B14F-4D97-AF65-F5344CB8AC3E}">
        <p14:creationId xmlns:p14="http://schemas.microsoft.com/office/powerpoint/2010/main" val="1587977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07AF2F2-B70A-422F-AF57-297448B6021F}" type="datetimeFigureOut">
              <a:rPr lang="en-IN" smtClean="0"/>
              <a:t>30-06-2021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6D203D-8338-4E21-9C29-DB0A7CF07683}" type="slidenum">
              <a:rPr lang="en-IN" smtClean="0"/>
              <a:t>‹#›</a:t>
            </a:fld>
            <a:endParaRPr lang="en-IN"/>
          </a:p>
        </p:txBody>
      </p:sp>
    </p:spTree>
    <p:extLst>
      <p:ext uri="{BB962C8B-B14F-4D97-AF65-F5344CB8AC3E}">
        <p14:creationId xmlns:p14="http://schemas.microsoft.com/office/powerpoint/2010/main" val="368982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7AF2F2-B70A-422F-AF57-297448B6021F}" type="datetimeFigureOut">
              <a:rPr lang="en-IN" smtClean="0"/>
              <a:t>30-06-2021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6D203D-8338-4E21-9C29-DB0A7CF07683}" type="slidenum">
              <a:rPr lang="en-IN" smtClean="0"/>
              <a:t>‹#›</a:t>
            </a:fld>
            <a:endParaRPr lang="en-IN"/>
          </a:p>
        </p:txBody>
      </p:sp>
    </p:spTree>
    <p:extLst>
      <p:ext uri="{BB962C8B-B14F-4D97-AF65-F5344CB8AC3E}">
        <p14:creationId xmlns:p14="http://schemas.microsoft.com/office/powerpoint/2010/main" val="3919736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7AF2F2-B70A-422F-AF57-297448B6021F}" type="datetimeFigureOut">
              <a:rPr lang="en-IN" smtClean="0"/>
              <a:t>30-06-2021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6D203D-8338-4E21-9C29-DB0A7CF07683}" type="slidenum">
              <a:rPr lang="en-IN" smtClean="0"/>
              <a:t>‹#›</a:t>
            </a:fld>
            <a:endParaRPr lang="en-IN"/>
          </a:p>
        </p:txBody>
      </p:sp>
    </p:spTree>
    <p:extLst>
      <p:ext uri="{BB962C8B-B14F-4D97-AF65-F5344CB8AC3E}">
        <p14:creationId xmlns:p14="http://schemas.microsoft.com/office/powerpoint/2010/main" val="11912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7AF2F2-B70A-422F-AF57-297448B6021F}" type="datetimeFigureOut">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6D203D-8338-4E21-9C29-DB0A7CF07683}" type="slidenum">
              <a:rPr lang="en-IN" smtClean="0"/>
              <a:t>‹#›</a:t>
            </a:fld>
            <a:endParaRPr lang="en-IN"/>
          </a:p>
        </p:txBody>
      </p:sp>
    </p:spTree>
    <p:extLst>
      <p:ext uri="{BB962C8B-B14F-4D97-AF65-F5344CB8AC3E}">
        <p14:creationId xmlns:p14="http://schemas.microsoft.com/office/powerpoint/2010/main" val="2332623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7AF2F2-B70A-422F-AF57-297448B6021F}" type="datetimeFigureOut">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6D203D-8338-4E21-9C29-DB0A7CF07683}" type="slidenum">
              <a:rPr lang="en-IN" smtClean="0"/>
              <a:t>‹#›</a:t>
            </a:fld>
            <a:endParaRPr lang="en-IN"/>
          </a:p>
        </p:txBody>
      </p:sp>
    </p:spTree>
    <p:extLst>
      <p:ext uri="{BB962C8B-B14F-4D97-AF65-F5344CB8AC3E}">
        <p14:creationId xmlns:p14="http://schemas.microsoft.com/office/powerpoint/2010/main" val="264863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AF2F2-B70A-422F-AF57-297448B6021F}" type="datetimeFigureOut">
              <a:rPr lang="en-IN" smtClean="0"/>
              <a:t>30-06-2021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6D203D-8338-4E21-9C29-DB0A7CF07683}" type="slidenum">
              <a:rPr lang="en-IN" smtClean="0"/>
              <a:t>‹#›</a:t>
            </a:fld>
            <a:endParaRPr lang="en-IN"/>
          </a:p>
        </p:txBody>
      </p:sp>
    </p:spTree>
    <p:extLst>
      <p:ext uri="{BB962C8B-B14F-4D97-AF65-F5344CB8AC3E}">
        <p14:creationId xmlns:p14="http://schemas.microsoft.com/office/powerpoint/2010/main" val="2189983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hyperlink" Target="http://playground.tensorflow.org/#activation=tanh&amp;batchSize=10&amp;dataset=circle&amp;regDataset=reg-plane&amp;learningRate=0.03&amp;regularizationRate=0&amp;noise=0&amp;networkShape=4,2&amp;seed=0.45430&amp;showTestData=false&amp;discretize=false&amp;percTrainData=50&amp;x=true&amp;y=true&amp;xTimesY=false&amp;xSquared=false&amp;ySquared=false&amp;cosX=false&amp;sinX=false&amp;cosY=false&amp;sinY=false&amp;collectStats=false&amp;problem=classification&amp;initZero=false&amp;hideText=false" TargetMode="Externa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-3</a:t>
            </a:r>
            <a:endParaRPr lang="en-IN" dirty="0"/>
          </a:p>
        </p:txBody>
      </p:sp>
    </p:spTree>
    <p:extLst>
      <p:ext uri="{BB962C8B-B14F-4D97-AF65-F5344CB8AC3E}">
        <p14:creationId xmlns:p14="http://schemas.microsoft.com/office/powerpoint/2010/main" val="1305587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Time Series Models Based on Growth Curves with Applications to Forecasting  Coronavirus | COVID-19 Economic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97" y="217716"/>
            <a:ext cx="11467140" cy="6130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46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Mathematical presentation of Time series</a:t>
            </a:r>
            <a:endParaRPr lang="en-IN" dirty="0"/>
          </a:p>
        </p:txBody>
      </p:sp>
      <p:sp>
        <p:nvSpPr>
          <p:cNvPr id="3" name="Content Placeholder 2"/>
          <p:cNvSpPr>
            <a:spLocks noGrp="1"/>
          </p:cNvSpPr>
          <p:nvPr>
            <p:ph idx="1"/>
          </p:nvPr>
        </p:nvSpPr>
        <p:spPr/>
        <p:txBody>
          <a:bodyPr/>
          <a:lstStyle/>
          <a:p>
            <a:r>
              <a:rPr lang="en-IN" dirty="0" smtClean="0"/>
              <a:t>A time series is set of observation taken at specified times, usually at equal intervals</a:t>
            </a:r>
          </a:p>
          <a:p>
            <a:pPr marL="0" indent="0">
              <a:buNone/>
            </a:pPr>
            <a:endParaRPr lang="en-IN" dirty="0" smtClean="0"/>
          </a:p>
          <a:p>
            <a:r>
              <a:rPr lang="en-IN" dirty="0" smtClean="0"/>
              <a:t>Mathematically a time series is defined by the values Y1, Y2, ….</a:t>
            </a:r>
            <a:r>
              <a:rPr lang="en-IN" dirty="0" err="1" smtClean="0"/>
              <a:t>Yn</a:t>
            </a:r>
            <a:r>
              <a:rPr lang="en-IN" dirty="0" smtClean="0"/>
              <a:t>  of variable Y at times t1,t2,…,</a:t>
            </a:r>
            <a:r>
              <a:rPr lang="en-IN" dirty="0" err="1" smtClean="0"/>
              <a:t>tn</a:t>
            </a:r>
            <a:endParaRPr lang="en-IN" dirty="0" smtClean="0"/>
          </a:p>
          <a:p>
            <a:pPr marL="0" indent="0">
              <a:buNone/>
            </a:pPr>
            <a:r>
              <a:rPr lang="en-IN" dirty="0"/>
              <a:t>	</a:t>
            </a:r>
            <a:r>
              <a:rPr lang="en-IN" dirty="0" smtClean="0"/>
              <a:t>		</a:t>
            </a:r>
          </a:p>
          <a:p>
            <a:pPr marL="0" indent="0">
              <a:buNone/>
            </a:pPr>
            <a:r>
              <a:rPr lang="en-IN" dirty="0"/>
              <a:t>	</a:t>
            </a:r>
            <a:r>
              <a:rPr lang="en-IN" dirty="0" smtClean="0"/>
              <a:t>			Y=f(t)</a:t>
            </a:r>
            <a:endParaRPr lang="en-IN" dirty="0"/>
          </a:p>
        </p:txBody>
      </p:sp>
    </p:spTree>
    <p:extLst>
      <p:ext uri="{BB962C8B-B14F-4D97-AF65-F5344CB8AC3E}">
        <p14:creationId xmlns:p14="http://schemas.microsoft.com/office/powerpoint/2010/main" val="724152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 of Time series analysis </a:t>
            </a:r>
            <a:endParaRPr lang="en-IN" dirty="0"/>
          </a:p>
        </p:txBody>
      </p:sp>
      <p:sp>
        <p:nvSpPr>
          <p:cNvPr id="3" name="Content Placeholder 2"/>
          <p:cNvSpPr>
            <a:spLocks noGrp="1"/>
          </p:cNvSpPr>
          <p:nvPr>
            <p:ph idx="1"/>
          </p:nvPr>
        </p:nvSpPr>
        <p:spPr/>
        <p:txBody>
          <a:bodyPr/>
          <a:lstStyle/>
          <a:p>
            <a:r>
              <a:rPr lang="en-US" dirty="0" smtClean="0"/>
              <a:t>To describe the important features of the time series pattern</a:t>
            </a:r>
          </a:p>
          <a:p>
            <a:r>
              <a:rPr lang="en-US" dirty="0" smtClean="0"/>
              <a:t>To explain how the past affects the future or how two time series can “interact”.</a:t>
            </a:r>
          </a:p>
          <a:p>
            <a:r>
              <a:rPr lang="en-US" dirty="0" smtClean="0"/>
              <a:t>To forecast future values of the series.</a:t>
            </a:r>
          </a:p>
          <a:p>
            <a:r>
              <a:rPr lang="en-US" dirty="0" smtClean="0"/>
              <a:t>To possibly serve as a control standard for a variable that measures the quality of product in some manufacturing situations.</a:t>
            </a:r>
          </a:p>
          <a:p>
            <a:pPr marL="0" indent="0">
              <a:buNone/>
            </a:pPr>
            <a:endParaRPr lang="en-IN" dirty="0"/>
          </a:p>
        </p:txBody>
      </p:sp>
    </p:spTree>
    <p:extLst>
      <p:ext uri="{BB962C8B-B14F-4D97-AF65-F5344CB8AC3E}">
        <p14:creationId xmlns:p14="http://schemas.microsoft.com/office/powerpoint/2010/main" val="1959995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Importance of Time Series Analysis </a:t>
            </a:r>
            <a:endParaRPr lang="en-IN" dirty="0"/>
          </a:p>
        </p:txBody>
      </p:sp>
      <p:sp>
        <p:nvSpPr>
          <p:cNvPr id="3" name="Content Placeholder 2"/>
          <p:cNvSpPr>
            <a:spLocks noGrp="1"/>
          </p:cNvSpPr>
          <p:nvPr>
            <p:ph idx="1"/>
          </p:nvPr>
        </p:nvSpPr>
        <p:spPr/>
        <p:txBody>
          <a:bodyPr/>
          <a:lstStyle/>
          <a:p>
            <a:r>
              <a:rPr lang="en-IN" dirty="0" smtClean="0"/>
              <a:t>A popular tool for Business forecasting</a:t>
            </a:r>
          </a:p>
          <a:p>
            <a:r>
              <a:rPr lang="en-IN" dirty="0" smtClean="0"/>
              <a:t>Basis for understanding past behaviour</a:t>
            </a:r>
          </a:p>
          <a:p>
            <a:r>
              <a:rPr lang="en-IN" dirty="0" smtClean="0"/>
              <a:t>Can forecast future activities/ Planning future operations</a:t>
            </a:r>
          </a:p>
          <a:p>
            <a:r>
              <a:rPr lang="en-IN" dirty="0" smtClean="0"/>
              <a:t>Evaluate current accomplishments/ evaluation of performance</a:t>
            </a:r>
            <a:endParaRPr lang="en-IN" dirty="0"/>
          </a:p>
        </p:txBody>
      </p:sp>
    </p:spTree>
    <p:extLst>
      <p:ext uri="{BB962C8B-B14F-4D97-AF65-F5344CB8AC3E}">
        <p14:creationId xmlns:p14="http://schemas.microsoft.com/office/powerpoint/2010/main" val="2440058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in Time Series</a:t>
            </a:r>
            <a:endParaRPr lang="en-IN" dirty="0"/>
          </a:p>
        </p:txBody>
      </p:sp>
      <p:sp>
        <p:nvSpPr>
          <p:cNvPr id="3" name="Content Placeholder 2"/>
          <p:cNvSpPr>
            <a:spLocks noGrp="1"/>
          </p:cNvSpPr>
          <p:nvPr>
            <p:ph idx="1"/>
          </p:nvPr>
        </p:nvSpPr>
        <p:spPr/>
        <p:txBody>
          <a:bodyPr/>
          <a:lstStyle/>
          <a:p>
            <a:r>
              <a:rPr lang="en-IN" dirty="0" smtClean="0"/>
              <a:t>Trend</a:t>
            </a:r>
          </a:p>
          <a:p>
            <a:r>
              <a:rPr lang="en-IN" dirty="0" smtClean="0"/>
              <a:t>Seasonal Variations</a:t>
            </a:r>
          </a:p>
          <a:p>
            <a:r>
              <a:rPr lang="en-IN" dirty="0" smtClean="0"/>
              <a:t>Cyclic variations</a:t>
            </a:r>
          </a:p>
          <a:p>
            <a:r>
              <a:rPr lang="en-IN" dirty="0" smtClean="0"/>
              <a:t>Irregular variations</a:t>
            </a:r>
          </a:p>
          <a:p>
            <a:endParaRPr lang="en-IN" dirty="0"/>
          </a:p>
        </p:txBody>
      </p:sp>
      <p:pic>
        <p:nvPicPr>
          <p:cNvPr id="2050" name="Picture 2" descr="Time Se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5860" y="4256632"/>
            <a:ext cx="7696200"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853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Trend</a:t>
            </a:r>
            <a:endParaRPr lang="en-IN" dirty="0"/>
          </a:p>
        </p:txBody>
      </p:sp>
      <p:sp>
        <p:nvSpPr>
          <p:cNvPr id="3" name="Content Placeholder 2"/>
          <p:cNvSpPr>
            <a:spLocks noGrp="1"/>
          </p:cNvSpPr>
          <p:nvPr>
            <p:ph idx="1"/>
          </p:nvPr>
        </p:nvSpPr>
        <p:spPr/>
        <p:txBody>
          <a:bodyPr/>
          <a:lstStyle/>
          <a:p>
            <a:r>
              <a:rPr lang="en-IN" dirty="0" smtClean="0"/>
              <a:t>General tendency of data to grow or decline over a long period of time</a:t>
            </a:r>
          </a:p>
          <a:p>
            <a:r>
              <a:rPr lang="en-IN" dirty="0" smtClean="0"/>
              <a:t>The forces which are constant over a long period produce the trend.</a:t>
            </a:r>
            <a:endParaRPr lang="en-IN" dirty="0"/>
          </a:p>
        </p:txBody>
      </p:sp>
      <p:pic>
        <p:nvPicPr>
          <p:cNvPr id="4" name="Picture 3"/>
          <p:cNvPicPr>
            <a:picLocks noChangeAspect="1"/>
          </p:cNvPicPr>
          <p:nvPr/>
        </p:nvPicPr>
        <p:blipFill>
          <a:blip r:embed="rId2"/>
          <a:stretch>
            <a:fillRect/>
          </a:stretch>
        </p:blipFill>
        <p:spPr>
          <a:xfrm>
            <a:off x="4674190" y="3444875"/>
            <a:ext cx="4829175" cy="2867025"/>
          </a:xfrm>
          <a:prstGeom prst="rect">
            <a:avLst/>
          </a:prstGeom>
        </p:spPr>
      </p:pic>
    </p:spTree>
    <p:extLst>
      <p:ext uri="{BB962C8B-B14F-4D97-AF65-F5344CB8AC3E}">
        <p14:creationId xmlns:p14="http://schemas.microsoft.com/office/powerpoint/2010/main" val="446236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Seasonal Variations</a:t>
            </a:r>
            <a:endParaRPr lang="en-IN" dirty="0"/>
          </a:p>
        </p:txBody>
      </p:sp>
      <p:sp>
        <p:nvSpPr>
          <p:cNvPr id="3" name="Content Placeholder 2"/>
          <p:cNvSpPr>
            <a:spLocks noGrp="1"/>
          </p:cNvSpPr>
          <p:nvPr>
            <p:ph idx="1"/>
          </p:nvPr>
        </p:nvSpPr>
        <p:spPr/>
        <p:txBody>
          <a:bodyPr/>
          <a:lstStyle/>
          <a:p>
            <a:r>
              <a:rPr lang="en-IN" dirty="0" smtClean="0"/>
              <a:t>The component responsible for regular rise or fall in the time series during a period not more than  1 year.</a:t>
            </a:r>
          </a:p>
          <a:p>
            <a:r>
              <a:rPr lang="en-IN" dirty="0" smtClean="0"/>
              <a:t>Fluctuations occur in regular sequence </a:t>
            </a:r>
          </a:p>
          <a:p>
            <a:r>
              <a:rPr lang="en-IN" dirty="0" smtClean="0"/>
              <a:t>The term seasonal is meant to include any kind of variation which is of periodic nature and whose repeating cycles are of relatively short duration</a:t>
            </a:r>
          </a:p>
          <a:p>
            <a:r>
              <a:rPr lang="en-IN" dirty="0" smtClean="0"/>
              <a:t>The factors of seasonal variations are (a) Climate &amp; weather condition b) custom traditions and habits</a:t>
            </a:r>
          </a:p>
          <a:p>
            <a:endParaRPr lang="en-IN" dirty="0"/>
          </a:p>
        </p:txBody>
      </p:sp>
      <p:pic>
        <p:nvPicPr>
          <p:cNvPr id="5" name="Picture 4"/>
          <p:cNvPicPr>
            <a:picLocks noChangeAspect="1"/>
          </p:cNvPicPr>
          <p:nvPr/>
        </p:nvPicPr>
        <p:blipFill>
          <a:blip r:embed="rId2"/>
          <a:stretch>
            <a:fillRect/>
          </a:stretch>
        </p:blipFill>
        <p:spPr>
          <a:xfrm>
            <a:off x="5773783" y="73342"/>
            <a:ext cx="6096000" cy="1752283"/>
          </a:xfrm>
          <a:prstGeom prst="rect">
            <a:avLst/>
          </a:prstGeom>
        </p:spPr>
      </p:pic>
    </p:spTree>
    <p:extLst>
      <p:ext uri="{BB962C8B-B14F-4D97-AF65-F5344CB8AC3E}">
        <p14:creationId xmlns:p14="http://schemas.microsoft.com/office/powerpoint/2010/main" val="3008816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Cyclic Variations	</a:t>
            </a:r>
            <a:endParaRPr lang="en-IN" dirty="0"/>
          </a:p>
        </p:txBody>
      </p:sp>
      <p:sp>
        <p:nvSpPr>
          <p:cNvPr id="3" name="Content Placeholder 2"/>
          <p:cNvSpPr>
            <a:spLocks noGrp="1"/>
          </p:cNvSpPr>
          <p:nvPr>
            <p:ph idx="1"/>
          </p:nvPr>
        </p:nvSpPr>
        <p:spPr/>
        <p:txBody>
          <a:bodyPr/>
          <a:lstStyle/>
          <a:p>
            <a:r>
              <a:rPr lang="en-IN" dirty="0" smtClean="0"/>
              <a:t>Cycle refers to recurrent variations in time series</a:t>
            </a:r>
          </a:p>
          <a:p>
            <a:r>
              <a:rPr lang="en-IN" dirty="0" smtClean="0"/>
              <a:t>Cyclical variations usually last longer than a year</a:t>
            </a:r>
          </a:p>
          <a:p>
            <a:r>
              <a:rPr lang="en-IN" dirty="0" smtClean="0"/>
              <a:t>Cyclic fluctuations are long term movements that represent consistently recurring and declines in activity</a:t>
            </a:r>
            <a:endParaRPr lang="en-IN" dirty="0"/>
          </a:p>
        </p:txBody>
      </p:sp>
      <p:pic>
        <p:nvPicPr>
          <p:cNvPr id="7" name="Picture 6"/>
          <p:cNvPicPr>
            <a:picLocks noChangeAspect="1"/>
          </p:cNvPicPr>
          <p:nvPr/>
        </p:nvPicPr>
        <p:blipFill>
          <a:blip r:embed="rId2"/>
          <a:stretch>
            <a:fillRect/>
          </a:stretch>
        </p:blipFill>
        <p:spPr>
          <a:xfrm>
            <a:off x="1854926" y="4062956"/>
            <a:ext cx="7508421" cy="2186341"/>
          </a:xfrm>
          <a:prstGeom prst="rect">
            <a:avLst/>
          </a:prstGeom>
        </p:spPr>
      </p:pic>
    </p:spTree>
    <p:extLst>
      <p:ext uri="{BB962C8B-B14F-4D97-AF65-F5344CB8AC3E}">
        <p14:creationId xmlns:p14="http://schemas.microsoft.com/office/powerpoint/2010/main" val="3724271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Irregular variation</a:t>
            </a:r>
            <a:endParaRPr lang="en-IN" dirty="0"/>
          </a:p>
        </p:txBody>
      </p:sp>
      <p:sp>
        <p:nvSpPr>
          <p:cNvPr id="3" name="Content Placeholder 2"/>
          <p:cNvSpPr>
            <a:spLocks noGrp="1"/>
          </p:cNvSpPr>
          <p:nvPr>
            <p:ph idx="1"/>
          </p:nvPr>
        </p:nvSpPr>
        <p:spPr/>
        <p:txBody>
          <a:bodyPr/>
          <a:lstStyle/>
          <a:p>
            <a:r>
              <a:rPr lang="en-IN" dirty="0" smtClean="0"/>
              <a:t>This is called </a:t>
            </a:r>
            <a:r>
              <a:rPr lang="en-IN" dirty="0" err="1" smtClean="0"/>
              <a:t>called</a:t>
            </a:r>
            <a:r>
              <a:rPr lang="en-IN" dirty="0" smtClean="0"/>
              <a:t> erratic, random or accidental variations.</a:t>
            </a:r>
          </a:p>
          <a:p>
            <a:r>
              <a:rPr lang="en-IN" dirty="0" smtClean="0"/>
              <a:t>Do not repeat in a definite pattern</a:t>
            </a:r>
          </a:p>
          <a:p>
            <a:r>
              <a:rPr lang="en-IN" dirty="0" err="1" smtClean="0"/>
              <a:t>Unpredictables</a:t>
            </a:r>
            <a:r>
              <a:rPr lang="en-IN" dirty="0" smtClean="0"/>
              <a:t> -Strikes, </a:t>
            </a:r>
            <a:r>
              <a:rPr lang="en-IN" dirty="0" err="1" smtClean="0"/>
              <a:t>fire,wars</a:t>
            </a:r>
            <a:r>
              <a:rPr lang="en-IN" dirty="0" smtClean="0"/>
              <a:t>, floods, earth quakes</a:t>
            </a:r>
          </a:p>
          <a:p>
            <a:pPr marL="0" indent="0">
              <a:buNone/>
            </a:pPr>
            <a:endParaRPr lang="en-IN" dirty="0"/>
          </a:p>
        </p:txBody>
      </p:sp>
    </p:spTree>
    <p:extLst>
      <p:ext uri="{BB962C8B-B14F-4D97-AF65-F5344CB8AC3E}">
        <p14:creationId xmlns:p14="http://schemas.microsoft.com/office/powerpoint/2010/main" val="436618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Mathematical models- Additive model</a:t>
            </a:r>
            <a:endParaRPr lang="en-IN" dirty="0"/>
          </a:p>
        </p:txBody>
      </p:sp>
      <p:sp>
        <p:nvSpPr>
          <p:cNvPr id="3" name="Content Placeholder 2"/>
          <p:cNvSpPr>
            <a:spLocks noGrp="1"/>
          </p:cNvSpPr>
          <p:nvPr>
            <p:ph idx="1"/>
          </p:nvPr>
        </p:nvSpPr>
        <p:spPr/>
        <p:txBody>
          <a:bodyPr/>
          <a:lstStyle/>
          <a:p>
            <a:r>
              <a:rPr lang="en-IN" dirty="0" smtClean="0"/>
              <a:t>The data is the sum of the time series components	</a:t>
            </a:r>
            <a:endParaRPr lang="en-IN" dirty="0"/>
          </a:p>
          <a:p>
            <a:pPr marL="0" indent="0">
              <a:buNone/>
            </a:pPr>
            <a:r>
              <a:rPr lang="en-IN" dirty="0" smtClean="0"/>
              <a:t>			Y</a:t>
            </a:r>
            <a:r>
              <a:rPr lang="en-IN" baseline="-25000" dirty="0" smtClean="0"/>
              <a:t>i</a:t>
            </a:r>
            <a:r>
              <a:rPr lang="en-IN" dirty="0" smtClean="0"/>
              <a:t>=T+S+C+I</a:t>
            </a:r>
          </a:p>
          <a:p>
            <a:pPr marL="0" indent="0">
              <a:buNone/>
            </a:pPr>
            <a:endParaRPr lang="en-IN" dirty="0" smtClean="0"/>
          </a:p>
          <a:p>
            <a:pPr marL="0" indent="0">
              <a:buNone/>
            </a:pPr>
            <a:r>
              <a:rPr lang="en-IN" dirty="0" smtClean="0"/>
              <a:t>There will be no cyclic component for short term data</a:t>
            </a:r>
          </a:p>
          <a:p>
            <a:pPr marL="0" indent="0">
              <a:buNone/>
            </a:pPr>
            <a:r>
              <a:rPr lang="en-IN" dirty="0" smtClean="0"/>
              <a:t>				Y</a:t>
            </a:r>
            <a:r>
              <a:rPr lang="en-IN" baseline="-25000" dirty="0" smtClean="0"/>
              <a:t>i</a:t>
            </a:r>
            <a:r>
              <a:rPr lang="en-IN" dirty="0" smtClean="0"/>
              <a:t>=T+S+I</a:t>
            </a:r>
            <a:endParaRPr lang="en-IN" dirty="0"/>
          </a:p>
          <a:p>
            <a:pPr marL="0" indent="0">
              <a:buNone/>
            </a:pPr>
            <a:endParaRPr lang="en-IN" dirty="0" smtClean="0"/>
          </a:p>
        </p:txBody>
      </p:sp>
    </p:spTree>
    <p:extLst>
      <p:ext uri="{BB962C8B-B14F-4D97-AF65-F5344CB8AC3E}">
        <p14:creationId xmlns:p14="http://schemas.microsoft.com/office/powerpoint/2010/main" val="359590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 S Algorithm: Most Specific to most general hypothesis	</a:t>
            </a:r>
            <a:endParaRPr lang="en-IN" dirty="0"/>
          </a:p>
        </p:txBody>
      </p:sp>
      <p:sp>
        <p:nvSpPr>
          <p:cNvPr id="3" name="Content Placeholder 2"/>
          <p:cNvSpPr>
            <a:spLocks noGrp="1"/>
          </p:cNvSpPr>
          <p:nvPr>
            <p:ph idx="1"/>
          </p:nvPr>
        </p:nvSpPr>
        <p:spPr/>
        <p:txBody>
          <a:bodyPr/>
          <a:lstStyle/>
          <a:p>
            <a:r>
              <a:rPr lang="en-IN" dirty="0" smtClean="0"/>
              <a:t>It is the most basic learning algorithm in Machine learning</a:t>
            </a:r>
          </a:p>
          <a:p>
            <a:r>
              <a:rPr lang="en-IN" dirty="0" smtClean="0"/>
              <a:t>Find S finds the most specific hypothesis that fits for all positive examples. (Algorithm Considers only positive examples).</a:t>
            </a:r>
            <a:endParaRPr lang="en-IN" dirty="0"/>
          </a:p>
          <a:p>
            <a:r>
              <a:rPr lang="en-IN" dirty="0" smtClean="0"/>
              <a:t>Find S starts with most specific hypothesis and generalizes this hypothesis each time it fails to classify an observed positive training example.</a:t>
            </a:r>
          </a:p>
          <a:p>
            <a:endParaRPr lang="en-IN" dirty="0" smtClean="0"/>
          </a:p>
        </p:txBody>
      </p:sp>
    </p:spTree>
    <p:extLst>
      <p:ext uri="{BB962C8B-B14F-4D97-AF65-F5344CB8AC3E}">
        <p14:creationId xmlns:p14="http://schemas.microsoft.com/office/powerpoint/2010/main" val="2342722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Multiplicative model</a:t>
            </a:r>
            <a:endParaRPr lang="en-IN" dirty="0"/>
          </a:p>
        </p:txBody>
      </p:sp>
      <p:sp>
        <p:nvSpPr>
          <p:cNvPr id="3" name="Content Placeholder 2"/>
          <p:cNvSpPr>
            <a:spLocks noGrp="1"/>
          </p:cNvSpPr>
          <p:nvPr>
            <p:ph idx="1"/>
          </p:nvPr>
        </p:nvSpPr>
        <p:spPr/>
        <p:txBody>
          <a:bodyPr/>
          <a:lstStyle/>
          <a:p>
            <a:r>
              <a:rPr lang="en-IN" dirty="0" smtClean="0"/>
              <a:t>The data is product of various values</a:t>
            </a:r>
          </a:p>
          <a:p>
            <a:pPr marL="0" indent="0">
              <a:buNone/>
            </a:pPr>
            <a:r>
              <a:rPr lang="en-IN" dirty="0" smtClean="0"/>
              <a:t>		Y</a:t>
            </a:r>
            <a:r>
              <a:rPr lang="en-IN" baseline="-25000" dirty="0" smtClean="0"/>
              <a:t>i</a:t>
            </a:r>
            <a:r>
              <a:rPr lang="en-IN" dirty="0" smtClean="0"/>
              <a:t>=T*S*C*I</a:t>
            </a:r>
          </a:p>
          <a:p>
            <a:pPr marL="0" indent="0">
              <a:buNone/>
            </a:pPr>
            <a:endParaRPr lang="en-IN" dirty="0"/>
          </a:p>
        </p:txBody>
      </p:sp>
    </p:spTree>
    <p:extLst>
      <p:ext uri="{BB962C8B-B14F-4D97-AF65-F5344CB8AC3E}">
        <p14:creationId xmlns:p14="http://schemas.microsoft.com/office/powerpoint/2010/main" val="1821390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Time Series Analysis</a:t>
            </a:r>
            <a:endParaRPr lang="en-IN" dirty="0"/>
          </a:p>
        </p:txBody>
      </p:sp>
      <p:sp>
        <p:nvSpPr>
          <p:cNvPr id="3" name="Content Placeholder 2"/>
          <p:cNvSpPr>
            <a:spLocks noGrp="1"/>
          </p:cNvSpPr>
          <p:nvPr>
            <p:ph idx="1"/>
          </p:nvPr>
        </p:nvSpPr>
        <p:spPr/>
        <p:txBody>
          <a:bodyPr/>
          <a:lstStyle/>
          <a:p>
            <a:r>
              <a:rPr lang="en-US" dirty="0"/>
              <a:t>Linear time series analysis provides a natural framework to study the dynamic structure of such a series. </a:t>
            </a:r>
            <a:endParaRPr lang="en-US" dirty="0" smtClean="0"/>
          </a:p>
          <a:p>
            <a:r>
              <a:rPr lang="en-US" dirty="0" smtClean="0"/>
              <a:t>The </a:t>
            </a:r>
            <a:r>
              <a:rPr lang="en-US" dirty="0"/>
              <a:t>theories of linear time series discussed include stationarity, dynamic dependence, autocorrelation function, modeling, and forecasting. </a:t>
            </a:r>
            <a:endParaRPr lang="en-IN" dirty="0"/>
          </a:p>
        </p:txBody>
      </p:sp>
    </p:spTree>
    <p:extLst>
      <p:ext uri="{BB962C8B-B14F-4D97-AF65-F5344CB8AC3E}">
        <p14:creationId xmlns:p14="http://schemas.microsoft.com/office/powerpoint/2010/main" val="2364580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IN" dirty="0"/>
              <a:t>S</a:t>
            </a:r>
            <a:r>
              <a:rPr lang="en-IN" dirty="0" smtClean="0"/>
              <a:t>imple </a:t>
            </a:r>
            <a:r>
              <a:rPr lang="en-IN" dirty="0"/>
              <a:t>A</a:t>
            </a:r>
            <a:r>
              <a:rPr lang="en-IN" dirty="0" smtClean="0"/>
              <a:t>utoregressive </a:t>
            </a:r>
            <a:r>
              <a:rPr lang="en-IN" dirty="0"/>
              <a:t>(AR) </a:t>
            </a:r>
          </a:p>
        </p:txBody>
      </p:sp>
      <p:sp>
        <p:nvSpPr>
          <p:cNvPr id="3" name="Content Placeholder 2"/>
          <p:cNvSpPr>
            <a:spLocks noGrp="1"/>
          </p:cNvSpPr>
          <p:nvPr>
            <p:ph idx="1"/>
          </p:nvPr>
        </p:nvSpPr>
        <p:spPr/>
        <p:txBody>
          <a:bodyPr/>
          <a:lstStyle/>
          <a:p>
            <a:r>
              <a:rPr lang="en-US" dirty="0" err="1" smtClean="0"/>
              <a:t>Autoregression</a:t>
            </a:r>
            <a:r>
              <a:rPr lang="en-US" dirty="0" smtClean="0"/>
              <a:t> is a time series model that uses observations from previous time steps as input to a regression equation to predict the value at the next time step.</a:t>
            </a:r>
          </a:p>
          <a:p>
            <a:r>
              <a:rPr lang="en-US" dirty="0" smtClean="0"/>
              <a:t>A regression model, such as linear regression, models an output value based on a linear combination of input values.</a:t>
            </a:r>
          </a:p>
          <a:p>
            <a:pPr marL="457200" lvl="1" indent="0">
              <a:buNone/>
            </a:pPr>
            <a:r>
              <a:rPr lang="en-US" dirty="0" smtClean="0"/>
              <a:t>				</a:t>
            </a:r>
            <a:r>
              <a:rPr lang="en-IN" dirty="0" err="1" smtClean="0"/>
              <a:t>yhat</a:t>
            </a:r>
            <a:r>
              <a:rPr lang="en-IN" dirty="0" smtClean="0"/>
              <a:t> = b0 + b1*X1</a:t>
            </a:r>
          </a:p>
          <a:p>
            <a:pPr lvl="1"/>
            <a:r>
              <a:rPr lang="en-US" dirty="0" smtClean="0"/>
              <a:t>This technique can be used on time series where input variables are taken as observations at previous time steps, called lag variables.</a:t>
            </a:r>
          </a:p>
          <a:p>
            <a:pPr marL="457200" lvl="1" indent="0">
              <a:buNone/>
            </a:pPr>
            <a:r>
              <a:rPr lang="en-US" dirty="0"/>
              <a:t>	</a:t>
            </a:r>
            <a:r>
              <a:rPr lang="en-US" dirty="0" smtClean="0"/>
              <a:t>			</a:t>
            </a:r>
            <a:r>
              <a:rPr lang="en-IN" dirty="0"/>
              <a:t>X(t+1) = b0 + b1*X(t-1) + b2*X(t-2)</a:t>
            </a:r>
            <a:endParaRPr lang="en-US" dirty="0" smtClean="0"/>
          </a:p>
          <a:p>
            <a:pPr marL="457200" lvl="1" indent="0">
              <a:buNone/>
            </a:pPr>
            <a:r>
              <a:rPr lang="en-US" dirty="0" smtClean="0"/>
              <a:t>				</a:t>
            </a:r>
            <a:endParaRPr lang="en-IN" dirty="0"/>
          </a:p>
        </p:txBody>
      </p:sp>
    </p:spTree>
    <p:extLst>
      <p:ext uri="{BB962C8B-B14F-4D97-AF65-F5344CB8AC3E}">
        <p14:creationId xmlns:p14="http://schemas.microsoft.com/office/powerpoint/2010/main" val="2691089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t>
            </a:r>
            <a:r>
              <a:rPr lang="en-IN" dirty="0" smtClean="0"/>
              <a:t>imple </a:t>
            </a:r>
            <a:r>
              <a:rPr lang="en-IN" dirty="0"/>
              <a:t>moving-average (MA) models</a:t>
            </a:r>
          </a:p>
        </p:txBody>
      </p:sp>
      <p:sp>
        <p:nvSpPr>
          <p:cNvPr id="3" name="Content Placeholder 2"/>
          <p:cNvSpPr>
            <a:spLocks noGrp="1"/>
          </p:cNvSpPr>
          <p:nvPr>
            <p:ph idx="1"/>
          </p:nvPr>
        </p:nvSpPr>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dirty="0">
                <a:solidFill>
                  <a:srgbClr val="000000"/>
                </a:solidFill>
                <a:latin typeface="Verdana" panose="020B0604030504040204" pitchFamily="34" charset="0"/>
                <a:cs typeface="Times New Roman" panose="02020603050405020304" pitchFamily="18" charset="0"/>
              </a:rPr>
              <a:t>The forecast for the value of Y at time t+1 that is made at time t equals the simple average of the most recent m observations:</a:t>
            </a:r>
            <a:endParaRPr lang="en-US" altLang="en-US" sz="2000" dirty="0"/>
          </a:p>
          <a:p>
            <a:pPr marL="0" lvl="0" indent="0" eaLnBrk="0" fontAlgn="base" hangingPunct="0">
              <a:lnSpc>
                <a:spcPct val="100000"/>
              </a:lnSpc>
              <a:spcBef>
                <a:spcPct val="0"/>
              </a:spcBef>
              <a:spcAft>
                <a:spcPct val="0"/>
              </a:spcAft>
              <a:buNone/>
            </a:pPr>
            <a:r>
              <a:rPr lang="en-US" altLang="en-US" sz="5400" dirty="0">
                <a:solidFill>
                  <a:srgbClr val="000000"/>
                </a:solidFill>
                <a:latin typeface="Times New Roman" panose="02020603050405020304" pitchFamily="18" charset="0"/>
                <a:cs typeface="Times New Roman" panose="02020603050405020304" pitchFamily="18" charset="0"/>
              </a:rPr>
              <a:t>  </a:t>
            </a:r>
            <a:endParaRPr lang="en-US" altLang="en-US" sz="54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dirty="0"/>
              <a:t>This average is </a:t>
            </a:r>
            <a:r>
              <a:rPr lang="en-US" i="1" dirty="0"/>
              <a:t>centered </a:t>
            </a:r>
            <a:r>
              <a:rPr lang="en-US" dirty="0"/>
              <a:t>at period t-(m+1)/2, which implies that the estimate of the local mean will tend to lag behind the true value of the local mean by about (m+1)/2 periods. </a:t>
            </a:r>
            <a:endParaRPr lang="en-US" dirty="0" smtClean="0"/>
          </a:p>
          <a:p>
            <a:pPr marL="0" lvl="0" indent="0" eaLnBrk="0" fontAlgn="base" hangingPunct="0">
              <a:lnSpc>
                <a:spcPct val="100000"/>
              </a:lnSpc>
              <a:spcBef>
                <a:spcPct val="0"/>
              </a:spcBef>
              <a:spcAft>
                <a:spcPct val="0"/>
              </a:spcAft>
              <a:buNone/>
            </a:pPr>
            <a:r>
              <a:rPr lang="en-US" dirty="0" smtClean="0"/>
              <a:t>Thus</a:t>
            </a:r>
            <a:r>
              <a:rPr lang="en-US" dirty="0"/>
              <a:t>, we say </a:t>
            </a:r>
            <a:r>
              <a:rPr lang="en-US" b="1" dirty="0"/>
              <a:t>the </a:t>
            </a:r>
            <a:r>
              <a:rPr lang="en-US" b="1" i="1" dirty="0"/>
              <a:t>average age</a:t>
            </a:r>
            <a:r>
              <a:rPr lang="en-US" b="1" dirty="0"/>
              <a:t> of the data in the simple moving average is (m+1)/2 </a:t>
            </a:r>
            <a:r>
              <a:rPr lang="en-US" dirty="0"/>
              <a:t>relative to the period for which the forecast is computed: this is the amount of time by which forecasts will tend to </a:t>
            </a:r>
            <a:r>
              <a:rPr lang="en-US" i="1" dirty="0"/>
              <a:t>lag behind turning points</a:t>
            </a:r>
            <a:r>
              <a:rPr lang="en-US" dirty="0"/>
              <a:t> in the data.</a:t>
            </a:r>
            <a:endParaRPr lang="en-US" altLang="en-US" sz="6600" dirty="0">
              <a:solidFill>
                <a:srgbClr val="000000"/>
              </a:solidFill>
              <a:latin typeface="Times New Roman" panose="02020603050405020304" pitchFamily="18" charset="0"/>
              <a:cs typeface="Times New Roman" panose="02020603050405020304" pitchFamily="18" charset="0"/>
            </a:endParaRPr>
          </a:p>
          <a:p>
            <a:endParaRPr lang="en-IN" dirty="0"/>
          </a:p>
        </p:txBody>
      </p:sp>
      <p:sp>
        <p:nvSpPr>
          <p:cNvPr id="4" name="Rectangle 1"/>
          <p:cNvSpPr>
            <a:spLocks noChangeArrowheads="1"/>
          </p:cNvSpPr>
          <p:nvPr/>
        </p:nvSpPr>
        <p:spPr bwMode="auto">
          <a:xfrm>
            <a:off x="0" y="13156"/>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p:txBody>
      </p:sp>
      <p:pic>
        <p:nvPicPr>
          <p:cNvPr id="5122" name="Picture 2" descr="https://people.duke.edu/~rnau/411avg_files/image0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959" y="3077845"/>
            <a:ext cx="5396081" cy="579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493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Auto-Regressive Integrated Moving Average</a:t>
            </a:r>
            <a:endParaRPr lang="en-IN" dirty="0"/>
          </a:p>
        </p:txBody>
      </p:sp>
      <p:sp>
        <p:nvSpPr>
          <p:cNvPr id="3" name="Content Placeholder 2"/>
          <p:cNvSpPr>
            <a:spLocks noGrp="1"/>
          </p:cNvSpPr>
          <p:nvPr>
            <p:ph idx="1"/>
          </p:nvPr>
        </p:nvSpPr>
        <p:spPr/>
        <p:txBody>
          <a:bodyPr>
            <a:normAutofit lnSpcReduction="10000"/>
          </a:bodyPr>
          <a:lstStyle/>
          <a:p>
            <a:r>
              <a:rPr lang="en-US" dirty="0"/>
              <a:t>An ARIMA model can be understood by outlining each of its components as follows:</a:t>
            </a:r>
          </a:p>
          <a:p>
            <a:r>
              <a:rPr lang="en-US" i="1" u="sng" dirty="0" err="1"/>
              <a:t>Autoregression</a:t>
            </a:r>
            <a:r>
              <a:rPr lang="en-US" i="1" u="sng" dirty="0"/>
              <a:t> (AR)</a:t>
            </a:r>
            <a:r>
              <a:rPr lang="en-US" dirty="0"/>
              <a:t>: refers to a model that shows a changing variable that regresses on its own lagged, or prior, values.</a:t>
            </a:r>
          </a:p>
          <a:p>
            <a:r>
              <a:rPr lang="en-US" i="1" u="sng" dirty="0"/>
              <a:t>Integrated (I)</a:t>
            </a:r>
            <a:r>
              <a:rPr lang="en-US" i="1" dirty="0"/>
              <a:t>: </a:t>
            </a:r>
            <a:r>
              <a:rPr lang="en-US" dirty="0"/>
              <a:t>represents the differencing of raw observations to allow for the time series to become stationary, i.e., data values are replaced by the difference between the data values and the previous values.</a:t>
            </a:r>
          </a:p>
          <a:p>
            <a:r>
              <a:rPr lang="en-US" i="1" u="sng" dirty="0"/>
              <a:t>Moving average (MA)</a:t>
            </a:r>
            <a:r>
              <a:rPr lang="en-US" dirty="0"/>
              <a:t>: </a:t>
            </a:r>
            <a:r>
              <a:rPr lang="en-US" i="1" dirty="0"/>
              <a:t> </a:t>
            </a:r>
            <a:r>
              <a:rPr lang="en-US" dirty="0"/>
              <a:t>incorporates the dependency between an observation and a residual error from a moving average model applied to lagged observations.</a:t>
            </a:r>
          </a:p>
          <a:p>
            <a:endParaRPr lang="en-IN" dirty="0"/>
          </a:p>
        </p:txBody>
      </p:sp>
    </p:spTree>
    <p:extLst>
      <p:ext uri="{BB962C8B-B14F-4D97-AF65-F5344CB8AC3E}">
        <p14:creationId xmlns:p14="http://schemas.microsoft.com/office/powerpoint/2010/main" val="1722783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NonLinear</a:t>
            </a:r>
            <a:r>
              <a:rPr lang="en-IN" dirty="0" smtClean="0"/>
              <a:t> Dynamics</a:t>
            </a:r>
            <a:endParaRPr lang="en-IN" dirty="0"/>
          </a:p>
        </p:txBody>
      </p:sp>
      <p:sp>
        <p:nvSpPr>
          <p:cNvPr id="3" name="Content Placeholder 2"/>
          <p:cNvSpPr>
            <a:spLocks noGrp="1"/>
          </p:cNvSpPr>
          <p:nvPr>
            <p:ph idx="1"/>
          </p:nvPr>
        </p:nvSpPr>
        <p:spPr/>
        <p:txBody>
          <a:bodyPr>
            <a:normAutofit fontScale="85000" lnSpcReduction="20000"/>
          </a:bodyPr>
          <a:lstStyle/>
          <a:p>
            <a:r>
              <a:rPr lang="en-US" dirty="0"/>
              <a:t>Nonlinear dynamics is the branch of physics that studies systems governed by equations more complex than the linear, </a:t>
            </a:r>
            <a:r>
              <a:rPr lang="en-US" dirty="0" err="1"/>
              <a:t>aX+b</a:t>
            </a:r>
            <a:r>
              <a:rPr lang="en-US" dirty="0"/>
              <a:t> form. </a:t>
            </a:r>
            <a:endParaRPr lang="en-US" dirty="0" smtClean="0"/>
          </a:p>
          <a:p>
            <a:r>
              <a:rPr lang="en-US" dirty="0" smtClean="0"/>
              <a:t>Nonlinear </a:t>
            </a:r>
            <a:r>
              <a:rPr lang="en-US" dirty="0"/>
              <a:t>systems, such as the weather or neurons, often appear chaotic, unpredictable or counterintuitive, and yet their </a:t>
            </a:r>
            <a:r>
              <a:rPr lang="en-US" dirty="0" err="1"/>
              <a:t>behaviour</a:t>
            </a:r>
            <a:r>
              <a:rPr lang="en-US" dirty="0"/>
              <a:t> is not random.</a:t>
            </a:r>
            <a:endParaRPr lang="en-US" dirty="0" smtClean="0"/>
          </a:p>
          <a:p>
            <a:r>
              <a:rPr lang="en-US" dirty="0"/>
              <a:t> </a:t>
            </a:r>
            <a:r>
              <a:rPr lang="en-US" dirty="0" smtClean="0"/>
              <a:t>A</a:t>
            </a:r>
            <a:r>
              <a:rPr lang="en-US" dirty="0"/>
              <a:t> </a:t>
            </a:r>
            <a:r>
              <a:rPr lang="en-US" b="1" dirty="0"/>
              <a:t>nonlinear system</a:t>
            </a:r>
            <a:r>
              <a:rPr lang="en-US" dirty="0"/>
              <a:t> is a system in which the change of the output is not proportional to the change of the </a:t>
            </a:r>
            <a:r>
              <a:rPr lang="en-US" dirty="0" smtClean="0"/>
              <a:t>input.</a:t>
            </a:r>
          </a:p>
          <a:p>
            <a:r>
              <a:rPr lang="en-US" dirty="0"/>
              <a:t>Nonlinear dynamical systems, describing changes in variables over time, may appear chaotic, unpredictable, or counterintuitive, contrasting with much simpler linear systems</a:t>
            </a:r>
            <a:r>
              <a:rPr lang="en-US" dirty="0" smtClean="0"/>
              <a:t>.</a:t>
            </a:r>
          </a:p>
          <a:p>
            <a:r>
              <a:rPr lang="en-US" dirty="0"/>
              <a:t>T</a:t>
            </a:r>
            <a:r>
              <a:rPr lang="en-US" dirty="0" smtClean="0"/>
              <a:t>he </a:t>
            </a:r>
            <a:r>
              <a:rPr lang="en-US" dirty="0"/>
              <a:t>behavior of a nonlinear system is described in mathematics by a </a:t>
            </a:r>
            <a:r>
              <a:rPr lang="en-US" b="1" dirty="0" smtClean="0"/>
              <a:t>nonlinear </a:t>
            </a:r>
            <a:r>
              <a:rPr lang="en-US" b="1" dirty="0"/>
              <a:t>system of equations</a:t>
            </a:r>
            <a:r>
              <a:rPr lang="en-US" dirty="0"/>
              <a:t>, which is a set of simultaneous equations in which the unknowns </a:t>
            </a:r>
            <a:r>
              <a:rPr lang="en-US" dirty="0" smtClean="0"/>
              <a:t>appear </a:t>
            </a:r>
            <a:r>
              <a:rPr lang="en-US" dirty="0"/>
              <a:t>as variables of a polynomial of degree higher than one or in the argument of a function which is not a polynomial of degree one.</a:t>
            </a:r>
            <a:endParaRPr lang="en-US" dirty="0" smtClean="0"/>
          </a:p>
          <a:p>
            <a:endParaRPr lang="en-IN" dirty="0"/>
          </a:p>
        </p:txBody>
      </p:sp>
    </p:spTree>
    <p:extLst>
      <p:ext uri="{BB962C8B-B14F-4D97-AF65-F5344CB8AC3E}">
        <p14:creationId xmlns:p14="http://schemas.microsoft.com/office/powerpoint/2010/main" val="1822509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ordinary differential equations</a:t>
            </a:r>
          </a:p>
        </p:txBody>
      </p:sp>
      <p:sp>
        <p:nvSpPr>
          <p:cNvPr id="3" name="Content Placeholder 2"/>
          <p:cNvSpPr>
            <a:spLocks noGrp="1"/>
          </p:cNvSpPr>
          <p:nvPr>
            <p:ph idx="1"/>
          </p:nvPr>
        </p:nvSpPr>
        <p:spPr/>
        <p:txBody>
          <a:bodyPr>
            <a:normAutofit/>
          </a:bodyPr>
          <a:lstStyle/>
          <a:p>
            <a:endParaRPr lang="en-US" dirty="0" smtClean="0"/>
          </a:p>
          <a:p>
            <a:r>
              <a:rPr lang="en-US" dirty="0" smtClean="0"/>
              <a:t>Nonlinear </a:t>
            </a:r>
            <a:r>
              <a:rPr lang="en-US" dirty="0"/>
              <a:t>ODEs occur in numerous forms depending on the nature of the </a:t>
            </a:r>
            <a:r>
              <a:rPr lang="en-US" dirty="0" smtClean="0"/>
              <a:t>problem</a:t>
            </a:r>
            <a:r>
              <a:rPr lang="en-US" dirty="0"/>
              <a:t>. </a:t>
            </a:r>
            <a:endParaRPr lang="en-US" dirty="0" smtClean="0"/>
          </a:p>
          <a:p>
            <a:r>
              <a:rPr lang="en-US" dirty="0" smtClean="0"/>
              <a:t>These </a:t>
            </a:r>
            <a:r>
              <a:rPr lang="en-US" dirty="0"/>
              <a:t>problems could be either Hamiltonian </a:t>
            </a:r>
            <a:r>
              <a:rPr lang="en-US" dirty="0" smtClean="0"/>
              <a:t>or </a:t>
            </a:r>
            <a:r>
              <a:rPr lang="en-US" dirty="0"/>
              <a:t>dissipative. </a:t>
            </a:r>
            <a:endParaRPr lang="en-US" dirty="0" smtClean="0"/>
          </a:p>
          <a:p>
            <a:r>
              <a:rPr lang="en-US" dirty="0" smtClean="0"/>
              <a:t>The </a:t>
            </a:r>
            <a:r>
              <a:rPr lang="en-US" dirty="0"/>
              <a:t>solution properties of the underlying nonlinear differential equations like </a:t>
            </a:r>
            <a:r>
              <a:rPr lang="en-US" dirty="0" err="1" smtClean="0"/>
              <a:t>integrability</a:t>
            </a:r>
            <a:r>
              <a:rPr lang="en-US" dirty="0"/>
              <a:t>, non-</a:t>
            </a:r>
            <a:r>
              <a:rPr lang="en-US" dirty="0" err="1"/>
              <a:t>integrability</a:t>
            </a:r>
            <a:r>
              <a:rPr lang="en-US" dirty="0"/>
              <a:t>, chaos, localization, patterns, etc. depend upon the order of the highest derivative, number of dependent </a:t>
            </a:r>
            <a:r>
              <a:rPr lang="en-US" dirty="0" smtClean="0"/>
              <a:t>variables, degree </a:t>
            </a:r>
            <a:r>
              <a:rPr lang="en-US" dirty="0"/>
              <a:t>of </a:t>
            </a:r>
            <a:r>
              <a:rPr lang="en-US" dirty="0" smtClean="0"/>
              <a:t>nonlinearity, whether </a:t>
            </a:r>
            <a:r>
              <a:rPr lang="en-US" dirty="0"/>
              <a:t>homogeneous or inhomogeneous </a:t>
            </a:r>
            <a:r>
              <a:rPr lang="en-US" dirty="0" smtClean="0"/>
              <a:t>and </a:t>
            </a:r>
            <a:r>
              <a:rPr lang="en-US" dirty="0"/>
              <a:t>the numerical values of the controlling parameters as well as on the initial conditions.</a:t>
            </a:r>
            <a:endParaRPr lang="en-IN" dirty="0"/>
          </a:p>
        </p:txBody>
      </p:sp>
    </p:spTree>
    <p:extLst>
      <p:ext uri="{BB962C8B-B14F-4D97-AF65-F5344CB8AC3E}">
        <p14:creationId xmlns:p14="http://schemas.microsoft.com/office/powerpoint/2010/main" val="1844956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 linear ordinary differential equations</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565921" y="1372462"/>
            <a:ext cx="11303862" cy="5257664"/>
          </a:xfrm>
          <a:prstGeom prst="rect">
            <a:avLst/>
          </a:prstGeom>
        </p:spPr>
      </p:pic>
    </p:spTree>
    <p:extLst>
      <p:ext uri="{BB962C8B-B14F-4D97-AF65-F5344CB8AC3E}">
        <p14:creationId xmlns:p14="http://schemas.microsoft.com/office/powerpoint/2010/main" val="3263091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Nonlinear dynamical systems represented by partial differential equations</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199" y="1825625"/>
            <a:ext cx="10665823" cy="4923517"/>
          </a:xfrm>
          <a:prstGeom prst="rect">
            <a:avLst/>
          </a:prstGeom>
        </p:spPr>
      </p:pic>
    </p:spTree>
    <p:extLst>
      <p:ext uri="{BB962C8B-B14F-4D97-AF65-F5344CB8AC3E}">
        <p14:creationId xmlns:p14="http://schemas.microsoft.com/office/powerpoint/2010/main" val="3445647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 Induction</a:t>
            </a:r>
            <a:endParaRPr lang="en-IN" dirty="0"/>
          </a:p>
        </p:txBody>
      </p:sp>
      <p:sp>
        <p:nvSpPr>
          <p:cNvPr id="3" name="Content Placeholder 2"/>
          <p:cNvSpPr>
            <a:spLocks noGrp="1"/>
          </p:cNvSpPr>
          <p:nvPr>
            <p:ph idx="1"/>
          </p:nvPr>
        </p:nvSpPr>
        <p:spPr/>
        <p:txBody>
          <a:bodyPr/>
          <a:lstStyle/>
          <a:p>
            <a:r>
              <a:rPr lang="en-US" dirty="0"/>
              <a:t>Rule induction is one of the most important techniques of machine learning</a:t>
            </a:r>
            <a:r>
              <a:rPr lang="en-US" dirty="0" smtClean="0"/>
              <a:t>.</a:t>
            </a:r>
          </a:p>
          <a:p>
            <a:r>
              <a:rPr lang="en-US" dirty="0"/>
              <a:t>Since regularities hidden in data are frequently expressed in terms of rules, rule induction is one of the fundamental tools of data mining at the same time</a:t>
            </a:r>
            <a:r>
              <a:rPr lang="en-US" dirty="0" smtClean="0"/>
              <a:t>.</a:t>
            </a:r>
          </a:p>
          <a:p>
            <a:r>
              <a:rPr lang="en-US" dirty="0"/>
              <a:t>Usually rules are expressions of the form </a:t>
            </a:r>
            <a:endParaRPr lang="en-US" dirty="0" smtClean="0"/>
          </a:p>
          <a:p>
            <a:pPr marL="0" indent="0">
              <a:buNone/>
            </a:pPr>
            <a:r>
              <a:rPr lang="en-US" dirty="0"/>
              <a:t> </a:t>
            </a:r>
            <a:r>
              <a:rPr lang="en-US" dirty="0" smtClean="0"/>
              <a:t>if </a:t>
            </a:r>
            <a:r>
              <a:rPr lang="en-US" dirty="0"/>
              <a:t>(attribute − 1, value − 1) and (attribute − 2, value − 2) and ··· and (attribute − n, value − n) then (decision, value)</a:t>
            </a:r>
            <a:endParaRPr lang="en-IN" dirty="0"/>
          </a:p>
        </p:txBody>
      </p:sp>
    </p:spTree>
    <p:extLst>
      <p:ext uri="{BB962C8B-B14F-4D97-AF65-F5344CB8AC3E}">
        <p14:creationId xmlns:p14="http://schemas.microsoft.com/office/powerpoint/2010/main" val="363939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a:t>
            </a:r>
            <a:endParaRPr lang="en-IN" dirty="0"/>
          </a:p>
        </p:txBody>
      </p:sp>
      <p:sp>
        <p:nvSpPr>
          <p:cNvPr id="3" name="Content Placeholder 2"/>
          <p:cNvSpPr>
            <a:spLocks noGrp="1"/>
          </p:cNvSpPr>
          <p:nvPr>
            <p:ph idx="1"/>
          </p:nvPr>
        </p:nvSpPr>
        <p:spPr/>
        <p:txBody>
          <a:bodyPr>
            <a:normAutofit lnSpcReduction="10000"/>
          </a:bodyPr>
          <a:lstStyle/>
          <a:p>
            <a:pPr fontAlgn="base"/>
            <a:r>
              <a:rPr lang="en-US" dirty="0"/>
              <a:t>Start with the most specific hypothesis.</a:t>
            </a:r>
            <a:br>
              <a:rPr lang="en-US" dirty="0"/>
            </a:br>
            <a:r>
              <a:rPr lang="en-US" b="1" dirty="0"/>
              <a:t>h = {ϕ, ϕ, ϕ, ϕ, ϕ, ϕ}</a:t>
            </a:r>
            <a:endParaRPr lang="en-US" dirty="0"/>
          </a:p>
          <a:p>
            <a:pPr fontAlgn="base"/>
            <a:r>
              <a:rPr lang="en-US" dirty="0"/>
              <a:t>Take the next example and if it is negative, then no changes occur to the hypothesis.</a:t>
            </a:r>
          </a:p>
          <a:p>
            <a:pPr fontAlgn="base"/>
            <a:r>
              <a:rPr lang="en-US" dirty="0"/>
              <a:t>If the example is positive and we find that our initial hypothesis is too specific then we update our current hypothesis to general condition.</a:t>
            </a:r>
          </a:p>
          <a:p>
            <a:pPr fontAlgn="base"/>
            <a:r>
              <a:rPr lang="en-US" dirty="0"/>
              <a:t>Keep repeating the above steps till all the training examples are complete.</a:t>
            </a:r>
          </a:p>
          <a:p>
            <a:pPr fontAlgn="base"/>
            <a:r>
              <a:rPr lang="en-US" dirty="0"/>
              <a:t>After we have completed all the training examples we will have the final hypothesis when can used to classify the new examples.</a:t>
            </a:r>
          </a:p>
          <a:p>
            <a:endParaRPr lang="en-IN" dirty="0"/>
          </a:p>
        </p:txBody>
      </p:sp>
    </p:spTree>
    <p:extLst>
      <p:ext uri="{BB962C8B-B14F-4D97-AF65-F5344CB8AC3E}">
        <p14:creationId xmlns:p14="http://schemas.microsoft.com/office/powerpoint/2010/main" val="3538692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017"/>
            <a:ext cx="10515600" cy="5549946"/>
          </a:xfrm>
        </p:spPr>
        <p:txBody>
          <a:bodyPr/>
          <a:lstStyle/>
          <a:p>
            <a:r>
              <a:rPr lang="en-US" dirty="0"/>
              <a:t>Some rule induction systems induce more complex rules, in which values of attributes may be expressed by negation of some values or by a value subset of the attribute domain</a:t>
            </a:r>
            <a:endParaRPr lang="en-IN" dirty="0"/>
          </a:p>
        </p:txBody>
      </p:sp>
      <p:pic>
        <p:nvPicPr>
          <p:cNvPr id="4" name="Picture 3"/>
          <p:cNvPicPr>
            <a:picLocks noChangeAspect="1"/>
          </p:cNvPicPr>
          <p:nvPr/>
        </p:nvPicPr>
        <p:blipFill>
          <a:blip r:embed="rId2"/>
          <a:stretch>
            <a:fillRect/>
          </a:stretch>
        </p:blipFill>
        <p:spPr>
          <a:xfrm>
            <a:off x="754652" y="2017667"/>
            <a:ext cx="6572250" cy="2563042"/>
          </a:xfrm>
          <a:prstGeom prst="rect">
            <a:avLst/>
          </a:prstGeom>
        </p:spPr>
      </p:pic>
      <p:pic>
        <p:nvPicPr>
          <p:cNvPr id="5" name="Picture 4"/>
          <p:cNvPicPr>
            <a:picLocks noChangeAspect="1"/>
          </p:cNvPicPr>
          <p:nvPr/>
        </p:nvPicPr>
        <p:blipFill>
          <a:blip r:embed="rId3"/>
          <a:stretch>
            <a:fillRect/>
          </a:stretch>
        </p:blipFill>
        <p:spPr>
          <a:xfrm>
            <a:off x="6984683" y="3815785"/>
            <a:ext cx="5016137" cy="2638425"/>
          </a:xfrm>
          <a:prstGeom prst="rect">
            <a:avLst/>
          </a:prstGeom>
        </p:spPr>
      </p:pic>
    </p:spTree>
    <p:extLst>
      <p:ext uri="{BB962C8B-B14F-4D97-AF65-F5344CB8AC3E}">
        <p14:creationId xmlns:p14="http://schemas.microsoft.com/office/powerpoint/2010/main" val="2150637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396875"/>
            <a:ext cx="10622280" cy="2857500"/>
          </a:xfrm>
          <a:prstGeom prst="rect">
            <a:avLst/>
          </a:prstGeom>
        </p:spPr>
      </p:pic>
      <p:pic>
        <p:nvPicPr>
          <p:cNvPr id="5" name="Picture 4"/>
          <p:cNvPicPr>
            <a:picLocks noChangeAspect="1"/>
          </p:cNvPicPr>
          <p:nvPr/>
        </p:nvPicPr>
        <p:blipFill>
          <a:blip r:embed="rId3"/>
          <a:stretch>
            <a:fillRect/>
          </a:stretch>
        </p:blipFill>
        <p:spPr>
          <a:xfrm>
            <a:off x="973183" y="3432855"/>
            <a:ext cx="10809514" cy="3105150"/>
          </a:xfrm>
          <a:prstGeom prst="rect">
            <a:avLst/>
          </a:prstGeom>
        </p:spPr>
      </p:pic>
    </p:spTree>
    <p:extLst>
      <p:ext uri="{BB962C8B-B14F-4D97-AF65-F5344CB8AC3E}">
        <p14:creationId xmlns:p14="http://schemas.microsoft.com/office/powerpoint/2010/main" val="3423543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endParaRPr lang="en-IN" dirty="0" smtClean="0"/>
          </a:p>
          <a:p>
            <a:endParaRPr lang="en-IN" dirty="0"/>
          </a:p>
          <a:p>
            <a:endParaRPr lang="en-IN" dirty="0" smtClean="0"/>
          </a:p>
          <a:p>
            <a:endParaRPr lang="en-IN" dirty="0"/>
          </a:p>
          <a:p>
            <a:r>
              <a:rPr lang="en-US" dirty="0"/>
              <a:t>A case x is covered by a rule r if and only if every </a:t>
            </a:r>
            <a:r>
              <a:rPr lang="en-US" dirty="0" smtClean="0"/>
              <a:t>condition </a:t>
            </a:r>
            <a:r>
              <a:rPr lang="en-US" dirty="0"/>
              <a:t>of r is satisfied by the corresponding attribute value for </a:t>
            </a:r>
            <a:r>
              <a:rPr lang="en-US" dirty="0" smtClean="0"/>
              <a:t>x</a:t>
            </a:r>
          </a:p>
          <a:p>
            <a:r>
              <a:rPr lang="en-US" dirty="0" smtClean="0"/>
              <a:t>A </a:t>
            </a:r>
            <a:r>
              <a:rPr lang="en-US" dirty="0"/>
              <a:t>concept C is completely covered by a rule set R if and only if for every case x from C there exists a rule r from R such that r covers x</a:t>
            </a:r>
            <a:r>
              <a:rPr lang="en-US" dirty="0" smtClean="0"/>
              <a:t>.</a:t>
            </a:r>
          </a:p>
          <a:p>
            <a:r>
              <a:rPr lang="en-US" dirty="0"/>
              <a:t>A rule r is consistent </a:t>
            </a:r>
            <a:r>
              <a:rPr lang="en-US" dirty="0" smtClean="0"/>
              <a:t>if </a:t>
            </a:r>
            <a:r>
              <a:rPr lang="en-US" dirty="0"/>
              <a:t>and only if for every case x covered by r, x is a member of the concept C indicated by r. A rule set R is consistent if and only if every rule from R is consistent with the data set.</a:t>
            </a:r>
            <a:endParaRPr lang="en-IN" dirty="0"/>
          </a:p>
        </p:txBody>
      </p:sp>
      <p:pic>
        <p:nvPicPr>
          <p:cNvPr id="4" name="Picture 3"/>
          <p:cNvPicPr>
            <a:picLocks noChangeAspect="1"/>
          </p:cNvPicPr>
          <p:nvPr/>
        </p:nvPicPr>
        <p:blipFill>
          <a:blip r:embed="rId2"/>
          <a:stretch>
            <a:fillRect/>
          </a:stretch>
        </p:blipFill>
        <p:spPr>
          <a:xfrm>
            <a:off x="426720" y="365125"/>
            <a:ext cx="11338560" cy="2874464"/>
          </a:xfrm>
          <a:prstGeom prst="rect">
            <a:avLst/>
          </a:prstGeom>
        </p:spPr>
      </p:pic>
    </p:spTree>
    <p:extLst>
      <p:ext uri="{BB962C8B-B14F-4D97-AF65-F5344CB8AC3E}">
        <p14:creationId xmlns:p14="http://schemas.microsoft.com/office/powerpoint/2010/main" val="1167993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Rule Induction </a:t>
            </a:r>
            <a:r>
              <a:rPr lang="en-US" dirty="0"/>
              <a:t>Rule Induction Using Sequential Covering </a:t>
            </a:r>
            <a:r>
              <a:rPr lang="en-US" dirty="0" smtClean="0"/>
              <a:t>Algorithm</a:t>
            </a:r>
            <a:endParaRPr lang="en-IN" dirty="0"/>
          </a:p>
        </p:txBody>
      </p:sp>
      <p:sp>
        <p:nvSpPr>
          <p:cNvPr id="3" name="Content Placeholder 2"/>
          <p:cNvSpPr>
            <a:spLocks noGrp="1"/>
          </p:cNvSpPr>
          <p:nvPr>
            <p:ph idx="1"/>
          </p:nvPr>
        </p:nvSpPr>
        <p:spPr/>
        <p:txBody>
          <a:bodyPr/>
          <a:lstStyle/>
          <a:p>
            <a:r>
              <a:rPr lang="en-US" dirty="0"/>
              <a:t>Sequential Covering Algorithm can be used to extract IF-THEN rules form the training data. </a:t>
            </a:r>
            <a:endParaRPr lang="en-US" dirty="0" smtClean="0"/>
          </a:p>
          <a:p>
            <a:r>
              <a:rPr lang="en-US" dirty="0"/>
              <a:t>As per the general strategy the rules are learned one at a time. For each time rules are learned, a tuple covered by the rule is removed and the process continues for the rest of the tuples</a:t>
            </a:r>
            <a:r>
              <a:rPr lang="en-US" dirty="0" smtClean="0"/>
              <a:t>.</a:t>
            </a:r>
          </a:p>
          <a:p>
            <a:r>
              <a:rPr lang="en-US" dirty="0"/>
              <a:t> </a:t>
            </a:r>
            <a:r>
              <a:rPr lang="en-US" dirty="0" smtClean="0"/>
              <a:t>The </a:t>
            </a:r>
            <a:r>
              <a:rPr lang="en-US" dirty="0"/>
              <a:t>sequential learning Algorithm where rules are learned for one class at a time. When learning a rule from a class Ci, we want the rule to cover all the tuples from class C only and no tuple form any other class.</a:t>
            </a:r>
            <a:endParaRPr lang="en-IN" dirty="0"/>
          </a:p>
        </p:txBody>
      </p:sp>
    </p:spTree>
    <p:extLst>
      <p:ext uri="{BB962C8B-B14F-4D97-AF65-F5344CB8AC3E}">
        <p14:creationId xmlns:p14="http://schemas.microsoft.com/office/powerpoint/2010/main" val="1326494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823" y="423545"/>
            <a:ext cx="10515600" cy="6273346"/>
          </a:xfrm>
        </p:spPr>
        <p:txBody>
          <a:bodyPr>
            <a:normAutofit fontScale="70000" lnSpcReduction="20000"/>
          </a:bodyPr>
          <a:lstStyle/>
          <a:p>
            <a:pPr marL="0" indent="0">
              <a:buNone/>
            </a:pPr>
            <a:r>
              <a:rPr lang="en-US" dirty="0"/>
              <a:t>Algorithm: Sequential Covering</a:t>
            </a:r>
          </a:p>
          <a:p>
            <a:endParaRPr lang="en-US" dirty="0"/>
          </a:p>
          <a:p>
            <a:pPr marL="0" indent="0">
              <a:buNone/>
            </a:pPr>
            <a:r>
              <a:rPr lang="en-US" dirty="0"/>
              <a:t>Input: </a:t>
            </a:r>
          </a:p>
          <a:p>
            <a:pPr marL="0" indent="0">
              <a:buNone/>
            </a:pPr>
            <a:r>
              <a:rPr lang="en-US" dirty="0"/>
              <a:t>D, a data set class-labeled tuples,</a:t>
            </a:r>
          </a:p>
          <a:p>
            <a:pPr marL="0" indent="0">
              <a:buNone/>
            </a:pPr>
            <a:r>
              <a:rPr lang="en-US" dirty="0" err="1"/>
              <a:t>Att_vals</a:t>
            </a:r>
            <a:r>
              <a:rPr lang="en-US" dirty="0"/>
              <a:t>, the set of all attributes and their possible values.</a:t>
            </a:r>
          </a:p>
          <a:p>
            <a:endParaRPr lang="en-US" dirty="0"/>
          </a:p>
          <a:p>
            <a:pPr marL="0" indent="0">
              <a:buNone/>
            </a:pPr>
            <a:r>
              <a:rPr lang="en-US" dirty="0"/>
              <a:t>Output:  A Set of IF-THEN rules.</a:t>
            </a:r>
          </a:p>
          <a:p>
            <a:pPr marL="0" indent="0">
              <a:buNone/>
            </a:pPr>
            <a:r>
              <a:rPr lang="en-US" dirty="0"/>
              <a:t>Method:</a:t>
            </a:r>
          </a:p>
          <a:p>
            <a:pPr marL="0" indent="0">
              <a:buNone/>
            </a:pPr>
            <a:r>
              <a:rPr lang="en-US" dirty="0" err="1"/>
              <a:t>Rule_set</a:t>
            </a:r>
            <a:r>
              <a:rPr lang="en-US" dirty="0"/>
              <a:t>={ }; // initial set of rules learned is empty</a:t>
            </a:r>
          </a:p>
          <a:p>
            <a:endParaRPr lang="en-US" dirty="0"/>
          </a:p>
          <a:p>
            <a:pPr marL="0" indent="0">
              <a:buNone/>
            </a:pPr>
            <a:r>
              <a:rPr lang="en-US" dirty="0"/>
              <a:t>for each class c </a:t>
            </a:r>
            <a:r>
              <a:rPr lang="en-US" dirty="0" smtClean="0"/>
              <a:t>do</a:t>
            </a:r>
            <a:endParaRPr lang="en-US" dirty="0"/>
          </a:p>
          <a:p>
            <a:pPr marL="0" indent="0">
              <a:buNone/>
            </a:pPr>
            <a:r>
              <a:rPr lang="en-US" dirty="0"/>
              <a:t>   repeat</a:t>
            </a:r>
          </a:p>
          <a:p>
            <a:pPr marL="0" indent="0">
              <a:buNone/>
            </a:pPr>
            <a:r>
              <a:rPr lang="en-US" dirty="0"/>
              <a:t>      Rule = </a:t>
            </a:r>
            <a:r>
              <a:rPr lang="en-US" dirty="0" err="1"/>
              <a:t>Learn_One_Rule</a:t>
            </a:r>
            <a:r>
              <a:rPr lang="en-US" dirty="0"/>
              <a:t>(D, </a:t>
            </a:r>
            <a:r>
              <a:rPr lang="en-US" dirty="0" err="1"/>
              <a:t>Att_valls</a:t>
            </a:r>
            <a:r>
              <a:rPr lang="en-US" dirty="0"/>
              <a:t>, c);</a:t>
            </a:r>
          </a:p>
          <a:p>
            <a:pPr marL="0" indent="0">
              <a:buNone/>
            </a:pPr>
            <a:r>
              <a:rPr lang="en-US" dirty="0"/>
              <a:t>      remove tuples covered by Rule form D;</a:t>
            </a:r>
          </a:p>
          <a:p>
            <a:pPr marL="0" indent="0">
              <a:buNone/>
            </a:pPr>
            <a:r>
              <a:rPr lang="en-US" dirty="0"/>
              <a:t>   until termination condition</a:t>
            </a:r>
            <a:r>
              <a:rPr lang="en-US" dirty="0" smtClean="0"/>
              <a:t>;   </a:t>
            </a:r>
            <a:endParaRPr lang="en-US" dirty="0"/>
          </a:p>
          <a:p>
            <a:pPr marL="0" indent="0">
              <a:buNone/>
            </a:pPr>
            <a:r>
              <a:rPr lang="en-US" dirty="0"/>
              <a:t>   </a:t>
            </a:r>
            <a:r>
              <a:rPr lang="en-US" dirty="0" err="1"/>
              <a:t>Rule_set</a:t>
            </a:r>
            <a:r>
              <a:rPr lang="en-US" dirty="0"/>
              <a:t>=</a:t>
            </a:r>
            <a:r>
              <a:rPr lang="en-US" dirty="0" err="1"/>
              <a:t>Rule_set+Rule</a:t>
            </a:r>
            <a:r>
              <a:rPr lang="en-US" dirty="0"/>
              <a:t>; // add a new rule to rule-set</a:t>
            </a:r>
          </a:p>
          <a:p>
            <a:pPr marL="0" indent="0">
              <a:buNone/>
            </a:pPr>
            <a:r>
              <a:rPr lang="en-US" dirty="0"/>
              <a:t>end for</a:t>
            </a:r>
          </a:p>
          <a:p>
            <a:pPr marL="0" indent="0">
              <a:buNone/>
            </a:pPr>
            <a:r>
              <a:rPr lang="en-US" dirty="0"/>
              <a:t>return </a:t>
            </a:r>
            <a:r>
              <a:rPr lang="en-US" dirty="0" err="1"/>
              <a:t>Rule_Set</a:t>
            </a:r>
            <a:r>
              <a:rPr lang="en-US" dirty="0"/>
              <a:t>;</a:t>
            </a:r>
            <a:endParaRPr lang="en-IN" dirty="0"/>
          </a:p>
        </p:txBody>
      </p:sp>
    </p:spTree>
    <p:extLst>
      <p:ext uri="{BB962C8B-B14F-4D97-AF65-F5344CB8AC3E}">
        <p14:creationId xmlns:p14="http://schemas.microsoft.com/office/powerpoint/2010/main" val="1711892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pPr marL="0" indent="0">
              <a:buNone/>
            </a:pPr>
            <a:r>
              <a:rPr lang="en-IN" dirty="0" smtClean="0"/>
              <a:t>		Case 1:   (Headache</a:t>
            </a:r>
            <a:r>
              <a:rPr lang="en-IN" dirty="0"/>
              <a:t>, yes) → (Flu, yes</a:t>
            </a:r>
            <a:r>
              <a:rPr lang="en-IN" dirty="0" smtClean="0"/>
              <a:t>)</a:t>
            </a:r>
          </a:p>
          <a:p>
            <a:pPr marL="0" indent="0">
              <a:buNone/>
            </a:pPr>
            <a:r>
              <a:rPr lang="en-IN" dirty="0" smtClean="0"/>
              <a:t>From cases 2,4,5 is </a:t>
            </a:r>
            <a:r>
              <a:rPr lang="en-IN" dirty="0"/>
              <a:t>(Headache, yes) → (Flu, yes)</a:t>
            </a:r>
            <a:r>
              <a:rPr lang="en-IN" dirty="0" smtClean="0"/>
              <a:t> accepted?</a:t>
            </a:r>
          </a:p>
          <a:p>
            <a:pPr marL="0" indent="0">
              <a:buNone/>
            </a:pPr>
            <a:r>
              <a:rPr lang="en-IN" dirty="0" smtClean="0"/>
              <a:t>Therefore it is not consistent..</a:t>
            </a:r>
            <a:endParaRPr lang="en-IN" dirty="0"/>
          </a:p>
        </p:txBody>
      </p:sp>
      <p:pic>
        <p:nvPicPr>
          <p:cNvPr id="4" name="Picture 3"/>
          <p:cNvPicPr>
            <a:picLocks noChangeAspect="1"/>
          </p:cNvPicPr>
          <p:nvPr/>
        </p:nvPicPr>
        <p:blipFill>
          <a:blip r:embed="rId2"/>
          <a:stretch>
            <a:fillRect/>
          </a:stretch>
        </p:blipFill>
        <p:spPr>
          <a:xfrm>
            <a:off x="838200" y="267631"/>
            <a:ext cx="10839994" cy="2563042"/>
          </a:xfrm>
          <a:prstGeom prst="rect">
            <a:avLst/>
          </a:prstGeom>
        </p:spPr>
      </p:pic>
    </p:spTree>
    <p:extLst>
      <p:ext uri="{BB962C8B-B14F-4D97-AF65-F5344CB8AC3E}">
        <p14:creationId xmlns:p14="http://schemas.microsoft.com/office/powerpoint/2010/main" val="3667338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9006"/>
            <a:ext cx="10515600" cy="5967957"/>
          </a:xfrm>
        </p:spPr>
        <p:txBody>
          <a:bodyPr>
            <a:normAutofit lnSpcReduction="10000"/>
          </a:bodyPr>
          <a:lstStyle/>
          <a:p>
            <a:pPr marL="0" indent="0">
              <a:buNone/>
            </a:pPr>
            <a:r>
              <a:rPr lang="en-US" dirty="0" smtClean="0"/>
              <a:t>If r is (Headache</a:t>
            </a:r>
            <a:r>
              <a:rPr lang="en-US" dirty="0"/>
              <a:t>, yes)&amp;(</a:t>
            </a:r>
            <a:r>
              <a:rPr lang="en-US" dirty="0" smtClean="0"/>
              <a:t>Weakness</a:t>
            </a:r>
            <a:r>
              <a:rPr lang="en-US" dirty="0"/>
              <a:t>, yes) → (Flu, yes) &amp; </a:t>
            </a:r>
            <a:endParaRPr lang="en-US" dirty="0" smtClean="0"/>
          </a:p>
          <a:p>
            <a:pPr marL="0" indent="0">
              <a:buNone/>
            </a:pPr>
            <a:r>
              <a:rPr lang="en-US" dirty="0" smtClean="0"/>
              <a:t>                   (Temperature</a:t>
            </a:r>
            <a:r>
              <a:rPr lang="en-US" dirty="0"/>
              <a:t>, high)&amp;(Headache, yes) → (Flu, yes</a:t>
            </a:r>
            <a:r>
              <a:rPr lang="en-US" dirty="0" smtClean="0"/>
              <a:t>) is this consistent ?</a:t>
            </a:r>
          </a:p>
          <a:p>
            <a:pPr marL="0" indent="0">
              <a:buNone/>
            </a:pPr>
            <a:r>
              <a:rPr lang="en-US" dirty="0" smtClean="0"/>
              <a:t>		</a:t>
            </a:r>
          </a:p>
          <a:p>
            <a:pPr marL="0" indent="0">
              <a:buNone/>
            </a:pPr>
            <a:r>
              <a:rPr lang="en-US" dirty="0"/>
              <a:t>	</a:t>
            </a:r>
            <a:r>
              <a:rPr lang="en-US" dirty="0" smtClean="0"/>
              <a:t>	case </a:t>
            </a:r>
            <a:r>
              <a:rPr lang="en-US" dirty="0"/>
              <a:t>5 is not covered by any rule</a:t>
            </a:r>
            <a:r>
              <a:rPr lang="en-US" dirty="0" smtClean="0"/>
              <a:t>.</a:t>
            </a:r>
          </a:p>
          <a:p>
            <a:pPr marL="0" indent="0">
              <a:buNone/>
            </a:pPr>
            <a:endParaRPr lang="en-US" dirty="0"/>
          </a:p>
          <a:p>
            <a:pPr marL="0" indent="0">
              <a:buNone/>
            </a:pPr>
            <a:r>
              <a:rPr lang="en-US" dirty="0"/>
              <a:t>task of rule induction is to induce a rule set R that is consistent and complete</a:t>
            </a:r>
            <a:r>
              <a:rPr lang="en-US" dirty="0" smtClean="0"/>
              <a:t>.</a:t>
            </a:r>
          </a:p>
          <a:p>
            <a:pPr marL="0" indent="0">
              <a:buNone/>
            </a:pPr>
            <a:r>
              <a:rPr lang="en-IN" dirty="0" smtClean="0"/>
              <a:t>		(</a:t>
            </a:r>
            <a:r>
              <a:rPr lang="en-IN" dirty="0"/>
              <a:t>Headache, yes) → (Flu, yes), </a:t>
            </a:r>
            <a:endParaRPr lang="en-IN" dirty="0" smtClean="0"/>
          </a:p>
          <a:p>
            <a:pPr marL="0" indent="0">
              <a:buNone/>
            </a:pPr>
            <a:r>
              <a:rPr lang="en-IN" dirty="0" smtClean="0"/>
              <a:t>	(Temperature</a:t>
            </a:r>
            <a:r>
              <a:rPr lang="en-IN" dirty="0"/>
              <a:t>, high)&amp;(</a:t>
            </a:r>
            <a:r>
              <a:rPr lang="en-IN" dirty="0" smtClean="0"/>
              <a:t>Weakness</a:t>
            </a:r>
            <a:r>
              <a:rPr lang="en-IN" dirty="0"/>
              <a:t>, yes) → (Flu, yes</a:t>
            </a:r>
            <a:r>
              <a:rPr lang="en-IN" dirty="0" smtClean="0"/>
              <a:t>),</a:t>
            </a:r>
          </a:p>
          <a:p>
            <a:pPr marL="0" indent="0">
              <a:buNone/>
            </a:pPr>
            <a:r>
              <a:rPr lang="en-IN" dirty="0" smtClean="0"/>
              <a:t> 	(Temperature</a:t>
            </a:r>
            <a:r>
              <a:rPr lang="en-IN" dirty="0"/>
              <a:t>, normal)&amp;(Headache, no) → (Flu, no), </a:t>
            </a:r>
            <a:endParaRPr lang="en-IN" dirty="0" smtClean="0"/>
          </a:p>
          <a:p>
            <a:pPr marL="0" indent="0">
              <a:buNone/>
            </a:pPr>
            <a:r>
              <a:rPr lang="en-IN" dirty="0"/>
              <a:t>	</a:t>
            </a:r>
            <a:r>
              <a:rPr lang="en-IN" dirty="0" smtClean="0"/>
              <a:t>(</a:t>
            </a:r>
            <a:r>
              <a:rPr lang="en-IN" dirty="0"/>
              <a:t>Headache, no)&amp;(</a:t>
            </a:r>
            <a:r>
              <a:rPr lang="en-IN" dirty="0" smtClean="0"/>
              <a:t>Weakness</a:t>
            </a:r>
            <a:r>
              <a:rPr lang="en-IN" dirty="0"/>
              <a:t>, no) → (Flu, no</a:t>
            </a:r>
            <a:r>
              <a:rPr lang="en-IN" dirty="0" smtClean="0"/>
              <a:t>).</a:t>
            </a:r>
          </a:p>
          <a:p>
            <a:pPr marL="0" indent="0">
              <a:buNone/>
            </a:pPr>
            <a:r>
              <a:rPr lang="en-IN" dirty="0"/>
              <a:t> </a:t>
            </a:r>
            <a:r>
              <a:rPr lang="en-IN" dirty="0" smtClean="0"/>
              <a:t>is deterministic.</a:t>
            </a:r>
            <a:endParaRPr lang="en-IN" dirty="0"/>
          </a:p>
        </p:txBody>
      </p:sp>
    </p:spTree>
    <p:extLst>
      <p:ext uri="{BB962C8B-B14F-4D97-AF65-F5344CB8AC3E}">
        <p14:creationId xmlns:p14="http://schemas.microsoft.com/office/powerpoint/2010/main" val="3321841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Human Brain</a:t>
            </a:r>
            <a:endParaRPr lang="en-IN" dirty="0"/>
          </a:p>
        </p:txBody>
      </p:sp>
      <p:sp>
        <p:nvSpPr>
          <p:cNvPr id="3" name="Content Placeholder 2"/>
          <p:cNvSpPr>
            <a:spLocks noGrp="1"/>
          </p:cNvSpPr>
          <p:nvPr>
            <p:ph idx="1"/>
          </p:nvPr>
        </p:nvSpPr>
        <p:spPr/>
        <p:txBody>
          <a:bodyPr>
            <a:normAutofit fontScale="92500" lnSpcReduction="20000"/>
          </a:bodyPr>
          <a:lstStyle/>
          <a:p>
            <a:r>
              <a:rPr lang="en-US" dirty="0"/>
              <a:t>Humans perform complex tasks like vision, motor control, or language understanding very well</a:t>
            </a:r>
            <a:r>
              <a:rPr lang="en-US" dirty="0" smtClean="0"/>
              <a:t>.</a:t>
            </a:r>
          </a:p>
          <a:p>
            <a:r>
              <a:rPr lang="en-US" dirty="0"/>
              <a:t>One way to build intelligent machines is to try to imitate </a:t>
            </a:r>
            <a:r>
              <a:rPr lang="en-US" dirty="0" smtClean="0"/>
              <a:t>the </a:t>
            </a:r>
            <a:r>
              <a:rPr lang="en-US" dirty="0"/>
              <a:t>human brain</a:t>
            </a:r>
            <a:r>
              <a:rPr lang="en-US" dirty="0" smtClean="0"/>
              <a:t>.</a:t>
            </a:r>
          </a:p>
          <a:p>
            <a:r>
              <a:rPr lang="en-US" dirty="0"/>
              <a:t>The brain is a highly complex, non-linear, and parallel computer, composed of some 10</a:t>
            </a:r>
            <a:r>
              <a:rPr lang="en-US" baseline="30000" dirty="0"/>
              <a:t>11 </a:t>
            </a:r>
            <a:r>
              <a:rPr lang="en-US" dirty="0"/>
              <a:t>neurons that are densely connected (~10</a:t>
            </a:r>
            <a:r>
              <a:rPr lang="en-US" baseline="30000" dirty="0"/>
              <a:t>4</a:t>
            </a:r>
            <a:r>
              <a:rPr lang="en-US" dirty="0"/>
              <a:t> connection per neuron). </a:t>
            </a:r>
            <a:endParaRPr lang="en-US" dirty="0" smtClean="0"/>
          </a:p>
          <a:p>
            <a:r>
              <a:rPr lang="en-US" dirty="0" smtClean="0"/>
              <a:t>We </a:t>
            </a:r>
            <a:r>
              <a:rPr lang="en-US" dirty="0"/>
              <a:t>have just begun to understand how the brain works... </a:t>
            </a:r>
            <a:endParaRPr lang="en-US" dirty="0" smtClean="0"/>
          </a:p>
          <a:p>
            <a:r>
              <a:rPr lang="en-US" dirty="0" smtClean="0"/>
              <a:t> </a:t>
            </a:r>
            <a:r>
              <a:rPr lang="en-US" dirty="0"/>
              <a:t>A neuron is much slower (10</a:t>
            </a:r>
            <a:r>
              <a:rPr lang="en-US" baseline="30000" dirty="0"/>
              <a:t>-3</a:t>
            </a:r>
            <a:r>
              <a:rPr lang="en-US" dirty="0"/>
              <a:t>sec) compared to a silicon logic gate (10</a:t>
            </a:r>
            <a:r>
              <a:rPr lang="en-US" baseline="30000" dirty="0"/>
              <a:t>-9</a:t>
            </a:r>
            <a:r>
              <a:rPr lang="en-US" dirty="0"/>
              <a:t>sec), however the massive interconnection between neurons make up for the comparably slow rate</a:t>
            </a:r>
            <a:r>
              <a:rPr lang="en-US" dirty="0" smtClean="0"/>
              <a:t>.</a:t>
            </a:r>
          </a:p>
          <a:p>
            <a:pPr marL="0" indent="0">
              <a:buNone/>
            </a:pPr>
            <a:r>
              <a:rPr lang="en-US" dirty="0"/>
              <a:t> </a:t>
            </a:r>
            <a:r>
              <a:rPr lang="en-US" dirty="0" smtClean="0"/>
              <a:t>        </a:t>
            </a:r>
            <a:r>
              <a:rPr lang="en-US" dirty="0"/>
              <a:t>– Complex perceptual decisions are arrived at quickly (within a few hundred milliseconds) </a:t>
            </a:r>
            <a:endParaRPr lang="en-US" dirty="0" smtClean="0"/>
          </a:p>
        </p:txBody>
      </p:sp>
    </p:spTree>
    <p:extLst>
      <p:ext uri="{BB962C8B-B14F-4D97-AF65-F5344CB8AC3E}">
        <p14:creationId xmlns:p14="http://schemas.microsoft.com/office/powerpoint/2010/main" val="3069719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Human Brain</a:t>
            </a:r>
            <a:endParaRPr lang="en-IN" dirty="0"/>
          </a:p>
        </p:txBody>
      </p:sp>
      <p:sp>
        <p:nvSpPr>
          <p:cNvPr id="3" name="Content Placeholder 2"/>
          <p:cNvSpPr>
            <a:spLocks noGrp="1"/>
          </p:cNvSpPr>
          <p:nvPr>
            <p:ph idx="1"/>
          </p:nvPr>
        </p:nvSpPr>
        <p:spPr>
          <a:xfrm>
            <a:off x="838200" y="2377439"/>
            <a:ext cx="10515600" cy="3799523"/>
          </a:xfrm>
        </p:spPr>
        <p:txBody>
          <a:bodyPr>
            <a:normAutofit/>
          </a:bodyPr>
          <a:lstStyle/>
          <a:p>
            <a:r>
              <a:rPr lang="en-US" dirty="0" smtClean="0"/>
              <a:t>The </a:t>
            </a:r>
            <a:r>
              <a:rPr lang="en-US" dirty="0"/>
              <a:t>interneuron connections are mediated by electrochemical junctions called synapses, which are located on branches of the cell referred to as dendrites. Each neuron typically receives many thousands of connections from other neurons and is therefore constantly receiving a multitude of incoming signals, which eventually reach the cell </a:t>
            </a:r>
            <a:r>
              <a:rPr lang="en-US" dirty="0" smtClean="0"/>
              <a:t>body.</a:t>
            </a:r>
          </a:p>
          <a:p>
            <a:r>
              <a:rPr lang="en-US" dirty="0"/>
              <a:t>I</a:t>
            </a:r>
            <a:r>
              <a:rPr lang="en-US" dirty="0" smtClean="0"/>
              <a:t>f </a:t>
            </a:r>
            <a:r>
              <a:rPr lang="en-US" dirty="0"/>
              <a:t>the resulting signal exceeds some threshold then the neuron will "fire" or generate a voltage impulse in response. This is then transmitted to other neurons via a branching </a:t>
            </a:r>
            <a:r>
              <a:rPr lang="en-US" dirty="0" err="1"/>
              <a:t>fibre</a:t>
            </a:r>
            <a:r>
              <a:rPr lang="en-US" dirty="0"/>
              <a:t> known as the axon.</a:t>
            </a:r>
            <a:endParaRPr lang="en-IN" dirty="0"/>
          </a:p>
        </p:txBody>
      </p:sp>
      <p:pic>
        <p:nvPicPr>
          <p:cNvPr id="5" name="Picture 4"/>
          <p:cNvPicPr>
            <a:picLocks noChangeAspect="1"/>
          </p:cNvPicPr>
          <p:nvPr/>
        </p:nvPicPr>
        <p:blipFill>
          <a:blip r:embed="rId2"/>
          <a:stretch>
            <a:fillRect/>
          </a:stretch>
        </p:blipFill>
        <p:spPr>
          <a:xfrm>
            <a:off x="4108949" y="150632"/>
            <a:ext cx="7858125" cy="2071280"/>
          </a:xfrm>
          <a:prstGeom prst="rect">
            <a:avLst/>
          </a:prstGeom>
        </p:spPr>
      </p:pic>
    </p:spTree>
    <p:extLst>
      <p:ext uri="{BB962C8B-B14F-4D97-AF65-F5344CB8AC3E}">
        <p14:creationId xmlns:p14="http://schemas.microsoft.com/office/powerpoint/2010/main" val="8000792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Neural Network</a:t>
            </a:r>
            <a:endParaRPr lang="en-IN" dirty="0"/>
          </a:p>
        </p:txBody>
      </p:sp>
      <p:sp>
        <p:nvSpPr>
          <p:cNvPr id="3" name="Content Placeholder 2"/>
          <p:cNvSpPr>
            <a:spLocks noGrp="1"/>
          </p:cNvSpPr>
          <p:nvPr>
            <p:ph idx="1"/>
          </p:nvPr>
        </p:nvSpPr>
        <p:spPr/>
        <p:txBody>
          <a:bodyPr/>
          <a:lstStyle/>
          <a:p>
            <a:r>
              <a:rPr lang="en-US" dirty="0"/>
              <a:t>Computational models inspired by the human brain: </a:t>
            </a:r>
            <a:endParaRPr lang="en-US" dirty="0" smtClean="0"/>
          </a:p>
          <a:p>
            <a:pPr marL="0" indent="0">
              <a:buNone/>
            </a:pPr>
            <a:r>
              <a:rPr lang="en-US" dirty="0" smtClean="0"/>
              <a:t>– </a:t>
            </a:r>
            <a:r>
              <a:rPr lang="en-US" dirty="0"/>
              <a:t>Massively parallel, distributed system, made up of simple processing units (neurons) </a:t>
            </a:r>
            <a:endParaRPr lang="en-US" dirty="0" smtClean="0"/>
          </a:p>
          <a:p>
            <a:pPr marL="0" indent="0">
              <a:buNone/>
            </a:pPr>
            <a:r>
              <a:rPr lang="en-US" dirty="0" smtClean="0"/>
              <a:t>– </a:t>
            </a:r>
            <a:r>
              <a:rPr lang="en-US" dirty="0"/>
              <a:t>Synaptic connection strengths among neurons are used to store the acquired knowledge. </a:t>
            </a:r>
            <a:endParaRPr lang="en-US" dirty="0" smtClean="0"/>
          </a:p>
          <a:p>
            <a:pPr marL="0" indent="0">
              <a:buNone/>
            </a:pPr>
            <a:r>
              <a:rPr lang="en-US" dirty="0" smtClean="0"/>
              <a:t>– </a:t>
            </a:r>
            <a:r>
              <a:rPr lang="en-US" dirty="0"/>
              <a:t>Knowledge is acquired by the network from its environment through a learning process</a:t>
            </a:r>
            <a:endParaRPr lang="en-IN" dirty="0"/>
          </a:p>
        </p:txBody>
      </p:sp>
    </p:spTree>
    <p:extLst>
      <p:ext uri="{BB962C8B-B14F-4D97-AF65-F5344CB8AC3E}">
        <p14:creationId xmlns:p14="http://schemas.microsoft.com/office/powerpoint/2010/main" val="1984135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Hypothesis Representation</a:t>
            </a:r>
            <a:endParaRPr lang="en-IN" dirty="0"/>
          </a:p>
        </p:txBody>
      </p:sp>
      <p:sp>
        <p:nvSpPr>
          <p:cNvPr id="3" name="Content Placeholder 2"/>
          <p:cNvSpPr>
            <a:spLocks noGrp="1"/>
          </p:cNvSpPr>
          <p:nvPr>
            <p:ph idx="1"/>
          </p:nvPr>
        </p:nvSpPr>
        <p:spPr/>
        <p:txBody>
          <a:bodyPr/>
          <a:lstStyle/>
          <a:p>
            <a:r>
              <a:rPr lang="en-IN" dirty="0" smtClean="0"/>
              <a:t>Hypothesis Points to the values of the attributes  in the dataset</a:t>
            </a:r>
          </a:p>
          <a:p>
            <a:r>
              <a:rPr lang="en-IN" dirty="0" smtClean="0"/>
              <a:t>? Indicates any value accepted by attribute</a:t>
            </a:r>
          </a:p>
          <a:p>
            <a:r>
              <a:rPr lang="el-GR" b="1" dirty="0" smtClean="0"/>
              <a:t>Φ</a:t>
            </a:r>
            <a:r>
              <a:rPr lang="en-IN" b="1" dirty="0" smtClean="0"/>
              <a:t> </a:t>
            </a:r>
            <a:r>
              <a:rPr lang="en-IN" dirty="0" smtClean="0"/>
              <a:t>indicates no value accepted by attribute</a:t>
            </a:r>
          </a:p>
          <a:p>
            <a:r>
              <a:rPr lang="en-IN" dirty="0" smtClean="0"/>
              <a:t>Most general Hypothesis is (?,?,?,?,….)</a:t>
            </a:r>
          </a:p>
          <a:p>
            <a:r>
              <a:rPr lang="en-IN" dirty="0" smtClean="0"/>
              <a:t>Most Specific Hypothesis is (</a:t>
            </a:r>
            <a:r>
              <a:rPr lang="el-GR" dirty="0" smtClean="0"/>
              <a:t>ϕ</a:t>
            </a:r>
            <a:r>
              <a:rPr lang="en-IN" dirty="0" smtClean="0"/>
              <a:t>, </a:t>
            </a:r>
            <a:r>
              <a:rPr lang="el-GR" dirty="0" smtClean="0"/>
              <a:t>ϕ</a:t>
            </a:r>
            <a:r>
              <a:rPr lang="en-IN" dirty="0" smtClean="0"/>
              <a:t>, </a:t>
            </a:r>
            <a:r>
              <a:rPr lang="el-GR" dirty="0" smtClean="0"/>
              <a:t>ϕ</a:t>
            </a:r>
            <a:r>
              <a:rPr lang="en-IN" dirty="0" smtClean="0"/>
              <a:t>……)</a:t>
            </a:r>
          </a:p>
          <a:p>
            <a:pPr marL="0" indent="0">
              <a:buNone/>
            </a:pPr>
            <a:endParaRPr lang="en-IN" dirty="0" smtClean="0"/>
          </a:p>
          <a:p>
            <a:endParaRPr lang="en-IN" dirty="0"/>
          </a:p>
        </p:txBody>
      </p:sp>
    </p:spTree>
    <p:extLst>
      <p:ext uri="{BB962C8B-B14F-4D97-AF65-F5344CB8AC3E}">
        <p14:creationId xmlns:p14="http://schemas.microsoft.com/office/powerpoint/2010/main" val="775039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Neural Network</a:t>
            </a:r>
            <a:endParaRPr lang="en-IN" dirty="0"/>
          </a:p>
        </p:txBody>
      </p:sp>
      <p:sp>
        <p:nvSpPr>
          <p:cNvPr id="3" name="Content Placeholder 2"/>
          <p:cNvSpPr>
            <a:spLocks noGrp="1"/>
          </p:cNvSpPr>
          <p:nvPr>
            <p:ph idx="1"/>
          </p:nvPr>
        </p:nvSpPr>
        <p:spPr/>
        <p:txBody>
          <a:bodyPr>
            <a:normAutofit lnSpcReduction="10000"/>
          </a:bodyPr>
          <a:lstStyle/>
          <a:p>
            <a:r>
              <a:rPr lang="en-US" dirty="0"/>
              <a:t>Learning from examples – labeled or unlabeled </a:t>
            </a:r>
            <a:endParaRPr lang="en-US" dirty="0" smtClean="0"/>
          </a:p>
          <a:p>
            <a:r>
              <a:rPr lang="en-US" dirty="0" err="1" smtClean="0"/>
              <a:t>Adaptivity</a:t>
            </a:r>
            <a:r>
              <a:rPr lang="en-US" dirty="0" smtClean="0"/>
              <a:t> </a:t>
            </a:r>
            <a:r>
              <a:rPr lang="en-US" dirty="0"/>
              <a:t>– changing the connection strengths to learn things </a:t>
            </a:r>
            <a:endParaRPr lang="en-US" dirty="0" smtClean="0"/>
          </a:p>
          <a:p>
            <a:r>
              <a:rPr lang="en-US" dirty="0" smtClean="0"/>
              <a:t>Non-linearity </a:t>
            </a:r>
            <a:r>
              <a:rPr lang="en-US" dirty="0"/>
              <a:t>– the non-linear activation functions are essential </a:t>
            </a:r>
            <a:endParaRPr lang="en-US" dirty="0" smtClean="0"/>
          </a:p>
          <a:p>
            <a:r>
              <a:rPr lang="en-US" dirty="0" smtClean="0"/>
              <a:t>Fault </a:t>
            </a:r>
            <a:r>
              <a:rPr lang="en-US" dirty="0"/>
              <a:t>tolerance – if one of the neurons or connections is damaged, the whole network still works quite </a:t>
            </a:r>
            <a:r>
              <a:rPr lang="en-US" dirty="0" smtClean="0"/>
              <a:t>well</a:t>
            </a:r>
          </a:p>
          <a:p>
            <a:r>
              <a:rPr lang="en-US" dirty="0" smtClean="0"/>
              <a:t> </a:t>
            </a:r>
            <a:r>
              <a:rPr lang="en-US" dirty="0"/>
              <a:t>Thus, they might be better alternatives than classical solutions for problems </a:t>
            </a:r>
            <a:r>
              <a:rPr lang="en-US" dirty="0" err="1"/>
              <a:t>characterised</a:t>
            </a:r>
            <a:r>
              <a:rPr lang="en-US" dirty="0"/>
              <a:t> by: </a:t>
            </a:r>
            <a:endParaRPr lang="en-US" dirty="0" smtClean="0"/>
          </a:p>
          <a:p>
            <a:pPr marL="0" indent="0">
              <a:buNone/>
            </a:pPr>
            <a:r>
              <a:rPr lang="en-US" dirty="0" smtClean="0"/>
              <a:t>	– </a:t>
            </a:r>
            <a:r>
              <a:rPr lang="en-US" dirty="0"/>
              <a:t>high dimensionality, noisy, imprecise or imperfect data; and </a:t>
            </a:r>
            <a:endParaRPr lang="en-US" dirty="0" smtClean="0"/>
          </a:p>
          <a:p>
            <a:pPr marL="0" indent="0">
              <a:buNone/>
            </a:pPr>
            <a:r>
              <a:rPr lang="en-US" dirty="0"/>
              <a:t>	</a:t>
            </a:r>
            <a:r>
              <a:rPr lang="en-US" dirty="0" smtClean="0"/>
              <a:t>– </a:t>
            </a:r>
            <a:r>
              <a:rPr lang="en-US" dirty="0"/>
              <a:t>a lack of a clearly stated mathematical solution or algorithm Neuron Mode</a:t>
            </a:r>
            <a:endParaRPr lang="en-IN" dirty="0"/>
          </a:p>
        </p:txBody>
      </p:sp>
    </p:spTree>
    <p:extLst>
      <p:ext uri="{BB962C8B-B14F-4D97-AF65-F5344CB8AC3E}">
        <p14:creationId xmlns:p14="http://schemas.microsoft.com/office/powerpoint/2010/main" val="344055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Artificial Neuron</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766354" y="1825625"/>
            <a:ext cx="10781211" cy="4351338"/>
          </a:xfrm>
          <a:prstGeom prst="rect">
            <a:avLst/>
          </a:prstGeom>
        </p:spPr>
      </p:pic>
      <p:pic>
        <p:nvPicPr>
          <p:cNvPr id="6" name="Picture 5"/>
          <p:cNvPicPr>
            <a:picLocks noChangeAspect="1"/>
          </p:cNvPicPr>
          <p:nvPr/>
        </p:nvPicPr>
        <p:blipFill>
          <a:blip r:embed="rId3"/>
          <a:stretch>
            <a:fillRect/>
          </a:stretch>
        </p:blipFill>
        <p:spPr>
          <a:xfrm>
            <a:off x="7341326" y="4962693"/>
            <a:ext cx="2627403" cy="1349207"/>
          </a:xfrm>
          <a:prstGeom prst="rect">
            <a:avLst/>
          </a:prstGeom>
        </p:spPr>
      </p:pic>
      <p:pic>
        <p:nvPicPr>
          <p:cNvPr id="5" name="Picture 4"/>
          <p:cNvPicPr>
            <a:picLocks noChangeAspect="1"/>
          </p:cNvPicPr>
          <p:nvPr/>
        </p:nvPicPr>
        <p:blipFill>
          <a:blip r:embed="rId4"/>
          <a:stretch>
            <a:fillRect/>
          </a:stretch>
        </p:blipFill>
        <p:spPr>
          <a:xfrm>
            <a:off x="535576" y="1552960"/>
            <a:ext cx="11242766" cy="4767649"/>
          </a:xfrm>
          <a:prstGeom prst="rect">
            <a:avLst/>
          </a:prstGeom>
        </p:spPr>
      </p:pic>
      <p:pic>
        <p:nvPicPr>
          <p:cNvPr id="7" name="Picture 6"/>
          <p:cNvPicPr>
            <a:picLocks noChangeAspect="1"/>
          </p:cNvPicPr>
          <p:nvPr/>
        </p:nvPicPr>
        <p:blipFill>
          <a:blip r:embed="rId5"/>
          <a:stretch>
            <a:fillRect/>
          </a:stretch>
        </p:blipFill>
        <p:spPr>
          <a:xfrm>
            <a:off x="5831205" y="4962693"/>
            <a:ext cx="6238875" cy="1638300"/>
          </a:xfrm>
          <a:prstGeom prst="rect">
            <a:avLst/>
          </a:prstGeom>
        </p:spPr>
      </p:pic>
    </p:spTree>
    <p:extLst>
      <p:ext uri="{BB962C8B-B14F-4D97-AF65-F5344CB8AC3E}">
        <p14:creationId xmlns:p14="http://schemas.microsoft.com/office/powerpoint/2010/main" val="2911343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artificial neuron</a:t>
            </a:r>
            <a:endParaRPr lang="en-IN" dirty="0"/>
          </a:p>
        </p:txBody>
      </p:sp>
      <p:sp>
        <p:nvSpPr>
          <p:cNvPr id="3" name="Content Placeholder 2"/>
          <p:cNvSpPr>
            <a:spLocks noGrp="1"/>
          </p:cNvSpPr>
          <p:nvPr>
            <p:ph idx="1"/>
          </p:nvPr>
        </p:nvSpPr>
        <p:spPr/>
        <p:txBody>
          <a:bodyPr/>
          <a:lstStyle/>
          <a:p>
            <a:pPr marL="0" indent="0">
              <a:buNone/>
            </a:pPr>
            <a:r>
              <a:rPr lang="en-US" dirty="0" smtClean="0"/>
              <a:t>- </a:t>
            </a:r>
            <a:r>
              <a:rPr lang="en-US" dirty="0"/>
              <a:t>computes the weighted sum of its input (called its net input) </a:t>
            </a:r>
            <a:endParaRPr lang="en-US" dirty="0" smtClean="0"/>
          </a:p>
          <a:p>
            <a:pPr marL="0" indent="0">
              <a:buNone/>
            </a:pPr>
            <a:r>
              <a:rPr lang="en-US" dirty="0" smtClean="0"/>
              <a:t>- </a:t>
            </a:r>
            <a:r>
              <a:rPr lang="en-US" dirty="0"/>
              <a:t>adds its bias </a:t>
            </a:r>
            <a:endParaRPr lang="en-US" dirty="0" smtClean="0"/>
          </a:p>
          <a:p>
            <a:pPr marL="0" indent="0">
              <a:buNone/>
            </a:pPr>
            <a:r>
              <a:rPr lang="en-US" dirty="0" smtClean="0"/>
              <a:t>- </a:t>
            </a:r>
            <a:r>
              <a:rPr lang="en-US" dirty="0"/>
              <a:t>passes this value through an activation function </a:t>
            </a:r>
            <a:endParaRPr lang="en-US" dirty="0" smtClean="0"/>
          </a:p>
          <a:p>
            <a:pPr marL="0" indent="0">
              <a:buNone/>
            </a:pPr>
            <a:r>
              <a:rPr lang="en-US" dirty="0" smtClean="0"/>
              <a:t>We </a:t>
            </a:r>
            <a:r>
              <a:rPr lang="en-US" dirty="0"/>
              <a:t>say that the neuron “fires” (i.e. becomes active) if its output is above zero</a:t>
            </a:r>
            <a:r>
              <a:rPr lang="en-US" dirty="0" smtClean="0"/>
              <a:t>.</a:t>
            </a:r>
          </a:p>
          <a:p>
            <a:pPr marL="0" indent="0">
              <a:buNone/>
            </a:pPr>
            <a:r>
              <a:rPr lang="en-US" dirty="0"/>
              <a:t>Bias can be incorporated as another weight clamped to a fixed input of +</a:t>
            </a:r>
            <a:r>
              <a:rPr lang="en-US" dirty="0" smtClean="0"/>
              <a:t>1.0</a:t>
            </a:r>
          </a:p>
          <a:p>
            <a:pPr marL="0" indent="0">
              <a:buNone/>
            </a:pPr>
            <a:r>
              <a:rPr lang="en-US" dirty="0" smtClean="0"/>
              <a:t> </a:t>
            </a:r>
            <a:r>
              <a:rPr lang="en-US" dirty="0"/>
              <a:t>This extra free variable (bias) makes the neuron more powerful</a:t>
            </a:r>
            <a:endParaRPr lang="en-IN" dirty="0"/>
          </a:p>
        </p:txBody>
      </p:sp>
      <p:pic>
        <p:nvPicPr>
          <p:cNvPr id="4" name="Picture 3"/>
          <p:cNvPicPr>
            <a:picLocks noChangeAspect="1"/>
          </p:cNvPicPr>
          <p:nvPr/>
        </p:nvPicPr>
        <p:blipFill>
          <a:blip r:embed="rId2"/>
          <a:stretch>
            <a:fillRect/>
          </a:stretch>
        </p:blipFill>
        <p:spPr>
          <a:xfrm>
            <a:off x="2300288" y="5731465"/>
            <a:ext cx="6981825" cy="890995"/>
          </a:xfrm>
          <a:prstGeom prst="rect">
            <a:avLst/>
          </a:prstGeom>
        </p:spPr>
      </p:pic>
    </p:spTree>
    <p:extLst>
      <p:ext uri="{BB962C8B-B14F-4D97-AF65-F5344CB8AC3E}">
        <p14:creationId xmlns:p14="http://schemas.microsoft.com/office/powerpoint/2010/main" val="5499162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Activation functions</a:t>
            </a:r>
            <a:endParaRPr lang="en-IN" dirty="0"/>
          </a:p>
        </p:txBody>
      </p:sp>
      <p:sp>
        <p:nvSpPr>
          <p:cNvPr id="3" name="Content Placeholder 2"/>
          <p:cNvSpPr>
            <a:spLocks noGrp="1"/>
          </p:cNvSpPr>
          <p:nvPr>
            <p:ph idx="1"/>
          </p:nvPr>
        </p:nvSpPr>
        <p:spPr/>
        <p:txBody>
          <a:bodyPr/>
          <a:lstStyle/>
          <a:p>
            <a:r>
              <a:rPr lang="en-US" dirty="0"/>
              <a:t>Also called the squashing function as it limits the amplitude of the output of the neuron. </a:t>
            </a:r>
            <a:endParaRPr lang="en-US" dirty="0" smtClean="0"/>
          </a:p>
          <a:p>
            <a:r>
              <a:rPr lang="en-US" dirty="0" smtClean="0"/>
              <a:t>Many </a:t>
            </a:r>
            <a:r>
              <a:rPr lang="en-US" dirty="0"/>
              <a:t>types of activations functions are used: </a:t>
            </a:r>
            <a:endParaRPr lang="en-US" dirty="0" smtClean="0"/>
          </a:p>
          <a:p>
            <a:r>
              <a:rPr lang="en-US" dirty="0" smtClean="0"/>
              <a:t>– </a:t>
            </a:r>
            <a:r>
              <a:rPr lang="en-US" dirty="0"/>
              <a:t>linear: a = f(n) = n </a:t>
            </a:r>
            <a:endParaRPr lang="en-US" dirty="0" smtClean="0"/>
          </a:p>
          <a:p>
            <a:r>
              <a:rPr lang="en-US" dirty="0" smtClean="0"/>
              <a:t>– </a:t>
            </a:r>
            <a:r>
              <a:rPr lang="en-US" dirty="0"/>
              <a:t>threshold: a = {1 if n &gt;= </a:t>
            </a:r>
            <a:r>
              <a:rPr lang="en-US" dirty="0" smtClean="0"/>
              <a:t>0</a:t>
            </a:r>
          </a:p>
          <a:p>
            <a:pPr marL="0" indent="0">
              <a:buNone/>
            </a:pPr>
            <a:r>
              <a:rPr lang="en-US" dirty="0"/>
              <a:t>	</a:t>
            </a:r>
            <a:r>
              <a:rPr lang="en-US" dirty="0" smtClean="0"/>
              <a:t>		 </a:t>
            </a:r>
            <a:r>
              <a:rPr lang="en-US" dirty="0"/>
              <a:t>0 if n &lt; 0 </a:t>
            </a:r>
            <a:endParaRPr lang="en-US" dirty="0" smtClean="0"/>
          </a:p>
          <a:p>
            <a:pPr marL="0" indent="0">
              <a:buNone/>
            </a:pPr>
            <a:r>
              <a:rPr lang="en-US" dirty="0" smtClean="0"/>
              <a:t>– </a:t>
            </a:r>
            <a:r>
              <a:rPr lang="en-US" dirty="0"/>
              <a:t>sigmoid: a = 1/(1+e-n)</a:t>
            </a:r>
            <a:endParaRPr lang="en-IN" dirty="0"/>
          </a:p>
        </p:txBody>
      </p:sp>
      <p:pic>
        <p:nvPicPr>
          <p:cNvPr id="4" name="Picture 3"/>
          <p:cNvPicPr>
            <a:picLocks noChangeAspect="1"/>
          </p:cNvPicPr>
          <p:nvPr/>
        </p:nvPicPr>
        <p:blipFill>
          <a:blip r:embed="rId2"/>
          <a:stretch>
            <a:fillRect/>
          </a:stretch>
        </p:blipFill>
        <p:spPr>
          <a:xfrm>
            <a:off x="8035426" y="2255521"/>
            <a:ext cx="3209925" cy="4270873"/>
          </a:xfrm>
          <a:prstGeom prst="rect">
            <a:avLst/>
          </a:prstGeom>
        </p:spPr>
      </p:pic>
    </p:spTree>
    <p:extLst>
      <p:ext uri="{BB962C8B-B14F-4D97-AF65-F5344CB8AC3E}">
        <p14:creationId xmlns:p14="http://schemas.microsoft.com/office/powerpoint/2010/main" val="900874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Artificial Neural Network</a:t>
            </a:r>
            <a:endParaRPr lang="en-IN" dirty="0"/>
          </a:p>
        </p:txBody>
      </p:sp>
      <p:sp>
        <p:nvSpPr>
          <p:cNvPr id="3" name="Content Placeholder 2"/>
          <p:cNvSpPr>
            <a:spLocks noGrp="1"/>
          </p:cNvSpPr>
          <p:nvPr>
            <p:ph idx="1"/>
          </p:nvPr>
        </p:nvSpPr>
        <p:spPr/>
        <p:txBody>
          <a:bodyPr/>
          <a:lstStyle/>
          <a:p>
            <a:r>
              <a:rPr lang="en-US" dirty="0"/>
              <a:t>A neural network is a massively parallel, distributed processor made up of simple processing units (artificial neurons). </a:t>
            </a:r>
            <a:endParaRPr lang="en-US" dirty="0" smtClean="0"/>
          </a:p>
          <a:p>
            <a:r>
              <a:rPr lang="en-US" dirty="0" smtClean="0"/>
              <a:t>It </a:t>
            </a:r>
            <a:r>
              <a:rPr lang="en-US" dirty="0"/>
              <a:t>resembles the brain in two respects: </a:t>
            </a:r>
            <a:endParaRPr lang="en-US" dirty="0" smtClean="0"/>
          </a:p>
          <a:p>
            <a:pPr marL="0" indent="0">
              <a:buNone/>
            </a:pPr>
            <a:r>
              <a:rPr lang="en-US" dirty="0" smtClean="0"/>
              <a:t>– </a:t>
            </a:r>
            <a:r>
              <a:rPr lang="en-US" dirty="0"/>
              <a:t>Knowledge is acquired by the network from its environment through a learning process </a:t>
            </a:r>
            <a:endParaRPr lang="en-US" dirty="0" smtClean="0"/>
          </a:p>
          <a:p>
            <a:pPr marL="0" indent="0">
              <a:buNone/>
            </a:pPr>
            <a:r>
              <a:rPr lang="en-US" dirty="0" smtClean="0"/>
              <a:t>– </a:t>
            </a:r>
            <a:r>
              <a:rPr lang="en-US" dirty="0"/>
              <a:t>Synaptic connection strengths among neurons are used to store the acquired knowledge.</a:t>
            </a:r>
            <a:endParaRPr lang="en-IN" dirty="0"/>
          </a:p>
        </p:txBody>
      </p:sp>
    </p:spTree>
    <p:extLst>
      <p:ext uri="{BB962C8B-B14F-4D97-AF65-F5344CB8AC3E}">
        <p14:creationId xmlns:p14="http://schemas.microsoft.com/office/powerpoint/2010/main" val="15091419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Single layer Feed Forward Network</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1509576"/>
            <a:ext cx="10909663" cy="4734470"/>
          </a:xfrm>
          <a:prstGeom prst="rect">
            <a:avLst/>
          </a:prstGeom>
        </p:spPr>
      </p:pic>
    </p:spTree>
    <p:extLst>
      <p:ext uri="{BB962C8B-B14F-4D97-AF65-F5344CB8AC3E}">
        <p14:creationId xmlns:p14="http://schemas.microsoft.com/office/powerpoint/2010/main" val="3768125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Supervised Learning</a:t>
            </a:r>
            <a:endParaRPr lang="en-IN" dirty="0"/>
          </a:p>
        </p:txBody>
      </p:sp>
      <p:pic>
        <p:nvPicPr>
          <p:cNvPr id="4" name="Content Placeholder 3" descr="training proce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1817" y="1950720"/>
            <a:ext cx="5503817" cy="32134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586445" y="1950720"/>
            <a:ext cx="2717074" cy="3143794"/>
          </a:xfrm>
          <a:prstGeom prst="rect">
            <a:avLst/>
          </a:prstGeom>
        </p:spPr>
      </p:pic>
      <p:sp>
        <p:nvSpPr>
          <p:cNvPr id="6" name="Rectangle 5"/>
          <p:cNvSpPr>
            <a:spLocks noGrp="1" noChangeArrowheads="1"/>
          </p:cNvSpPr>
          <p:nvPr/>
        </p:nvSpPr>
        <p:spPr bwMode="auto">
          <a:xfrm>
            <a:off x="6592388" y="1372687"/>
            <a:ext cx="5251269" cy="4496889"/>
          </a:xfrm>
          <a:prstGeom prst="rect">
            <a:avLst/>
          </a:prstGeom>
          <a:solidFill>
            <a:srgbClr val="FFFF99"/>
          </a:solidFill>
          <a:ln cap="flat">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400" b="1" dirty="0" smtClean="0"/>
              <a:t>Learning Algorithm</a:t>
            </a:r>
          </a:p>
          <a:p>
            <a:pPr>
              <a:buFont typeface="Wingdings" panose="05000000000000000000" pitchFamily="2" charset="2"/>
              <a:buNone/>
            </a:pPr>
            <a:r>
              <a:rPr lang="en-US" altLang="en-US" sz="2400" b="1" dirty="0" smtClean="0"/>
              <a:t>While </a:t>
            </a:r>
            <a:r>
              <a:rPr lang="en-US" altLang="en-US" sz="2400" b="1" dirty="0"/>
              <a:t>epoch produces an error</a:t>
            </a:r>
          </a:p>
          <a:p>
            <a:pPr lvl="1">
              <a:buFont typeface="Wingdings" panose="05000000000000000000" pitchFamily="2" charset="2"/>
              <a:buNone/>
            </a:pPr>
            <a:r>
              <a:rPr lang="en-US" altLang="en-US" dirty="0">
                <a:solidFill>
                  <a:schemeClr val="folHlink"/>
                </a:solidFill>
                <a:latin typeface="Comic Sans MS" panose="030F0702030302020204" pitchFamily="66" charset="0"/>
              </a:rPr>
              <a:t>Present network with next inputs from epoch </a:t>
            </a:r>
          </a:p>
          <a:p>
            <a:pPr lvl="1">
              <a:buFont typeface="Wingdings" panose="05000000000000000000" pitchFamily="2" charset="2"/>
              <a:buNone/>
            </a:pPr>
            <a:r>
              <a:rPr lang="en-US" altLang="en-US" dirty="0">
                <a:solidFill>
                  <a:schemeClr val="folHlink"/>
                </a:solidFill>
                <a:latin typeface="Comic Sans MS" panose="030F0702030302020204" pitchFamily="66" charset="0"/>
              </a:rPr>
              <a:t>Error = T – O</a:t>
            </a:r>
          </a:p>
          <a:p>
            <a:pPr lvl="1">
              <a:buFont typeface="Wingdings" panose="05000000000000000000" pitchFamily="2" charset="2"/>
              <a:buNone/>
            </a:pPr>
            <a:r>
              <a:rPr lang="en-US" altLang="en-US" dirty="0">
                <a:solidFill>
                  <a:schemeClr val="folHlink"/>
                </a:solidFill>
                <a:latin typeface="Comic Sans MS" panose="030F0702030302020204" pitchFamily="66" charset="0"/>
              </a:rPr>
              <a:t>If Error &lt;&gt; 0 </a:t>
            </a:r>
            <a:r>
              <a:rPr lang="en-US" altLang="en-US" dirty="0" smtClean="0">
                <a:solidFill>
                  <a:schemeClr val="folHlink"/>
                </a:solidFill>
                <a:latin typeface="Comic Sans MS" panose="030F0702030302020204" pitchFamily="66" charset="0"/>
              </a:rPr>
              <a:t>then</a:t>
            </a:r>
          </a:p>
          <a:p>
            <a:pPr lvl="1">
              <a:buFont typeface="Wingdings" panose="05000000000000000000" pitchFamily="2" charset="2"/>
              <a:buNone/>
            </a:pPr>
            <a:r>
              <a:rPr lang="en-US" altLang="en-US" sz="2800" dirty="0" err="1" smtClean="0">
                <a:solidFill>
                  <a:schemeClr val="folHlink"/>
                </a:solidFill>
                <a:latin typeface="Comic Sans MS" panose="030F0702030302020204" pitchFamily="66" charset="0"/>
              </a:rPr>
              <a:t>W</a:t>
            </a:r>
            <a:r>
              <a:rPr lang="en-US" altLang="en-US" sz="2800" baseline="-25000" dirty="0" err="1" smtClean="0">
                <a:solidFill>
                  <a:schemeClr val="folHlink"/>
                </a:solidFill>
                <a:latin typeface="Comic Sans MS" panose="030F0702030302020204" pitchFamily="66" charset="0"/>
              </a:rPr>
              <a:t>j</a:t>
            </a:r>
            <a:r>
              <a:rPr lang="en-US" altLang="en-US" sz="2800" dirty="0" smtClean="0">
                <a:solidFill>
                  <a:schemeClr val="folHlink"/>
                </a:solidFill>
                <a:latin typeface="Comic Sans MS" panose="030F0702030302020204" pitchFamily="66" charset="0"/>
              </a:rPr>
              <a:t> </a:t>
            </a:r>
            <a:r>
              <a:rPr lang="en-US" altLang="en-US" sz="2800" dirty="0">
                <a:solidFill>
                  <a:schemeClr val="folHlink"/>
                </a:solidFill>
                <a:latin typeface="Comic Sans MS" panose="030F0702030302020204" pitchFamily="66" charset="0"/>
              </a:rPr>
              <a:t>= </a:t>
            </a:r>
            <a:r>
              <a:rPr lang="en-US" altLang="en-US" sz="2800" dirty="0" err="1">
                <a:solidFill>
                  <a:schemeClr val="folHlink"/>
                </a:solidFill>
                <a:latin typeface="Comic Sans MS" panose="030F0702030302020204" pitchFamily="66" charset="0"/>
              </a:rPr>
              <a:t>W</a:t>
            </a:r>
            <a:r>
              <a:rPr lang="en-US" altLang="en-US" sz="2800" baseline="-25000" dirty="0" err="1">
                <a:solidFill>
                  <a:schemeClr val="folHlink"/>
                </a:solidFill>
                <a:latin typeface="Comic Sans MS" panose="030F0702030302020204" pitchFamily="66" charset="0"/>
              </a:rPr>
              <a:t>j</a:t>
            </a:r>
            <a:r>
              <a:rPr lang="en-US" altLang="en-US" sz="2800" dirty="0">
                <a:solidFill>
                  <a:schemeClr val="folHlink"/>
                </a:solidFill>
                <a:latin typeface="Comic Sans MS" panose="030F0702030302020204" pitchFamily="66" charset="0"/>
              </a:rPr>
              <a:t> </a:t>
            </a:r>
            <a:r>
              <a:rPr lang="en-US" altLang="en-US" sz="2800" dirty="0" smtClean="0">
                <a:solidFill>
                  <a:schemeClr val="folHlink"/>
                </a:solidFill>
                <a:latin typeface="Comic Sans MS" panose="030F0702030302020204" pitchFamily="66" charset="0"/>
              </a:rPr>
              <a:t>+/- </a:t>
            </a:r>
            <a:r>
              <a:rPr lang="en-US" altLang="en-US" sz="2800" dirty="0">
                <a:solidFill>
                  <a:schemeClr val="folHlink"/>
                </a:solidFill>
                <a:latin typeface="Comic Sans MS" panose="030F0702030302020204" pitchFamily="66" charset="0"/>
              </a:rPr>
              <a:t>LR * </a:t>
            </a:r>
            <a:r>
              <a:rPr lang="en-US" altLang="en-US" sz="2800" dirty="0" err="1">
                <a:solidFill>
                  <a:schemeClr val="folHlink"/>
                </a:solidFill>
                <a:latin typeface="Comic Sans MS" panose="030F0702030302020204" pitchFamily="66" charset="0"/>
              </a:rPr>
              <a:t>W</a:t>
            </a:r>
            <a:r>
              <a:rPr lang="en-US" altLang="en-US" sz="2800" baseline="-25000" dirty="0" err="1" smtClean="0">
                <a:solidFill>
                  <a:schemeClr val="folHlink"/>
                </a:solidFill>
                <a:latin typeface="Comic Sans MS" panose="030F0702030302020204" pitchFamily="66" charset="0"/>
              </a:rPr>
              <a:t>j</a:t>
            </a:r>
            <a:r>
              <a:rPr lang="en-US" altLang="en-US" sz="2800" dirty="0" smtClean="0">
                <a:solidFill>
                  <a:schemeClr val="folHlink"/>
                </a:solidFill>
                <a:latin typeface="Comic Sans MS" panose="030F0702030302020204" pitchFamily="66" charset="0"/>
              </a:rPr>
              <a:t> *Error</a:t>
            </a:r>
            <a:endParaRPr lang="en-US" altLang="en-US" sz="2800" dirty="0">
              <a:solidFill>
                <a:schemeClr val="folHlink"/>
              </a:solidFill>
              <a:latin typeface="Comic Sans MS" panose="030F0702030302020204" pitchFamily="66" charset="0"/>
            </a:endParaRPr>
          </a:p>
          <a:p>
            <a:pPr lvl="1">
              <a:buFont typeface="Wingdings" panose="05000000000000000000" pitchFamily="2" charset="2"/>
              <a:buNone/>
            </a:pPr>
            <a:r>
              <a:rPr lang="en-US" altLang="en-US" dirty="0">
                <a:solidFill>
                  <a:schemeClr val="folHlink"/>
                </a:solidFill>
                <a:latin typeface="Comic Sans MS" panose="030F0702030302020204" pitchFamily="66" charset="0"/>
              </a:rPr>
              <a:t>End If</a:t>
            </a:r>
            <a:endParaRPr lang="en-US" altLang="en-US" sz="3200" dirty="0">
              <a:latin typeface="Comic Sans MS" panose="030F0702030302020204" pitchFamily="66" charset="0"/>
            </a:endParaRPr>
          </a:p>
          <a:p>
            <a:pPr>
              <a:buFont typeface="Wingdings" panose="05000000000000000000" pitchFamily="2" charset="2"/>
              <a:buNone/>
            </a:pPr>
            <a:r>
              <a:rPr lang="en-US" altLang="en-US" sz="2400" b="1" dirty="0"/>
              <a:t>End While</a:t>
            </a:r>
            <a:endParaRPr lang="en-GB" altLang="en-US" sz="2000" b="1" dirty="0">
              <a:solidFill>
                <a:srgbClr val="00FF00"/>
              </a:solidFill>
            </a:endParaRPr>
          </a:p>
        </p:txBody>
      </p:sp>
    </p:spTree>
    <p:extLst>
      <p:ext uri="{BB962C8B-B14F-4D97-AF65-F5344CB8AC3E}">
        <p14:creationId xmlns:p14="http://schemas.microsoft.com/office/powerpoint/2010/main" val="3155769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Parameters </a:t>
            </a:r>
            <a:endParaRPr lang="en-IN" dirty="0"/>
          </a:p>
        </p:txBody>
      </p:sp>
      <p:sp>
        <p:nvSpPr>
          <p:cNvPr id="3" name="Content Placeholder 2"/>
          <p:cNvSpPr>
            <a:spLocks noGrp="1"/>
          </p:cNvSpPr>
          <p:nvPr>
            <p:ph idx="1"/>
          </p:nvPr>
        </p:nvSpPr>
        <p:spPr/>
        <p:txBody>
          <a:bodyPr>
            <a:normAutofit fontScale="77500" lnSpcReduction="20000"/>
          </a:bodyPr>
          <a:lstStyle/>
          <a:p>
            <a:pPr>
              <a:spcBef>
                <a:spcPct val="50000"/>
              </a:spcBef>
            </a:pPr>
            <a:r>
              <a:rPr lang="en-US" altLang="en-US" b="1" u="sng" dirty="0">
                <a:latin typeface="Tahoma" panose="020B0604030504040204" pitchFamily="34" charset="0"/>
              </a:rPr>
              <a:t>Epoch </a:t>
            </a:r>
            <a:r>
              <a:rPr lang="en-US" altLang="en-US" b="1" dirty="0">
                <a:latin typeface="Tahoma" panose="020B0604030504040204" pitchFamily="34" charset="0"/>
              </a:rPr>
              <a:t>: </a:t>
            </a:r>
            <a:r>
              <a:rPr lang="en-US" altLang="en-US" dirty="0">
                <a:latin typeface="Tahoma" panose="020B0604030504040204" pitchFamily="34" charset="0"/>
              </a:rPr>
              <a:t>Presentation of the entire training set to the neural network. </a:t>
            </a:r>
            <a:endParaRPr lang="en-US" altLang="en-US" dirty="0" smtClean="0">
              <a:latin typeface="Tahoma" panose="020B0604030504040204" pitchFamily="34" charset="0"/>
            </a:endParaRPr>
          </a:p>
          <a:p>
            <a:pPr>
              <a:spcBef>
                <a:spcPct val="50000"/>
              </a:spcBef>
            </a:pPr>
            <a:r>
              <a:rPr lang="en-US" altLang="en-US" b="1" u="sng" dirty="0">
                <a:latin typeface="Tahoma" panose="020B0604030504040204" pitchFamily="34" charset="0"/>
              </a:rPr>
              <a:t>Target Value, T</a:t>
            </a:r>
            <a:r>
              <a:rPr lang="en-US" altLang="en-US" b="1" dirty="0">
                <a:latin typeface="Tahoma" panose="020B0604030504040204" pitchFamily="34" charset="0"/>
              </a:rPr>
              <a:t> </a:t>
            </a:r>
            <a:r>
              <a:rPr lang="en-US" altLang="en-US" dirty="0">
                <a:latin typeface="Tahoma" panose="020B0604030504040204" pitchFamily="34" charset="0"/>
              </a:rPr>
              <a:t>: When we are training a network we not only present it with the input but also with a value that we require the network to produce. </a:t>
            </a:r>
            <a:endParaRPr lang="en-US" altLang="en-US" dirty="0" smtClean="0">
              <a:latin typeface="Tahoma" panose="020B0604030504040204" pitchFamily="34" charset="0"/>
            </a:endParaRPr>
          </a:p>
          <a:p>
            <a:pPr>
              <a:spcBef>
                <a:spcPct val="50000"/>
              </a:spcBef>
            </a:pPr>
            <a:r>
              <a:rPr lang="en-US" altLang="en-US" b="1" u="sng" dirty="0">
                <a:latin typeface="Tahoma" panose="020B0604030504040204" pitchFamily="34" charset="0"/>
              </a:rPr>
              <a:t>Output , O</a:t>
            </a:r>
            <a:r>
              <a:rPr lang="en-US" altLang="en-US" b="1" dirty="0">
                <a:latin typeface="Tahoma" panose="020B0604030504040204" pitchFamily="34" charset="0"/>
              </a:rPr>
              <a:t> </a:t>
            </a:r>
            <a:r>
              <a:rPr lang="en-US" altLang="en-US" dirty="0">
                <a:latin typeface="Tahoma" panose="020B0604030504040204" pitchFamily="34" charset="0"/>
              </a:rPr>
              <a:t>: The output value from the neuron</a:t>
            </a:r>
          </a:p>
          <a:p>
            <a:pPr>
              <a:spcBef>
                <a:spcPct val="50000"/>
              </a:spcBef>
            </a:pPr>
            <a:r>
              <a:rPr lang="en-US" altLang="en-US" b="1" u="sng" dirty="0" err="1">
                <a:latin typeface="Tahoma" panose="020B0604030504040204" pitchFamily="34" charset="0"/>
              </a:rPr>
              <a:t>Ij</a:t>
            </a:r>
            <a:r>
              <a:rPr lang="en-US" altLang="en-US" b="1" u="sng" dirty="0">
                <a:latin typeface="Tahoma" panose="020B0604030504040204" pitchFamily="34" charset="0"/>
              </a:rPr>
              <a:t> </a:t>
            </a:r>
            <a:r>
              <a:rPr lang="en-US" altLang="en-US" dirty="0">
                <a:latin typeface="Tahoma" panose="020B0604030504040204" pitchFamily="34" charset="0"/>
              </a:rPr>
              <a:t>: Inputs being presented to the neuron</a:t>
            </a:r>
          </a:p>
          <a:p>
            <a:pPr>
              <a:spcBef>
                <a:spcPct val="50000"/>
              </a:spcBef>
            </a:pPr>
            <a:r>
              <a:rPr lang="en-US" altLang="en-US" b="1" u="sng" dirty="0" err="1">
                <a:latin typeface="Tahoma" panose="020B0604030504040204" pitchFamily="34" charset="0"/>
              </a:rPr>
              <a:t>Wj</a:t>
            </a:r>
            <a:r>
              <a:rPr lang="en-US" altLang="en-US" b="1" baseline="-25000" dirty="0">
                <a:latin typeface="Tahoma" panose="020B0604030504040204" pitchFamily="34" charset="0"/>
              </a:rPr>
              <a:t> </a:t>
            </a:r>
            <a:r>
              <a:rPr lang="en-US" altLang="en-US" dirty="0">
                <a:latin typeface="Tahoma" panose="020B0604030504040204" pitchFamily="34" charset="0"/>
              </a:rPr>
              <a:t>: Weight from input neuron (</a:t>
            </a:r>
            <a:r>
              <a:rPr lang="en-US" altLang="en-US" dirty="0" err="1">
                <a:latin typeface="Tahoma" panose="020B0604030504040204" pitchFamily="34" charset="0"/>
              </a:rPr>
              <a:t>I</a:t>
            </a:r>
            <a:r>
              <a:rPr lang="en-US" altLang="en-US" b="1" baseline="-25000" dirty="0" err="1">
                <a:latin typeface="Tahoma" panose="020B0604030504040204" pitchFamily="34" charset="0"/>
              </a:rPr>
              <a:t>j</a:t>
            </a:r>
            <a:r>
              <a:rPr lang="en-US" altLang="en-US" dirty="0">
                <a:latin typeface="Tahoma" panose="020B0604030504040204" pitchFamily="34" charset="0"/>
              </a:rPr>
              <a:t>) to the output neuron</a:t>
            </a:r>
          </a:p>
          <a:p>
            <a:pPr>
              <a:spcBef>
                <a:spcPct val="50000"/>
              </a:spcBef>
            </a:pPr>
            <a:r>
              <a:rPr lang="en-US" altLang="en-US" b="1" u="sng" dirty="0">
                <a:latin typeface="Tahoma" panose="020B0604030504040204" pitchFamily="34" charset="0"/>
              </a:rPr>
              <a:t>LR </a:t>
            </a:r>
            <a:r>
              <a:rPr lang="en-US" altLang="en-US" dirty="0">
                <a:latin typeface="Tahoma" panose="020B0604030504040204" pitchFamily="34" charset="0"/>
              </a:rPr>
              <a:t>: The learning rate. This dictates how quickly the network converges. It is set by a matter of experimentation. It is typically </a:t>
            </a:r>
            <a:r>
              <a:rPr lang="en-US" altLang="en-US" dirty="0" smtClean="0">
                <a:latin typeface="Tahoma" panose="020B0604030504040204" pitchFamily="34" charset="0"/>
              </a:rPr>
              <a:t>0.1</a:t>
            </a:r>
            <a:r>
              <a:rPr lang="en-US" altLang="en-US" dirty="0">
                <a:latin typeface="Tahoma" panose="020B0604030504040204" pitchFamily="34" charset="0"/>
              </a:rPr>
              <a:t/>
            </a:r>
            <a:br>
              <a:rPr lang="en-US" altLang="en-US" dirty="0">
                <a:latin typeface="Tahoma" panose="020B0604030504040204" pitchFamily="34" charset="0"/>
              </a:rPr>
            </a:br>
            <a:endParaRPr lang="en-US" altLang="en-US" dirty="0" smtClean="0">
              <a:latin typeface="Tahoma" panose="020B0604030504040204" pitchFamily="34" charset="0"/>
            </a:endParaRPr>
          </a:p>
          <a:p>
            <a:pPr>
              <a:spcBef>
                <a:spcPct val="50000"/>
              </a:spcBef>
            </a:pPr>
            <a:r>
              <a:rPr lang="en-US" altLang="en-US" b="1" u="sng" dirty="0" smtClean="0">
                <a:latin typeface="Tahoma" panose="020B0604030504040204" pitchFamily="34" charset="0"/>
              </a:rPr>
              <a:t>Error</a:t>
            </a:r>
            <a:r>
              <a:rPr lang="en-US" altLang="en-US" dirty="0">
                <a:latin typeface="Tahoma" panose="020B0604030504040204" pitchFamily="34" charset="0"/>
              </a:rPr>
              <a:t>: The error value is the amount by which the value output by the network differs from the target value. For example, if we required the network to output 0 and it output a 1, then   Error = -1</a:t>
            </a:r>
            <a:endParaRPr lang="en-IN" dirty="0"/>
          </a:p>
        </p:txBody>
      </p:sp>
    </p:spTree>
    <p:extLst>
      <p:ext uri="{BB962C8B-B14F-4D97-AF65-F5344CB8AC3E}">
        <p14:creationId xmlns:p14="http://schemas.microsoft.com/office/powerpoint/2010/main" val="40779309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a:grpSpLocks/>
          </p:cNvGrpSpPr>
          <p:nvPr/>
        </p:nvGrpSpPr>
        <p:grpSpPr bwMode="auto">
          <a:xfrm>
            <a:off x="1753393" y="1104900"/>
            <a:ext cx="5105401" cy="2514600"/>
            <a:chOff x="3645" y="2550"/>
            <a:chExt cx="4815" cy="3000"/>
          </a:xfrm>
        </p:grpSpPr>
        <p:sp>
          <p:nvSpPr>
            <p:cNvPr id="11" name="Oval 10"/>
            <p:cNvSpPr>
              <a:spLocks noChangeArrowheads="1"/>
            </p:cNvSpPr>
            <p:nvPr/>
          </p:nvSpPr>
          <p:spPr bwMode="auto">
            <a:xfrm>
              <a:off x="5865" y="3780"/>
              <a:ext cx="1380" cy="690"/>
            </a:xfrm>
            <a:prstGeom prst="ellipse">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12" name="Text Box 5"/>
            <p:cNvSpPr txBox="1">
              <a:spLocks noChangeArrowheads="1"/>
            </p:cNvSpPr>
            <p:nvPr/>
          </p:nvSpPr>
          <p:spPr bwMode="auto">
            <a:xfrm>
              <a:off x="5955" y="3990"/>
              <a:ext cx="12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eaLnBrk="0" hangingPunct="0"/>
              <a:r>
                <a:rPr lang="en-GB" altLang="en-US" sz="1800" b="1">
                  <a:solidFill>
                    <a:srgbClr val="D60093"/>
                  </a:solidFill>
                </a:rPr>
                <a:t>t = 0.0</a:t>
              </a:r>
            </a:p>
          </p:txBody>
        </p:sp>
        <p:sp>
          <p:nvSpPr>
            <p:cNvPr id="13" name="Oval 12"/>
            <p:cNvSpPr>
              <a:spLocks noChangeArrowheads="1"/>
            </p:cNvSpPr>
            <p:nvPr/>
          </p:nvSpPr>
          <p:spPr bwMode="auto">
            <a:xfrm>
              <a:off x="3705" y="4860"/>
              <a:ext cx="1380" cy="690"/>
            </a:xfrm>
            <a:prstGeom prst="ellipse">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14" name="Oval 13"/>
            <p:cNvSpPr>
              <a:spLocks noChangeArrowheads="1"/>
            </p:cNvSpPr>
            <p:nvPr/>
          </p:nvSpPr>
          <p:spPr bwMode="auto">
            <a:xfrm>
              <a:off x="3660" y="3705"/>
              <a:ext cx="1380" cy="690"/>
            </a:xfrm>
            <a:prstGeom prst="ellipse">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15" name="Oval 14"/>
            <p:cNvSpPr>
              <a:spLocks noChangeArrowheads="1"/>
            </p:cNvSpPr>
            <p:nvPr/>
          </p:nvSpPr>
          <p:spPr bwMode="auto">
            <a:xfrm>
              <a:off x="3645" y="2550"/>
              <a:ext cx="1380" cy="690"/>
            </a:xfrm>
            <a:prstGeom prst="ellipse">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16" name="Line 9"/>
            <p:cNvSpPr>
              <a:spLocks noChangeShapeType="1"/>
            </p:cNvSpPr>
            <p:nvPr/>
          </p:nvSpPr>
          <p:spPr bwMode="auto">
            <a:xfrm>
              <a:off x="5025" y="2895"/>
              <a:ext cx="1065" cy="9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17" name="Line 10"/>
            <p:cNvSpPr>
              <a:spLocks noChangeShapeType="1"/>
            </p:cNvSpPr>
            <p:nvPr/>
          </p:nvSpPr>
          <p:spPr bwMode="auto">
            <a:xfrm>
              <a:off x="5025" y="4065"/>
              <a:ext cx="8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18" name="Line 11"/>
            <p:cNvSpPr>
              <a:spLocks noChangeShapeType="1"/>
            </p:cNvSpPr>
            <p:nvPr/>
          </p:nvSpPr>
          <p:spPr bwMode="auto">
            <a:xfrm flipV="1">
              <a:off x="5085" y="4395"/>
              <a:ext cx="105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19" name="Text Box 12"/>
            <p:cNvSpPr txBox="1">
              <a:spLocks noChangeArrowheads="1"/>
            </p:cNvSpPr>
            <p:nvPr/>
          </p:nvSpPr>
          <p:spPr bwMode="auto">
            <a:xfrm>
              <a:off x="3810" y="5070"/>
              <a:ext cx="120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eaLnBrk="0" hangingPunct="0"/>
              <a:r>
                <a:rPr lang="en-GB" altLang="en-US" sz="1800" b="1"/>
                <a:t>y</a:t>
              </a:r>
              <a:endParaRPr lang="en-GB" altLang="en-US" sz="1800" b="1">
                <a:latin typeface="Times New Roman" panose="02020603050405020304" pitchFamily="18" charset="0"/>
              </a:endParaRPr>
            </a:p>
          </p:txBody>
        </p:sp>
        <p:sp>
          <p:nvSpPr>
            <p:cNvPr id="20" name="Text Box 13"/>
            <p:cNvSpPr txBox="1">
              <a:spLocks noChangeArrowheads="1"/>
            </p:cNvSpPr>
            <p:nvPr/>
          </p:nvSpPr>
          <p:spPr bwMode="auto">
            <a:xfrm>
              <a:off x="3750" y="3885"/>
              <a:ext cx="12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eaLnBrk="0" hangingPunct="0"/>
              <a:r>
                <a:rPr lang="en-GB" altLang="en-US" sz="1800" b="1"/>
                <a:t>x</a:t>
              </a:r>
              <a:endParaRPr lang="en-GB" altLang="en-US" sz="1800" b="1">
                <a:latin typeface="Times New Roman" panose="02020603050405020304" pitchFamily="18" charset="0"/>
              </a:endParaRPr>
            </a:p>
          </p:txBody>
        </p:sp>
        <p:sp>
          <p:nvSpPr>
            <p:cNvPr id="21" name="Text Box 14"/>
            <p:cNvSpPr txBox="1">
              <a:spLocks noChangeArrowheads="1"/>
            </p:cNvSpPr>
            <p:nvPr/>
          </p:nvSpPr>
          <p:spPr bwMode="auto">
            <a:xfrm>
              <a:off x="3735" y="2730"/>
              <a:ext cx="12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eaLnBrk="0" hangingPunct="0"/>
              <a:r>
                <a:rPr lang="en-GB" altLang="en-US" sz="1800" b="1"/>
                <a:t>-1</a:t>
              </a:r>
              <a:endParaRPr lang="en-GB" altLang="en-US" sz="1800" b="1">
                <a:latin typeface="Times New Roman" panose="02020603050405020304" pitchFamily="18" charset="0"/>
              </a:endParaRPr>
            </a:p>
          </p:txBody>
        </p:sp>
        <p:sp>
          <p:nvSpPr>
            <p:cNvPr id="22" name="Text Box 15"/>
            <p:cNvSpPr txBox="1">
              <a:spLocks noChangeArrowheads="1"/>
            </p:cNvSpPr>
            <p:nvPr/>
          </p:nvSpPr>
          <p:spPr bwMode="auto">
            <a:xfrm>
              <a:off x="5295" y="3075"/>
              <a:ext cx="12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eaLnBrk="0" hangingPunct="0"/>
              <a:r>
                <a:rPr lang="en-GB" altLang="en-US" sz="1800" b="1"/>
                <a:t>W</a:t>
              </a:r>
              <a:r>
                <a:rPr lang="en-GB" altLang="en-US" sz="1800" b="1" baseline="-25000"/>
                <a:t>1</a:t>
              </a:r>
              <a:r>
                <a:rPr lang="en-GB" altLang="en-US" sz="1800" b="1"/>
                <a:t> = 0.3</a:t>
              </a:r>
            </a:p>
          </p:txBody>
        </p:sp>
        <p:sp>
          <p:nvSpPr>
            <p:cNvPr id="23" name="Text Box 16"/>
            <p:cNvSpPr txBox="1">
              <a:spLocks noChangeArrowheads="1"/>
            </p:cNvSpPr>
            <p:nvPr/>
          </p:nvSpPr>
          <p:spPr bwMode="auto">
            <a:xfrm>
              <a:off x="4875" y="4020"/>
              <a:ext cx="12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eaLnBrk="0" hangingPunct="0"/>
              <a:endParaRPr lang="en-GB" altLang="en-US" sz="1800" b="1">
                <a:latin typeface="Times New Roman" panose="02020603050405020304" pitchFamily="18" charset="0"/>
              </a:endParaRPr>
            </a:p>
          </p:txBody>
        </p:sp>
        <p:sp>
          <p:nvSpPr>
            <p:cNvPr id="24" name="Text Box 17"/>
            <p:cNvSpPr txBox="1">
              <a:spLocks noChangeArrowheads="1"/>
            </p:cNvSpPr>
            <p:nvPr/>
          </p:nvSpPr>
          <p:spPr bwMode="auto">
            <a:xfrm>
              <a:off x="5295" y="4740"/>
              <a:ext cx="12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eaLnBrk="0" hangingPunct="0"/>
              <a:r>
                <a:rPr lang="en-GB" altLang="en-US" sz="1800" b="1"/>
                <a:t>W</a:t>
              </a:r>
              <a:r>
                <a:rPr lang="en-GB" altLang="en-US" sz="1800" b="1" baseline="-25000"/>
                <a:t>3</a:t>
              </a:r>
              <a:r>
                <a:rPr lang="en-GB" altLang="en-US" sz="1800" b="1"/>
                <a:t> =-0.4</a:t>
              </a:r>
            </a:p>
          </p:txBody>
        </p:sp>
        <p:sp>
          <p:nvSpPr>
            <p:cNvPr id="25" name="Line 18"/>
            <p:cNvSpPr>
              <a:spLocks noChangeShapeType="1"/>
            </p:cNvSpPr>
            <p:nvPr/>
          </p:nvSpPr>
          <p:spPr bwMode="auto">
            <a:xfrm>
              <a:off x="7245" y="4125"/>
              <a:ext cx="121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26" name="Text Box 19"/>
            <p:cNvSpPr txBox="1">
              <a:spLocks noChangeArrowheads="1"/>
            </p:cNvSpPr>
            <p:nvPr/>
          </p:nvSpPr>
          <p:spPr bwMode="auto">
            <a:xfrm>
              <a:off x="4785" y="4050"/>
              <a:ext cx="12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eaLnBrk="0" hangingPunct="0"/>
              <a:r>
                <a:rPr lang="en-GB" altLang="en-US" sz="1800" b="1" dirty="0"/>
                <a:t>W</a:t>
              </a:r>
              <a:r>
                <a:rPr lang="en-GB" altLang="en-US" sz="1800" b="1" baseline="-25000" dirty="0"/>
                <a:t>2</a:t>
              </a:r>
              <a:r>
                <a:rPr lang="en-GB" altLang="en-US" sz="1800" b="1" dirty="0"/>
                <a:t> = 0.5</a:t>
              </a:r>
            </a:p>
          </p:txBody>
        </p:sp>
      </p:grpSp>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4726" y="4079684"/>
            <a:ext cx="754697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21"/>
          <p:cNvSpPr txBox="1">
            <a:spLocks noChangeArrowheads="1"/>
          </p:cNvSpPr>
          <p:nvPr/>
        </p:nvSpPr>
        <p:spPr bwMode="auto">
          <a:xfrm>
            <a:off x="8523287" y="1181100"/>
            <a:ext cx="1293813" cy="193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nSpc>
                <a:spcPct val="70000"/>
              </a:lnSpc>
              <a:spcBef>
                <a:spcPct val="50000"/>
              </a:spcBef>
            </a:pPr>
            <a:r>
              <a:rPr lang="en-US" altLang="en-US" sz="1800" b="1"/>
              <a:t>For AND</a:t>
            </a:r>
            <a:endParaRPr lang="en-US" altLang="en-US" sz="1800"/>
          </a:p>
          <a:p>
            <a:pPr>
              <a:lnSpc>
                <a:spcPct val="70000"/>
              </a:lnSpc>
              <a:spcBef>
                <a:spcPct val="50000"/>
              </a:spcBef>
            </a:pPr>
            <a:r>
              <a:rPr lang="en-US" altLang="en-US" sz="1800"/>
              <a:t>A B Output</a:t>
            </a:r>
          </a:p>
          <a:p>
            <a:pPr>
              <a:lnSpc>
                <a:spcPct val="70000"/>
              </a:lnSpc>
              <a:spcBef>
                <a:spcPct val="50000"/>
              </a:spcBef>
            </a:pPr>
            <a:r>
              <a:rPr lang="en-US" altLang="en-US" sz="1800"/>
              <a:t>0 0     0</a:t>
            </a:r>
          </a:p>
          <a:p>
            <a:pPr>
              <a:lnSpc>
                <a:spcPct val="70000"/>
              </a:lnSpc>
              <a:spcBef>
                <a:spcPct val="50000"/>
              </a:spcBef>
            </a:pPr>
            <a:r>
              <a:rPr lang="en-US" altLang="en-US" sz="1800"/>
              <a:t>0 1     0</a:t>
            </a:r>
          </a:p>
          <a:p>
            <a:pPr>
              <a:lnSpc>
                <a:spcPct val="70000"/>
              </a:lnSpc>
              <a:spcBef>
                <a:spcPct val="50000"/>
              </a:spcBef>
            </a:pPr>
            <a:r>
              <a:rPr lang="en-US" altLang="en-US" sz="1800"/>
              <a:t>1 0     0</a:t>
            </a:r>
          </a:p>
          <a:p>
            <a:pPr>
              <a:lnSpc>
                <a:spcPct val="70000"/>
              </a:lnSpc>
              <a:spcBef>
                <a:spcPct val="50000"/>
              </a:spcBef>
            </a:pPr>
            <a:r>
              <a:rPr lang="en-US" altLang="en-US" sz="1800"/>
              <a:t>1 1     1</a:t>
            </a:r>
          </a:p>
        </p:txBody>
      </p:sp>
      <p:sp>
        <p:nvSpPr>
          <p:cNvPr id="9" name="Line 22"/>
          <p:cNvSpPr>
            <a:spLocks noChangeShapeType="1"/>
          </p:cNvSpPr>
          <p:nvPr/>
        </p:nvSpPr>
        <p:spPr bwMode="auto">
          <a:xfrm>
            <a:off x="8523287" y="1828800"/>
            <a:ext cx="1219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10" name="Line 23"/>
          <p:cNvSpPr>
            <a:spLocks noChangeShapeType="1"/>
          </p:cNvSpPr>
          <p:nvPr/>
        </p:nvSpPr>
        <p:spPr bwMode="auto">
          <a:xfrm>
            <a:off x="9005887" y="1562100"/>
            <a:ext cx="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Tree>
    <p:extLst>
      <p:ext uri="{BB962C8B-B14F-4D97-AF65-F5344CB8AC3E}">
        <p14:creationId xmlns:p14="http://schemas.microsoft.com/office/powerpoint/2010/main" val="516208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backpropagation</a:t>
            </a:r>
            <a:endParaRPr lang="en-IN" dirty="0"/>
          </a:p>
        </p:txBody>
      </p:sp>
      <p:sp>
        <p:nvSpPr>
          <p:cNvPr id="4" name="Rectangle 2"/>
          <p:cNvSpPr txBox="1">
            <a:spLocks noChangeArrowheads="1"/>
          </p:cNvSpPr>
          <p:nvPr/>
        </p:nvSpPr>
        <p:spPr>
          <a:xfrm>
            <a:off x="738052" y="1987732"/>
            <a:ext cx="7772400" cy="453498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altLang="en-US" b="1" dirty="0" smtClean="0"/>
              <a:t>Training the Network - Learning</a:t>
            </a:r>
            <a:endParaRPr lang="en-GB" altLang="en-US" sz="2000" dirty="0" smtClean="0"/>
          </a:p>
          <a:p>
            <a:endParaRPr lang="en-GB" altLang="en-US" sz="2000" dirty="0" smtClean="0"/>
          </a:p>
          <a:p>
            <a:r>
              <a:rPr lang="en-GB" altLang="en-US" sz="2000" dirty="0" smtClean="0"/>
              <a:t>Backpropagation</a:t>
            </a:r>
          </a:p>
          <a:p>
            <a:pPr lvl="1"/>
            <a:r>
              <a:rPr lang="en-GB" altLang="en-US" sz="1800" dirty="0" smtClean="0"/>
              <a:t>Requires training set (input / output pairs)</a:t>
            </a:r>
          </a:p>
          <a:p>
            <a:pPr lvl="1"/>
            <a:r>
              <a:rPr lang="en-GB" altLang="en-US" sz="1800" dirty="0" smtClean="0"/>
              <a:t>Starts with small random weights</a:t>
            </a:r>
          </a:p>
          <a:p>
            <a:pPr lvl="1"/>
            <a:r>
              <a:rPr lang="en-GB" altLang="en-US" sz="1800" dirty="0" smtClean="0"/>
              <a:t>Error is used to adjust weights (supervised learning)</a:t>
            </a:r>
          </a:p>
          <a:p>
            <a:pPr lvl="1"/>
            <a:r>
              <a:rPr lang="en-GB" altLang="en-US" sz="1800" dirty="0" smtClean="0">
                <a:sym typeface="Wingdings" panose="05000000000000000000" pitchFamily="2" charset="2"/>
              </a:rPr>
              <a:t>Gradient descent on error landscape</a:t>
            </a:r>
          </a:p>
          <a:p>
            <a:pPr>
              <a:buFontTx/>
              <a:buNone/>
            </a:pPr>
            <a:r>
              <a:rPr lang="en-US" altLang="en-US" dirty="0"/>
              <a:t>We want to find a local minimum.</a:t>
            </a:r>
          </a:p>
          <a:p>
            <a:pPr>
              <a:buFontTx/>
              <a:buNone/>
            </a:pPr>
            <a:r>
              <a:rPr lang="en-US" altLang="en-US" dirty="0"/>
              <a:t>Assume our current weight is </a:t>
            </a:r>
            <a:r>
              <a:rPr lang="en-US" altLang="en-US" i="1" dirty="0"/>
              <a:t>w</a:t>
            </a:r>
          </a:p>
          <a:p>
            <a:pPr>
              <a:buFontTx/>
              <a:buNone/>
            </a:pPr>
            <a:endParaRPr lang="en-US" altLang="en-US" i="1" dirty="0"/>
          </a:p>
          <a:p>
            <a:pPr>
              <a:buFontTx/>
              <a:buNone/>
            </a:pPr>
            <a:r>
              <a:rPr lang="en-US" altLang="en-US" dirty="0"/>
              <a:t>GRADIENT DESCENT RULE:</a:t>
            </a:r>
          </a:p>
          <a:p>
            <a:pPr>
              <a:buFontTx/>
              <a:buNone/>
            </a:pPr>
            <a:endParaRPr lang="en-US" altLang="en-US" dirty="0"/>
          </a:p>
          <a:p>
            <a:pPr>
              <a:buFontTx/>
              <a:buNone/>
            </a:pPr>
            <a:endParaRPr lang="en-US" altLang="en-US" dirty="0"/>
          </a:p>
          <a:p>
            <a:pPr>
              <a:buFontTx/>
              <a:buNone/>
            </a:pPr>
            <a:r>
              <a:rPr lang="el-GR" altLang="en-US" dirty="0"/>
              <a:t>η</a:t>
            </a:r>
            <a:r>
              <a:rPr lang="en-US" altLang="en-US" dirty="0"/>
              <a:t>  is called the LEARNING RATE.  A small positive number, e.g. </a:t>
            </a:r>
            <a:r>
              <a:rPr lang="el-GR" altLang="en-US" dirty="0"/>
              <a:t>η</a:t>
            </a:r>
            <a:r>
              <a:rPr lang="en-US" altLang="en-US" dirty="0"/>
              <a:t> = 0.05</a:t>
            </a:r>
          </a:p>
          <a:p>
            <a:pPr lvl="1">
              <a:buFont typeface="Wingdings" panose="05000000000000000000" pitchFamily="2" charset="2"/>
              <a:buChar char="à"/>
            </a:pPr>
            <a:endParaRPr lang="en-GB" altLang="en-US" sz="1800" dirty="0" smtClean="0"/>
          </a:p>
          <a:p>
            <a:endParaRPr lang="en-GB" altLang="en-US" sz="2000" dirty="0"/>
          </a:p>
        </p:txBody>
      </p:sp>
      <p:pic>
        <p:nvPicPr>
          <p:cNvPr id="5" name="Picture 3" descr="backprop_surfac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0554" y="2377213"/>
            <a:ext cx="3886200" cy="32877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3862524" y="4415246"/>
            <a:ext cx="3629025" cy="1100546"/>
          </a:xfrm>
          <a:prstGeom prst="rect">
            <a:avLst/>
          </a:prstGeom>
        </p:spPr>
      </p:pic>
    </p:spTree>
    <p:extLst>
      <p:ext uri="{BB962C8B-B14F-4D97-AF65-F5344CB8AC3E}">
        <p14:creationId xmlns:p14="http://schemas.microsoft.com/office/powerpoint/2010/main" val="2139876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https://media.geeksforgeeks.org/wp-content/uploads/20191120170703/table29-e15742498519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6357"/>
            <a:ext cx="10515600" cy="614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6118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Backpropagation Convergence</a:t>
            </a:r>
            <a:endParaRPr lang="en-IN" dirty="0"/>
          </a:p>
        </p:txBody>
      </p:sp>
      <p:sp>
        <p:nvSpPr>
          <p:cNvPr id="3" name="Content Placeholder 2"/>
          <p:cNvSpPr>
            <a:spLocks noGrp="1"/>
          </p:cNvSpPr>
          <p:nvPr>
            <p:ph idx="1"/>
          </p:nvPr>
        </p:nvSpPr>
        <p:spPr/>
        <p:txBody>
          <a:bodyPr>
            <a:normAutofit fontScale="92500" lnSpcReduction="20000"/>
          </a:bodyPr>
          <a:lstStyle/>
          <a:p>
            <a:pPr marL="0" indent="0">
              <a:buFontTx/>
              <a:buNone/>
            </a:pPr>
            <a:r>
              <a:rPr lang="en-US" altLang="en-US" dirty="0">
                <a:latin typeface="Arial" panose="020B0604020202020204" pitchFamily="34" charset="0"/>
              </a:rPr>
              <a:t>Convergence to a global minimum is </a:t>
            </a:r>
            <a:r>
              <a:rPr lang="en-US" altLang="en-US" u="sng" dirty="0">
                <a:latin typeface="Arial" panose="020B0604020202020204" pitchFamily="34" charset="0"/>
              </a:rPr>
              <a:t>not</a:t>
            </a:r>
            <a:r>
              <a:rPr lang="en-US" altLang="en-US" dirty="0">
                <a:latin typeface="Arial" panose="020B0604020202020204" pitchFamily="34" charset="0"/>
              </a:rPr>
              <a:t> </a:t>
            </a:r>
            <a:r>
              <a:rPr lang="en-US" altLang="en-US" dirty="0" smtClean="0">
                <a:latin typeface="Arial" panose="020B0604020202020204" pitchFamily="34" charset="0"/>
              </a:rPr>
              <a:t>guaranteed.</a:t>
            </a:r>
          </a:p>
          <a:p>
            <a:pPr marL="0" indent="0">
              <a:buFontTx/>
              <a:buNone/>
            </a:pPr>
            <a:r>
              <a:rPr lang="en-US" altLang="en-US" sz="2400" dirty="0">
                <a:latin typeface="Arial" panose="020B0604020202020204" pitchFamily="34" charset="0"/>
              </a:rPr>
              <a:t>	</a:t>
            </a:r>
            <a:r>
              <a:rPr lang="en-US" altLang="en-US" sz="2400" dirty="0" smtClean="0">
                <a:latin typeface="Arial" panose="020B0604020202020204" pitchFamily="34" charset="0"/>
              </a:rPr>
              <a:t>	In </a:t>
            </a:r>
            <a:r>
              <a:rPr lang="en-US" altLang="en-US" sz="2400" dirty="0">
                <a:latin typeface="Arial" panose="020B0604020202020204" pitchFamily="34" charset="0"/>
              </a:rPr>
              <a:t>practice, this is not a problem, apparently.</a:t>
            </a:r>
          </a:p>
          <a:p>
            <a:pPr marL="0" indent="0">
              <a:buFontTx/>
              <a:buNone/>
            </a:pPr>
            <a:endParaRPr lang="en-US" altLang="en-US" dirty="0" smtClean="0">
              <a:latin typeface="Arial" panose="020B0604020202020204" pitchFamily="34" charset="0"/>
            </a:endParaRPr>
          </a:p>
          <a:p>
            <a:pPr marL="0" indent="0">
              <a:buFontTx/>
              <a:buNone/>
            </a:pPr>
            <a:endParaRPr lang="en-US" altLang="en-US" dirty="0">
              <a:latin typeface="Arial" panose="020B0604020202020204" pitchFamily="34" charset="0"/>
            </a:endParaRPr>
          </a:p>
          <a:p>
            <a:pPr marL="0" indent="0">
              <a:buFontTx/>
              <a:buNone/>
            </a:pPr>
            <a:r>
              <a:rPr lang="en-US" altLang="en-US" dirty="0" smtClean="0">
                <a:latin typeface="Arial" panose="020B0604020202020204" pitchFamily="34" charset="0"/>
              </a:rPr>
              <a:t>Tweaking </a:t>
            </a:r>
            <a:r>
              <a:rPr lang="en-US" altLang="en-US" dirty="0">
                <a:latin typeface="Arial" panose="020B0604020202020204" pitchFamily="34" charset="0"/>
              </a:rPr>
              <a:t>to find the right number of hidden units, or a useful learning rate </a:t>
            </a:r>
            <a:r>
              <a:rPr lang="el-GR" altLang="en-US" dirty="0">
                <a:latin typeface="Arial" panose="020B0604020202020204" pitchFamily="34" charset="0"/>
              </a:rPr>
              <a:t>η</a:t>
            </a:r>
            <a:r>
              <a:rPr lang="en-US" altLang="en-US" dirty="0">
                <a:latin typeface="Arial" panose="020B0604020202020204" pitchFamily="34" charset="0"/>
              </a:rPr>
              <a:t>, is more hassle, apparently</a:t>
            </a:r>
            <a:r>
              <a:rPr lang="en-US" altLang="en-US" dirty="0" smtClean="0">
                <a:latin typeface="Arial" panose="020B0604020202020204" pitchFamily="34" charset="0"/>
              </a:rPr>
              <a:t>.</a:t>
            </a:r>
          </a:p>
          <a:p>
            <a:pPr marL="0" indent="0">
              <a:buFontTx/>
              <a:buNone/>
            </a:pPr>
            <a:endParaRPr lang="en-US" altLang="en-US" dirty="0">
              <a:latin typeface="Arial" panose="020B0604020202020204" pitchFamily="34" charset="0"/>
            </a:endParaRPr>
          </a:p>
          <a:p>
            <a:pPr marL="0" indent="0">
              <a:buFontTx/>
              <a:buNone/>
            </a:pPr>
            <a:r>
              <a:rPr lang="en-US" altLang="en-US" dirty="0" smtClean="0">
                <a:latin typeface="Arial" panose="020B0604020202020204" pitchFamily="34" charset="0"/>
              </a:rPr>
              <a:t>Learning rate:</a:t>
            </a:r>
          </a:p>
          <a:p>
            <a:r>
              <a:rPr lang="en-US" altLang="en-US" dirty="0"/>
              <a:t>Too small: can take days instead of minutes to converge</a:t>
            </a:r>
          </a:p>
          <a:p>
            <a:r>
              <a:rPr lang="en-US" altLang="en-US" dirty="0"/>
              <a:t>Too large: diverges (MSE gets larger and larger while the weights increase and usually oscillate)</a:t>
            </a:r>
          </a:p>
          <a:p>
            <a:pPr marL="0" indent="0">
              <a:buFontTx/>
              <a:buNone/>
            </a:pPr>
            <a:endParaRPr lang="en-US" altLang="en-US" dirty="0">
              <a:latin typeface="Arial" panose="020B0604020202020204" pitchFamily="34" charset="0"/>
            </a:endParaRPr>
          </a:p>
          <a:p>
            <a:endParaRPr lang="en-IN" dirty="0"/>
          </a:p>
        </p:txBody>
      </p:sp>
    </p:spTree>
    <p:extLst>
      <p:ext uri="{BB962C8B-B14F-4D97-AF65-F5344CB8AC3E}">
        <p14:creationId xmlns:p14="http://schemas.microsoft.com/office/powerpoint/2010/main" val="35381890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 Layered Neural Network</a:t>
            </a:r>
            <a:endParaRPr lang="en-IN" dirty="0"/>
          </a:p>
        </p:txBody>
      </p:sp>
      <p:sp>
        <p:nvSpPr>
          <p:cNvPr id="3" name="Content Placeholder 2"/>
          <p:cNvSpPr>
            <a:spLocks noGrp="1"/>
          </p:cNvSpPr>
          <p:nvPr>
            <p:ph idx="1"/>
          </p:nvPr>
        </p:nvSpPr>
        <p:spPr>
          <a:xfrm>
            <a:off x="1003663" y="2191385"/>
            <a:ext cx="10515600" cy="4351338"/>
          </a:xfrm>
        </p:spPr>
        <p:txBody>
          <a:bodyPr>
            <a:normAutofit fontScale="92500" lnSpcReduction="10000"/>
          </a:bodyPr>
          <a:lstStyle/>
          <a:p>
            <a:r>
              <a:rPr lang="en-US" dirty="0"/>
              <a:t>This feedforward structure is only one of several available and is typically used to place an input pattern into one of several classes according to the resulting pattern of </a:t>
            </a:r>
            <a:r>
              <a:rPr lang="en-US" dirty="0" err="1" smtClean="0"/>
              <a:t>outputs.z</a:t>
            </a:r>
            <a:endParaRPr lang="en-US" dirty="0" smtClean="0"/>
          </a:p>
          <a:p>
            <a:endParaRPr lang="en-US" dirty="0"/>
          </a:p>
          <a:p>
            <a:endParaRPr lang="en-US" dirty="0" smtClean="0"/>
          </a:p>
          <a:p>
            <a:endParaRPr lang="en-US" dirty="0"/>
          </a:p>
          <a:p>
            <a:endParaRPr lang="en-US" dirty="0" smtClean="0"/>
          </a:p>
          <a:p>
            <a:endParaRPr lang="en-IN" dirty="0" smtClean="0"/>
          </a:p>
          <a:p>
            <a:r>
              <a:rPr lang="en-US" dirty="0"/>
              <a:t>This feedforward structure is only one of several available and is typically used to place an input pattern into one of several classes according to the resulting pattern of outputs.</a:t>
            </a:r>
            <a:endParaRPr lang="en-IN" dirty="0"/>
          </a:p>
        </p:txBody>
      </p:sp>
      <p:pic>
        <p:nvPicPr>
          <p:cNvPr id="4" name="Picture 3"/>
          <p:cNvPicPr>
            <a:picLocks noChangeAspect="1"/>
          </p:cNvPicPr>
          <p:nvPr/>
        </p:nvPicPr>
        <p:blipFill>
          <a:blip r:embed="rId2"/>
          <a:stretch>
            <a:fillRect/>
          </a:stretch>
        </p:blipFill>
        <p:spPr>
          <a:xfrm>
            <a:off x="838200" y="1825625"/>
            <a:ext cx="10515600" cy="3364684"/>
          </a:xfrm>
          <a:prstGeom prst="rect">
            <a:avLst/>
          </a:prstGeom>
        </p:spPr>
      </p:pic>
    </p:spTree>
    <p:extLst>
      <p:ext uri="{BB962C8B-B14F-4D97-AF65-F5344CB8AC3E}">
        <p14:creationId xmlns:p14="http://schemas.microsoft.com/office/powerpoint/2010/main" val="2603248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283573"/>
            <a:ext cx="10582275" cy="5823722"/>
          </a:xfrm>
          <a:prstGeom prst="rect">
            <a:avLst/>
          </a:prstGeom>
        </p:spPr>
      </p:pic>
    </p:spTree>
    <p:extLst>
      <p:ext uri="{BB962C8B-B14F-4D97-AF65-F5344CB8AC3E}">
        <p14:creationId xmlns:p14="http://schemas.microsoft.com/office/powerpoint/2010/main" val="17068810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 of Deep Learning </a:t>
            </a:r>
            <a:endParaRPr lang="en-IN" dirty="0"/>
          </a:p>
        </p:txBody>
      </p:sp>
      <p:sp>
        <p:nvSpPr>
          <p:cNvPr id="3" name="Content Placeholder 2"/>
          <p:cNvSpPr>
            <a:spLocks noGrp="1"/>
          </p:cNvSpPr>
          <p:nvPr>
            <p:ph idx="1"/>
          </p:nvPr>
        </p:nvSpPr>
        <p:spPr>
          <a:xfrm>
            <a:off x="1828800" y="2290354"/>
            <a:ext cx="9525000" cy="1863634"/>
          </a:xfrm>
        </p:spPr>
        <p:txBody>
          <a:bodyPr/>
          <a:lstStyle/>
          <a:p>
            <a:pPr marL="0" indent="0">
              <a:buNone/>
            </a:pPr>
            <a:r>
              <a:rPr lang="en-IN" dirty="0" smtClean="0"/>
              <a:t>Deep Learning is a class of machine learning in the form of a neural network that uses a cascade of layers of processing units to extract the features from the data and make the predictive guesses about new data.</a:t>
            </a:r>
            <a:endParaRPr lang="en-IN" dirty="0"/>
          </a:p>
        </p:txBody>
      </p:sp>
    </p:spTree>
    <p:extLst>
      <p:ext uri="{BB962C8B-B14F-4D97-AF65-F5344CB8AC3E}">
        <p14:creationId xmlns:p14="http://schemas.microsoft.com/office/powerpoint/2010/main" val="17822191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Deep Learning </a:t>
            </a:r>
            <a:r>
              <a:rPr lang="en-US" sz="8000" dirty="0"/>
              <a:t>(DL) </a:t>
            </a:r>
            <a:r>
              <a:rPr lang="en-US" dirty="0"/>
              <a:t>? </a:t>
            </a:r>
            <a:endParaRPr lang="en-IN" dirty="0"/>
          </a:p>
        </p:txBody>
      </p:sp>
      <p:sp>
        <p:nvSpPr>
          <p:cNvPr id="3" name="Content Placeholder 2"/>
          <p:cNvSpPr>
            <a:spLocks noGrp="1"/>
          </p:cNvSpPr>
          <p:nvPr>
            <p:ph idx="1"/>
          </p:nvPr>
        </p:nvSpPr>
        <p:spPr/>
        <p:txBody>
          <a:bodyPr/>
          <a:lstStyle/>
          <a:p>
            <a:r>
              <a:rPr lang="en-US" dirty="0"/>
              <a:t>A machine learning subfield of learning </a:t>
            </a:r>
            <a:r>
              <a:rPr lang="en-US" b="1" dirty="0"/>
              <a:t>representations</a:t>
            </a:r>
            <a:r>
              <a:rPr lang="en-US" dirty="0"/>
              <a:t> of data. Exceptional effective at </a:t>
            </a:r>
            <a:r>
              <a:rPr lang="en-US" b="1" dirty="0"/>
              <a:t>learning patterns</a:t>
            </a:r>
            <a:r>
              <a:rPr lang="en-US" dirty="0"/>
              <a:t>.</a:t>
            </a:r>
          </a:p>
          <a:p>
            <a:r>
              <a:rPr lang="en-US" dirty="0"/>
              <a:t>Deep learning algorithms attempt to learn (multiple levels of) representation by using a </a:t>
            </a:r>
            <a:r>
              <a:rPr lang="en-US" b="1" dirty="0"/>
              <a:t>hierarchy of multiple layers</a:t>
            </a:r>
          </a:p>
          <a:p>
            <a:r>
              <a:rPr lang="en-US" dirty="0"/>
              <a:t>If you provide the system </a:t>
            </a:r>
            <a:r>
              <a:rPr lang="en-US" b="1" dirty="0"/>
              <a:t>tons of information</a:t>
            </a:r>
            <a:r>
              <a:rPr lang="en-US" dirty="0"/>
              <a:t>, it begins to understand it and respond in useful ways.</a:t>
            </a:r>
          </a:p>
          <a:p>
            <a:endParaRPr lang="en-IN" dirty="0"/>
          </a:p>
        </p:txBody>
      </p:sp>
      <p:pic>
        <p:nvPicPr>
          <p:cNvPr id="8" name="Picture 7" descr="machine-learning-vs-deep-learni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834" y="4415246"/>
            <a:ext cx="8426763" cy="2286000"/>
          </a:xfrm>
          <a:prstGeom prst="rect">
            <a:avLst/>
          </a:prstGeom>
        </p:spPr>
      </p:pic>
    </p:spTree>
    <p:extLst>
      <p:ext uri="{BB962C8B-B14F-4D97-AF65-F5344CB8AC3E}">
        <p14:creationId xmlns:p14="http://schemas.microsoft.com/office/powerpoint/2010/main" val="20778149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9288"/>
          </a:xfrm>
        </p:spPr>
        <p:txBody>
          <a:bodyPr>
            <a:normAutofit fontScale="90000"/>
          </a:bodyPr>
          <a:lstStyle/>
          <a:p>
            <a:r>
              <a:rPr lang="en-US" dirty="0" smtClean="0"/>
              <a:t>Deep Neural </a:t>
            </a:r>
            <a:r>
              <a:rPr lang="en-US" dirty="0"/>
              <a:t>Network </a:t>
            </a:r>
            <a:br>
              <a:rPr lang="en-US" dirty="0"/>
            </a:br>
            <a:endParaRPr lang="en-IN" dirty="0"/>
          </a:p>
        </p:txBody>
      </p:sp>
      <p:sp>
        <p:nvSpPr>
          <p:cNvPr id="4" name="Title 1"/>
          <p:cNvSpPr txBox="1">
            <a:spLocks/>
          </p:cNvSpPr>
          <p:nvPr/>
        </p:nvSpPr>
        <p:spPr>
          <a:xfrm>
            <a:off x="2101435" y="208476"/>
            <a:ext cx="8041440" cy="858837"/>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Στρογγυλεμένο ορθογώνιο 11"/>
          <p:cNvSpPr/>
          <p:nvPr/>
        </p:nvSpPr>
        <p:spPr>
          <a:xfrm>
            <a:off x="3196075" y="1397513"/>
            <a:ext cx="1131570" cy="424053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l-GR"/>
          </a:p>
        </p:txBody>
      </p:sp>
      <p:sp>
        <p:nvSpPr>
          <p:cNvPr id="6" name="Στρογγυλεμένο ορθογώνιο 12"/>
          <p:cNvSpPr/>
          <p:nvPr/>
        </p:nvSpPr>
        <p:spPr>
          <a:xfrm>
            <a:off x="4830565" y="2529082"/>
            <a:ext cx="868013" cy="1944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l-GR"/>
          </a:p>
        </p:txBody>
      </p:sp>
      <p:sp>
        <p:nvSpPr>
          <p:cNvPr id="7" name="Στρογγυλεμένο ορθογώνιο 16"/>
          <p:cNvSpPr/>
          <p:nvPr/>
        </p:nvSpPr>
        <p:spPr>
          <a:xfrm>
            <a:off x="1824475" y="1958184"/>
            <a:ext cx="868013" cy="30854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l-GR"/>
          </a:p>
        </p:txBody>
      </p:sp>
      <p:sp>
        <p:nvSpPr>
          <p:cNvPr id="8" name="TextBox 6"/>
          <p:cNvSpPr txBox="1"/>
          <p:nvPr/>
        </p:nvSpPr>
        <p:spPr>
          <a:xfrm>
            <a:off x="3083865" y="6249413"/>
            <a:ext cx="1355989"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dirty="0" smtClean="0">
                <a:solidFill>
                  <a:srgbClr val="6B9BC7"/>
                </a:solidFill>
                <a:hlinkClick r:id="rId2"/>
              </a:rPr>
              <a:t>Demo</a:t>
            </a:r>
            <a:endParaRPr lang="en-US" sz="2000" dirty="0">
              <a:solidFill>
                <a:srgbClr val="6B9BC7"/>
              </a:solidFill>
            </a:endParaRPr>
          </a:p>
        </p:txBody>
      </p:sp>
      <p:pic>
        <p:nvPicPr>
          <p:cNvPr id="9" name="Picture 8" descr="300px-Colored_neural_network.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882" y="1207013"/>
            <a:ext cx="3810000" cy="4584700"/>
          </a:xfrm>
          <a:prstGeom prst="rect">
            <a:avLst/>
          </a:prstGeom>
        </p:spPr>
      </p:pic>
      <p:sp>
        <p:nvSpPr>
          <p:cNvPr id="10" name="TextBox 8"/>
          <p:cNvSpPr txBox="1"/>
          <p:nvPr/>
        </p:nvSpPr>
        <p:spPr>
          <a:xfrm>
            <a:off x="6984953" y="3916120"/>
            <a:ext cx="215796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How do we train?</a:t>
            </a:r>
          </a:p>
        </p:txBody>
      </p:sp>
      <mc:AlternateContent xmlns:mc="http://schemas.openxmlformats.org/markup-compatibility/2006" xmlns:a14="http://schemas.microsoft.com/office/drawing/2010/main">
        <mc:Choice Requires="a14">
          <p:sp>
            <p:nvSpPr>
              <p:cNvPr id="11" name="TextBox 1"/>
              <p:cNvSpPr txBox="1"/>
              <p:nvPr/>
            </p:nvSpPr>
            <p:spPr>
              <a:xfrm>
                <a:off x="6774148" y="1958184"/>
                <a:ext cx="3082290" cy="369332"/>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b="1" i="1" smtClean="0">
                          <a:solidFill>
                            <a:schemeClr val="accent4"/>
                          </a:solidFill>
                          <a:latin typeface="Cambria Math" charset="0"/>
                        </a:rPr>
                        <m:t>𝒉</m:t>
                      </m:r>
                      <m:r>
                        <a:rPr lang="en-US" sz="2400" b="1" i="1" smtClean="0">
                          <a:solidFill>
                            <a:schemeClr val="accent4"/>
                          </a:solidFill>
                          <a:latin typeface="Cambria Math" charset="0"/>
                        </a:rPr>
                        <m:t>=  </m:t>
                      </m:r>
                      <m:r>
                        <a:rPr lang="el-GR" sz="2400" b="1" i="1" smtClean="0">
                          <a:solidFill>
                            <a:schemeClr val="accent4"/>
                          </a:solidFill>
                          <a:latin typeface="Cambria Math" charset="0"/>
                        </a:rPr>
                        <m:t>𝝈</m:t>
                      </m:r>
                      <m:r>
                        <a:rPr lang="el-GR" sz="2400" b="1" i="1" smtClean="0">
                          <a:solidFill>
                            <a:schemeClr val="accent4"/>
                          </a:solidFill>
                          <a:latin typeface="Cambria Math" charset="0"/>
                        </a:rPr>
                        <m:t>(</m:t>
                      </m:r>
                      <m:sSub>
                        <m:sSubPr>
                          <m:ctrlPr>
                            <a:rPr lang="en-US" sz="2400" b="1" i="1" smtClean="0">
                              <a:solidFill>
                                <a:schemeClr val="accent4"/>
                              </a:solidFill>
                              <a:latin typeface="Cambria Math" panose="02040503050406030204" pitchFamily="18" charset="0"/>
                            </a:rPr>
                          </m:ctrlPr>
                        </m:sSubPr>
                        <m:e>
                          <m:r>
                            <a:rPr lang="en-US" sz="2400" b="1" i="0" smtClean="0">
                              <a:solidFill>
                                <a:schemeClr val="accent4"/>
                              </a:solidFill>
                              <a:latin typeface="Cambria Math" charset="0"/>
                            </a:rPr>
                            <m:t>𝐖</m:t>
                          </m:r>
                        </m:e>
                        <m:sub>
                          <m:r>
                            <a:rPr lang="en-US" sz="2400" b="1" i="1" smtClean="0">
                              <a:solidFill>
                                <a:schemeClr val="accent4"/>
                              </a:solidFill>
                              <a:latin typeface="Cambria Math" charset="0"/>
                            </a:rPr>
                            <m:t>𝟏</m:t>
                          </m:r>
                        </m:sub>
                      </m:sSub>
                      <m:r>
                        <a:rPr lang="en-US" sz="2400" b="1" i="1" smtClean="0">
                          <a:solidFill>
                            <a:schemeClr val="accent4"/>
                          </a:solidFill>
                          <a:latin typeface="Cambria Math" charset="0"/>
                        </a:rPr>
                        <m:t>𝒙</m:t>
                      </m:r>
                      <m:r>
                        <a:rPr lang="en-US" sz="2400" b="1" i="1" smtClean="0">
                          <a:solidFill>
                            <a:schemeClr val="accent4"/>
                          </a:solidFill>
                          <a:latin typeface="Cambria Math" charset="0"/>
                        </a:rPr>
                        <m:t>+</m:t>
                      </m:r>
                      <m:sSub>
                        <m:sSubPr>
                          <m:ctrlPr>
                            <a:rPr lang="en-US" sz="2400" b="1" i="1" smtClean="0">
                              <a:solidFill>
                                <a:schemeClr val="accent4"/>
                              </a:solidFill>
                              <a:latin typeface="Cambria Math" panose="02040503050406030204" pitchFamily="18" charset="0"/>
                            </a:rPr>
                          </m:ctrlPr>
                        </m:sSubPr>
                        <m:e>
                          <m:r>
                            <a:rPr lang="en-US" sz="2400" b="1" i="1" smtClean="0">
                              <a:solidFill>
                                <a:schemeClr val="accent4"/>
                              </a:solidFill>
                              <a:latin typeface="Cambria Math" charset="0"/>
                            </a:rPr>
                            <m:t>𝒃</m:t>
                          </m:r>
                        </m:e>
                        <m:sub>
                          <m:r>
                            <a:rPr lang="en-US" sz="2400" b="1" i="1" smtClean="0">
                              <a:solidFill>
                                <a:schemeClr val="accent4"/>
                              </a:solidFill>
                              <a:latin typeface="Cambria Math" charset="0"/>
                            </a:rPr>
                            <m:t>𝟏</m:t>
                          </m:r>
                        </m:sub>
                      </m:sSub>
                      <m:r>
                        <a:rPr lang="en-US" sz="2400" b="1" i="1" smtClean="0">
                          <a:solidFill>
                            <a:schemeClr val="accent4"/>
                          </a:solidFill>
                          <a:latin typeface="Cambria Math" charset="0"/>
                        </a:rPr>
                        <m:t>)</m:t>
                      </m:r>
                    </m:oMath>
                  </m:oMathPara>
                </a14:m>
                <a:endParaRPr lang="el-GR" sz="2400" b="1" dirty="0">
                  <a:solidFill>
                    <a:schemeClr val="accent4"/>
                  </a:solidFill>
                </a:endParaRPr>
              </a:p>
            </p:txBody>
          </p:sp>
        </mc:Choice>
        <mc:Fallback xmlns="">
          <p:sp>
            <p:nvSpPr>
              <p:cNvPr id="11" name="TextBox 1"/>
              <p:cNvSpPr txBox="1">
                <a:spLocks noRot="1" noChangeAspect="1" noMove="1" noResize="1" noEditPoints="1" noAdjustHandles="1" noChangeArrowheads="1" noChangeShapeType="1" noTextEdit="1"/>
              </p:cNvSpPr>
              <p:nvPr/>
            </p:nvSpPr>
            <p:spPr>
              <a:xfrm>
                <a:off x="6774148" y="1958184"/>
                <a:ext cx="3082290" cy="369332"/>
              </a:xfrm>
              <a:prstGeom prst="rect">
                <a:avLst/>
              </a:prstGeom>
              <a:blipFill>
                <a:blip r:embed="rId4"/>
                <a:stretch>
                  <a:fillRect b="-344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3"/>
              <p:cNvSpPr txBox="1"/>
              <p:nvPr/>
            </p:nvSpPr>
            <p:spPr>
              <a:xfrm>
                <a:off x="7029693" y="2544343"/>
                <a:ext cx="2466894" cy="369332"/>
              </a:xfrm>
              <a:prstGeom prst="rect">
                <a:avLst/>
              </a:prstGeom>
              <a:noFill/>
            </p:spPr>
            <p:txBody>
              <a:bodyPr wrap="non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b="1" i="1" smtClean="0">
                          <a:solidFill>
                            <a:schemeClr val="accent3"/>
                          </a:solidFill>
                          <a:latin typeface="Cambria Math" charset="0"/>
                        </a:rPr>
                        <m:t>𝒚</m:t>
                      </m:r>
                      <m:r>
                        <a:rPr lang="en-US" sz="2400" b="1" i="1" smtClean="0">
                          <a:solidFill>
                            <a:schemeClr val="accent3"/>
                          </a:solidFill>
                          <a:latin typeface="Cambria Math" charset="0"/>
                        </a:rPr>
                        <m:t>=</m:t>
                      </m:r>
                      <m:r>
                        <a:rPr lang="el-GR" sz="2400" b="1" i="1" smtClean="0">
                          <a:solidFill>
                            <a:schemeClr val="accent3"/>
                          </a:solidFill>
                          <a:latin typeface="Cambria Math" charset="0"/>
                        </a:rPr>
                        <m:t>𝝈</m:t>
                      </m:r>
                      <m:r>
                        <a:rPr lang="el-GR" sz="2400" b="1" i="1" smtClean="0">
                          <a:solidFill>
                            <a:schemeClr val="accent3"/>
                          </a:solidFill>
                          <a:latin typeface="Cambria Math" charset="0"/>
                        </a:rPr>
                        <m:t>(</m:t>
                      </m:r>
                      <m:sSub>
                        <m:sSubPr>
                          <m:ctrlPr>
                            <a:rPr lang="en-US" sz="2400" b="1" i="1" smtClean="0">
                              <a:solidFill>
                                <a:schemeClr val="accent3"/>
                              </a:solidFill>
                              <a:latin typeface="Cambria Math" panose="02040503050406030204" pitchFamily="18" charset="0"/>
                            </a:rPr>
                          </m:ctrlPr>
                        </m:sSubPr>
                        <m:e>
                          <m:r>
                            <a:rPr lang="en-US" sz="2400" b="1" i="1" smtClean="0">
                              <a:solidFill>
                                <a:schemeClr val="accent3"/>
                              </a:solidFill>
                              <a:latin typeface="Cambria Math" charset="0"/>
                            </a:rPr>
                            <m:t>𝑾</m:t>
                          </m:r>
                        </m:e>
                        <m:sub>
                          <m:r>
                            <a:rPr lang="en-US" sz="2400" b="1" i="1" smtClean="0">
                              <a:solidFill>
                                <a:schemeClr val="accent3"/>
                              </a:solidFill>
                              <a:latin typeface="Cambria Math" charset="0"/>
                            </a:rPr>
                            <m:t>𝟐</m:t>
                          </m:r>
                        </m:sub>
                      </m:sSub>
                      <m:r>
                        <a:rPr lang="en-US" sz="2400" b="1" i="1" smtClean="0">
                          <a:solidFill>
                            <a:schemeClr val="accent3"/>
                          </a:solidFill>
                          <a:latin typeface="Cambria Math" charset="0"/>
                        </a:rPr>
                        <m:t>𝒉</m:t>
                      </m:r>
                      <m:r>
                        <a:rPr lang="en-US" sz="2400" b="1" i="1" smtClean="0">
                          <a:solidFill>
                            <a:schemeClr val="accent3"/>
                          </a:solidFill>
                          <a:latin typeface="Cambria Math" charset="0"/>
                        </a:rPr>
                        <m:t>+</m:t>
                      </m:r>
                      <m:sSub>
                        <m:sSubPr>
                          <m:ctrlPr>
                            <a:rPr lang="en-US" sz="2400" b="1" i="1" smtClean="0">
                              <a:solidFill>
                                <a:schemeClr val="accent3"/>
                              </a:solidFill>
                              <a:latin typeface="Cambria Math" panose="02040503050406030204" pitchFamily="18" charset="0"/>
                            </a:rPr>
                          </m:ctrlPr>
                        </m:sSubPr>
                        <m:e>
                          <m:r>
                            <a:rPr lang="en-US" sz="2400" b="1" i="1" smtClean="0">
                              <a:solidFill>
                                <a:schemeClr val="accent3"/>
                              </a:solidFill>
                              <a:latin typeface="Cambria Math" charset="0"/>
                            </a:rPr>
                            <m:t>𝒃</m:t>
                          </m:r>
                        </m:e>
                        <m:sub>
                          <m:r>
                            <a:rPr lang="en-US" sz="2400" b="1" i="1" smtClean="0">
                              <a:solidFill>
                                <a:schemeClr val="accent3"/>
                              </a:solidFill>
                              <a:latin typeface="Cambria Math" charset="0"/>
                            </a:rPr>
                            <m:t>𝟐</m:t>
                          </m:r>
                        </m:sub>
                      </m:sSub>
                      <m:r>
                        <a:rPr lang="en-US" sz="2400" b="1" i="1" smtClean="0">
                          <a:solidFill>
                            <a:schemeClr val="accent3"/>
                          </a:solidFill>
                          <a:latin typeface="Cambria Math" charset="0"/>
                        </a:rPr>
                        <m:t>)</m:t>
                      </m:r>
                    </m:oMath>
                  </m:oMathPara>
                </a14:m>
                <a:endParaRPr lang="el-GR" sz="2400" b="1" dirty="0">
                  <a:solidFill>
                    <a:schemeClr val="accent3"/>
                  </a:solidFill>
                </a:endParaRPr>
              </a:p>
            </p:txBody>
          </p:sp>
        </mc:Choice>
        <mc:Fallback xmlns="">
          <p:sp>
            <p:nvSpPr>
              <p:cNvPr id="12" name="TextBox 3"/>
              <p:cNvSpPr txBox="1">
                <a:spLocks noRot="1" noChangeAspect="1" noMove="1" noResize="1" noEditPoints="1" noAdjustHandles="1" noChangeArrowheads="1" noChangeShapeType="1" noTextEdit="1"/>
              </p:cNvSpPr>
              <p:nvPr/>
            </p:nvSpPr>
            <p:spPr>
              <a:xfrm>
                <a:off x="7029693" y="2544343"/>
                <a:ext cx="2466894" cy="369332"/>
              </a:xfrm>
              <a:prstGeom prst="rect">
                <a:avLst/>
              </a:prstGeom>
              <a:blipFill>
                <a:blip r:embed="rId5"/>
                <a:stretch>
                  <a:fillRect l="-2222" r="-3704" b="-344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3"/>
              <p:cNvSpPr txBox="1"/>
              <p:nvPr/>
            </p:nvSpPr>
            <p:spPr>
              <a:xfrm>
                <a:off x="3564530" y="5634203"/>
                <a:ext cx="418704" cy="40011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000" b="1" i="1" smtClean="0">
                          <a:solidFill>
                            <a:schemeClr val="accent4"/>
                          </a:solidFill>
                          <a:latin typeface="Cambria Math" charset="0"/>
                        </a:rPr>
                        <m:t>𝒉</m:t>
                      </m:r>
                    </m:oMath>
                  </m:oMathPara>
                </a14:m>
                <a:endParaRPr lang="el-GR" sz="2000" b="1" dirty="0"/>
              </a:p>
            </p:txBody>
          </p:sp>
        </mc:Choice>
        <mc:Fallback xmlns="">
          <p:sp>
            <p:nvSpPr>
              <p:cNvPr id="13" name="TextBox 13"/>
              <p:cNvSpPr txBox="1">
                <a:spLocks noRot="1" noChangeAspect="1" noMove="1" noResize="1" noEditPoints="1" noAdjustHandles="1" noChangeArrowheads="1" noChangeShapeType="1" noTextEdit="1"/>
              </p:cNvSpPr>
              <p:nvPr/>
            </p:nvSpPr>
            <p:spPr>
              <a:xfrm>
                <a:off x="3564530" y="5634203"/>
                <a:ext cx="418704" cy="40011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Ορθογώνιο 14"/>
              <p:cNvSpPr/>
              <p:nvPr/>
            </p:nvSpPr>
            <p:spPr>
              <a:xfrm>
                <a:off x="5059226" y="4428261"/>
                <a:ext cx="410690" cy="40011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000" b="1" i="1" smtClean="0">
                          <a:solidFill>
                            <a:schemeClr val="accent3"/>
                          </a:solidFill>
                          <a:latin typeface="Cambria Math" charset="0"/>
                        </a:rPr>
                        <m:t>𝒚</m:t>
                      </m:r>
                    </m:oMath>
                  </m:oMathPara>
                </a14:m>
                <a:endParaRPr lang="el-GR" sz="2000" b="1" dirty="0">
                  <a:solidFill>
                    <a:schemeClr val="accent3"/>
                  </a:solidFill>
                </a:endParaRPr>
              </a:p>
            </p:txBody>
          </p:sp>
        </mc:Choice>
        <mc:Fallback xmlns="">
          <p:sp>
            <p:nvSpPr>
              <p:cNvPr id="14" name="Ορθογώνιο 14"/>
              <p:cNvSpPr>
                <a:spLocks noRot="1" noChangeAspect="1" noMove="1" noResize="1" noEditPoints="1" noAdjustHandles="1" noChangeArrowheads="1" noChangeShapeType="1" noTextEdit="1"/>
              </p:cNvSpPr>
              <p:nvPr/>
            </p:nvSpPr>
            <p:spPr>
              <a:xfrm>
                <a:off x="5059226" y="4428261"/>
                <a:ext cx="410690" cy="400110"/>
              </a:xfrm>
              <a:prstGeom prst="rect">
                <a:avLst/>
              </a:prstGeom>
              <a:blipFill>
                <a:blip r:embed="rId7"/>
                <a:stretch>
                  <a:fillRect b="-75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Ορθογώνιο 15"/>
              <p:cNvSpPr/>
              <p:nvPr/>
            </p:nvSpPr>
            <p:spPr>
              <a:xfrm>
                <a:off x="2056342" y="5032055"/>
                <a:ext cx="404277" cy="40011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000" b="1" i="1" smtClean="0">
                          <a:solidFill>
                            <a:srgbClr val="FF0000"/>
                          </a:solidFill>
                          <a:latin typeface="Cambria Math" charset="0"/>
                        </a:rPr>
                        <m:t>𝒙</m:t>
                      </m:r>
                    </m:oMath>
                  </m:oMathPara>
                </a14:m>
                <a:endParaRPr lang="el-GR" b="1" dirty="0"/>
              </a:p>
            </p:txBody>
          </p:sp>
        </mc:Choice>
        <mc:Fallback xmlns="">
          <p:sp>
            <p:nvSpPr>
              <p:cNvPr id="15" name="Ορθογώνιο 15"/>
              <p:cNvSpPr>
                <a:spLocks noRot="1" noChangeAspect="1" noMove="1" noResize="1" noEditPoints="1" noAdjustHandles="1" noChangeArrowheads="1" noChangeShapeType="1" noTextEdit="1"/>
              </p:cNvSpPr>
              <p:nvPr/>
            </p:nvSpPr>
            <p:spPr>
              <a:xfrm>
                <a:off x="2056342" y="5032055"/>
                <a:ext cx="404277" cy="400110"/>
              </a:xfrm>
              <a:prstGeom prst="rect">
                <a:avLst/>
              </a:prstGeom>
              <a:blipFill>
                <a:blip r:embed="rId8"/>
                <a:stretch>
                  <a:fillRect/>
                </a:stretch>
              </a:blipFill>
            </p:spPr>
            <p:txBody>
              <a:bodyPr/>
              <a:lstStyle/>
              <a:p>
                <a:r>
                  <a:rPr lang="en-IN">
                    <a:noFill/>
                  </a:rPr>
                  <a:t> </a:t>
                </a:r>
              </a:p>
            </p:txBody>
          </p:sp>
        </mc:Fallback>
      </mc:AlternateContent>
      <p:grpSp>
        <p:nvGrpSpPr>
          <p:cNvPr id="16" name="Ομάδα 10"/>
          <p:cNvGrpSpPr/>
          <p:nvPr/>
        </p:nvGrpSpPr>
        <p:grpSpPr>
          <a:xfrm>
            <a:off x="5795525" y="4899379"/>
            <a:ext cx="4572000" cy="1200329"/>
            <a:chOff x="4245370" y="4873466"/>
            <a:chExt cx="4572000" cy="1200329"/>
          </a:xfrm>
        </p:grpSpPr>
        <p:sp>
          <p:nvSpPr>
            <p:cNvPr id="23" name="Rectangle 22"/>
            <p:cNvSpPr/>
            <p:nvPr/>
          </p:nvSpPr>
          <p:spPr>
            <a:xfrm>
              <a:off x="4245370" y="4873466"/>
              <a:ext cx="4572000" cy="1200329"/>
            </a:xfrm>
            <a:prstGeom prst="rect">
              <a:avLst/>
            </a:prstGeom>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smtClean="0"/>
                <a:t>4 </a:t>
              </a:r>
              <a:r>
                <a:rPr lang="en-US" dirty="0"/>
                <a:t>+ 2 = 6 neurons (not counting </a:t>
              </a:r>
              <a:r>
                <a:rPr lang="en-US" dirty="0" smtClean="0"/>
                <a:t>inputs)</a:t>
              </a:r>
            </a:p>
            <a:p>
              <a:pPr algn="ctr"/>
              <a:r>
                <a:rPr lang="en-US" dirty="0" smtClean="0"/>
                <a:t>[</a:t>
              </a:r>
              <a:r>
                <a:rPr lang="en-US" dirty="0"/>
                <a:t>3 x 4] + [4 x 2] = 20 weights </a:t>
              </a:r>
              <a:endParaRPr lang="en-US" dirty="0" smtClean="0"/>
            </a:p>
            <a:p>
              <a:pPr algn="ctr"/>
              <a:r>
                <a:rPr lang="en-US" dirty="0" smtClean="0"/>
                <a:t>4 </a:t>
              </a:r>
              <a:r>
                <a:rPr lang="en-US" dirty="0"/>
                <a:t>+ 2 = 6 </a:t>
              </a:r>
              <a:r>
                <a:rPr lang="en-US" dirty="0" smtClean="0"/>
                <a:t>biases</a:t>
              </a:r>
            </a:p>
            <a:p>
              <a:pPr algn="ctr"/>
              <a:r>
                <a:rPr lang="en-US" dirty="0" smtClean="0">
                  <a:solidFill>
                    <a:schemeClr val="accent2"/>
                  </a:solidFill>
                </a:rPr>
                <a:t>26</a:t>
              </a:r>
              <a:r>
                <a:rPr lang="en-US" dirty="0" smtClean="0"/>
                <a:t> </a:t>
              </a:r>
              <a:r>
                <a:rPr lang="en-US" dirty="0">
                  <a:solidFill>
                    <a:schemeClr val="accent2"/>
                  </a:solidFill>
                </a:rPr>
                <a:t>learnable </a:t>
              </a:r>
              <a:r>
                <a:rPr lang="en-US" b="1" dirty="0" smtClean="0">
                  <a:solidFill>
                    <a:schemeClr val="accent2"/>
                  </a:solidFill>
                </a:rPr>
                <a:t>parameters</a:t>
              </a:r>
              <a:endParaRPr lang="en-US" b="1" dirty="0">
                <a:solidFill>
                  <a:schemeClr val="accent2"/>
                </a:solidFill>
              </a:endParaRPr>
            </a:p>
          </p:txBody>
        </p:sp>
        <p:cxnSp>
          <p:nvCxnSpPr>
            <p:cNvPr id="24" name="Ευθεία γραμμή σύνδεσης 9"/>
            <p:cNvCxnSpPr/>
            <p:nvPr/>
          </p:nvCxnSpPr>
          <p:spPr>
            <a:xfrm>
              <a:off x="4434840" y="5765800"/>
              <a:ext cx="415788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Ορθογώνιο 17"/>
          <p:cNvSpPr/>
          <p:nvPr/>
        </p:nvSpPr>
        <p:spPr>
          <a:xfrm>
            <a:off x="8315293" y="1212847"/>
            <a:ext cx="1067921"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Weights</a:t>
            </a:r>
            <a:endParaRPr lang="en-US" dirty="0"/>
          </a:p>
        </p:txBody>
      </p:sp>
      <p:sp>
        <p:nvSpPr>
          <p:cNvPr id="18" name="Ορθογώνιο 18"/>
          <p:cNvSpPr/>
          <p:nvPr/>
        </p:nvSpPr>
        <p:spPr>
          <a:xfrm>
            <a:off x="6181802" y="3209915"/>
            <a:ext cx="2406428"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Activation </a:t>
            </a:r>
            <a:r>
              <a:rPr lang="en-US" dirty="0" smtClean="0"/>
              <a:t>functions</a:t>
            </a:r>
            <a:endParaRPr lang="en-US" dirty="0"/>
          </a:p>
        </p:txBody>
      </p:sp>
      <p:cxnSp>
        <p:nvCxnSpPr>
          <p:cNvPr id="19" name="Ευθύγραμμο βέλος σύνδεσης 20"/>
          <p:cNvCxnSpPr>
            <a:stCxn id="17" idx="2"/>
            <a:endCxn id="11" idx="0"/>
          </p:cNvCxnSpPr>
          <p:nvPr/>
        </p:nvCxnSpPr>
        <p:spPr>
          <a:xfrm flipH="1">
            <a:off x="8315293" y="1582179"/>
            <a:ext cx="533961" cy="3760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Ευθύγραμμο βέλος σύνδεσης 22"/>
          <p:cNvCxnSpPr>
            <a:stCxn id="17" idx="2"/>
            <a:endCxn id="12" idx="0"/>
          </p:cNvCxnSpPr>
          <p:nvPr/>
        </p:nvCxnSpPr>
        <p:spPr>
          <a:xfrm flipH="1">
            <a:off x="8263140" y="1582179"/>
            <a:ext cx="586114" cy="9621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Ευθύγραμμο βέλος σύνδεσης 24"/>
          <p:cNvCxnSpPr>
            <a:stCxn id="18" idx="0"/>
          </p:cNvCxnSpPr>
          <p:nvPr/>
        </p:nvCxnSpPr>
        <p:spPr>
          <a:xfrm flipV="1">
            <a:off x="7385016" y="2881365"/>
            <a:ext cx="325909" cy="328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Ευθύγραμμο βέλος σύνδεσης 26"/>
          <p:cNvCxnSpPr>
            <a:stCxn id="18" idx="0"/>
          </p:cNvCxnSpPr>
          <p:nvPr/>
        </p:nvCxnSpPr>
        <p:spPr>
          <a:xfrm flipV="1">
            <a:off x="7385016" y="2327516"/>
            <a:ext cx="474499" cy="8823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88174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16567" y="372269"/>
            <a:ext cx="10537233" cy="5804694"/>
          </a:xfrm>
          <a:prstGeom prst="rect">
            <a:avLst/>
          </a:prstGeom>
        </p:spPr>
      </p:pic>
    </p:spTree>
    <p:extLst>
      <p:ext uri="{BB962C8B-B14F-4D97-AF65-F5344CB8AC3E}">
        <p14:creationId xmlns:p14="http://schemas.microsoft.com/office/powerpoint/2010/main" val="34967262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9507"/>
          </a:xfrm>
        </p:spPr>
        <p:txBody>
          <a:bodyPr>
            <a:normAutofit fontScale="90000"/>
          </a:bodyPr>
          <a:lstStyle/>
          <a:p>
            <a:r>
              <a:rPr lang="en-US" dirty="0"/>
              <a:t>Training</a:t>
            </a:r>
            <a:br>
              <a:rPr lang="en-US" dirty="0"/>
            </a:br>
            <a:endParaRPr lang="en-IN" dirty="0"/>
          </a:p>
        </p:txBody>
      </p:sp>
      <p:sp>
        <p:nvSpPr>
          <p:cNvPr id="4" name="Title 1"/>
          <p:cNvSpPr txBox="1">
            <a:spLocks/>
          </p:cNvSpPr>
          <p:nvPr/>
        </p:nvSpPr>
        <p:spPr>
          <a:xfrm>
            <a:off x="2025120" y="212694"/>
            <a:ext cx="8041440" cy="858837"/>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Ορθογώνιο 2"/>
          <p:cNvSpPr/>
          <p:nvPr/>
        </p:nvSpPr>
        <p:spPr>
          <a:xfrm>
            <a:off x="1829440" y="1176079"/>
            <a:ext cx="1708704" cy="141264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smtClean="0"/>
              <a:t>Sample labeled data</a:t>
            </a:r>
          </a:p>
          <a:p>
            <a:pPr algn="ctr"/>
            <a:r>
              <a:rPr lang="en-US" dirty="0" smtClean="0"/>
              <a:t>(</a:t>
            </a:r>
            <a:r>
              <a:rPr lang="en-US" sz="2000" b="1" dirty="0" smtClean="0">
                <a:solidFill>
                  <a:schemeClr val="bg1"/>
                </a:solidFill>
              </a:rPr>
              <a:t>batch</a:t>
            </a:r>
            <a:r>
              <a:rPr lang="en-US" dirty="0" smtClean="0"/>
              <a:t>)</a:t>
            </a:r>
            <a:endParaRPr lang="el-GR" dirty="0"/>
          </a:p>
        </p:txBody>
      </p:sp>
      <p:sp>
        <p:nvSpPr>
          <p:cNvPr id="6" name="Ορθογώνιο 6"/>
          <p:cNvSpPr/>
          <p:nvPr/>
        </p:nvSpPr>
        <p:spPr>
          <a:xfrm>
            <a:off x="3997687" y="1176079"/>
            <a:ext cx="1708704" cy="141264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000" b="1" dirty="0" smtClean="0">
                <a:solidFill>
                  <a:schemeClr val="bg1"/>
                </a:solidFill>
              </a:rPr>
              <a:t>Forward</a:t>
            </a:r>
            <a:r>
              <a:rPr lang="en-US" sz="2000" dirty="0" smtClean="0">
                <a:solidFill>
                  <a:schemeClr val="bg1"/>
                </a:solidFill>
              </a:rPr>
              <a:t> </a:t>
            </a:r>
            <a:r>
              <a:rPr lang="en-US" dirty="0" smtClean="0"/>
              <a:t>it through the network, get predictions</a:t>
            </a:r>
            <a:endParaRPr lang="el-GR" dirty="0"/>
          </a:p>
        </p:txBody>
      </p:sp>
      <p:sp>
        <p:nvSpPr>
          <p:cNvPr id="7" name="Ορθογώνιο 7"/>
          <p:cNvSpPr/>
          <p:nvPr/>
        </p:nvSpPr>
        <p:spPr>
          <a:xfrm>
            <a:off x="6165934" y="1176079"/>
            <a:ext cx="1708704" cy="141264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000" b="1" dirty="0" smtClean="0">
                <a:solidFill>
                  <a:schemeClr val="bg1"/>
                </a:solidFill>
              </a:rPr>
              <a:t>Back-propagate</a:t>
            </a:r>
            <a:r>
              <a:rPr lang="en-US" dirty="0" smtClean="0"/>
              <a:t> the errors</a:t>
            </a:r>
            <a:endParaRPr lang="el-GR" dirty="0"/>
          </a:p>
        </p:txBody>
      </p:sp>
      <p:sp>
        <p:nvSpPr>
          <p:cNvPr id="8" name="Ορθογώνιο 8"/>
          <p:cNvSpPr/>
          <p:nvPr/>
        </p:nvSpPr>
        <p:spPr>
          <a:xfrm>
            <a:off x="8334181" y="1176079"/>
            <a:ext cx="1708704" cy="141264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000" b="1" dirty="0" smtClean="0"/>
              <a:t>Update</a:t>
            </a:r>
            <a:r>
              <a:rPr lang="en-US" sz="2000" dirty="0" smtClean="0"/>
              <a:t> </a:t>
            </a:r>
            <a:r>
              <a:rPr lang="en-US" dirty="0" smtClean="0"/>
              <a:t>the network weights</a:t>
            </a:r>
            <a:endParaRPr lang="el-GR" dirty="0"/>
          </a:p>
        </p:txBody>
      </p:sp>
      <p:cxnSp>
        <p:nvCxnSpPr>
          <p:cNvPr id="9" name="Ευθύγραμμο βέλος σύνδεσης 10"/>
          <p:cNvCxnSpPr>
            <a:stCxn id="5" idx="3"/>
            <a:endCxn id="6" idx="1"/>
          </p:cNvCxnSpPr>
          <p:nvPr/>
        </p:nvCxnSpPr>
        <p:spPr>
          <a:xfrm>
            <a:off x="3538144" y="1882403"/>
            <a:ext cx="4595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Ευθύγραμμο βέλος σύνδεσης 11"/>
          <p:cNvCxnSpPr/>
          <p:nvPr/>
        </p:nvCxnSpPr>
        <p:spPr>
          <a:xfrm>
            <a:off x="5706391" y="1882403"/>
            <a:ext cx="4595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Ευθύγραμμο βέλος σύνδεσης 12"/>
          <p:cNvCxnSpPr/>
          <p:nvPr/>
        </p:nvCxnSpPr>
        <p:spPr>
          <a:xfrm>
            <a:off x="7874638" y="1893175"/>
            <a:ext cx="4595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Γωνιώδης σύνδεση 14"/>
          <p:cNvCxnSpPr>
            <a:stCxn id="8" idx="2"/>
            <a:endCxn id="5" idx="2"/>
          </p:cNvCxnSpPr>
          <p:nvPr/>
        </p:nvCxnSpPr>
        <p:spPr>
          <a:xfrm rot="5400000">
            <a:off x="5936163" y="-663643"/>
            <a:ext cx="12700" cy="6504741"/>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Εικόνα 19"/>
          <p:cNvPicPr>
            <a:picLocks noChangeAspect="1"/>
          </p:cNvPicPr>
          <p:nvPr/>
        </p:nvPicPr>
        <p:blipFill>
          <a:blip r:embed="rId2"/>
          <a:stretch>
            <a:fillRect/>
          </a:stretch>
        </p:blipFill>
        <p:spPr>
          <a:xfrm>
            <a:off x="1829439" y="4391134"/>
            <a:ext cx="3526331" cy="2032048"/>
          </a:xfrm>
          <a:prstGeom prst="rect">
            <a:avLst/>
          </a:prstGeom>
        </p:spPr>
      </p:pic>
      <mc:AlternateContent xmlns:mc="http://schemas.openxmlformats.org/markup-compatibility/2006" xmlns:a14="http://schemas.microsoft.com/office/drawing/2010/main">
        <mc:Choice Requires="a14">
          <p:sp>
            <p:nvSpPr>
              <p:cNvPr id="15" name="TextBox 20"/>
              <p:cNvSpPr txBox="1"/>
              <p:nvPr/>
            </p:nvSpPr>
            <p:spPr>
              <a:xfrm>
                <a:off x="1829440" y="3403621"/>
                <a:ext cx="5880100"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Optimize (min. or max.) </a:t>
                </a:r>
                <a:r>
                  <a:rPr lang="en-US" b="1" dirty="0" smtClean="0">
                    <a:solidFill>
                      <a:schemeClr val="tx1"/>
                    </a:solidFill>
                  </a:rPr>
                  <a:t>objective/cost function </a:t>
                </a:r>
                <a14:m>
                  <m:oMath xmlns:m="http://schemas.openxmlformats.org/officeDocument/2006/math">
                    <m:r>
                      <a:rPr lang="en-US" b="1" i="1" smtClean="0">
                        <a:solidFill>
                          <a:schemeClr val="tx1"/>
                        </a:solidFill>
                        <a:latin typeface="Cambria Math" charset="0"/>
                      </a:rPr>
                      <m:t>𝑱</m:t>
                    </m:r>
                    <m:r>
                      <a:rPr lang="en-US" b="1" i="1" smtClean="0">
                        <a:solidFill>
                          <a:schemeClr val="tx1"/>
                        </a:solidFill>
                        <a:latin typeface="Cambria Math" charset="0"/>
                      </a:rPr>
                      <m:t>(</m:t>
                    </m:r>
                    <m:r>
                      <a:rPr lang="el-GR" b="1" i="1" smtClean="0">
                        <a:solidFill>
                          <a:schemeClr val="tx1"/>
                        </a:solidFill>
                        <a:latin typeface="Cambria Math" charset="0"/>
                      </a:rPr>
                      <m:t>𝜽</m:t>
                    </m:r>
                    <m:r>
                      <a:rPr lang="el-GR" b="1" i="1" smtClean="0">
                        <a:solidFill>
                          <a:schemeClr val="tx1"/>
                        </a:solidFill>
                        <a:latin typeface="Cambria Math" charset="0"/>
                      </a:rPr>
                      <m:t>)</m:t>
                    </m:r>
                  </m:oMath>
                </a14:m>
                <a:endParaRPr lang="en-US" b="1" dirty="0" smtClean="0">
                  <a:solidFill>
                    <a:schemeClr val="tx1"/>
                  </a:solidFill>
                </a:endParaRPr>
              </a:p>
              <a:p>
                <a:r>
                  <a:rPr lang="en-US" dirty="0"/>
                  <a:t>Generate </a:t>
                </a:r>
                <a:r>
                  <a:rPr lang="en-US" b="1" dirty="0" smtClean="0"/>
                  <a:t>error </a:t>
                </a:r>
                <a:r>
                  <a:rPr lang="en-US" b="1" dirty="0"/>
                  <a:t>signal </a:t>
                </a:r>
                <a:r>
                  <a:rPr lang="en-US" dirty="0"/>
                  <a:t>that </a:t>
                </a:r>
                <a:r>
                  <a:rPr lang="en-US" dirty="0" smtClean="0"/>
                  <a:t>measures difference </a:t>
                </a:r>
                <a:r>
                  <a:rPr lang="en-US" dirty="0"/>
                  <a:t>between predictions and target </a:t>
                </a:r>
                <a:r>
                  <a:rPr lang="en-US" dirty="0" smtClean="0"/>
                  <a:t>values</a:t>
                </a:r>
              </a:p>
            </p:txBody>
          </p:sp>
        </mc:Choice>
        <mc:Fallback xmlns="">
          <p:sp>
            <p:nvSpPr>
              <p:cNvPr id="15" name="TextBox 20"/>
              <p:cNvSpPr txBox="1">
                <a:spLocks noRot="1" noChangeAspect="1" noMove="1" noResize="1" noEditPoints="1" noAdjustHandles="1" noChangeArrowheads="1" noChangeShapeType="1" noTextEdit="1"/>
              </p:cNvSpPr>
              <p:nvPr/>
            </p:nvSpPr>
            <p:spPr>
              <a:xfrm>
                <a:off x="1829440" y="3403621"/>
                <a:ext cx="5880100" cy="923330"/>
              </a:xfrm>
              <a:prstGeom prst="rect">
                <a:avLst/>
              </a:prstGeom>
              <a:blipFill>
                <a:blip r:embed="rId3"/>
                <a:stretch>
                  <a:fillRect l="-829" t="-3289" b="-9211"/>
                </a:stretch>
              </a:blipFill>
            </p:spPr>
            <p:txBody>
              <a:bodyPr/>
              <a:lstStyle/>
              <a:p>
                <a:r>
                  <a:rPr lang="en-IN">
                    <a:noFill/>
                  </a:rPr>
                  <a:t> </a:t>
                </a:r>
              </a:p>
            </p:txBody>
          </p:sp>
        </mc:Fallback>
      </mc:AlternateContent>
      <p:sp>
        <p:nvSpPr>
          <p:cNvPr id="16" name="TextBox 22"/>
          <p:cNvSpPr txBox="1"/>
          <p:nvPr/>
        </p:nvSpPr>
        <p:spPr>
          <a:xfrm>
            <a:off x="5942513" y="4778220"/>
            <a:ext cx="5701481" cy="14773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Use error </a:t>
            </a:r>
            <a:r>
              <a:rPr lang="en-US" dirty="0"/>
              <a:t>signal to change the </a:t>
            </a:r>
            <a:r>
              <a:rPr lang="en-US" b="1" dirty="0"/>
              <a:t>weights</a:t>
            </a:r>
            <a:r>
              <a:rPr lang="en-US" dirty="0"/>
              <a:t> </a:t>
            </a:r>
            <a:r>
              <a:rPr lang="en-US" dirty="0" smtClean="0"/>
              <a:t>and get </a:t>
            </a:r>
            <a:r>
              <a:rPr lang="en-US" dirty="0"/>
              <a:t>more accurate predictions </a:t>
            </a:r>
          </a:p>
          <a:p>
            <a:r>
              <a:rPr lang="en-US" dirty="0"/>
              <a:t>Subtracting a fraction of the </a:t>
            </a:r>
            <a:r>
              <a:rPr lang="en-US" b="1" dirty="0"/>
              <a:t>gradient</a:t>
            </a:r>
            <a:r>
              <a:rPr lang="en-US" dirty="0"/>
              <a:t> moves you towards the </a:t>
            </a:r>
            <a:r>
              <a:rPr lang="en-US" b="1" dirty="0"/>
              <a:t>(local) minimum of the cost function</a:t>
            </a:r>
            <a:endParaRPr lang="el-GR" b="1" dirty="0"/>
          </a:p>
          <a:p>
            <a:endParaRPr lang="el-GR" dirty="0"/>
          </a:p>
        </p:txBody>
      </p:sp>
    </p:spTree>
    <p:extLst>
      <p:ext uri="{BB962C8B-B14F-4D97-AF65-F5344CB8AC3E}">
        <p14:creationId xmlns:p14="http://schemas.microsoft.com/office/powerpoint/2010/main" val="3978530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Kinds of Deep Neural Nets</a:t>
            </a:r>
            <a:endParaRPr lang="en-IN" dirty="0"/>
          </a:p>
        </p:txBody>
      </p:sp>
      <p:sp>
        <p:nvSpPr>
          <p:cNvPr id="3" name="Content Placeholder 2"/>
          <p:cNvSpPr>
            <a:spLocks noGrp="1"/>
          </p:cNvSpPr>
          <p:nvPr>
            <p:ph idx="1"/>
          </p:nvPr>
        </p:nvSpPr>
        <p:spPr/>
        <p:txBody>
          <a:bodyPr/>
          <a:lstStyle/>
          <a:p>
            <a:r>
              <a:rPr lang="en-IN" dirty="0" smtClean="0"/>
              <a:t>Convolutional Neural Nets:</a:t>
            </a:r>
          </a:p>
          <a:p>
            <a:pPr lvl="1"/>
            <a:r>
              <a:rPr lang="en-IN" dirty="0" smtClean="0"/>
              <a:t>Image Recognition</a:t>
            </a:r>
          </a:p>
          <a:p>
            <a:pPr lvl="1"/>
            <a:r>
              <a:rPr lang="en-IN" dirty="0" smtClean="0"/>
              <a:t>Convolve: rollup to higher levels of abstraction in feature sets</a:t>
            </a:r>
            <a:endParaRPr lang="en-IN" dirty="0"/>
          </a:p>
          <a:p>
            <a:pPr marL="0" indent="0">
              <a:buNone/>
            </a:pPr>
            <a:endParaRPr lang="en-IN" dirty="0"/>
          </a:p>
          <a:p>
            <a:r>
              <a:rPr lang="en-IN" dirty="0" smtClean="0"/>
              <a:t>Recurrent Neural Nets:</a:t>
            </a:r>
          </a:p>
          <a:p>
            <a:pPr lvl="1"/>
            <a:r>
              <a:rPr lang="en-IN" dirty="0" smtClean="0"/>
              <a:t>Speech, text, audio recognition</a:t>
            </a:r>
          </a:p>
          <a:p>
            <a:pPr lvl="1"/>
            <a:r>
              <a:rPr lang="en-IN" dirty="0" smtClean="0"/>
              <a:t>Recur: iterate over sequential inputs with memory function</a:t>
            </a:r>
          </a:p>
          <a:p>
            <a:pPr lvl="1"/>
            <a:r>
              <a:rPr lang="en-IN" dirty="0" smtClean="0"/>
              <a:t>LSTM(Long Short term Memory) remembers sequences and avoids gradient vanishing</a:t>
            </a:r>
          </a:p>
        </p:txBody>
      </p:sp>
    </p:spTree>
    <p:extLst>
      <p:ext uri="{BB962C8B-B14F-4D97-AF65-F5344CB8AC3E}">
        <p14:creationId xmlns:p14="http://schemas.microsoft.com/office/powerpoint/2010/main" val="418507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731" y="77742"/>
            <a:ext cx="10515600" cy="706029"/>
          </a:xfrm>
        </p:spPr>
        <p:txBody>
          <a:bodyPr/>
          <a:lstStyle/>
          <a:p>
            <a:r>
              <a:rPr lang="en-IN" dirty="0" smtClean="0"/>
              <a:t>Flowchart for Find S</a:t>
            </a:r>
            <a:endParaRPr lang="en-IN" dirty="0"/>
          </a:p>
        </p:txBody>
      </p:sp>
      <p:pic>
        <p:nvPicPr>
          <p:cNvPr id="2050" name="Picture 2" descr="flowchart-find-s algorithm in machine learning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936" y="1027611"/>
            <a:ext cx="6104709" cy="5096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38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of Solution	</a:t>
            </a:r>
            <a:endParaRPr lang="en-IN" dirty="0"/>
          </a:p>
        </p:txBody>
      </p:sp>
      <p:sp>
        <p:nvSpPr>
          <p:cNvPr id="3" name="Content Placeholder 2"/>
          <p:cNvSpPr>
            <a:spLocks noGrp="1"/>
          </p:cNvSpPr>
          <p:nvPr>
            <p:ph idx="1"/>
          </p:nvPr>
        </p:nvSpPr>
        <p:spPr/>
        <p:txBody>
          <a:bodyPr/>
          <a:lstStyle/>
          <a:p>
            <a:r>
              <a:rPr lang="en-IN" dirty="0"/>
              <a:t>h = {</a:t>
            </a:r>
            <a:r>
              <a:rPr lang="el-GR" dirty="0"/>
              <a:t>ϕ, ϕ, ϕ, ϕ, ϕ, ϕ</a:t>
            </a:r>
            <a:r>
              <a:rPr lang="el-GR" dirty="0" smtClean="0"/>
              <a:t>}</a:t>
            </a:r>
            <a:endParaRPr lang="en-IN" dirty="0" smtClean="0"/>
          </a:p>
          <a:p>
            <a:r>
              <a:rPr lang="en-US" dirty="0" smtClean="0"/>
              <a:t>For sample 1, h </a:t>
            </a:r>
            <a:r>
              <a:rPr lang="en-US" dirty="0"/>
              <a:t>= { GREEN, HARD, NO, WRINKLED </a:t>
            </a:r>
            <a:r>
              <a:rPr lang="en-US" dirty="0" smtClean="0"/>
              <a:t>}</a:t>
            </a:r>
          </a:p>
          <a:p>
            <a:r>
              <a:rPr lang="en-IN" dirty="0" smtClean="0"/>
              <a:t>For sample 4, </a:t>
            </a:r>
            <a:r>
              <a:rPr lang="en-IN" dirty="0"/>
              <a:t>h = { ?, HARD, NO, WRINKLED </a:t>
            </a:r>
            <a:r>
              <a:rPr lang="en-IN" dirty="0" smtClean="0"/>
              <a:t>}</a:t>
            </a:r>
          </a:p>
          <a:p>
            <a:r>
              <a:rPr lang="en-IN" dirty="0" smtClean="0"/>
              <a:t>For sample 5, </a:t>
            </a:r>
            <a:r>
              <a:rPr lang="en-IN" dirty="0"/>
              <a:t>h = { ?, ?, ?, ? </a:t>
            </a:r>
            <a:r>
              <a:rPr lang="en-IN" dirty="0" smtClean="0"/>
              <a:t>}</a:t>
            </a:r>
          </a:p>
          <a:p>
            <a:r>
              <a:rPr lang="en-IN" dirty="0" smtClean="0"/>
              <a:t>No need to consider 6 and 7 samples.</a:t>
            </a:r>
            <a:endParaRPr lang="en-IN" dirty="0"/>
          </a:p>
        </p:txBody>
      </p:sp>
    </p:spTree>
    <p:extLst>
      <p:ext uri="{BB962C8B-B14F-4D97-AF65-F5344CB8AC3E}">
        <p14:creationId xmlns:p14="http://schemas.microsoft.com/office/powerpoint/2010/main" val="2539290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IN" dirty="0"/>
          </a:p>
        </p:txBody>
      </p:sp>
      <p:sp>
        <p:nvSpPr>
          <p:cNvPr id="3" name="Content Placeholder 2"/>
          <p:cNvSpPr>
            <a:spLocks noGrp="1"/>
          </p:cNvSpPr>
          <p:nvPr>
            <p:ph idx="1"/>
          </p:nvPr>
        </p:nvSpPr>
        <p:spPr/>
        <p:txBody>
          <a:bodyPr/>
          <a:lstStyle/>
          <a:p>
            <a:r>
              <a:rPr lang="en-IN" dirty="0" smtClean="0"/>
              <a:t>We know that planning about future is very necessary for the every business firm, every govt. institute, every individual and every country.</a:t>
            </a:r>
          </a:p>
          <a:p>
            <a:r>
              <a:rPr lang="en-IN" dirty="0"/>
              <a:t>Time Series data can be found in many applications </a:t>
            </a:r>
            <a:r>
              <a:rPr lang="en-US" dirty="0"/>
              <a:t>economics, social sciences, finance, epidemiology, and the physical sciences.</a:t>
            </a:r>
          </a:p>
          <a:p>
            <a:endParaRPr lang="en-IN" dirty="0"/>
          </a:p>
        </p:txBody>
      </p:sp>
    </p:spTree>
    <p:extLst>
      <p:ext uri="{BB962C8B-B14F-4D97-AF65-F5344CB8AC3E}">
        <p14:creationId xmlns:p14="http://schemas.microsoft.com/office/powerpoint/2010/main" val="1386964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of Time Series</a:t>
            </a:r>
            <a:endParaRPr lang="en-IN" dirty="0"/>
          </a:p>
        </p:txBody>
      </p:sp>
      <p:sp>
        <p:nvSpPr>
          <p:cNvPr id="3" name="Content Placeholder 2"/>
          <p:cNvSpPr>
            <a:spLocks noGrp="1"/>
          </p:cNvSpPr>
          <p:nvPr>
            <p:ph idx="1"/>
          </p:nvPr>
        </p:nvSpPr>
        <p:spPr/>
        <p:txBody>
          <a:bodyPr>
            <a:normAutofit/>
          </a:bodyPr>
          <a:lstStyle/>
          <a:p>
            <a:r>
              <a:rPr lang="en-IN" dirty="0" smtClean="0"/>
              <a:t>It is a statistical technique deals with time series data and trend analysis.</a:t>
            </a:r>
          </a:p>
          <a:p>
            <a:r>
              <a:rPr lang="en-IN" dirty="0" smtClean="0"/>
              <a:t>Time Series data means data in a particular time periods or intervals.</a:t>
            </a:r>
          </a:p>
          <a:p>
            <a:r>
              <a:rPr lang="en-US" dirty="0"/>
              <a:t>Time series data is data that is collected at different points in time</a:t>
            </a:r>
            <a:r>
              <a:rPr lang="en-US" dirty="0" smtClean="0"/>
              <a:t>.</a:t>
            </a:r>
          </a:p>
          <a:p>
            <a:r>
              <a:rPr lang="en-US" dirty="0"/>
              <a:t>D</a:t>
            </a:r>
            <a:r>
              <a:rPr lang="en-US" dirty="0" smtClean="0"/>
              <a:t>ata </a:t>
            </a:r>
            <a:r>
              <a:rPr lang="en-US" dirty="0"/>
              <a:t>points in time series are collected at adjacent time periods there is potential for correlation between observations</a:t>
            </a:r>
            <a:r>
              <a:rPr lang="en-US" dirty="0" smtClean="0"/>
              <a:t>.</a:t>
            </a:r>
            <a:endParaRPr lang="en-IN" dirty="0"/>
          </a:p>
          <a:p>
            <a:r>
              <a:rPr lang="en-US" dirty="0" smtClean="0"/>
              <a:t>Example :  Global air pollution from the Countries, </a:t>
            </a:r>
            <a:r>
              <a:rPr lang="en-IN" dirty="0"/>
              <a:t>unemployment </a:t>
            </a:r>
            <a:r>
              <a:rPr lang="en-IN" dirty="0" smtClean="0"/>
              <a:t>rates in India </a:t>
            </a:r>
            <a:r>
              <a:rPr lang="en-IN" dirty="0" err="1" smtClean="0"/>
              <a:t>etc</a:t>
            </a:r>
            <a:r>
              <a:rPr lang="en-US" dirty="0"/>
              <a:t/>
            </a:r>
            <a:br>
              <a:rPr lang="en-US" dirty="0"/>
            </a:br>
            <a:endParaRPr lang="en-US" dirty="0" smtClean="0"/>
          </a:p>
        </p:txBody>
      </p:sp>
    </p:spTree>
    <p:extLst>
      <p:ext uri="{BB962C8B-B14F-4D97-AF65-F5344CB8AC3E}">
        <p14:creationId xmlns:p14="http://schemas.microsoft.com/office/powerpoint/2010/main" val="2079377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2197</TotalTime>
  <Words>2467</Words>
  <Application>Microsoft Office PowerPoint</Application>
  <PresentationFormat>Widescreen</PresentationFormat>
  <Paragraphs>310</Paragraphs>
  <Slides>58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Arial</vt:lpstr>
      <vt:lpstr>Calibri</vt:lpstr>
      <vt:lpstr>Calibri Light</vt:lpstr>
      <vt:lpstr>Cambria Math</vt:lpstr>
      <vt:lpstr>Comic Sans MS</vt:lpstr>
      <vt:lpstr>Tahoma</vt:lpstr>
      <vt:lpstr>Times New Roman</vt:lpstr>
      <vt:lpstr>Verdana</vt:lpstr>
      <vt:lpstr>Wingdings</vt:lpstr>
      <vt:lpstr>Office Theme</vt:lpstr>
      <vt:lpstr>UNIT -3</vt:lpstr>
      <vt:lpstr>Find S Algorithm: Most Specific to most general hypothesis </vt:lpstr>
      <vt:lpstr>Algorithm</vt:lpstr>
      <vt:lpstr>Hypothesis Representation</vt:lpstr>
      <vt:lpstr>PowerPoint Presentation</vt:lpstr>
      <vt:lpstr>Flowchart for Find S</vt:lpstr>
      <vt:lpstr>Steps of Solution </vt:lpstr>
      <vt:lpstr>Introduction </vt:lpstr>
      <vt:lpstr>Analysis of Time Series</vt:lpstr>
      <vt:lpstr>PowerPoint Presentation</vt:lpstr>
      <vt:lpstr>Mathematical presentation of Time series</vt:lpstr>
      <vt:lpstr>Objectives of Time series analysis </vt:lpstr>
      <vt:lpstr>Importance of Time Series Analysis </vt:lpstr>
      <vt:lpstr>Components in Time Series</vt:lpstr>
      <vt:lpstr>Trend</vt:lpstr>
      <vt:lpstr>Seasonal Variations</vt:lpstr>
      <vt:lpstr>Cyclic Variations </vt:lpstr>
      <vt:lpstr>Irregular variation</vt:lpstr>
      <vt:lpstr>Mathematical models- Additive model</vt:lpstr>
      <vt:lpstr>Multiplicative model</vt:lpstr>
      <vt:lpstr>Linear Time Series Analysis</vt:lpstr>
      <vt:lpstr>Simple Autoregressive (AR) </vt:lpstr>
      <vt:lpstr>Simple moving-average (MA) models</vt:lpstr>
      <vt:lpstr>Auto-Regressive Integrated Moving Average</vt:lpstr>
      <vt:lpstr>NonLinear Dynamics</vt:lpstr>
      <vt:lpstr>Nonlinear ordinary differential equations</vt:lpstr>
      <vt:lpstr>Non linear ordinary differential equations</vt:lpstr>
      <vt:lpstr>Nonlinear dynamical systems represented by partial differential equations</vt:lpstr>
      <vt:lpstr>Rule Induction</vt:lpstr>
      <vt:lpstr>PowerPoint Presentation</vt:lpstr>
      <vt:lpstr>PowerPoint Presentation</vt:lpstr>
      <vt:lpstr>PowerPoint Presentation</vt:lpstr>
      <vt:lpstr>Rule Induction Rule Induction Using Sequential Covering Algorithm</vt:lpstr>
      <vt:lpstr>PowerPoint Presentation</vt:lpstr>
      <vt:lpstr>PowerPoint Presentation</vt:lpstr>
      <vt:lpstr>PowerPoint Presentation</vt:lpstr>
      <vt:lpstr>Human Brain</vt:lpstr>
      <vt:lpstr>Human Brain</vt:lpstr>
      <vt:lpstr>Neural Network</vt:lpstr>
      <vt:lpstr>Properties of Neural Network</vt:lpstr>
      <vt:lpstr>Artificial Neuron</vt:lpstr>
      <vt:lpstr>An artificial neuron</vt:lpstr>
      <vt:lpstr>Activation functions</vt:lpstr>
      <vt:lpstr>Artificial Neural Network</vt:lpstr>
      <vt:lpstr>Single layer Feed Forward Network</vt:lpstr>
      <vt:lpstr>Supervised Learning</vt:lpstr>
      <vt:lpstr>Parameters </vt:lpstr>
      <vt:lpstr>PowerPoint Presentation</vt:lpstr>
      <vt:lpstr>Learning- backpropagation</vt:lpstr>
      <vt:lpstr>Backpropagation Convergence</vt:lpstr>
      <vt:lpstr>Multi Layered Neural Network</vt:lpstr>
      <vt:lpstr>PowerPoint Presentation</vt:lpstr>
      <vt:lpstr>Definition of Deep Learning </vt:lpstr>
      <vt:lpstr>What is Deep Learning (DL) ? </vt:lpstr>
      <vt:lpstr>Deep Neural Network  </vt:lpstr>
      <vt:lpstr>PowerPoint Presentation</vt:lpstr>
      <vt:lpstr>Training </vt:lpstr>
      <vt:lpstr>Kinds of Deep Neural Nets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MadhuMurali</dc:creator>
  <cp:lastModifiedBy>MadhuMurali</cp:lastModifiedBy>
  <cp:revision>63</cp:revision>
  <dcterms:created xsi:type="dcterms:W3CDTF">2021-05-16T04:51:17Z</dcterms:created>
  <dcterms:modified xsi:type="dcterms:W3CDTF">2021-06-30T04:20:46Z</dcterms:modified>
</cp:coreProperties>
</file>