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95" r:id="rId32"/>
    <p:sldId id="286"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22" r:id="rId54"/>
    <p:sldId id="323" r:id="rId55"/>
    <p:sldId id="309" r:id="rId56"/>
    <p:sldId id="310" r:id="rId57"/>
    <p:sldId id="311" r:id="rId58"/>
    <p:sldId id="312" r:id="rId59"/>
    <p:sldId id="316" r:id="rId60"/>
    <p:sldId id="313" r:id="rId61"/>
    <p:sldId id="315" r:id="rId62"/>
    <p:sldId id="314" r:id="rId63"/>
    <p:sldId id="320" r:id="rId64"/>
    <p:sldId id="321" r:id="rId65"/>
    <p:sldId id="318" r:id="rId66"/>
    <p:sldId id="319" r:id="rId67"/>
    <p:sldId id="324" r:id="rId68"/>
    <p:sldId id="351" r:id="rId69"/>
    <p:sldId id="352" r:id="rId70"/>
    <p:sldId id="353" r:id="rId71"/>
    <p:sldId id="354" r:id="rId72"/>
    <p:sldId id="355" r:id="rId73"/>
    <p:sldId id="356"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57" r:id="rId87"/>
    <p:sldId id="358" r:id="rId88"/>
    <p:sldId id="359" r:id="rId89"/>
    <p:sldId id="360" r:id="rId90"/>
    <p:sldId id="361" r:id="rId91"/>
    <p:sldId id="362" r:id="rId92"/>
    <p:sldId id="363" r:id="rId93"/>
    <p:sldId id="364" r:id="rId94"/>
    <p:sldId id="365"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BA2AE95-7201-4917-A14E-84D9B6437B9D}"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19963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A2AE95-7201-4917-A14E-84D9B6437B9D}"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422788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A2AE95-7201-4917-A14E-84D9B6437B9D}"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389448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A2AE95-7201-4917-A14E-84D9B6437B9D}"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147348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A2AE95-7201-4917-A14E-84D9B6437B9D}"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398891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BA2AE95-7201-4917-A14E-84D9B6437B9D}"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40840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BA2AE95-7201-4917-A14E-84D9B6437B9D}" type="datetimeFigureOut">
              <a:rPr lang="en-IN" smtClean="0"/>
              <a:t>29-06-2021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187623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BA2AE95-7201-4917-A14E-84D9B6437B9D}" type="datetimeFigureOut">
              <a:rPr lang="en-IN" smtClean="0"/>
              <a:t>29-06-2021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378671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2AE95-7201-4917-A14E-84D9B6437B9D}" type="datetimeFigureOut">
              <a:rPr lang="en-IN" smtClean="0"/>
              <a:t>29-06-2021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245269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A2AE95-7201-4917-A14E-84D9B6437B9D}"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84934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A2AE95-7201-4917-A14E-84D9B6437B9D}"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A4982-EB0E-47C7-B0C5-9EEC387A5AEF}" type="slidenum">
              <a:rPr lang="en-IN" smtClean="0"/>
              <a:t>‹#›</a:t>
            </a:fld>
            <a:endParaRPr lang="en-IN"/>
          </a:p>
        </p:txBody>
      </p:sp>
    </p:spTree>
    <p:extLst>
      <p:ext uri="{BB962C8B-B14F-4D97-AF65-F5344CB8AC3E}">
        <p14:creationId xmlns:p14="http://schemas.microsoft.com/office/powerpoint/2010/main" val="549216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2AE95-7201-4917-A14E-84D9B6437B9D}" type="datetimeFigureOut">
              <a:rPr lang="en-IN" smtClean="0"/>
              <a:t>29-06-2021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A4982-EB0E-47C7-B0C5-9EEC387A5AEF}" type="slidenum">
              <a:rPr lang="en-IN" smtClean="0"/>
              <a:t>‹#›</a:t>
            </a:fld>
            <a:endParaRPr lang="en-IN"/>
          </a:p>
        </p:txBody>
      </p:sp>
    </p:spTree>
    <p:extLst>
      <p:ext uri="{BB962C8B-B14F-4D97-AF65-F5344CB8AC3E}">
        <p14:creationId xmlns:p14="http://schemas.microsoft.com/office/powerpoint/2010/main" val="111454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fd.uci.edu/~gohlke/pythonlibs/#nump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e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UNIT-4</a:t>
            </a:r>
            <a:endParaRPr lang="en-IN" dirty="0"/>
          </a:p>
        </p:txBody>
      </p:sp>
      <p:sp>
        <p:nvSpPr>
          <p:cNvPr id="3" name="Subtitle 2"/>
          <p:cNvSpPr>
            <a:spLocks noGrp="1"/>
          </p:cNvSpPr>
          <p:nvPr>
            <p:ph type="subTitle" idx="1"/>
          </p:nvPr>
        </p:nvSpPr>
        <p:spPr/>
        <p:txBody>
          <a:bodyPr/>
          <a:lstStyle/>
          <a:p>
            <a:r>
              <a:rPr lang="en-IN" dirty="0" err="1" smtClean="0"/>
              <a:t>Numpy</a:t>
            </a:r>
            <a:r>
              <a:rPr lang="en-IN" dirty="0" smtClean="0"/>
              <a:t>, Pandas, </a:t>
            </a:r>
            <a:r>
              <a:rPr lang="en-IN" dirty="0" err="1" smtClean="0"/>
              <a:t>Matplotlib</a:t>
            </a:r>
            <a:r>
              <a:rPr lang="en-IN" dirty="0" smtClean="0"/>
              <a:t>, </a:t>
            </a:r>
            <a:r>
              <a:rPr lang="en-IN" dirty="0" err="1" smtClean="0"/>
              <a:t>Scikit</a:t>
            </a:r>
            <a:r>
              <a:rPr lang="en-IN" dirty="0" smtClean="0"/>
              <a:t> learn</a:t>
            </a:r>
            <a:endParaRPr lang="en-IN" dirty="0"/>
          </a:p>
        </p:txBody>
      </p:sp>
    </p:spTree>
    <p:extLst>
      <p:ext uri="{BB962C8B-B14F-4D97-AF65-F5344CB8AC3E}">
        <p14:creationId xmlns:p14="http://schemas.microsoft.com/office/powerpoint/2010/main" val="389947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IN" dirty="0" smtClean="0"/>
              <a:t>Scalar operations on Vectors</a:t>
            </a:r>
            <a:endParaRPr lang="en-IN" dirty="0"/>
          </a:p>
        </p:txBody>
      </p:sp>
      <p:sp>
        <p:nvSpPr>
          <p:cNvPr id="3" name="Content Placeholder 2"/>
          <p:cNvSpPr>
            <a:spLocks noGrp="1"/>
          </p:cNvSpPr>
          <p:nvPr>
            <p:ph idx="1"/>
          </p:nvPr>
        </p:nvSpPr>
        <p:spPr>
          <a:xfrm>
            <a:off x="838200" y="1306286"/>
            <a:ext cx="10515600" cy="4870677"/>
          </a:xfrm>
        </p:spPr>
        <p:txBody>
          <a:bodyPr>
            <a:normAutofit fontScale="92500" lnSpcReduction="10000"/>
          </a:bodyPr>
          <a:lstStyle/>
          <a:p>
            <a:pPr marL="0" indent="0">
              <a:buNone/>
            </a:pPr>
            <a:r>
              <a:rPr lang="en-IN" dirty="0" smtClean="0"/>
              <a:t>Elementwise operations will be performed on vectors.</a:t>
            </a:r>
          </a:p>
          <a:p>
            <a:pPr marL="0" indent="0">
              <a:buNone/>
            </a:pPr>
            <a:r>
              <a:rPr lang="en-IN" dirty="0" smtClean="0"/>
              <a:t>h=</a:t>
            </a:r>
            <a:r>
              <a:rPr lang="en-IN" dirty="0" err="1" smtClean="0"/>
              <a:t>np.array</a:t>
            </a:r>
            <a:r>
              <a:rPr lang="en-IN" dirty="0" smtClean="0"/>
              <a:t>([20,12,43,19])</a:t>
            </a:r>
          </a:p>
          <a:p>
            <a:pPr marL="0" indent="0">
              <a:buNone/>
            </a:pPr>
            <a:r>
              <a:rPr lang="en-IN" dirty="0" smtClean="0"/>
              <a:t>print(h)</a:t>
            </a:r>
          </a:p>
          <a:p>
            <a:pPr marL="0" indent="0">
              <a:buNone/>
            </a:pPr>
            <a:r>
              <a:rPr lang="en-US" altLang="en-US" dirty="0" smtClean="0">
                <a:solidFill>
                  <a:srgbClr val="000000"/>
                </a:solidFill>
                <a:latin typeface="Courier New" panose="02070309020205020404" pitchFamily="49" charset="0"/>
                <a:cs typeface="Courier New" panose="02070309020205020404" pitchFamily="49" charset="0"/>
              </a:rPr>
              <a:t>   array</a:t>
            </a:r>
            <a:r>
              <a:rPr lang="en-US" altLang="en-US" dirty="0">
                <a:solidFill>
                  <a:srgbClr val="000000"/>
                </a:solidFill>
                <a:latin typeface="Courier New" panose="02070309020205020404" pitchFamily="49" charset="0"/>
                <a:cs typeface="Courier New" panose="02070309020205020404" pitchFamily="49" charset="0"/>
              </a:rPr>
              <a:t>([20, 12, 43, 19])</a:t>
            </a:r>
            <a:r>
              <a:rPr kumimoji="0" lang="en-US" altLang="en-US" sz="1800" b="0" i="0" u="none" strike="noStrike" cap="none" normalizeH="0" baseline="0" dirty="0" smtClean="0">
                <a:ln>
                  <a:noFill/>
                </a:ln>
                <a:solidFill>
                  <a:schemeClr val="tx1"/>
                </a:solidFill>
                <a:effectLst/>
              </a:rPr>
              <a:t> </a:t>
            </a:r>
            <a:endParaRPr lang="en-US" altLang="en-US" sz="4800" dirty="0">
              <a:latin typeface="Arial" panose="020B0604020202020204" pitchFamily="34" charset="0"/>
            </a:endParaRPr>
          </a:p>
          <a:p>
            <a:pPr marL="0" indent="0">
              <a:buNone/>
            </a:pPr>
            <a:r>
              <a:rPr lang="en-IN" dirty="0" smtClean="0"/>
              <a:t>h+10</a:t>
            </a:r>
          </a:p>
          <a:p>
            <a:pPr marL="0" lvl="0" indent="0">
              <a:buNone/>
            </a:pPr>
            <a:r>
              <a:rPr lang="en-IN" dirty="0"/>
              <a:t> </a:t>
            </a: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array([30, 22, 53, 29])</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r>
              <a:rPr lang="en-IN" dirty="0" smtClean="0"/>
              <a:t>h*5</a:t>
            </a:r>
          </a:p>
          <a:p>
            <a:pPr marL="0" lvl="0" indent="0">
              <a:buNone/>
            </a:pPr>
            <a:r>
              <a:rPr lang="en-IN" dirty="0"/>
              <a:t> </a:t>
            </a: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array([100, 60, 215, 95])</a:t>
            </a:r>
            <a:r>
              <a:rPr kumimoji="0" lang="en-US" altLang="en-US" sz="2000" b="0" i="0" u="none" strike="noStrike" cap="none" normalizeH="0" baseline="0" dirty="0" smtClean="0">
                <a:ln>
                  <a:noFill/>
                </a:ln>
                <a:solidFill>
                  <a:schemeClr val="tx1"/>
                </a:solidFill>
                <a:effectLst/>
              </a:rPr>
              <a:t> </a:t>
            </a:r>
          </a:p>
          <a:p>
            <a:pPr marL="0" lvl="0" indent="0">
              <a:buNone/>
            </a:pPr>
            <a:r>
              <a:rPr lang="en-US" altLang="en-US" dirty="0" smtClean="0">
                <a:latin typeface="Arial" panose="020B0604020202020204" pitchFamily="34" charset="0"/>
              </a:rPr>
              <a:t>I =</a:t>
            </a:r>
            <a:r>
              <a:rPr lang="en-US" altLang="en-US" dirty="0" err="1" smtClean="0">
                <a:latin typeface="Arial" panose="020B0604020202020204" pitchFamily="34" charset="0"/>
              </a:rPr>
              <a:t>np.array</a:t>
            </a:r>
            <a:r>
              <a:rPr lang="en-US" altLang="en-US" dirty="0" smtClean="0">
                <a:latin typeface="Arial" panose="020B0604020202020204" pitchFamily="34" charset="0"/>
              </a:rPr>
              <a:t>([1,0,0,0])</a:t>
            </a:r>
          </a:p>
          <a:p>
            <a:pPr marL="0" lvl="0" indent="0">
              <a:buNone/>
            </a:pPr>
            <a:r>
              <a:rPr lang="en-US" altLang="en-US" dirty="0" smtClean="0">
                <a:latin typeface="Arial" panose="020B0604020202020204" pitchFamily="34" charset="0"/>
              </a:rPr>
              <a:t>h*I</a:t>
            </a:r>
          </a:p>
          <a:p>
            <a:pPr marL="0" lvl="0" indent="0">
              <a:buNone/>
            </a:pPr>
            <a:r>
              <a:rPr kumimoji="0" lang="en-US" altLang="en-US" b="0" i="0" u="none" strike="noStrike" cap="none" normalizeH="0" baseline="0" dirty="0" smtClean="0">
                <a:ln>
                  <a:noFill/>
                </a:ln>
                <a:solidFill>
                  <a:schemeClr val="tx1"/>
                </a:solidFill>
                <a:effectLst/>
                <a:latin typeface="Arial" panose="020B0604020202020204" pitchFamily="34" charset="0"/>
              </a:rPr>
              <a:t>       array([20,0,0,0])</a:t>
            </a: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0029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4490" y="284934"/>
            <a:ext cx="10734675" cy="5695950"/>
          </a:xfrm>
          <a:prstGeom prst="rect">
            <a:avLst/>
          </a:prstGeom>
        </p:spPr>
      </p:pic>
    </p:spTree>
    <p:extLst>
      <p:ext uri="{BB962C8B-B14F-4D97-AF65-F5344CB8AC3E}">
        <p14:creationId xmlns:p14="http://schemas.microsoft.com/office/powerpoint/2010/main" val="28654718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3862" y="398690"/>
            <a:ext cx="10734675" cy="4057650"/>
          </a:xfrm>
          <a:prstGeom prst="rect">
            <a:avLst/>
          </a:prstGeom>
        </p:spPr>
      </p:pic>
    </p:spTree>
    <p:extLst>
      <p:ext uri="{BB962C8B-B14F-4D97-AF65-F5344CB8AC3E}">
        <p14:creationId xmlns:p14="http://schemas.microsoft.com/office/powerpoint/2010/main" val="14422943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8582" y="173355"/>
            <a:ext cx="6943725" cy="5048250"/>
          </a:xfrm>
          <a:prstGeom prst="rect">
            <a:avLst/>
          </a:prstGeom>
        </p:spPr>
      </p:pic>
    </p:spTree>
    <p:extLst>
      <p:ext uri="{BB962C8B-B14F-4D97-AF65-F5344CB8AC3E}">
        <p14:creationId xmlns:p14="http://schemas.microsoft.com/office/powerpoint/2010/main" val="35407562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279" y="302895"/>
            <a:ext cx="10668000" cy="3485334"/>
          </a:xfrm>
          <a:prstGeom prst="rect">
            <a:avLst/>
          </a:prstGeom>
        </p:spPr>
      </p:pic>
    </p:spTree>
    <p:extLst>
      <p:ext uri="{BB962C8B-B14F-4D97-AF65-F5344CB8AC3E}">
        <p14:creationId xmlns:p14="http://schemas.microsoft.com/office/powerpoint/2010/main" val="35205364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6124" y="448083"/>
            <a:ext cx="10696575" cy="5038725"/>
          </a:xfrm>
          <a:prstGeom prst="rect">
            <a:avLst/>
          </a:prstGeom>
        </p:spPr>
      </p:pic>
    </p:spTree>
    <p:extLst>
      <p:ext uri="{BB962C8B-B14F-4D97-AF65-F5344CB8AC3E}">
        <p14:creationId xmlns:p14="http://schemas.microsoft.com/office/powerpoint/2010/main" val="5750943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7538" y="290104"/>
            <a:ext cx="10791825" cy="5372100"/>
          </a:xfrm>
          <a:prstGeom prst="rect">
            <a:avLst/>
          </a:prstGeom>
        </p:spPr>
      </p:pic>
    </p:spTree>
    <p:extLst>
      <p:ext uri="{BB962C8B-B14F-4D97-AF65-F5344CB8AC3E}">
        <p14:creationId xmlns:p14="http://schemas.microsoft.com/office/powerpoint/2010/main" val="24427885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222" y="279764"/>
            <a:ext cx="10725150" cy="1752600"/>
          </a:xfrm>
          <a:prstGeom prst="rect">
            <a:avLst/>
          </a:prstGeom>
        </p:spPr>
      </p:pic>
      <p:pic>
        <p:nvPicPr>
          <p:cNvPr id="3" name="Picture 2"/>
          <p:cNvPicPr>
            <a:picLocks noChangeAspect="1"/>
          </p:cNvPicPr>
          <p:nvPr/>
        </p:nvPicPr>
        <p:blipFill>
          <a:blip r:embed="rId3"/>
          <a:stretch>
            <a:fillRect/>
          </a:stretch>
        </p:blipFill>
        <p:spPr>
          <a:xfrm>
            <a:off x="256222" y="2528343"/>
            <a:ext cx="10582275" cy="2219325"/>
          </a:xfrm>
          <a:prstGeom prst="rect">
            <a:avLst/>
          </a:prstGeom>
        </p:spPr>
      </p:pic>
    </p:spTree>
    <p:extLst>
      <p:ext uri="{BB962C8B-B14F-4D97-AF65-F5344CB8AC3E}">
        <p14:creationId xmlns:p14="http://schemas.microsoft.com/office/powerpoint/2010/main" val="16986989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8680" y="146821"/>
            <a:ext cx="10648950" cy="2924175"/>
          </a:xfrm>
          <a:prstGeom prst="rect">
            <a:avLst/>
          </a:prstGeom>
        </p:spPr>
      </p:pic>
      <p:pic>
        <p:nvPicPr>
          <p:cNvPr id="3" name="Picture 2"/>
          <p:cNvPicPr>
            <a:picLocks noChangeAspect="1"/>
          </p:cNvPicPr>
          <p:nvPr/>
        </p:nvPicPr>
        <p:blipFill>
          <a:blip r:embed="rId3"/>
          <a:stretch>
            <a:fillRect/>
          </a:stretch>
        </p:blipFill>
        <p:spPr>
          <a:xfrm>
            <a:off x="337730" y="3172233"/>
            <a:ext cx="10629900" cy="3248025"/>
          </a:xfrm>
          <a:prstGeom prst="rect">
            <a:avLst/>
          </a:prstGeom>
        </p:spPr>
      </p:pic>
    </p:spTree>
    <p:extLst>
      <p:ext uri="{BB962C8B-B14F-4D97-AF65-F5344CB8AC3E}">
        <p14:creationId xmlns:p14="http://schemas.microsoft.com/office/powerpoint/2010/main" val="28691615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7388" y="339226"/>
            <a:ext cx="10648950" cy="1685925"/>
          </a:xfrm>
          <a:prstGeom prst="rect">
            <a:avLst/>
          </a:prstGeom>
        </p:spPr>
      </p:pic>
      <p:pic>
        <p:nvPicPr>
          <p:cNvPr id="3" name="Picture 2"/>
          <p:cNvPicPr>
            <a:picLocks noChangeAspect="1"/>
          </p:cNvPicPr>
          <p:nvPr/>
        </p:nvPicPr>
        <p:blipFill>
          <a:blip r:embed="rId3"/>
          <a:stretch>
            <a:fillRect/>
          </a:stretch>
        </p:blipFill>
        <p:spPr>
          <a:xfrm>
            <a:off x="327388" y="2207758"/>
            <a:ext cx="9163050" cy="962025"/>
          </a:xfrm>
          <a:prstGeom prst="rect">
            <a:avLst/>
          </a:prstGeom>
        </p:spPr>
      </p:pic>
    </p:spTree>
    <p:extLst>
      <p:ext uri="{BB962C8B-B14F-4D97-AF65-F5344CB8AC3E}">
        <p14:creationId xmlns:p14="http://schemas.microsoft.com/office/powerpoint/2010/main" val="1798609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Matrix multiplication </a:t>
            </a:r>
            <a:endParaRPr lang="en-IN" dirty="0"/>
          </a:p>
        </p:txBody>
      </p:sp>
      <p:sp>
        <p:nvSpPr>
          <p:cNvPr id="3" name="Content Placeholder 2"/>
          <p:cNvSpPr>
            <a:spLocks noGrp="1"/>
          </p:cNvSpPr>
          <p:nvPr>
            <p:ph idx="1"/>
          </p:nvPr>
        </p:nvSpPr>
        <p:spPr/>
        <p:txBody>
          <a:bodyPr/>
          <a:lstStyle/>
          <a:p>
            <a:r>
              <a:rPr lang="en-IN" dirty="0" smtClean="0"/>
              <a:t>Dot function</a:t>
            </a:r>
          </a:p>
          <a:p>
            <a:pPr marL="0" indent="0">
              <a:buNone/>
            </a:pPr>
            <a:r>
              <a:rPr lang="en-IN" dirty="0"/>
              <a:t>	</a:t>
            </a:r>
            <a:r>
              <a:rPr lang="en-IN" dirty="0" smtClean="0"/>
              <a:t>h.dot(h)</a:t>
            </a:r>
          </a:p>
          <a:p>
            <a:pPr mar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2754</a:t>
            </a:r>
            <a:endParaRPr lang="en-IN" altLang="en-US" dirty="0">
              <a:solidFill>
                <a:srgbClr val="000000"/>
              </a:solidFill>
              <a:latin typeface="Courier New" panose="02070309020205020404" pitchFamily="49" charset="0"/>
              <a:cs typeface="Courier New" panose="02070309020205020404" pitchFamily="49" charset="0"/>
            </a:endParaRPr>
          </a:p>
          <a:p>
            <a:r>
              <a:rPr lang="en-IN" dirty="0" smtClean="0"/>
              <a:t>@ </a:t>
            </a:r>
          </a:p>
          <a:p>
            <a:pPr marL="0" indent="0">
              <a:buNone/>
            </a:pPr>
            <a:r>
              <a:rPr lang="en-IN" dirty="0" smtClean="0"/>
              <a:t>	</a:t>
            </a:r>
            <a:r>
              <a:rPr lang="en-IN" dirty="0" err="1" smtClean="0"/>
              <a:t>h@h</a:t>
            </a:r>
            <a:endParaRPr lang="en-IN" dirty="0" smtClean="0"/>
          </a:p>
          <a:p>
            <a:pPr marL="0" indent="0">
              <a:buNone/>
            </a:pPr>
            <a:r>
              <a:rPr lang="en-IN" dirty="0"/>
              <a:t>	</a:t>
            </a:r>
            <a:r>
              <a:rPr lang="en-IN" dirty="0" smtClean="0"/>
              <a:t>2754</a:t>
            </a:r>
            <a:endParaRPr lang="en-IN" dirty="0"/>
          </a:p>
        </p:txBody>
      </p:sp>
      <p:sp>
        <p:nvSpPr>
          <p:cNvPr id="5" name="Rectangle 2"/>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534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 function </a:t>
            </a:r>
            <a:endParaRPr lang="en-IN" dirty="0"/>
          </a:p>
        </p:txBody>
      </p:sp>
      <p:sp>
        <p:nvSpPr>
          <p:cNvPr id="3" name="Content Placeholder 2"/>
          <p:cNvSpPr>
            <a:spLocks noGrp="1"/>
          </p:cNvSpPr>
          <p:nvPr>
            <p:ph idx="1"/>
          </p:nvPr>
        </p:nvSpPr>
        <p:spPr/>
        <p:txBody>
          <a:bodyPr/>
          <a:lstStyle/>
          <a:p>
            <a:r>
              <a:rPr lang="en-IN" dirty="0" smtClean="0"/>
              <a:t>Returns a copy with values appended but not in-place</a:t>
            </a:r>
          </a:p>
          <a:p>
            <a:pPr marL="0" indent="0">
              <a:buNone/>
            </a:pPr>
            <a:r>
              <a:rPr lang="en-IN" dirty="0" smtClean="0"/>
              <a:t>x=</a:t>
            </a:r>
            <a:r>
              <a:rPr lang="en-IN" dirty="0" err="1" smtClean="0"/>
              <a:t>np.array</a:t>
            </a:r>
            <a:r>
              <a:rPr lang="en-IN" dirty="0" smtClean="0"/>
              <a:t>([1,2,3,4])</a:t>
            </a:r>
          </a:p>
          <a:p>
            <a:pPr marL="0" indent="0">
              <a:buNone/>
            </a:pPr>
            <a:r>
              <a:rPr lang="en-IN" dirty="0" err="1" smtClean="0"/>
              <a:t>np.append</a:t>
            </a:r>
            <a:r>
              <a:rPr lang="en-IN" dirty="0" smtClean="0"/>
              <a:t>(x,[5,6,7,8])</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array([1, 2, 3, 4, 5, 6, 7, 8])</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r>
              <a:rPr lang="en-IN" dirty="0" smtClean="0"/>
              <a:t>X</a:t>
            </a:r>
          </a:p>
          <a:p>
            <a:pPr marL="0" lvl="0" indent="0">
              <a:buNone/>
            </a:pP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array([1, 2, 3, 4])</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281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Column stack and row stack</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Horizontal Stack</a:t>
            </a:r>
          </a:p>
          <a:p>
            <a:pPr marL="0" indent="0">
              <a:buNone/>
            </a:pPr>
            <a:r>
              <a:rPr lang="en-IN" dirty="0"/>
              <a:t>	</a:t>
            </a:r>
            <a:r>
              <a:rPr lang="en-IN" dirty="0" smtClean="0"/>
              <a:t>x=</a:t>
            </a:r>
            <a:r>
              <a:rPr lang="en-IN" dirty="0" err="1" smtClean="0"/>
              <a:t>np.array</a:t>
            </a:r>
            <a:r>
              <a:rPr lang="en-IN" dirty="0" smtClean="0"/>
              <a:t>([0,1,2])</a:t>
            </a:r>
          </a:p>
          <a:p>
            <a:pPr marL="0" indent="0">
              <a:buNone/>
            </a:pPr>
            <a:r>
              <a:rPr lang="en-IN" dirty="0" smtClean="0"/>
              <a:t>	y=</a:t>
            </a:r>
            <a:r>
              <a:rPr lang="en-IN" dirty="0" err="1" smtClean="0"/>
              <a:t>np.array</a:t>
            </a:r>
            <a:r>
              <a:rPr lang="en-IN" dirty="0" smtClean="0"/>
              <a:t>([2,3,4])</a:t>
            </a:r>
          </a:p>
          <a:p>
            <a:pPr marL="0" indent="0">
              <a:buNone/>
            </a:pPr>
            <a:r>
              <a:rPr lang="en-IN" dirty="0" smtClean="0"/>
              <a:t>	z=</a:t>
            </a:r>
            <a:r>
              <a:rPr lang="en-IN" dirty="0" err="1" smtClean="0"/>
              <a:t>np.array</a:t>
            </a:r>
            <a:r>
              <a:rPr lang="en-IN" dirty="0" smtClean="0"/>
              <a:t>([4,5,6])</a:t>
            </a:r>
          </a:p>
          <a:p>
            <a:pPr marL="0" indent="0">
              <a:buNone/>
            </a:pPr>
            <a:r>
              <a:rPr lang="en-IN" dirty="0" smtClean="0"/>
              <a:t>	</a:t>
            </a:r>
            <a:r>
              <a:rPr lang="en-IN" dirty="0" err="1" smtClean="0"/>
              <a:t>np.hstack</a:t>
            </a:r>
            <a:r>
              <a:rPr lang="en-IN" dirty="0" smtClean="0"/>
              <a:t>((</a:t>
            </a:r>
            <a:r>
              <a:rPr lang="en-IN" dirty="0" err="1" smtClean="0"/>
              <a:t>x,y,z</a:t>
            </a:r>
            <a:r>
              <a:rPr lang="en-IN" dirty="0" smtClean="0"/>
              <a:t>))</a:t>
            </a:r>
          </a:p>
          <a:p>
            <a:pPr marL="0" lvl="0" indent="0">
              <a:buNone/>
            </a:pP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array([0, 1, 2, 2, 3, 4, 4, 5, 6])</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r>
              <a:rPr lang="en-IN" dirty="0" smtClean="0"/>
              <a:t>Vertical Stack</a:t>
            </a:r>
          </a:p>
          <a:p>
            <a:pPr marL="0" indent="0">
              <a:buNone/>
            </a:pPr>
            <a:r>
              <a:rPr lang="en-IN" dirty="0"/>
              <a:t>	</a:t>
            </a:r>
            <a:r>
              <a:rPr lang="en-IN" dirty="0" err="1" smtClean="0"/>
              <a:t>np.vstack</a:t>
            </a:r>
            <a:r>
              <a:rPr lang="en-IN" dirty="0" smtClean="0"/>
              <a:t>((</a:t>
            </a:r>
            <a:r>
              <a:rPr lang="en-IN" dirty="0" err="1" smtClean="0"/>
              <a:t>x,y,z</a:t>
            </a:r>
            <a:r>
              <a:rPr lang="en-IN" dirty="0" smtClean="0"/>
              <a:t>))</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array([[0, 1, 2],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2, 3, 4],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4, 5, 6]])</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smtClean="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987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Access</a:t>
            </a:r>
            <a:endParaRPr lang="en-IN" dirty="0"/>
          </a:p>
        </p:txBody>
      </p:sp>
      <p:sp>
        <p:nvSpPr>
          <p:cNvPr id="3" name="Content Placeholder 2"/>
          <p:cNvSpPr>
            <a:spLocks noGrp="1"/>
          </p:cNvSpPr>
          <p:nvPr>
            <p:ph idx="1"/>
          </p:nvPr>
        </p:nvSpPr>
        <p:spPr/>
        <p:txBody>
          <a:bodyPr>
            <a:normAutofit fontScale="85000" lnSpcReduction="20000"/>
          </a:bodyPr>
          <a:lstStyle/>
          <a:p>
            <a:r>
              <a:rPr lang="en-US" dirty="0"/>
              <a:t>Slice syntax is i:j:k where </a:t>
            </a:r>
            <a:r>
              <a:rPr lang="en-US" dirty="0" err="1"/>
              <a:t>i</a:t>
            </a:r>
            <a:r>
              <a:rPr lang="en-US" dirty="0"/>
              <a:t> is the starting index (inclusive), j is the stopping index (</a:t>
            </a:r>
            <a:r>
              <a:rPr lang="en-US" dirty="0" smtClean="0"/>
              <a:t>exclusive) and </a:t>
            </a:r>
            <a:r>
              <a:rPr lang="en-US" dirty="0"/>
              <a:t>k is the step </a:t>
            </a:r>
            <a:r>
              <a:rPr lang="en-US" dirty="0" smtClean="0"/>
              <a:t>size.</a:t>
            </a:r>
          </a:p>
          <a:p>
            <a:r>
              <a:rPr lang="en-US" dirty="0" smtClean="0"/>
              <a:t>x=</a:t>
            </a:r>
            <a:r>
              <a:rPr lang="en-US" dirty="0" err="1" smtClean="0"/>
              <a:t>np.arange</a:t>
            </a:r>
            <a:r>
              <a:rPr lang="en-US" dirty="0" smtClean="0"/>
              <a:t>(10)</a:t>
            </a:r>
          </a:p>
          <a:p>
            <a:r>
              <a:rPr lang="en-US" dirty="0" smtClean="0"/>
              <a:t>print(x)</a:t>
            </a:r>
          </a:p>
          <a:p>
            <a:pPr marL="0" lvl="1" indent="0">
              <a:spcBef>
                <a:spcPts val="1000"/>
              </a:spcBef>
              <a:buNone/>
            </a:pPr>
            <a:r>
              <a:rPr lang="en-US" dirty="0"/>
              <a:t>	</a:t>
            </a:r>
            <a:r>
              <a:rPr lang="en-US" altLang="en-US" dirty="0" smtClean="0">
                <a:solidFill>
                  <a:srgbClr val="000000"/>
                </a:solidFill>
                <a:latin typeface="Courier New" panose="02070309020205020404" pitchFamily="49" charset="0"/>
                <a:cs typeface="Courier New" panose="02070309020205020404" pitchFamily="49" charset="0"/>
              </a:rPr>
              <a:t>[0 1 2 3 4 5 6 7 8 9]</a:t>
            </a:r>
            <a:r>
              <a:rPr kumimoji="0" lang="en-US" altLang="en-US" sz="1800" b="0" i="0" u="none" strike="noStrike" cap="none" normalizeH="0" baseline="0" dirty="0" smtClean="0">
                <a:ln>
                  <a:noFill/>
                </a:ln>
                <a:solidFill>
                  <a:schemeClr val="tx1"/>
                </a:solidFill>
                <a:effectLst/>
              </a:rPr>
              <a:t> </a:t>
            </a:r>
            <a:endParaRPr lang="en-US" dirty="0" smtClean="0"/>
          </a:p>
          <a:p>
            <a:r>
              <a:rPr lang="en-US" dirty="0" smtClean="0"/>
              <a:t>print(x[0])</a:t>
            </a:r>
          </a:p>
          <a:p>
            <a:pPr marL="0" indent="0">
              <a:buNone/>
            </a:pPr>
            <a:r>
              <a:rPr lang="en-US" dirty="0"/>
              <a:t>	</a:t>
            </a:r>
            <a:r>
              <a:rPr lang="en-US" dirty="0" smtClean="0"/>
              <a:t>0</a:t>
            </a:r>
          </a:p>
          <a:p>
            <a:r>
              <a:rPr lang="en-US" dirty="0" smtClean="0"/>
              <a:t>print(x[0:4])</a:t>
            </a:r>
          </a:p>
          <a:p>
            <a:pPr marL="0" indent="0">
              <a:buNone/>
            </a:pPr>
            <a:r>
              <a:rPr lang="en-US" dirty="0"/>
              <a:t>	</a:t>
            </a:r>
            <a:r>
              <a:rPr lang="en-US" dirty="0" smtClean="0"/>
              <a:t>[0 1 2 3]</a:t>
            </a:r>
          </a:p>
          <a:p>
            <a:r>
              <a:rPr lang="en-US" dirty="0" smtClean="0"/>
              <a:t>print(x[0:4:2])</a:t>
            </a:r>
          </a:p>
          <a:p>
            <a:pPr marL="0" indent="0">
              <a:buNone/>
            </a:pPr>
            <a:r>
              <a:rPr lang="en-US" dirty="0"/>
              <a:t>	</a:t>
            </a:r>
            <a:r>
              <a:rPr lang="en-US" dirty="0" smtClean="0"/>
              <a:t>[0 2] </a:t>
            </a:r>
            <a:br>
              <a:rPr lang="en-US" dirty="0" smtClean="0"/>
            </a:b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958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Accessing with Negative indexing</a:t>
            </a:r>
            <a:endParaRPr lang="en-IN" dirty="0"/>
          </a:p>
        </p:txBody>
      </p:sp>
      <p:sp>
        <p:nvSpPr>
          <p:cNvPr id="3" name="Content Placeholder 2"/>
          <p:cNvSpPr>
            <a:spLocks noGrp="1"/>
          </p:cNvSpPr>
          <p:nvPr>
            <p:ph idx="1"/>
          </p:nvPr>
        </p:nvSpPr>
        <p:spPr/>
        <p:txBody>
          <a:bodyPr/>
          <a:lstStyle/>
          <a:p>
            <a:r>
              <a:rPr lang="en-IN" dirty="0" smtClean="0"/>
              <a:t>print(x[-1])</a:t>
            </a:r>
          </a:p>
          <a:p>
            <a:pPr mar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 9</a:t>
            </a:r>
            <a:endParaRPr lang="en-IN" dirty="0" smtClean="0"/>
          </a:p>
          <a:p>
            <a:r>
              <a:rPr lang="en-IN" dirty="0" smtClean="0"/>
              <a:t>print(x[-1:0:-1])</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[9 8 7 6 5 4 3 2 1]</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649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IN" dirty="0" smtClean="0"/>
              <a:t>Multidimensional array accessing </a:t>
            </a:r>
            <a:endParaRPr lang="en-IN" dirty="0"/>
          </a:p>
        </p:txBody>
      </p:sp>
      <p:sp>
        <p:nvSpPr>
          <p:cNvPr id="3" name="Content Placeholder 2"/>
          <p:cNvSpPr>
            <a:spLocks noGrp="1"/>
          </p:cNvSpPr>
          <p:nvPr>
            <p:ph idx="1"/>
          </p:nvPr>
        </p:nvSpPr>
        <p:spPr>
          <a:xfrm>
            <a:off x="838200" y="1341120"/>
            <a:ext cx="10515600" cy="4835843"/>
          </a:xfrm>
        </p:spPr>
        <p:txBody>
          <a:bodyPr>
            <a:normAutofit fontScale="77500" lnSpcReduction="20000"/>
          </a:bodyPr>
          <a:lstStyle/>
          <a:p>
            <a:r>
              <a:rPr lang="en-IN" dirty="0" smtClean="0"/>
              <a:t>x = </a:t>
            </a:r>
            <a:r>
              <a:rPr lang="en-IN" dirty="0" err="1" smtClean="0"/>
              <a:t>np.arange</a:t>
            </a:r>
            <a:r>
              <a:rPr lang="en-IN" dirty="0" smtClean="0"/>
              <a:t>(16).reshape((4,4))</a:t>
            </a:r>
          </a:p>
          <a:p>
            <a:r>
              <a:rPr lang="en-IN" dirty="0" smtClean="0"/>
              <a:t>print(x)</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[[ 0 1 2 3]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4 5 6 7]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 </a:t>
            </a:r>
            <a:r>
              <a:rPr lang="en-US" altLang="en-US" dirty="0">
                <a:solidFill>
                  <a:srgbClr val="000000"/>
                </a:solidFill>
                <a:latin typeface="Courier New" panose="02070309020205020404" pitchFamily="49" charset="0"/>
                <a:cs typeface="Courier New" panose="02070309020205020404" pitchFamily="49" charset="0"/>
              </a:rPr>
              <a:t>8 9 10 11]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12 13 14 15]]</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r>
              <a:rPr lang="en-IN" dirty="0" smtClean="0"/>
              <a:t>x[1,1]</a:t>
            </a:r>
          </a:p>
          <a:p>
            <a:pPr marL="0" indent="0">
              <a:buNone/>
            </a:pPr>
            <a:r>
              <a:rPr lang="en-IN" dirty="0"/>
              <a:t>	</a:t>
            </a:r>
            <a:r>
              <a:rPr lang="en-IN" dirty="0" smtClean="0"/>
              <a:t>5</a:t>
            </a:r>
          </a:p>
          <a:p>
            <a:pPr marL="0" indent="0">
              <a:buNone/>
            </a:pPr>
            <a:r>
              <a:rPr lang="en-IN" dirty="0" smtClean="0"/>
              <a:t>x[0:3,0]</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array([0, 4, 8])</a:t>
            </a:r>
            <a:r>
              <a:rPr kumimoji="0" lang="en-US" altLang="en-US" sz="2000" b="0" i="0" u="none" strike="noStrike" cap="none" normalizeH="0" baseline="0" dirty="0" smtClean="0">
                <a:ln>
                  <a:noFill/>
                </a:ln>
                <a:solidFill>
                  <a:schemeClr val="tx1"/>
                </a:solidFill>
                <a:effectLst/>
              </a:rPr>
              <a:t> </a:t>
            </a:r>
          </a:p>
          <a:p>
            <a:pPr marL="0" lvl="0" indent="0">
              <a:buNone/>
            </a:pPr>
            <a:r>
              <a:rPr lang="en-US" altLang="en-US" sz="2000" dirty="0" smtClean="0">
                <a:latin typeface="Arial" panose="020B0604020202020204" pitchFamily="34" charset="0"/>
              </a:rPr>
              <a:t>x[0:3:2, 0:3:2]</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lvl="0" indent="0">
              <a:buNone/>
            </a:pP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array([[ 0, 2],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 </a:t>
            </a:r>
            <a:r>
              <a:rPr lang="en-US" altLang="en-US" dirty="0">
                <a:solidFill>
                  <a:srgbClr val="000000"/>
                </a:solidFill>
                <a:latin typeface="Courier New" panose="02070309020205020404" pitchFamily="49" charset="0"/>
                <a:cs typeface="Courier New" panose="02070309020205020404" pitchFamily="49" charset="0"/>
              </a:rPr>
              <a:t>8, 10]])</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623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Transposing an array</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a:t>arr</a:t>
            </a:r>
            <a:r>
              <a:rPr lang="en-IN" dirty="0"/>
              <a:t> = </a:t>
            </a:r>
            <a:r>
              <a:rPr lang="en-IN" dirty="0" err="1"/>
              <a:t>np.arange</a:t>
            </a:r>
            <a:r>
              <a:rPr lang="en-IN" dirty="0"/>
              <a:t>(10).reshape(2, 5)</a:t>
            </a:r>
            <a:r>
              <a:rPr lang="en-IN" dirty="0" smtClean="0"/>
              <a:t> </a:t>
            </a:r>
            <a:br>
              <a:rPr lang="en-IN" dirty="0" smtClean="0"/>
            </a:br>
            <a:r>
              <a:rPr lang="en-IN" dirty="0" smtClean="0"/>
              <a:t>print(</a:t>
            </a:r>
            <a:r>
              <a:rPr lang="en-IN" dirty="0" err="1" smtClean="0"/>
              <a:t>arr</a:t>
            </a:r>
            <a:r>
              <a:rPr lang="en-IN" dirty="0" smtClean="0"/>
              <a:t>)</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[[0 1 2 3 4]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5 6 7 8 9]]</a:t>
            </a:r>
            <a:r>
              <a:rPr kumimoji="0" lang="en-US" altLang="en-US" sz="2000" b="0" i="0" u="none" strike="noStrike" cap="none" normalizeH="0" baseline="0" dirty="0" smtClean="0">
                <a:ln>
                  <a:noFill/>
                </a:ln>
                <a:solidFill>
                  <a:schemeClr val="tx1"/>
                </a:solidFill>
                <a:effectLst/>
              </a:rPr>
              <a:t> </a:t>
            </a:r>
          </a:p>
          <a:p>
            <a:pPr marL="0" lvl="0" indent="0">
              <a:buNone/>
            </a:pPr>
            <a:r>
              <a:rPr kumimoji="0" lang="en-US" altLang="en-US" b="0" i="0" u="none" strike="noStrike" cap="none" normalizeH="0" baseline="0" dirty="0" err="1" smtClean="0">
                <a:ln>
                  <a:noFill/>
                </a:ln>
                <a:solidFill>
                  <a:schemeClr val="tx1"/>
                </a:solidFill>
                <a:effectLst/>
                <a:latin typeface="Arial" panose="020B0604020202020204" pitchFamily="34" charset="0"/>
              </a:rPr>
              <a:t>arr.transpose</a:t>
            </a:r>
            <a:r>
              <a:rPr kumimoji="0" lang="en-US" altLang="en-US" b="0" i="0" u="none" strike="noStrike" cap="none" normalizeH="0" baseline="0" dirty="0" smtClean="0">
                <a:ln>
                  <a:noFill/>
                </a:ln>
                <a:solidFill>
                  <a:schemeClr val="tx1"/>
                </a:solidFill>
                <a:effectLst/>
                <a:latin typeface="Arial" panose="020B0604020202020204" pitchFamily="34" charset="0"/>
              </a:rPr>
              <a:t>() (or) </a:t>
            </a:r>
            <a:r>
              <a:rPr kumimoji="0" lang="en-US" altLang="en-US" b="0" i="0" u="none" strike="noStrike" cap="none" normalizeH="0" baseline="0" dirty="0" err="1" smtClean="0">
                <a:ln>
                  <a:noFill/>
                </a:ln>
                <a:solidFill>
                  <a:schemeClr val="tx1"/>
                </a:solidFill>
                <a:effectLst/>
                <a:latin typeface="Arial" panose="020B0604020202020204" pitchFamily="34" charset="0"/>
              </a:rPr>
              <a:t>arr</a:t>
            </a:r>
            <a:r>
              <a:rPr lang="en-US" altLang="en-US" dirty="0" err="1" smtClean="0">
                <a:latin typeface="Arial" panose="020B0604020202020204" pitchFamily="34" charset="0"/>
              </a:rPr>
              <a:t>.T</a:t>
            </a:r>
            <a:endParaRPr lang="en-US" altLang="en-US" dirty="0" smtClean="0">
              <a:latin typeface="Arial" panose="020B0604020202020204" pitchFamily="34" charset="0"/>
            </a:endParaRPr>
          </a:p>
          <a:p>
            <a:pPr marL="0" indent="0">
              <a:buNone/>
            </a:pPr>
            <a:r>
              <a:rPr kumimoji="0" lang="en-US" altLang="en-US" b="0" i="0" u="none" strike="noStrike" cap="none" normalizeH="0" baseline="0" dirty="0">
                <a:ln>
                  <a:noFill/>
                </a:ln>
                <a:solidFill>
                  <a:schemeClr val="tx1"/>
                </a:solidFill>
                <a:effectLst/>
                <a:latin typeface="Arial" panose="020B0604020202020204" pitchFamily="34" charset="0"/>
              </a:rPr>
              <a:t>	</a:t>
            </a:r>
            <a:r>
              <a:rPr lang="en-US" altLang="en-US" dirty="0">
                <a:solidFill>
                  <a:srgbClr val="000000"/>
                </a:solidFill>
                <a:latin typeface="Courier New" panose="02070309020205020404" pitchFamily="49" charset="0"/>
                <a:cs typeface="Courier New" panose="02070309020205020404" pitchFamily="49" charset="0"/>
              </a:rPr>
              <a:t>array([[0, 5],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1, 6],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2, 7],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3, 8],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4, 9]])</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lvl="0" indent="0">
              <a:buNone/>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94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Boolean Indexing</a:t>
            </a:r>
            <a:endParaRPr lang="en-IN" dirty="0"/>
          </a:p>
        </p:txBody>
      </p:sp>
      <p:sp>
        <p:nvSpPr>
          <p:cNvPr id="3" name="Content Placeholder 2"/>
          <p:cNvSpPr>
            <a:spLocks noGrp="1"/>
          </p:cNvSpPr>
          <p:nvPr>
            <p:ph idx="1"/>
          </p:nvPr>
        </p:nvSpPr>
        <p:spPr/>
        <p:txBody>
          <a:bodyPr/>
          <a:lstStyle/>
          <a:p>
            <a:r>
              <a:rPr lang="en-IN" dirty="0" err="1" smtClean="0"/>
              <a:t>arr</a:t>
            </a:r>
            <a:r>
              <a:rPr lang="en-IN" dirty="0" smtClean="0"/>
              <a:t> = </a:t>
            </a:r>
            <a:r>
              <a:rPr lang="en-IN" dirty="0" err="1" smtClean="0"/>
              <a:t>np.arange</a:t>
            </a:r>
            <a:r>
              <a:rPr lang="en-IN" dirty="0" smtClean="0"/>
              <a:t>(7)</a:t>
            </a:r>
          </a:p>
          <a:p>
            <a:r>
              <a:rPr lang="en-IN" dirty="0" smtClean="0"/>
              <a:t>print(</a:t>
            </a:r>
            <a:r>
              <a:rPr lang="en-IN" dirty="0" err="1" smtClean="0"/>
              <a:t>arr</a:t>
            </a:r>
            <a:r>
              <a:rPr lang="en-IN" dirty="0" smtClean="0"/>
              <a:t>)</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[0 1 2 3 4 5 6]</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r>
              <a:rPr lang="en-IN" dirty="0" err="1" smtClean="0"/>
              <a:t>arr</a:t>
            </a:r>
            <a:r>
              <a:rPr lang="en-IN" dirty="0" smtClean="0"/>
              <a:t> &gt; 4</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array([False, False, False, False, False, True, True])</a:t>
            </a:r>
            <a:r>
              <a:rPr kumimoji="0" lang="en-US" altLang="en-US" sz="2000" b="0" i="0" u="none" strike="noStrike" cap="none" normalizeH="0" baseline="0" dirty="0" smtClean="0">
                <a:ln>
                  <a:noFill/>
                </a:ln>
                <a:solidFill>
                  <a:schemeClr val="tx1"/>
                </a:solidFill>
                <a:effectLst/>
              </a:rPr>
              <a:t> </a:t>
            </a:r>
          </a:p>
          <a:p>
            <a:r>
              <a:rPr kumimoji="0" lang="en-US" altLang="en-US" b="0" i="0" u="none" strike="noStrike" cap="none" normalizeH="0" baseline="0" dirty="0" err="1" smtClean="0">
                <a:ln>
                  <a:noFill/>
                </a:ln>
                <a:solidFill>
                  <a:schemeClr val="tx1"/>
                </a:solidFill>
                <a:effectLst/>
                <a:latin typeface="Arial" panose="020B0604020202020204" pitchFamily="34" charset="0"/>
              </a:rPr>
              <a:t>arr</a:t>
            </a:r>
            <a:r>
              <a:rPr kumimoji="0" lang="en-US" altLang="en-US" b="0"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err="1" smtClean="0">
                <a:ln>
                  <a:noFill/>
                </a:ln>
                <a:solidFill>
                  <a:schemeClr val="tx1"/>
                </a:solidFill>
                <a:effectLst/>
                <a:latin typeface="Arial" panose="020B0604020202020204" pitchFamily="34" charset="0"/>
              </a:rPr>
              <a:t>arr</a:t>
            </a:r>
            <a:r>
              <a:rPr kumimoji="0" lang="en-US" altLang="en-US" b="0" i="0" u="none" strike="noStrike" cap="none" normalizeH="0" baseline="0" dirty="0" smtClean="0">
                <a:ln>
                  <a:noFill/>
                </a:ln>
                <a:solidFill>
                  <a:schemeClr val="tx1"/>
                </a:solidFill>
                <a:effectLst/>
                <a:latin typeface="Arial" panose="020B0604020202020204" pitchFamily="34" charset="0"/>
              </a:rPr>
              <a:t>&gt;4]</a:t>
            </a:r>
          </a:p>
          <a:p>
            <a:pPr marL="0" lvl="0" indent="0">
              <a:buNone/>
            </a:pPr>
            <a:r>
              <a:rPr lang="en-US" altLang="en-US" dirty="0">
                <a:latin typeface="Arial" panose="020B0604020202020204" pitchFamily="34" charset="0"/>
              </a:rPr>
              <a:t>	</a:t>
            </a:r>
            <a:r>
              <a:rPr lang="en-US" altLang="en-US" dirty="0">
                <a:solidFill>
                  <a:srgbClr val="000000"/>
                </a:solidFill>
                <a:latin typeface="Courier New" panose="02070309020205020404" pitchFamily="49" charset="0"/>
                <a:cs typeface="Courier New" panose="02070309020205020404" pitchFamily="49" charset="0"/>
              </a:rPr>
              <a:t>array([5, 6])</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034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dirty="0" smtClean="0"/>
              <a:t>Broadcasting array operations</a:t>
            </a:r>
            <a:endParaRPr lang="en-IN" dirty="0"/>
          </a:p>
        </p:txBody>
      </p:sp>
      <p:sp>
        <p:nvSpPr>
          <p:cNvPr id="3" name="Content Placeholder 2"/>
          <p:cNvSpPr>
            <a:spLocks noGrp="1"/>
          </p:cNvSpPr>
          <p:nvPr>
            <p:ph idx="1"/>
          </p:nvPr>
        </p:nvSpPr>
        <p:spPr>
          <a:xfrm>
            <a:off x="838200" y="1367246"/>
            <a:ext cx="10515600" cy="4809717"/>
          </a:xfrm>
        </p:spPr>
        <p:txBody>
          <a:bodyPr>
            <a:normAutofit fontScale="77500" lnSpcReduction="20000"/>
          </a:bodyPr>
          <a:lstStyle/>
          <a:p>
            <a:r>
              <a:rPr lang="en-US" dirty="0"/>
              <a:t>Arithmetic operations are performed elementwise on </a:t>
            </a:r>
            <a:r>
              <a:rPr lang="en-US" dirty="0" err="1"/>
              <a:t>Numpy</a:t>
            </a:r>
            <a:r>
              <a:rPr lang="en-US" dirty="0"/>
              <a:t> arrays.</a:t>
            </a:r>
            <a:r>
              <a:rPr lang="en-US" dirty="0" smtClean="0"/>
              <a:t> </a:t>
            </a:r>
          </a:p>
          <a:p>
            <a:r>
              <a:rPr lang="en-US" dirty="0"/>
              <a:t>For arrays of identical </a:t>
            </a:r>
            <a:r>
              <a:rPr lang="en-US" dirty="0" smtClean="0"/>
              <a:t>shape, this </a:t>
            </a:r>
            <a:r>
              <a:rPr lang="en-US" dirty="0"/>
              <a:t>means that the operation is executed between elements at corresponding </a:t>
            </a:r>
            <a:r>
              <a:rPr lang="en-US" dirty="0" smtClean="0"/>
              <a:t>indices</a:t>
            </a:r>
          </a:p>
          <a:p>
            <a:pPr marL="0" indent="0">
              <a:buNone/>
            </a:pPr>
            <a:r>
              <a:rPr lang="en-US" dirty="0" smtClean="0"/>
              <a:t>a = </a:t>
            </a:r>
            <a:r>
              <a:rPr lang="en-US" dirty="0" err="1" smtClean="0"/>
              <a:t>np.arange</a:t>
            </a:r>
            <a:r>
              <a:rPr lang="en-US" dirty="0" smtClean="0"/>
              <a:t>(6).reshape(2, 3)</a:t>
            </a:r>
          </a:p>
          <a:p>
            <a:pPr marL="0" indent="0">
              <a:buNone/>
            </a:pPr>
            <a:r>
              <a:rPr lang="en-US" dirty="0" smtClean="0"/>
              <a:t>b = </a:t>
            </a:r>
            <a:r>
              <a:rPr lang="en-US" dirty="0" err="1" smtClean="0"/>
              <a:t>np.ones</a:t>
            </a:r>
            <a:r>
              <a:rPr lang="en-US" dirty="0" smtClean="0"/>
              <a:t>(6).reshape(2, 3)</a:t>
            </a:r>
          </a:p>
          <a:p>
            <a:pPr marL="0" indent="0">
              <a:buNone/>
            </a:pPr>
            <a:r>
              <a:rPr lang="en-US" dirty="0" smtClean="0"/>
              <a:t>print(a)</a:t>
            </a:r>
          </a:p>
          <a:p>
            <a:pPr marL="0" lvl="0" indent="0" eaLnBrk="0" fontAlgn="base" hangingPunct="0">
              <a:lnSpc>
                <a:spcPct val="100000"/>
              </a:lnSpc>
              <a:spcBef>
                <a:spcPct val="0"/>
              </a:spcBef>
              <a:spcAft>
                <a:spcPct val="0"/>
              </a:spcAft>
              <a:buNone/>
            </a:pPr>
            <a:r>
              <a:rPr lang="en-US" dirty="0" smtClean="0"/>
              <a:t> </a:t>
            </a:r>
            <a:r>
              <a:rPr lang="en-US" altLang="en-US" dirty="0" smtClean="0">
                <a:solidFill>
                  <a:srgbClr val="000000"/>
                </a:solidFill>
                <a:latin typeface="Courier New" panose="02070309020205020404" pitchFamily="49" charset="0"/>
                <a:cs typeface="Courier New" panose="02070309020205020404" pitchFamily="49" charset="0"/>
              </a:rPr>
              <a:t>[[0 1 2] </a:t>
            </a: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 [3 4 5]] </a:t>
            </a:r>
            <a:endParaRPr lang="en-US" dirty="0" smtClean="0"/>
          </a:p>
          <a:p>
            <a:pPr marL="0" indent="0">
              <a:buNone/>
            </a:pPr>
            <a:r>
              <a:rPr lang="en-US" dirty="0" smtClean="0"/>
              <a:t>print(b)</a:t>
            </a: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[[1. 1. 1.] </a:t>
            </a: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    [1. 1. 1.]]</a:t>
            </a:r>
            <a:endParaRPr lang="en-US" dirty="0" smtClean="0"/>
          </a:p>
          <a:p>
            <a:pPr marL="0" indent="0">
              <a:buNone/>
            </a:pPr>
            <a:r>
              <a:rPr lang="en-US" dirty="0" err="1" smtClean="0"/>
              <a:t>a+b</a:t>
            </a:r>
            <a:r>
              <a:rPr lang="en-US" dirty="0" smtClean="0"/>
              <a:t> </a:t>
            </a: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smtClean="0">
                <a:solidFill>
                  <a:srgbClr val="000000"/>
                </a:solidFill>
                <a:latin typeface="Courier New" panose="02070309020205020404" pitchFamily="49" charset="0"/>
                <a:cs typeface="Courier New" panose="02070309020205020404" pitchFamily="49" charset="0"/>
              </a:rPr>
              <a:t>array</a:t>
            </a:r>
            <a:r>
              <a:rPr lang="en-US" altLang="en-US" dirty="0">
                <a:solidFill>
                  <a:srgbClr val="000000"/>
                </a:solidFill>
                <a:latin typeface="Courier New" panose="02070309020205020404" pitchFamily="49" charset="0"/>
                <a:cs typeface="Courier New" panose="02070309020205020404" pitchFamily="49" charset="0"/>
              </a:rPr>
              <a:t>([[1., 2., 3.],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4., 5., 6.]])</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43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IN" dirty="0" smtClean="0"/>
              <a:t>Python Libraries</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descr="Machine Learning With Python – Introduction – Developers 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54034"/>
            <a:ext cx="10630989" cy="499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07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en-IN" dirty="0" smtClean="0"/>
              <a:t>Broadcasting</a:t>
            </a:r>
            <a:endParaRPr lang="en-IN" dirty="0"/>
          </a:p>
        </p:txBody>
      </p:sp>
      <p:sp>
        <p:nvSpPr>
          <p:cNvPr id="3" name="Content Placeholder 2"/>
          <p:cNvSpPr>
            <a:spLocks noGrp="1"/>
          </p:cNvSpPr>
          <p:nvPr>
            <p:ph idx="1"/>
          </p:nvPr>
        </p:nvSpPr>
        <p:spPr>
          <a:xfrm>
            <a:off x="838200" y="1062446"/>
            <a:ext cx="10515600" cy="5114517"/>
          </a:xfrm>
        </p:spPr>
        <p:txBody>
          <a:bodyPr>
            <a:normAutofit fontScale="77500" lnSpcReduction="20000"/>
          </a:bodyPr>
          <a:lstStyle/>
          <a:p>
            <a:r>
              <a:rPr lang="en-US" dirty="0"/>
              <a:t>Arithmetic operations may also be executed on arrays of different shapes by means of </a:t>
            </a:r>
            <a:r>
              <a:rPr lang="en-US" dirty="0" err="1" smtClean="0"/>
              <a:t>Numpy</a:t>
            </a:r>
            <a:r>
              <a:rPr lang="en-US" dirty="0" smtClean="0"/>
              <a:t> </a:t>
            </a:r>
            <a:r>
              <a:rPr lang="en-US" i="1" dirty="0" smtClean="0"/>
              <a:t>broadcasting</a:t>
            </a:r>
            <a:r>
              <a:rPr lang="en-US" dirty="0"/>
              <a:t>. </a:t>
            </a:r>
          </a:p>
          <a:p>
            <a:pPr marL="0" indent="0">
              <a:buNone/>
            </a:pPr>
            <a:r>
              <a:rPr lang="en-US" dirty="0" smtClean="0"/>
              <a:t>a = </a:t>
            </a:r>
            <a:r>
              <a:rPr lang="en-US" dirty="0" err="1" smtClean="0"/>
              <a:t>np.arange</a:t>
            </a:r>
            <a:r>
              <a:rPr lang="en-US" dirty="0" smtClean="0"/>
              <a:t>(5).reshape(1, 5)print(a)</a:t>
            </a:r>
          </a:p>
          <a:p>
            <a:pPr marL="0" lvl="0" indent="0">
              <a:buNone/>
            </a:pPr>
            <a:r>
              <a:rPr lang="en-US" altLang="en-US" dirty="0" smtClean="0">
                <a:solidFill>
                  <a:srgbClr val="000000"/>
                </a:solidFill>
                <a:latin typeface="Courier New" panose="02070309020205020404" pitchFamily="49" charset="0"/>
                <a:cs typeface="Courier New" panose="02070309020205020404" pitchFamily="49" charset="0"/>
              </a:rPr>
              <a:t>         array</a:t>
            </a:r>
            <a:r>
              <a:rPr lang="en-US" altLang="en-US" dirty="0">
                <a:solidFill>
                  <a:srgbClr val="000000"/>
                </a:solidFill>
                <a:latin typeface="Courier New" panose="02070309020205020404" pitchFamily="49" charset="0"/>
                <a:cs typeface="Courier New" panose="02070309020205020404" pitchFamily="49" charset="0"/>
              </a:rPr>
              <a:t>([[0, 1, 2, 3, 4]])</a:t>
            </a:r>
            <a:r>
              <a:rPr kumimoji="0" lang="en-US" altLang="en-US" sz="2000" b="0" i="0" u="none" strike="noStrike" cap="none" normalizeH="0" baseline="0" dirty="0" smtClean="0">
                <a:ln>
                  <a:noFill/>
                </a:ln>
                <a:solidFill>
                  <a:schemeClr val="tx1"/>
                </a:solidFill>
                <a:effectLst/>
              </a:rPr>
              <a:t> </a:t>
            </a:r>
          </a:p>
          <a:p>
            <a:pPr marL="0" lvl="0" indent="0">
              <a:buNone/>
            </a:pPr>
            <a:r>
              <a:rPr kumimoji="0" lang="en-US" altLang="en-US" b="0" i="0" u="none" strike="noStrike" cap="none" normalizeH="0" baseline="0" dirty="0" smtClean="0">
                <a:ln>
                  <a:noFill/>
                </a:ln>
                <a:solidFill>
                  <a:schemeClr val="tx1"/>
                </a:solidFill>
                <a:effectLst/>
                <a:latin typeface="Arial" panose="020B0604020202020204" pitchFamily="34" charset="0"/>
              </a:rPr>
              <a:t>b = </a:t>
            </a:r>
            <a:r>
              <a:rPr kumimoji="0" lang="en-US" altLang="en-US" b="0" i="0" u="none" strike="noStrike" cap="none" normalizeH="0" baseline="0" dirty="0" err="1" smtClean="0">
                <a:ln>
                  <a:noFill/>
                </a:ln>
                <a:solidFill>
                  <a:schemeClr val="tx1"/>
                </a:solidFill>
                <a:effectLst/>
                <a:latin typeface="Arial" panose="020B0604020202020204" pitchFamily="34" charset="0"/>
              </a:rPr>
              <a:t>np.arange</a:t>
            </a:r>
            <a:r>
              <a:rPr kumimoji="0" lang="en-US" altLang="en-US" b="0" i="0" u="none" strike="noStrike" cap="none" normalizeH="0" baseline="0" dirty="0" smtClean="0">
                <a:ln>
                  <a:noFill/>
                </a:ln>
                <a:solidFill>
                  <a:schemeClr val="tx1"/>
                </a:solidFill>
                <a:effectLst/>
                <a:latin typeface="Arial" panose="020B0604020202020204" pitchFamily="34" charset="0"/>
              </a:rPr>
              <a:t>(4).reshape(4, 1)</a:t>
            </a:r>
          </a:p>
          <a:p>
            <a:pPr marL="0" lvl="0" indent="0">
              <a:buNone/>
            </a:pPr>
            <a:r>
              <a:rPr lang="en-US" altLang="en-US" dirty="0">
                <a:latin typeface="Arial" panose="020B0604020202020204" pitchFamily="34" charset="0"/>
              </a:rPr>
              <a:t>p</a:t>
            </a:r>
            <a:r>
              <a:rPr kumimoji="0" lang="en-US" altLang="en-US" b="0" i="0" u="none" strike="noStrike" cap="none" normalizeH="0" baseline="0" dirty="0" smtClean="0">
                <a:ln>
                  <a:noFill/>
                </a:ln>
                <a:solidFill>
                  <a:schemeClr val="tx1"/>
                </a:solidFill>
                <a:effectLst/>
                <a:latin typeface="Arial" panose="020B0604020202020204" pitchFamily="34" charset="0"/>
              </a:rPr>
              <a:t>rint(b)</a:t>
            </a:r>
          </a:p>
          <a:p>
            <a:pPr marL="0" indent="0">
              <a:buNone/>
            </a:pPr>
            <a:r>
              <a:rPr lang="en-US" altLang="en-US" dirty="0" smtClean="0">
                <a:solidFill>
                  <a:srgbClr val="000000"/>
                </a:solidFill>
                <a:latin typeface="Courier New" panose="02070309020205020404" pitchFamily="49" charset="0"/>
                <a:cs typeface="Courier New" panose="02070309020205020404" pitchFamily="49" charset="0"/>
              </a:rPr>
              <a:t>        array</a:t>
            </a:r>
            <a:r>
              <a:rPr lang="en-US" altLang="en-US" dirty="0">
                <a:solidFill>
                  <a:srgbClr val="000000"/>
                </a:solidFill>
                <a:latin typeface="Courier New" panose="02070309020205020404" pitchFamily="49" charset="0"/>
                <a:cs typeface="Courier New" panose="02070309020205020404" pitchFamily="49" charset="0"/>
              </a:rPr>
              <a:t>([[0],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1],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2], </a:t>
            </a:r>
            <a:endParaRPr lang="en-US" altLang="en-US"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3]])</a:t>
            </a:r>
            <a:r>
              <a:rPr kumimoji="0" lang="en-US" altLang="en-US" sz="2000" b="0" i="0" u="none" strike="noStrike" cap="none" normalizeH="0" baseline="0" dirty="0" smtClean="0">
                <a:ln>
                  <a:noFill/>
                </a:ln>
                <a:solidFill>
                  <a:schemeClr val="tx1"/>
                </a:solidFill>
                <a:effectLst/>
              </a:rPr>
              <a:t> </a:t>
            </a:r>
          </a:p>
          <a:p>
            <a:pPr marL="0" indent="0">
              <a:buNone/>
            </a:pPr>
            <a:r>
              <a:rPr lang="en-US" altLang="en-US" sz="2000" dirty="0" smtClean="0"/>
              <a:t>a*b</a:t>
            </a:r>
          </a:p>
          <a:p>
            <a:pPr marL="0" lvl="0" indent="0">
              <a:buNone/>
            </a:pP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array([[ 0, 0, 0, 0, 0], </a:t>
            </a:r>
          </a:p>
          <a:p>
            <a:pPr marL="0" lvl="0" indent="0">
              <a:buNone/>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 1, 2, 3, 4], </a:t>
            </a:r>
          </a:p>
          <a:p>
            <a:pPr marL="0" lvl="0" indent="0">
              <a:buNone/>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 2, 4, 6, 8], </a:t>
            </a:r>
          </a:p>
          <a:p>
            <a:pPr marL="0" lvl="0" indent="0">
              <a:buNone/>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 3, 6, 9, 12]])</a:t>
            </a:r>
            <a:r>
              <a:rPr kumimoji="0" lang="en-US" altLang="en-US" sz="16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a:p>
            <a:pPr marL="0" indent="0">
              <a:buNone/>
            </a:pPr>
            <a:endParaRPr kumimoji="0" lang="en-US" altLang="en-US" sz="2000" b="0" i="0" u="none" strike="noStrike" cap="none" normalizeH="0" baseline="0" dirty="0" smtClean="0">
              <a:ln>
                <a:noFill/>
              </a:ln>
              <a:solidFill>
                <a:schemeClr val="tx1"/>
              </a:solidFill>
              <a:effectLst/>
            </a:endParaRPr>
          </a:p>
          <a:p>
            <a:pPr marL="0" indent="0">
              <a:buNone/>
            </a:pP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lvl="0" indent="0">
              <a:buNone/>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052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Arrays</a:t>
            </a:r>
            <a:endParaRPr lang="en-IN" dirty="0"/>
          </a:p>
        </p:txBody>
      </p:sp>
      <p:sp>
        <p:nvSpPr>
          <p:cNvPr id="3" name="Content Placeholder 2"/>
          <p:cNvSpPr>
            <a:spLocks noGrp="1"/>
          </p:cNvSpPr>
          <p:nvPr>
            <p:ph idx="1"/>
          </p:nvPr>
        </p:nvSpPr>
        <p:spPr/>
        <p:txBody>
          <a:bodyPr/>
          <a:lstStyle/>
          <a:p>
            <a:r>
              <a:rPr lang="en-IN" dirty="0" err="1" smtClean="0"/>
              <a:t>X.shape</a:t>
            </a:r>
            <a:r>
              <a:rPr lang="en-IN" dirty="0" smtClean="0"/>
              <a:t>:</a:t>
            </a:r>
          </a:p>
          <a:p>
            <a:pPr marL="0" indent="0">
              <a:buNone/>
            </a:pPr>
            <a:r>
              <a:rPr lang="en-IN" dirty="0"/>
              <a:t> </a:t>
            </a:r>
            <a:r>
              <a:rPr lang="en-IN" dirty="0" smtClean="0"/>
              <a:t>          Retrieves the shape of the array X.</a:t>
            </a:r>
          </a:p>
          <a:p>
            <a:r>
              <a:rPr lang="en-IN" dirty="0" err="1" smtClean="0"/>
              <a:t>X.dtype</a:t>
            </a:r>
            <a:r>
              <a:rPr lang="en-IN" dirty="0" smtClean="0"/>
              <a:t>:</a:t>
            </a:r>
            <a:endParaRPr lang="en-IN" dirty="0"/>
          </a:p>
          <a:p>
            <a:pPr marL="0" indent="0">
              <a:buNone/>
            </a:pPr>
            <a:r>
              <a:rPr lang="en-IN" dirty="0" smtClean="0"/>
              <a:t>           Retrieves type of elements in the array X.</a:t>
            </a:r>
          </a:p>
          <a:p>
            <a:r>
              <a:rPr lang="en-IN" dirty="0" err="1" smtClean="0"/>
              <a:t>X.ndim</a:t>
            </a:r>
            <a:r>
              <a:rPr lang="en-IN" dirty="0" smtClean="0"/>
              <a:t>:</a:t>
            </a:r>
            <a:endParaRPr lang="en-IN" dirty="0"/>
          </a:p>
          <a:p>
            <a:pPr marL="0" indent="0">
              <a:buNone/>
            </a:pPr>
            <a:r>
              <a:rPr lang="en-IN" dirty="0" smtClean="0"/>
              <a:t>           Retrieves the dimensions of the array X.</a:t>
            </a:r>
          </a:p>
          <a:p>
            <a:pPr marL="0" indent="0">
              <a:buNone/>
            </a:pPr>
            <a:endParaRPr lang="en-IN" dirty="0" smtClean="0"/>
          </a:p>
        </p:txBody>
      </p:sp>
    </p:spTree>
    <p:extLst>
      <p:ext uri="{BB962C8B-B14F-4D97-AF65-F5344CB8AC3E}">
        <p14:creationId xmlns:p14="http://schemas.microsoft.com/office/powerpoint/2010/main" val="352257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Module in </a:t>
            </a:r>
            <a:r>
              <a:rPr lang="en-IN" dirty="0" err="1" smtClean="0"/>
              <a:t>NumPy</a:t>
            </a:r>
            <a:endParaRPr lang="en-IN" dirty="0"/>
          </a:p>
        </p:txBody>
      </p:sp>
      <p:sp>
        <p:nvSpPr>
          <p:cNvPr id="3" name="Content Placeholder 2"/>
          <p:cNvSpPr>
            <a:spLocks noGrp="1"/>
          </p:cNvSpPr>
          <p:nvPr>
            <p:ph idx="1"/>
          </p:nvPr>
        </p:nvSpPr>
        <p:spPr/>
        <p:txBody>
          <a:bodyPr>
            <a:normAutofit lnSpcReduction="10000"/>
          </a:bodyPr>
          <a:lstStyle/>
          <a:p>
            <a:r>
              <a:rPr lang="en-IN" dirty="0" err="1"/>
              <a:t>np.random.rand</a:t>
            </a:r>
            <a:r>
              <a:rPr lang="en-IN" dirty="0"/>
              <a:t>(5)</a:t>
            </a:r>
            <a:r>
              <a:rPr lang="en-IN" dirty="0" smtClean="0"/>
              <a:t> </a:t>
            </a:r>
          </a:p>
          <a:p>
            <a:pPr marL="0" indent="0">
              <a:buNone/>
            </a:pPr>
            <a:r>
              <a:rPr lang="en-IN" dirty="0"/>
              <a:t> </a:t>
            </a:r>
            <a:r>
              <a:rPr lang="en-IN" dirty="0" smtClean="0"/>
              <a:t>          </a:t>
            </a:r>
            <a:r>
              <a:rPr lang="en-US" dirty="0" smtClean="0"/>
              <a:t>Generates </a:t>
            </a:r>
            <a:r>
              <a:rPr lang="en-US" dirty="0"/>
              <a:t>5 random numbers from a uniform distribution [0, 1)</a:t>
            </a:r>
            <a:r>
              <a:rPr lang="en-US" dirty="0" smtClean="0"/>
              <a:t> </a:t>
            </a:r>
            <a:br>
              <a:rPr lang="en-US" dirty="0" smtClean="0"/>
            </a:br>
            <a:r>
              <a:rPr lang="en-US" dirty="0" smtClean="0"/>
              <a:t>           array</a:t>
            </a:r>
            <a:r>
              <a:rPr lang="en-US" dirty="0"/>
              <a:t>([ 0.4071833 , 0.069167 , 0.69742877, 0.45354268, 0.7220556 ])</a:t>
            </a:r>
            <a:r>
              <a:rPr lang="en-US" dirty="0" smtClean="0"/>
              <a:t> </a:t>
            </a:r>
            <a:endParaRPr lang="en-US" dirty="0"/>
          </a:p>
          <a:p>
            <a:r>
              <a:rPr lang="en-US" dirty="0" err="1" smtClean="0"/>
              <a:t>np.random.seed</a:t>
            </a:r>
            <a:r>
              <a:rPr lang="en-US" dirty="0" smtClean="0"/>
              <a:t>(n)</a:t>
            </a:r>
          </a:p>
          <a:p>
            <a:pPr marL="0" indent="0">
              <a:buNone/>
            </a:pPr>
            <a:r>
              <a:rPr lang="en-US" dirty="0"/>
              <a:t> </a:t>
            </a:r>
            <a:r>
              <a:rPr lang="en-US" dirty="0" smtClean="0"/>
              <a:t>          The seed method makes the random number same for n times</a:t>
            </a:r>
          </a:p>
          <a:p>
            <a:r>
              <a:rPr lang="en-IN" dirty="0" err="1"/>
              <a:t>np.random.randint</a:t>
            </a:r>
            <a:r>
              <a:rPr lang="en-IN" dirty="0"/>
              <a:t>(10, 20, (5, 5))</a:t>
            </a:r>
            <a:r>
              <a:rPr lang="en-IN" dirty="0" smtClean="0"/>
              <a:t> </a:t>
            </a:r>
          </a:p>
          <a:p>
            <a:pPr marL="0" indent="0">
              <a:buNone/>
            </a:pPr>
            <a:r>
              <a:rPr lang="en-IN" dirty="0"/>
              <a:t> </a:t>
            </a:r>
            <a:r>
              <a:rPr lang="en-IN" dirty="0" smtClean="0"/>
              <a:t>           </a:t>
            </a:r>
            <a:r>
              <a:rPr lang="en-US" dirty="0" smtClean="0"/>
              <a:t>Creates </a:t>
            </a:r>
            <a:r>
              <a:rPr lang="en-US" dirty="0"/>
              <a:t>a 5x5 random integer array ranging from 10 (inclusive) to 20 </a:t>
            </a:r>
            <a:r>
              <a:rPr lang="en-US" dirty="0" smtClean="0"/>
              <a:t>(</a:t>
            </a:r>
            <a:r>
              <a:rPr lang="en-US" dirty="0"/>
              <a:t>inclusive)</a:t>
            </a:r>
            <a:r>
              <a:rPr lang="en-US" dirty="0" smtClean="0"/>
              <a:t> </a:t>
            </a:r>
            <a:br>
              <a:rPr lang="en-US" dirty="0" smtClean="0"/>
            </a:br>
            <a:endParaRPr lang="en-IN" dirty="0"/>
          </a:p>
        </p:txBody>
      </p:sp>
    </p:spTree>
    <p:extLst>
      <p:ext uri="{BB962C8B-B14F-4D97-AF65-F5344CB8AC3E}">
        <p14:creationId xmlns:p14="http://schemas.microsoft.com/office/powerpoint/2010/main" val="286796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Linear algebra</a:t>
            </a:r>
            <a:r>
              <a:rPr lang="en-IN" dirty="0" smtClean="0"/>
              <a:t> with </a:t>
            </a:r>
            <a:r>
              <a:rPr lang="en-IN" dirty="0" err="1" smtClean="0"/>
              <a:t>np.linalg</a:t>
            </a:r>
            <a:endParaRPr lang="en-IN" dirty="0"/>
          </a:p>
        </p:txBody>
      </p:sp>
      <p:sp>
        <p:nvSpPr>
          <p:cNvPr id="3" name="Content Placeholder 2"/>
          <p:cNvSpPr>
            <a:spLocks noGrp="1"/>
          </p:cNvSpPr>
          <p:nvPr>
            <p:ph idx="1"/>
          </p:nvPr>
        </p:nvSpPr>
        <p:spPr/>
        <p:txBody>
          <a:bodyPr>
            <a:normAutofit/>
          </a:bodyPr>
          <a:lstStyle/>
          <a:p>
            <a:r>
              <a:rPr lang="en-IN" dirty="0"/>
              <a:t>x0 + 2 * x1 + x2 = 4</a:t>
            </a:r>
            <a:br>
              <a:rPr lang="en-IN" dirty="0"/>
            </a:br>
            <a:r>
              <a:rPr lang="en-IN" dirty="0"/>
              <a:t>x1 + x2 = 3</a:t>
            </a:r>
            <a:br>
              <a:rPr lang="en-IN" dirty="0"/>
            </a:br>
            <a:r>
              <a:rPr lang="en-IN" dirty="0"/>
              <a:t>x0 + x2 = 5</a:t>
            </a:r>
            <a:r>
              <a:rPr lang="en-IN" dirty="0" smtClean="0"/>
              <a:t> </a:t>
            </a:r>
            <a:br>
              <a:rPr lang="en-IN" dirty="0" smtClean="0"/>
            </a:br>
            <a:r>
              <a:rPr lang="en-US" dirty="0"/>
              <a:t>A = </a:t>
            </a:r>
            <a:r>
              <a:rPr lang="en-US" dirty="0" err="1"/>
              <a:t>np.array</a:t>
            </a:r>
            <a:r>
              <a:rPr lang="en-US" dirty="0"/>
              <a:t>([[1, 2, 1],</a:t>
            </a:r>
            <a:br>
              <a:rPr lang="en-US" dirty="0"/>
            </a:br>
            <a:r>
              <a:rPr lang="en-US" dirty="0" smtClean="0"/>
              <a:t>                         [</a:t>
            </a:r>
            <a:r>
              <a:rPr lang="en-US" dirty="0"/>
              <a:t>0, 1, 1],</a:t>
            </a:r>
            <a:br>
              <a:rPr lang="en-US" dirty="0"/>
            </a:br>
            <a:r>
              <a:rPr lang="en-US" dirty="0" smtClean="0"/>
              <a:t>                        [</a:t>
            </a:r>
            <a:r>
              <a:rPr lang="en-US" dirty="0"/>
              <a:t>1, 0, 1]])</a:t>
            </a:r>
            <a:br>
              <a:rPr lang="en-US" dirty="0"/>
            </a:br>
            <a:r>
              <a:rPr lang="en-US" dirty="0"/>
              <a:t>b = </a:t>
            </a:r>
            <a:r>
              <a:rPr lang="en-US" dirty="0" err="1"/>
              <a:t>np.array</a:t>
            </a:r>
            <a:r>
              <a:rPr lang="en-US" dirty="0"/>
              <a:t>([4, 3, 5])</a:t>
            </a:r>
            <a:r>
              <a:rPr lang="en-US" dirty="0" smtClean="0"/>
              <a:t> </a:t>
            </a:r>
          </a:p>
          <a:p>
            <a:r>
              <a:rPr lang="en-US" dirty="0" smtClean="0"/>
              <a:t>Ax=b</a:t>
            </a:r>
            <a:br>
              <a:rPr lang="en-US" dirty="0" smtClean="0"/>
            </a:br>
            <a:r>
              <a:rPr lang="en-IN" dirty="0"/>
              <a:t>x = </a:t>
            </a:r>
            <a:r>
              <a:rPr lang="en-IN" dirty="0" err="1"/>
              <a:t>np.linalg.solve</a:t>
            </a:r>
            <a:r>
              <a:rPr lang="en-IN" dirty="0"/>
              <a:t>(A, b)</a:t>
            </a:r>
            <a:r>
              <a:rPr lang="en-IN" dirty="0" smtClean="0"/>
              <a:t> </a:t>
            </a:r>
            <a:br>
              <a:rPr lang="en-IN" dirty="0" smtClean="0"/>
            </a:br>
            <a:r>
              <a:rPr lang="en-IN" dirty="0" smtClean="0"/>
              <a:t>	</a:t>
            </a:r>
            <a:r>
              <a:rPr lang="en-IN" dirty="0"/>
              <a:t>array([ 1.5, -0.5, 3.5])</a:t>
            </a:r>
            <a:r>
              <a:rPr lang="en-IN" dirty="0" smtClean="0"/>
              <a:t> </a:t>
            </a:r>
            <a:endParaRPr lang="en-IN" dirty="0"/>
          </a:p>
        </p:txBody>
      </p:sp>
    </p:spTree>
    <p:extLst>
      <p:ext uri="{BB962C8B-B14F-4D97-AF65-F5344CB8AC3E}">
        <p14:creationId xmlns:p14="http://schemas.microsoft.com/office/powerpoint/2010/main" val="706718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Unary functions</a:t>
            </a:r>
            <a:endParaRPr lang="en-IN" dirty="0"/>
          </a:p>
        </p:txBody>
      </p:sp>
      <p:sp>
        <p:nvSpPr>
          <p:cNvPr id="3" name="Content Placeholder 2"/>
          <p:cNvSpPr>
            <a:spLocks noGrp="1"/>
          </p:cNvSpPr>
          <p:nvPr>
            <p:ph idx="1"/>
          </p:nvPr>
        </p:nvSpPr>
        <p:spPr/>
        <p:txBody>
          <a:bodyPr>
            <a:normAutofit lnSpcReduction="10000"/>
          </a:bodyPr>
          <a:lstStyle/>
          <a:p>
            <a:r>
              <a:rPr lang="en-IN" dirty="0" smtClean="0"/>
              <a:t>abs()</a:t>
            </a:r>
          </a:p>
          <a:p>
            <a:r>
              <a:rPr lang="en-IN" dirty="0" err="1" smtClean="0"/>
              <a:t>sqrt</a:t>
            </a:r>
            <a:r>
              <a:rPr lang="en-IN" dirty="0" smtClean="0"/>
              <a:t>()</a:t>
            </a:r>
          </a:p>
          <a:p>
            <a:r>
              <a:rPr lang="en-IN" dirty="0" smtClean="0"/>
              <a:t>square()</a:t>
            </a:r>
          </a:p>
          <a:p>
            <a:r>
              <a:rPr lang="en-IN" dirty="0" smtClean="0"/>
              <a:t>sign()</a:t>
            </a:r>
          </a:p>
          <a:p>
            <a:r>
              <a:rPr lang="en-IN" dirty="0" err="1" smtClean="0"/>
              <a:t>exp</a:t>
            </a:r>
            <a:r>
              <a:rPr lang="en-IN" dirty="0" smtClean="0"/>
              <a:t>()</a:t>
            </a:r>
          </a:p>
          <a:p>
            <a:r>
              <a:rPr lang="en-IN" dirty="0" smtClean="0"/>
              <a:t>log(),log10(),log2</a:t>
            </a:r>
          </a:p>
          <a:p>
            <a:r>
              <a:rPr lang="en-IN" dirty="0" smtClean="0"/>
              <a:t>ceil()</a:t>
            </a:r>
          </a:p>
          <a:p>
            <a:r>
              <a:rPr lang="en-IN" dirty="0" smtClean="0"/>
              <a:t>floor()</a:t>
            </a:r>
          </a:p>
          <a:p>
            <a:r>
              <a:rPr lang="en-IN" dirty="0" smtClean="0"/>
              <a:t>cos(),cosh(),sin(),</a:t>
            </a:r>
            <a:r>
              <a:rPr lang="en-IN" dirty="0" err="1" smtClean="0"/>
              <a:t>sinh</a:t>
            </a:r>
            <a:r>
              <a:rPr lang="en-IN" dirty="0" smtClean="0"/>
              <a:t>(),tan(),</a:t>
            </a:r>
            <a:r>
              <a:rPr lang="en-IN" dirty="0" err="1" smtClean="0"/>
              <a:t>tanh</a:t>
            </a:r>
            <a:r>
              <a:rPr lang="en-IN" dirty="0" smtClean="0"/>
              <a:t>()</a:t>
            </a:r>
          </a:p>
          <a:p>
            <a:endParaRPr lang="en-IN" dirty="0"/>
          </a:p>
        </p:txBody>
      </p:sp>
    </p:spTree>
    <p:extLst>
      <p:ext uri="{BB962C8B-B14F-4D97-AF65-F5344CB8AC3E}">
        <p14:creationId xmlns:p14="http://schemas.microsoft.com/office/powerpoint/2010/main" val="132737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Functions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add()</a:t>
            </a:r>
          </a:p>
          <a:p>
            <a:pPr marL="0" indent="0">
              <a:buNone/>
            </a:pPr>
            <a:r>
              <a:rPr lang="en-US" dirty="0" smtClean="0"/>
              <a:t>• </a:t>
            </a:r>
            <a:r>
              <a:rPr lang="en-US" dirty="0" err="1" smtClean="0"/>
              <a:t>substract</a:t>
            </a:r>
            <a:r>
              <a:rPr lang="en-US" dirty="0" smtClean="0"/>
              <a:t>()</a:t>
            </a:r>
          </a:p>
          <a:p>
            <a:pPr marL="0" indent="0">
              <a:buNone/>
            </a:pPr>
            <a:r>
              <a:rPr lang="en-US" dirty="0" smtClean="0"/>
              <a:t>• multiply()</a:t>
            </a:r>
          </a:p>
          <a:p>
            <a:pPr marL="0" indent="0">
              <a:buNone/>
            </a:pPr>
            <a:r>
              <a:rPr lang="en-US" dirty="0" smtClean="0"/>
              <a:t>• divide()</a:t>
            </a:r>
          </a:p>
          <a:p>
            <a:pPr marL="0" indent="0">
              <a:buNone/>
            </a:pPr>
            <a:r>
              <a:rPr lang="en-US" dirty="0" smtClean="0"/>
              <a:t>• </a:t>
            </a:r>
            <a:r>
              <a:rPr lang="en-US" dirty="0" err="1" smtClean="0"/>
              <a:t>floor_divide</a:t>
            </a:r>
            <a:r>
              <a:rPr lang="en-US" dirty="0" smtClean="0"/>
              <a:t>()</a:t>
            </a:r>
          </a:p>
          <a:p>
            <a:pPr marL="0" indent="0">
              <a:buNone/>
            </a:pPr>
            <a:r>
              <a:rPr lang="en-US" dirty="0" smtClean="0"/>
              <a:t>• power()</a:t>
            </a:r>
          </a:p>
          <a:p>
            <a:pPr marL="0" indent="0">
              <a:buNone/>
            </a:pPr>
            <a:r>
              <a:rPr lang="en-US" dirty="0" smtClean="0"/>
              <a:t>• maximum()</a:t>
            </a:r>
          </a:p>
          <a:p>
            <a:pPr marL="0" indent="0">
              <a:buNone/>
            </a:pPr>
            <a:r>
              <a:rPr lang="en-US" dirty="0" smtClean="0"/>
              <a:t>• minimum()</a:t>
            </a:r>
          </a:p>
          <a:p>
            <a:pPr marL="0" indent="0">
              <a:buNone/>
            </a:pPr>
            <a:r>
              <a:rPr lang="en-US" dirty="0" smtClean="0"/>
              <a:t>• mod()</a:t>
            </a:r>
          </a:p>
          <a:p>
            <a:r>
              <a:rPr lang="en-US" dirty="0" smtClean="0"/>
              <a:t>greater(),</a:t>
            </a:r>
            <a:r>
              <a:rPr lang="en-US" dirty="0" err="1" smtClean="0"/>
              <a:t>greater_equal</a:t>
            </a:r>
            <a:r>
              <a:rPr lang="en-US" dirty="0" smtClean="0"/>
              <a:t>(),less(),</a:t>
            </a:r>
            <a:r>
              <a:rPr lang="en-US" dirty="0" err="1" smtClean="0"/>
              <a:t>less_equal</a:t>
            </a:r>
            <a:r>
              <a:rPr lang="en-US" dirty="0" smtClean="0"/>
              <a:t>(),equal(),</a:t>
            </a:r>
            <a:r>
              <a:rPr lang="en-US" dirty="0" err="1" smtClean="0"/>
              <a:t>not_equal</a:t>
            </a:r>
            <a:r>
              <a:rPr lang="en-US" dirty="0" smtClean="0"/>
              <a:t>()</a:t>
            </a:r>
          </a:p>
          <a:p>
            <a:r>
              <a:rPr lang="en-US" dirty="0" err="1" smtClean="0"/>
              <a:t>logical_and</a:t>
            </a:r>
            <a:r>
              <a:rPr lang="en-US" dirty="0" smtClean="0"/>
              <a:t>(),</a:t>
            </a:r>
            <a:r>
              <a:rPr lang="en-US" dirty="0" err="1" smtClean="0"/>
              <a:t>logical_or</a:t>
            </a:r>
            <a:r>
              <a:rPr lang="en-US" dirty="0" smtClean="0"/>
              <a:t>(),</a:t>
            </a:r>
            <a:r>
              <a:rPr lang="en-US" dirty="0" err="1" smtClean="0"/>
              <a:t>logical_xor</a:t>
            </a:r>
            <a:r>
              <a:rPr lang="en-US" dirty="0" smtClean="0"/>
              <a:t>()</a:t>
            </a:r>
            <a:endParaRPr lang="en-IN" dirty="0"/>
          </a:p>
        </p:txBody>
      </p:sp>
    </p:spTree>
    <p:extLst>
      <p:ext uri="{BB962C8B-B14F-4D97-AF65-F5344CB8AC3E}">
        <p14:creationId xmlns:p14="http://schemas.microsoft.com/office/powerpoint/2010/main" val="745186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Statistical methods</a:t>
            </a:r>
            <a:endParaRPr lang="en-IN" dirty="0"/>
          </a:p>
        </p:txBody>
      </p:sp>
      <p:sp>
        <p:nvSpPr>
          <p:cNvPr id="3" name="Content Placeholder 2"/>
          <p:cNvSpPr>
            <a:spLocks noGrp="1"/>
          </p:cNvSpPr>
          <p:nvPr>
            <p:ph idx="1"/>
          </p:nvPr>
        </p:nvSpPr>
        <p:spPr/>
        <p:txBody>
          <a:bodyPr>
            <a:normAutofit lnSpcReduction="10000"/>
          </a:bodyPr>
          <a:lstStyle/>
          <a:p>
            <a:r>
              <a:rPr lang="en-IN" dirty="0" smtClean="0"/>
              <a:t>sum()</a:t>
            </a:r>
          </a:p>
          <a:p>
            <a:r>
              <a:rPr lang="en-IN" dirty="0" smtClean="0"/>
              <a:t>mean()</a:t>
            </a:r>
          </a:p>
          <a:p>
            <a:r>
              <a:rPr lang="en-IN" dirty="0" err="1" smtClean="0"/>
              <a:t>std</a:t>
            </a:r>
            <a:r>
              <a:rPr lang="en-IN" dirty="0" smtClean="0"/>
              <a:t>()</a:t>
            </a:r>
          </a:p>
          <a:p>
            <a:r>
              <a:rPr lang="en-IN" dirty="0" err="1" smtClean="0"/>
              <a:t>var</a:t>
            </a:r>
            <a:r>
              <a:rPr lang="en-IN" dirty="0" smtClean="0"/>
              <a:t>()</a:t>
            </a:r>
          </a:p>
          <a:p>
            <a:r>
              <a:rPr lang="en-IN" dirty="0" smtClean="0"/>
              <a:t>min()</a:t>
            </a:r>
          </a:p>
          <a:p>
            <a:r>
              <a:rPr lang="en-IN" dirty="0" smtClean="0"/>
              <a:t>max()</a:t>
            </a:r>
          </a:p>
          <a:p>
            <a:r>
              <a:rPr lang="en-IN" dirty="0" err="1" smtClean="0"/>
              <a:t>cumsum</a:t>
            </a:r>
            <a:r>
              <a:rPr lang="en-IN" dirty="0" smtClean="0"/>
              <a:t>()</a:t>
            </a:r>
          </a:p>
          <a:p>
            <a:r>
              <a:rPr lang="en-IN" dirty="0" err="1" smtClean="0"/>
              <a:t>cumprod</a:t>
            </a:r>
            <a:r>
              <a:rPr lang="en-IN" dirty="0" smtClean="0"/>
              <a:t>()</a:t>
            </a:r>
          </a:p>
          <a:p>
            <a:r>
              <a:rPr lang="en-IN" dirty="0" smtClean="0"/>
              <a:t>sort()</a:t>
            </a:r>
            <a:endParaRPr lang="en-IN" dirty="0"/>
          </a:p>
        </p:txBody>
      </p:sp>
    </p:spTree>
    <p:extLst>
      <p:ext uri="{BB962C8B-B14F-4D97-AF65-F5344CB8AC3E}">
        <p14:creationId xmlns:p14="http://schemas.microsoft.com/office/powerpoint/2010/main" val="855910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2486"/>
          </a:xfrm>
        </p:spPr>
        <p:txBody>
          <a:bodyPr>
            <a:normAutofit fontScale="90000"/>
          </a:bodyPr>
          <a:lstStyle/>
          <a:p>
            <a:r>
              <a:rPr lang="en-IN" dirty="0" smtClean="0"/>
              <a:t>Pandas</a:t>
            </a:r>
            <a:endParaRPr lang="en-IN" dirty="0"/>
          </a:p>
        </p:txBody>
      </p:sp>
      <p:sp>
        <p:nvSpPr>
          <p:cNvPr id="3" name="Content Placeholder 2"/>
          <p:cNvSpPr>
            <a:spLocks noGrp="1"/>
          </p:cNvSpPr>
          <p:nvPr>
            <p:ph idx="1"/>
          </p:nvPr>
        </p:nvSpPr>
        <p:spPr>
          <a:xfrm>
            <a:off x="838200" y="1384663"/>
            <a:ext cx="10515600" cy="4792300"/>
          </a:xfrm>
        </p:spPr>
        <p:txBody>
          <a:bodyPr/>
          <a:lstStyle/>
          <a:p>
            <a:r>
              <a:rPr lang="en-US" dirty="0"/>
              <a:t>Pandas is a Python package providing fast, flexible, and expressive data structures designed </a:t>
            </a:r>
            <a:r>
              <a:rPr lang="en-US" dirty="0" smtClean="0"/>
              <a:t>to make </a:t>
            </a:r>
            <a:r>
              <a:rPr lang="en-US" dirty="0"/>
              <a:t>working with “relational” or “labeled” data both easy and intuitive. </a:t>
            </a:r>
            <a:endParaRPr lang="en-US" dirty="0" smtClean="0"/>
          </a:p>
          <a:p>
            <a:r>
              <a:rPr lang="en-US" dirty="0"/>
              <a:t>It aims to be </a:t>
            </a:r>
            <a:r>
              <a:rPr lang="en-US" dirty="0" smtClean="0"/>
              <a:t>the fundamental </a:t>
            </a:r>
            <a:r>
              <a:rPr lang="en-US" dirty="0"/>
              <a:t>high-level building block for doing practical, real world data analysis in Python. </a:t>
            </a:r>
            <a:r>
              <a:rPr lang="en-US" dirty="0" smtClean="0"/>
              <a:t/>
            </a:r>
            <a:br>
              <a:rPr lang="en-US" dirty="0" smtClean="0"/>
            </a:br>
            <a:r>
              <a:rPr lang="en-US" dirty="0" smtClean="0"/>
              <a:t/>
            </a:r>
            <a:br>
              <a:rPr lang="en-US" dirty="0" smtClean="0"/>
            </a:br>
            <a:endParaRPr lang="en-IN" u="sng" dirty="0"/>
          </a:p>
        </p:txBody>
      </p:sp>
    </p:spTree>
    <p:extLst>
      <p:ext uri="{BB962C8B-B14F-4D97-AF65-F5344CB8AC3E}">
        <p14:creationId xmlns:p14="http://schemas.microsoft.com/office/powerpoint/2010/main" val="2438441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Installing pandas</a:t>
            </a:r>
            <a:r>
              <a:rPr lang="en-IN" dirty="0"/>
              <a:t> </a:t>
            </a:r>
          </a:p>
        </p:txBody>
      </p:sp>
      <p:sp>
        <p:nvSpPr>
          <p:cNvPr id="3" name="Content Placeholder 2"/>
          <p:cNvSpPr>
            <a:spLocks noGrp="1"/>
          </p:cNvSpPr>
          <p:nvPr>
            <p:ph idx="1"/>
          </p:nvPr>
        </p:nvSpPr>
        <p:spPr>
          <a:xfrm>
            <a:off x="838200" y="1825624"/>
            <a:ext cx="10515600" cy="4723221"/>
          </a:xfrm>
        </p:spPr>
        <p:txBody>
          <a:bodyPr>
            <a:normAutofit lnSpcReduction="10000"/>
          </a:bodyPr>
          <a:lstStyle/>
          <a:p>
            <a:r>
              <a:rPr lang="en-IN" dirty="0"/>
              <a:t>pip install </a:t>
            </a:r>
            <a:r>
              <a:rPr lang="en-IN" dirty="0" smtClean="0"/>
              <a:t>pandas</a:t>
            </a:r>
          </a:p>
          <a:p>
            <a:pPr marL="0" indent="0">
              <a:buNone/>
            </a:pPr>
            <a:r>
              <a:rPr lang="en-US" dirty="0"/>
              <a:t>Once Pandas has been installed, you can check if it is </a:t>
            </a:r>
            <a:r>
              <a:rPr lang="en-US" dirty="0" smtClean="0"/>
              <a:t>working </a:t>
            </a:r>
            <a:r>
              <a:rPr lang="en-US" dirty="0"/>
              <a:t>properly by creating a dataset of randomly distributed values and plotting its histogram. </a:t>
            </a:r>
            <a:endParaRPr lang="en-US" dirty="0" smtClean="0"/>
          </a:p>
          <a:p>
            <a:pPr marL="0" indent="0">
              <a:buNone/>
            </a:pPr>
            <a:endParaRPr lang="en-US" dirty="0" smtClean="0"/>
          </a:p>
          <a:p>
            <a:r>
              <a:rPr lang="en-US" dirty="0" smtClean="0"/>
              <a:t>Creating a Series- One dimensional </a:t>
            </a:r>
            <a:r>
              <a:rPr lang="en-US" dirty="0" err="1" smtClean="0"/>
              <a:t>datastructures</a:t>
            </a:r>
            <a:r>
              <a:rPr lang="en-US" dirty="0"/>
              <a:t/>
            </a:r>
            <a:br>
              <a:rPr lang="en-US" dirty="0"/>
            </a:br>
            <a:r>
              <a:rPr lang="en-IN" dirty="0"/>
              <a:t>import pandas as </a:t>
            </a:r>
            <a:r>
              <a:rPr lang="en-IN" dirty="0" err="1" smtClean="0"/>
              <a:t>pd</a:t>
            </a:r>
            <a:r>
              <a:rPr lang="en-IN" dirty="0"/>
              <a:t/>
            </a:r>
            <a:br>
              <a:rPr lang="en-IN" dirty="0"/>
            </a:br>
            <a:r>
              <a:rPr lang="en-IN" dirty="0"/>
              <a:t>import </a:t>
            </a:r>
            <a:r>
              <a:rPr lang="en-IN" dirty="0" err="1"/>
              <a:t>numpy</a:t>
            </a:r>
            <a:r>
              <a:rPr lang="en-IN" dirty="0"/>
              <a:t> as </a:t>
            </a:r>
            <a:r>
              <a:rPr lang="en-IN" dirty="0" smtClean="0"/>
              <a:t>np</a:t>
            </a:r>
            <a:r>
              <a:rPr lang="en-IN" dirty="0"/>
              <a:t/>
            </a:r>
            <a:br>
              <a:rPr lang="en-IN" dirty="0"/>
            </a:br>
            <a:r>
              <a:rPr lang="en-IN" dirty="0" err="1"/>
              <a:t>np.random.seed</a:t>
            </a:r>
            <a:r>
              <a:rPr lang="en-IN" dirty="0"/>
              <a:t>(0)</a:t>
            </a:r>
            <a:br>
              <a:rPr lang="en-IN" dirty="0"/>
            </a:br>
            <a:r>
              <a:rPr lang="en-IN" dirty="0"/>
              <a:t>values = </a:t>
            </a:r>
            <a:r>
              <a:rPr lang="en-IN" dirty="0" err="1"/>
              <a:t>np.random.randn</a:t>
            </a:r>
            <a:r>
              <a:rPr lang="en-IN" dirty="0"/>
              <a:t>(100</a:t>
            </a:r>
            <a:r>
              <a:rPr lang="en-IN" dirty="0" smtClean="0"/>
              <a:t>)</a:t>
            </a:r>
            <a:r>
              <a:rPr lang="en-IN" dirty="0"/>
              <a:t/>
            </a:r>
            <a:br>
              <a:rPr lang="en-IN" dirty="0"/>
            </a:br>
            <a:r>
              <a:rPr lang="en-IN" dirty="0"/>
              <a:t>s = </a:t>
            </a:r>
            <a:r>
              <a:rPr lang="en-IN" dirty="0" err="1"/>
              <a:t>pd.Series</a:t>
            </a:r>
            <a:r>
              <a:rPr lang="en-IN" dirty="0"/>
              <a:t>(values) # generate a pandas series</a:t>
            </a:r>
            <a:br>
              <a:rPr lang="en-IN" dirty="0"/>
            </a:br>
            <a:endParaRPr lang="en-IN" dirty="0"/>
          </a:p>
        </p:txBody>
      </p:sp>
    </p:spTree>
    <p:extLst>
      <p:ext uri="{BB962C8B-B14F-4D97-AF65-F5344CB8AC3E}">
        <p14:creationId xmlns:p14="http://schemas.microsoft.com/office/powerpoint/2010/main" val="213878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Descriptive Statistics</a:t>
            </a:r>
            <a:endParaRPr lang="en-IN" dirty="0"/>
          </a:p>
        </p:txBody>
      </p:sp>
      <p:sp>
        <p:nvSpPr>
          <p:cNvPr id="3" name="Content Placeholder 2"/>
          <p:cNvSpPr>
            <a:spLocks noGrp="1"/>
          </p:cNvSpPr>
          <p:nvPr>
            <p:ph idx="1"/>
          </p:nvPr>
        </p:nvSpPr>
        <p:spPr/>
        <p:txBody>
          <a:bodyPr/>
          <a:lstStyle/>
          <a:p>
            <a:r>
              <a:rPr lang="en-US" dirty="0"/>
              <a:t>Descriptive statistics (mean, standard deviation, number of observations, minimum, </a:t>
            </a:r>
            <a:r>
              <a:rPr lang="en-US" dirty="0" smtClean="0"/>
              <a:t>maximum,</a:t>
            </a:r>
            <a:r>
              <a:rPr lang="en-US" dirty="0"/>
              <a:t> </a:t>
            </a:r>
            <a:r>
              <a:rPr lang="en-US" dirty="0" smtClean="0"/>
              <a:t>and </a:t>
            </a:r>
            <a:r>
              <a:rPr lang="en-US" dirty="0"/>
              <a:t>quartiles) of numerical columns can be calculated using the .describe() method, which </a:t>
            </a:r>
            <a:r>
              <a:rPr lang="en-US" dirty="0" smtClean="0"/>
              <a:t>returns a </a:t>
            </a:r>
            <a:r>
              <a:rPr lang="en-US" dirty="0"/>
              <a:t>pandas </a:t>
            </a:r>
            <a:r>
              <a:rPr lang="en-US" dirty="0" err="1"/>
              <a:t>dataframe</a:t>
            </a:r>
            <a:r>
              <a:rPr lang="en-US" dirty="0"/>
              <a:t> of descriptive statistics. </a:t>
            </a:r>
            <a:br>
              <a:rPr lang="en-US" dirty="0"/>
            </a:br>
            <a:endParaRPr lang="en-IN" dirty="0"/>
          </a:p>
        </p:txBody>
      </p:sp>
    </p:spTree>
    <p:extLst>
      <p:ext uri="{BB962C8B-B14F-4D97-AF65-F5344CB8AC3E}">
        <p14:creationId xmlns:p14="http://schemas.microsoft.com/office/powerpoint/2010/main" val="387659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NumPy</a:t>
            </a:r>
            <a:r>
              <a:rPr lang="en-IN" dirty="0" smtClean="0"/>
              <a:t>: Numerical Python</a:t>
            </a:r>
            <a:endParaRPr lang="en-IN" dirty="0"/>
          </a:p>
        </p:txBody>
      </p:sp>
      <p:sp>
        <p:nvSpPr>
          <p:cNvPr id="3" name="Content Placeholder 2"/>
          <p:cNvSpPr>
            <a:spLocks noGrp="1"/>
          </p:cNvSpPr>
          <p:nvPr>
            <p:ph idx="1"/>
          </p:nvPr>
        </p:nvSpPr>
        <p:spPr/>
        <p:txBody>
          <a:bodyPr/>
          <a:lstStyle/>
          <a:p>
            <a:r>
              <a:rPr lang="en-IN" dirty="0" smtClean="0"/>
              <a:t>It is an extension to the Python Programming language that adds support for large and multidimensional arrays.</a:t>
            </a:r>
          </a:p>
          <a:p>
            <a:r>
              <a:rPr lang="en-IN" dirty="0" smtClean="0"/>
              <a:t>It has an extensive API for mathematical, logical, statistical and many more functions to operate on arrays.</a:t>
            </a:r>
          </a:p>
          <a:p>
            <a:pPr marL="0" indent="0">
              <a:buNone/>
            </a:pPr>
            <a:r>
              <a:rPr lang="en-IN" dirty="0" smtClean="0"/>
              <a:t>Installation of </a:t>
            </a:r>
            <a:r>
              <a:rPr lang="en-IN" dirty="0" err="1" smtClean="0"/>
              <a:t>Numpy</a:t>
            </a:r>
            <a:r>
              <a:rPr lang="en-IN" dirty="0" smtClean="0"/>
              <a:t>:</a:t>
            </a:r>
          </a:p>
          <a:p>
            <a:pPr marL="514350" indent="-514350">
              <a:buAutoNum type="arabicPeriod"/>
            </a:pPr>
            <a:r>
              <a:rPr lang="en-IN" dirty="0" smtClean="0"/>
              <a:t>Download </a:t>
            </a:r>
            <a:r>
              <a:rPr lang="en-IN" dirty="0" err="1" smtClean="0"/>
              <a:t>Numpy</a:t>
            </a:r>
            <a:r>
              <a:rPr lang="en-IN" dirty="0" smtClean="0"/>
              <a:t> from </a:t>
            </a:r>
            <a:r>
              <a:rPr lang="en-IN" dirty="0" smtClean="0">
                <a:hlinkClick r:id="rId2"/>
              </a:rPr>
              <a:t>Python Extension Packages for Windows - Christoph </a:t>
            </a:r>
            <a:r>
              <a:rPr lang="en-IN" dirty="0" err="1" smtClean="0">
                <a:hlinkClick r:id="rId2"/>
              </a:rPr>
              <a:t>Gohlke</a:t>
            </a:r>
            <a:r>
              <a:rPr lang="en-IN" dirty="0" smtClean="0">
                <a:hlinkClick r:id="rId2"/>
              </a:rPr>
              <a:t> (uci.edu)</a:t>
            </a:r>
            <a:endParaRPr lang="en-IN" dirty="0" smtClean="0"/>
          </a:p>
          <a:p>
            <a:pPr marL="514350" indent="-514350">
              <a:buAutoNum type="arabicPeriod"/>
            </a:pPr>
            <a:r>
              <a:rPr lang="en-IN" dirty="0" smtClean="0"/>
              <a:t>Open windows terminal </a:t>
            </a:r>
          </a:p>
          <a:p>
            <a:pPr marL="514350" indent="-514350">
              <a:buAutoNum type="arabicPeriod"/>
            </a:pPr>
            <a:r>
              <a:rPr lang="en-IN" dirty="0" smtClean="0"/>
              <a:t>Type pip install path-of-</a:t>
            </a:r>
            <a:r>
              <a:rPr lang="en-IN" dirty="0" err="1" smtClean="0"/>
              <a:t>numpy</a:t>
            </a:r>
            <a:r>
              <a:rPr lang="en-IN" dirty="0" smtClean="0"/>
              <a:t> installation file</a:t>
            </a:r>
            <a:endParaRPr lang="en-IN" dirty="0"/>
          </a:p>
        </p:txBody>
      </p:sp>
    </p:spTree>
    <p:extLst>
      <p:ext uri="{BB962C8B-B14F-4D97-AF65-F5344CB8AC3E}">
        <p14:creationId xmlns:p14="http://schemas.microsoft.com/office/powerpoint/2010/main" val="1424569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8971"/>
            <a:ext cx="10515600" cy="5697992"/>
          </a:xfrm>
        </p:spPr>
        <p:txBody>
          <a:bodyPr/>
          <a:lstStyle/>
          <a:p>
            <a:r>
              <a:rPr lang="en-US" dirty="0"/>
              <a:t>S</a:t>
            </a:r>
            <a:r>
              <a:rPr lang="en-US" dirty="0" smtClean="0"/>
              <a:t>ome </a:t>
            </a:r>
            <a:r>
              <a:rPr lang="en-US" dirty="0"/>
              <a:t>of the data's statistics (mean, standard deviation, etc.) </a:t>
            </a:r>
            <a:br>
              <a:rPr lang="en-US" dirty="0"/>
            </a:br>
            <a:endParaRPr lang="en-IN" dirty="0"/>
          </a:p>
        </p:txBody>
      </p:sp>
      <p:sp>
        <p:nvSpPr>
          <p:cNvPr id="5" name="Rectangle 4"/>
          <p:cNvSpPr/>
          <p:nvPr/>
        </p:nvSpPr>
        <p:spPr>
          <a:xfrm>
            <a:off x="1185736" y="1154277"/>
            <a:ext cx="3725898" cy="523220"/>
          </a:xfrm>
          <a:prstGeom prst="rect">
            <a:avLst/>
          </a:prstGeom>
        </p:spPr>
        <p:txBody>
          <a:bodyPr wrap="square">
            <a:spAutoFit/>
          </a:bodyPr>
          <a:lstStyle/>
          <a:p>
            <a:r>
              <a:rPr lang="en-IN" sz="2800" dirty="0"/>
              <a:t>print(</a:t>
            </a:r>
            <a:r>
              <a:rPr lang="en-IN" sz="2800" dirty="0" err="1"/>
              <a:t>s.describe</a:t>
            </a:r>
            <a:r>
              <a:rPr lang="en-IN" sz="2800" dirty="0"/>
              <a:t>())</a:t>
            </a:r>
          </a:p>
        </p:txBody>
      </p:sp>
      <p:sp>
        <p:nvSpPr>
          <p:cNvPr id="6" name="Rectangle 2"/>
          <p:cNvSpPr>
            <a:spLocks noChangeArrowheads="1"/>
          </p:cNvSpPr>
          <p:nvPr/>
        </p:nvSpPr>
        <p:spPr bwMode="auto">
          <a:xfrm>
            <a:off x="1222864" y="1900800"/>
            <a:ext cx="3651641"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 100.000000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mean 0.059808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std</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1.012960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min -2.552990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25% -0.643857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50% 0.094096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urier New" panose="02070309020205020404" pitchFamily="49" charset="0"/>
                <a:cs typeface="Courier New" panose="02070309020205020404" pitchFamily="49" charset="0"/>
              </a:rPr>
              <a:t>7</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5% 0.737077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max 2.269755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dtype</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float64</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4855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t>
            </a:r>
            <a:r>
              <a:rPr lang="en-IN" dirty="0" err="1" smtClean="0"/>
              <a:t>DataFrames</a:t>
            </a:r>
            <a:endParaRPr lang="en-IN" dirty="0"/>
          </a:p>
        </p:txBody>
      </p:sp>
      <p:sp>
        <p:nvSpPr>
          <p:cNvPr id="3" name="Content Placeholder 2"/>
          <p:cNvSpPr>
            <a:spLocks noGrp="1"/>
          </p:cNvSpPr>
          <p:nvPr>
            <p:ph idx="1"/>
          </p:nvPr>
        </p:nvSpPr>
        <p:spPr/>
        <p:txBody>
          <a:bodyPr>
            <a:normAutofit lnSpcReduction="10000"/>
          </a:bodyPr>
          <a:lstStyle/>
          <a:p>
            <a:r>
              <a:rPr lang="en-US" b="1" dirty="0" err="1"/>
              <a:t>DataFrame</a:t>
            </a:r>
            <a:r>
              <a:rPr lang="en-US" b="1" dirty="0"/>
              <a:t> </a:t>
            </a:r>
            <a:r>
              <a:rPr lang="en-US" dirty="0"/>
              <a:t>is a data structure provided by pandas </a:t>
            </a:r>
            <a:r>
              <a:rPr lang="en-US" dirty="0" err="1"/>
              <a:t>library,apart</a:t>
            </a:r>
            <a:r>
              <a:rPr lang="en-US" dirty="0"/>
              <a:t> from </a:t>
            </a:r>
            <a:r>
              <a:rPr lang="en-US" i="1" dirty="0"/>
              <a:t>Series </a:t>
            </a:r>
            <a:r>
              <a:rPr lang="en-US" dirty="0"/>
              <a:t>&amp; </a:t>
            </a:r>
            <a:r>
              <a:rPr lang="en-US" i="1" dirty="0"/>
              <a:t>Panel</a:t>
            </a:r>
            <a:r>
              <a:rPr lang="en-US" dirty="0"/>
              <a:t>. It is a </a:t>
            </a:r>
            <a:r>
              <a:rPr lang="en-US" dirty="0" smtClean="0"/>
              <a:t>2- dimensional </a:t>
            </a:r>
            <a:r>
              <a:rPr lang="en-US" dirty="0"/>
              <a:t>structure &amp; can be compared to a table of rows and columns. </a:t>
            </a:r>
            <a:endParaRPr lang="en-US" dirty="0" smtClean="0"/>
          </a:p>
          <a:p>
            <a:r>
              <a:rPr lang="en-US" dirty="0"/>
              <a:t>Each row can be identified by an integer index (0..N) or a label explicitly set when creating </a:t>
            </a:r>
            <a:r>
              <a:rPr lang="en-US" dirty="0" smtClean="0"/>
              <a:t>a </a:t>
            </a:r>
            <a:r>
              <a:rPr lang="en-US" dirty="0" err="1" smtClean="0"/>
              <a:t>DataFrame</a:t>
            </a:r>
            <a:r>
              <a:rPr lang="en-US" dirty="0" smtClean="0"/>
              <a:t> </a:t>
            </a:r>
            <a:r>
              <a:rPr lang="en-US" dirty="0"/>
              <a:t>object. Each column can be of distinct type and is identified by a label. </a:t>
            </a:r>
            <a:endParaRPr lang="en-US" dirty="0" smtClean="0"/>
          </a:p>
          <a:p>
            <a:r>
              <a:rPr lang="en-IN" b="1" dirty="0"/>
              <a:t>Create a sample </a:t>
            </a:r>
            <a:r>
              <a:rPr lang="en-IN" b="1" dirty="0" err="1"/>
              <a:t>DataFrame</a:t>
            </a:r>
            <a:r>
              <a:rPr lang="en-IN" dirty="0"/>
              <a:t> </a:t>
            </a:r>
            <a:br>
              <a:rPr lang="en-IN" dirty="0"/>
            </a:br>
            <a:r>
              <a:rPr lang="en-IN" dirty="0" err="1"/>
              <a:t>df</a:t>
            </a:r>
            <a:r>
              <a:rPr lang="en-IN" dirty="0"/>
              <a:t> = </a:t>
            </a:r>
            <a:r>
              <a:rPr lang="en-IN" dirty="0" err="1"/>
              <a:t>pd.DataFrame</a:t>
            </a:r>
            <a:r>
              <a:rPr lang="en-IN" dirty="0"/>
              <a:t>({'numbers': [1, 2, 3], '</a:t>
            </a:r>
            <a:r>
              <a:rPr lang="en-IN" dirty="0" err="1"/>
              <a:t>colors</a:t>
            </a:r>
            <a:r>
              <a:rPr lang="en-IN" dirty="0"/>
              <a:t>': ['red', 'white', 'blue']} </a:t>
            </a:r>
            <a:br>
              <a:rPr lang="en-IN" dirty="0"/>
            </a:br>
            <a:r>
              <a:rPr lang="en-US" dirty="0"/>
              <a:t/>
            </a:r>
            <a:br>
              <a:rPr lang="en-US" dirty="0"/>
            </a:br>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1242467" y="5006975"/>
            <a:ext cx="3381784" cy="1304925"/>
          </a:xfrm>
          <a:prstGeom prst="rect">
            <a:avLst/>
          </a:prstGeom>
        </p:spPr>
      </p:pic>
    </p:spTree>
    <p:extLst>
      <p:ext uri="{BB962C8B-B14F-4D97-AF65-F5344CB8AC3E}">
        <p14:creationId xmlns:p14="http://schemas.microsoft.com/office/powerpoint/2010/main" val="3495096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Dimensional Data Structure</a:t>
            </a:r>
            <a:endParaRPr lang="en-IN" dirty="0"/>
          </a:p>
        </p:txBody>
      </p:sp>
      <p:sp>
        <p:nvSpPr>
          <p:cNvPr id="3" name="Content Placeholder 2"/>
          <p:cNvSpPr>
            <a:spLocks noGrp="1"/>
          </p:cNvSpPr>
          <p:nvPr>
            <p:ph idx="1"/>
          </p:nvPr>
        </p:nvSpPr>
        <p:spPr/>
        <p:txBody>
          <a:bodyPr/>
          <a:lstStyle/>
          <a:p>
            <a:r>
              <a:rPr lang="en-IN" dirty="0" err="1"/>
              <a:t>df</a:t>
            </a:r>
            <a:r>
              <a:rPr lang="en-IN" dirty="0"/>
              <a:t> = </a:t>
            </a:r>
            <a:r>
              <a:rPr lang="en-IN" dirty="0" err="1"/>
              <a:t>pd.DataFrame</a:t>
            </a:r>
            <a:r>
              <a:rPr lang="en-IN" dirty="0"/>
              <a:t>({'A': [1, 2, 1, 4, 3, 5, 2, 3, 4, 1],</a:t>
            </a:r>
            <a:br>
              <a:rPr lang="en-IN" dirty="0"/>
            </a:br>
            <a:r>
              <a:rPr lang="en-IN" dirty="0" smtClean="0"/>
              <a:t>			    'B</a:t>
            </a:r>
            <a:r>
              <a:rPr lang="en-IN" dirty="0"/>
              <a:t>': [12, 14, 11, 16, 18, 18, 22, 13, 21, 17],</a:t>
            </a:r>
            <a:br>
              <a:rPr lang="en-IN" dirty="0"/>
            </a:br>
            <a:r>
              <a:rPr lang="en-IN" dirty="0" smtClean="0"/>
              <a:t>                                   'C</a:t>
            </a:r>
            <a:r>
              <a:rPr lang="en-IN" dirty="0"/>
              <a:t>': ['a', 'a', 'b', 'a', 'b', 'c', 'b', 'a', 'b', 'a']}) </a:t>
            </a:r>
            <a:br>
              <a:rPr lang="en-IN" dirty="0"/>
            </a:br>
            <a:r>
              <a:rPr lang="en-IN" dirty="0" smtClean="0"/>
              <a:t>				</a:t>
            </a:r>
          </a:p>
          <a:p>
            <a:pPr marL="0" indent="0">
              <a:buNone/>
            </a:pPr>
            <a:r>
              <a:rPr lang="en-IN" dirty="0" smtClean="0"/>
              <a:t>					</a:t>
            </a:r>
            <a:r>
              <a:rPr lang="en-IN" dirty="0" err="1" smtClean="0"/>
              <a:t>df.describe</a:t>
            </a:r>
            <a:r>
              <a:rPr lang="en-IN" dirty="0" smtClean="0"/>
              <a:t>()</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763148866"/>
              </p:ext>
            </p:extLst>
          </p:nvPr>
        </p:nvGraphicFramePr>
        <p:xfrm>
          <a:off x="838200" y="2834640"/>
          <a:ext cx="1807587" cy="4023360"/>
        </p:xfrm>
        <a:graphic>
          <a:graphicData uri="http://schemas.openxmlformats.org/drawingml/2006/table">
            <a:tbl>
              <a:tblPr/>
              <a:tblGrid>
                <a:gridCol w="443593">
                  <a:extLst>
                    <a:ext uri="{9D8B030D-6E8A-4147-A177-3AD203B41FA5}">
                      <a16:colId xmlns:a16="http://schemas.microsoft.com/office/drawing/2014/main" val="345437624"/>
                    </a:ext>
                  </a:extLst>
                </a:gridCol>
                <a:gridCol w="208280">
                  <a:extLst>
                    <a:ext uri="{9D8B030D-6E8A-4147-A177-3AD203B41FA5}">
                      <a16:colId xmlns:a16="http://schemas.microsoft.com/office/drawing/2014/main" val="434499027"/>
                    </a:ext>
                  </a:extLst>
                </a:gridCol>
                <a:gridCol w="486773">
                  <a:extLst>
                    <a:ext uri="{9D8B030D-6E8A-4147-A177-3AD203B41FA5}">
                      <a16:colId xmlns:a16="http://schemas.microsoft.com/office/drawing/2014/main" val="1683274720"/>
                    </a:ext>
                  </a:extLst>
                </a:gridCol>
                <a:gridCol w="668941">
                  <a:extLst>
                    <a:ext uri="{9D8B030D-6E8A-4147-A177-3AD203B41FA5}">
                      <a16:colId xmlns:a16="http://schemas.microsoft.com/office/drawing/2014/main" val="3460963781"/>
                    </a:ext>
                  </a:extLst>
                </a:gridCol>
              </a:tblGrid>
              <a:tr h="334488">
                <a:tc>
                  <a:txBody>
                    <a:bodyPr/>
                    <a:lstStyle/>
                    <a:p>
                      <a:pPr algn="r" fontAlgn="ctr"/>
                      <a:endParaRPr lang="en-IN" b="1" dirty="0">
                        <a:effectLst/>
                      </a:endParaRPr>
                    </a:p>
                  </a:txBody>
                  <a:tcPr anchor="ctr">
                    <a:lnL>
                      <a:noFill/>
                    </a:lnL>
                    <a:lnR>
                      <a:noFill/>
                    </a:lnR>
                    <a:lnT>
                      <a:noFill/>
                    </a:lnT>
                    <a:lnB>
                      <a:noFill/>
                    </a:lnB>
                  </a:tcPr>
                </a:tc>
                <a:tc>
                  <a:txBody>
                    <a:bodyPr/>
                    <a:lstStyle/>
                    <a:p>
                      <a:pPr algn="r" fontAlgn="ctr"/>
                      <a:r>
                        <a:rPr lang="en-IN" b="1" dirty="0" smtClean="0">
                          <a:effectLst/>
                        </a:rPr>
                        <a:t>A</a:t>
                      </a:r>
                      <a:endParaRPr lang="en-IN" b="1" dirty="0">
                        <a:effectLst/>
                      </a:endParaRPr>
                    </a:p>
                  </a:txBody>
                  <a:tcPr anchor="ctr">
                    <a:lnL>
                      <a:noFill/>
                    </a:lnL>
                    <a:lnR>
                      <a:noFill/>
                    </a:lnR>
                    <a:lnT>
                      <a:noFill/>
                    </a:lnT>
                    <a:lnB>
                      <a:noFill/>
                    </a:lnB>
                  </a:tcPr>
                </a:tc>
                <a:tc>
                  <a:txBody>
                    <a:bodyPr/>
                    <a:lstStyle/>
                    <a:p>
                      <a:pPr algn="r" fontAlgn="ctr"/>
                      <a:r>
                        <a:rPr lang="en-IN" b="1" dirty="0" smtClean="0">
                          <a:effectLst/>
                        </a:rPr>
                        <a:t>B</a:t>
                      </a:r>
                      <a:endParaRPr lang="en-IN" b="1" dirty="0">
                        <a:effectLst/>
                      </a:endParaRPr>
                    </a:p>
                  </a:txBody>
                  <a:tcPr anchor="ctr">
                    <a:lnL>
                      <a:noFill/>
                    </a:lnL>
                    <a:lnR>
                      <a:noFill/>
                    </a:lnR>
                    <a:lnT>
                      <a:noFill/>
                    </a:lnT>
                    <a:lnB>
                      <a:noFill/>
                    </a:lnB>
                  </a:tcPr>
                </a:tc>
                <a:tc>
                  <a:txBody>
                    <a:bodyPr/>
                    <a:lstStyle/>
                    <a:p>
                      <a:r>
                        <a:rPr lang="en-IN" dirty="0" smtClean="0"/>
                        <a:t>C</a:t>
                      </a:r>
                      <a:endParaRPr lang="en-IN" dirty="0"/>
                    </a:p>
                  </a:txBody>
                  <a:tcPr>
                    <a:lnL>
                      <a:noFill/>
                    </a:lnL>
                  </a:tcPr>
                </a:tc>
                <a:extLst>
                  <a:ext uri="{0D108BD9-81ED-4DB2-BD59-A6C34878D82A}">
                    <a16:rowId xmlns:a16="http://schemas.microsoft.com/office/drawing/2014/main" val="1087794885"/>
                  </a:ext>
                </a:extLst>
              </a:tr>
              <a:tr h="334488">
                <a:tc>
                  <a:txBody>
                    <a:bodyPr/>
                    <a:lstStyle/>
                    <a:p>
                      <a:pPr algn="r" fontAlgn="ctr"/>
                      <a:r>
                        <a:rPr lang="en-IN" b="1" dirty="0">
                          <a:effectLst/>
                        </a:rPr>
                        <a:t>0</a:t>
                      </a:r>
                    </a:p>
                  </a:txBody>
                  <a:tcPr anchor="ctr">
                    <a:lnL>
                      <a:noFill/>
                    </a:lnL>
                    <a:lnR>
                      <a:noFill/>
                    </a:lnR>
                    <a:lnT>
                      <a:noFill/>
                    </a:lnT>
                    <a:lnB>
                      <a:noFill/>
                    </a:lnB>
                    <a:solidFill>
                      <a:srgbClr val="F5F5F5"/>
                    </a:solidFill>
                  </a:tcPr>
                </a:tc>
                <a:tc>
                  <a:txBody>
                    <a:bodyPr/>
                    <a:lstStyle/>
                    <a:p>
                      <a:pPr algn="r" fontAlgn="ctr"/>
                      <a:r>
                        <a:rPr lang="en-IN" dirty="0">
                          <a:effectLst/>
                        </a:rPr>
                        <a:t>1</a:t>
                      </a:r>
                    </a:p>
                  </a:txBody>
                  <a:tcPr anchor="ctr">
                    <a:lnL>
                      <a:noFill/>
                    </a:lnL>
                    <a:lnR>
                      <a:noFill/>
                    </a:lnR>
                    <a:lnT>
                      <a:noFill/>
                    </a:lnT>
                    <a:lnB>
                      <a:noFill/>
                    </a:lnB>
                    <a:solidFill>
                      <a:srgbClr val="F5F5F5"/>
                    </a:solidFill>
                  </a:tcPr>
                </a:tc>
                <a:tc>
                  <a:txBody>
                    <a:bodyPr/>
                    <a:lstStyle/>
                    <a:p>
                      <a:pPr algn="r" fontAlgn="ctr"/>
                      <a:r>
                        <a:rPr lang="en-IN">
                          <a:effectLst/>
                        </a:rPr>
                        <a:t>12</a:t>
                      </a:r>
                    </a:p>
                  </a:txBody>
                  <a:tcPr anchor="ctr">
                    <a:lnL>
                      <a:noFill/>
                    </a:lnL>
                    <a:lnR>
                      <a:noFill/>
                    </a:lnR>
                    <a:lnT>
                      <a:noFill/>
                    </a:lnT>
                    <a:lnB>
                      <a:noFill/>
                    </a:lnB>
                    <a:solidFill>
                      <a:srgbClr val="F5F5F5"/>
                    </a:solidFill>
                  </a:tcPr>
                </a:tc>
                <a:tc>
                  <a:txBody>
                    <a:bodyPr/>
                    <a:lstStyle/>
                    <a:p>
                      <a:pPr algn="r" fontAlgn="ctr"/>
                      <a:r>
                        <a:rPr lang="en-IN">
                          <a:effectLst/>
                        </a:rPr>
                        <a:t>a</a:t>
                      </a:r>
                    </a:p>
                  </a:txBody>
                  <a:tcPr anchor="ctr">
                    <a:lnL>
                      <a:noFill/>
                    </a:lnL>
                    <a:lnR>
                      <a:noFill/>
                    </a:lnR>
                    <a:lnB>
                      <a:noFill/>
                    </a:lnB>
                    <a:solidFill>
                      <a:srgbClr val="F5F5F5"/>
                    </a:solidFill>
                  </a:tcPr>
                </a:tc>
                <a:extLst>
                  <a:ext uri="{0D108BD9-81ED-4DB2-BD59-A6C34878D82A}">
                    <a16:rowId xmlns:a16="http://schemas.microsoft.com/office/drawing/2014/main" val="1376949486"/>
                  </a:ext>
                </a:extLst>
              </a:tr>
              <a:tr h="334488">
                <a:tc>
                  <a:txBody>
                    <a:bodyPr/>
                    <a:lstStyle/>
                    <a:p>
                      <a:pPr algn="r" fontAlgn="ctr"/>
                      <a:r>
                        <a:rPr lang="en-IN" b="1">
                          <a:effectLst/>
                        </a:rPr>
                        <a:t>1</a:t>
                      </a:r>
                    </a:p>
                  </a:txBody>
                  <a:tcPr anchor="ctr">
                    <a:lnL>
                      <a:noFill/>
                    </a:lnL>
                    <a:lnR>
                      <a:noFill/>
                    </a:lnR>
                    <a:lnT>
                      <a:noFill/>
                    </a:lnT>
                    <a:lnB>
                      <a:noFill/>
                    </a:lnB>
                  </a:tcPr>
                </a:tc>
                <a:tc>
                  <a:txBody>
                    <a:bodyPr/>
                    <a:lstStyle/>
                    <a:p>
                      <a:pPr algn="r" fontAlgn="ctr"/>
                      <a:r>
                        <a:rPr lang="en-IN">
                          <a:effectLst/>
                        </a:rPr>
                        <a:t>2</a:t>
                      </a:r>
                    </a:p>
                  </a:txBody>
                  <a:tcPr anchor="ctr">
                    <a:lnL>
                      <a:noFill/>
                    </a:lnL>
                    <a:lnR>
                      <a:noFill/>
                    </a:lnR>
                    <a:lnT>
                      <a:noFill/>
                    </a:lnT>
                    <a:lnB>
                      <a:noFill/>
                    </a:lnB>
                  </a:tcPr>
                </a:tc>
                <a:tc>
                  <a:txBody>
                    <a:bodyPr/>
                    <a:lstStyle/>
                    <a:p>
                      <a:pPr algn="r" fontAlgn="ctr"/>
                      <a:r>
                        <a:rPr lang="en-IN">
                          <a:effectLst/>
                        </a:rPr>
                        <a:t>14</a:t>
                      </a:r>
                    </a:p>
                  </a:txBody>
                  <a:tcPr anchor="ctr">
                    <a:lnL>
                      <a:noFill/>
                    </a:lnL>
                    <a:lnR>
                      <a:noFill/>
                    </a:lnR>
                    <a:lnT>
                      <a:noFill/>
                    </a:lnT>
                    <a:lnB>
                      <a:noFill/>
                    </a:lnB>
                  </a:tcPr>
                </a:tc>
                <a:tc>
                  <a:txBody>
                    <a:bodyPr/>
                    <a:lstStyle/>
                    <a:p>
                      <a:pPr algn="r" fontAlgn="ctr"/>
                      <a:r>
                        <a:rPr lang="en-IN">
                          <a:effectLst/>
                        </a:rPr>
                        <a:t>a</a:t>
                      </a:r>
                    </a:p>
                  </a:txBody>
                  <a:tcPr anchor="ctr">
                    <a:lnL>
                      <a:noFill/>
                    </a:lnL>
                    <a:lnR>
                      <a:noFill/>
                    </a:lnR>
                    <a:lnT>
                      <a:noFill/>
                    </a:lnT>
                    <a:lnB>
                      <a:noFill/>
                    </a:lnB>
                  </a:tcPr>
                </a:tc>
                <a:extLst>
                  <a:ext uri="{0D108BD9-81ED-4DB2-BD59-A6C34878D82A}">
                    <a16:rowId xmlns:a16="http://schemas.microsoft.com/office/drawing/2014/main" val="3357311"/>
                  </a:ext>
                </a:extLst>
              </a:tr>
              <a:tr h="334488">
                <a:tc>
                  <a:txBody>
                    <a:bodyPr/>
                    <a:lstStyle/>
                    <a:p>
                      <a:pPr algn="r" fontAlgn="ctr"/>
                      <a:r>
                        <a:rPr lang="en-IN" b="1">
                          <a:effectLst/>
                        </a:rPr>
                        <a:t>2</a:t>
                      </a:r>
                    </a:p>
                  </a:txBody>
                  <a:tcPr anchor="ctr">
                    <a:lnL>
                      <a:noFill/>
                    </a:lnL>
                    <a:lnR>
                      <a:noFill/>
                    </a:lnR>
                    <a:lnT>
                      <a:noFill/>
                    </a:lnT>
                    <a:lnB>
                      <a:noFill/>
                    </a:lnB>
                  </a:tcPr>
                </a:tc>
                <a:tc>
                  <a:txBody>
                    <a:bodyPr/>
                    <a:lstStyle/>
                    <a:p>
                      <a:pPr algn="r" fontAlgn="ctr"/>
                      <a:r>
                        <a:rPr lang="en-IN">
                          <a:effectLst/>
                        </a:rPr>
                        <a:t>1</a:t>
                      </a:r>
                    </a:p>
                  </a:txBody>
                  <a:tcPr anchor="ctr">
                    <a:lnL>
                      <a:noFill/>
                    </a:lnL>
                    <a:lnR>
                      <a:noFill/>
                    </a:lnR>
                    <a:lnT>
                      <a:noFill/>
                    </a:lnT>
                    <a:lnB>
                      <a:noFill/>
                    </a:lnB>
                  </a:tcPr>
                </a:tc>
                <a:tc>
                  <a:txBody>
                    <a:bodyPr/>
                    <a:lstStyle/>
                    <a:p>
                      <a:pPr algn="r" fontAlgn="ctr"/>
                      <a:r>
                        <a:rPr lang="en-IN">
                          <a:effectLst/>
                        </a:rPr>
                        <a:t>11</a:t>
                      </a:r>
                    </a:p>
                  </a:txBody>
                  <a:tcPr anchor="ctr">
                    <a:lnL>
                      <a:noFill/>
                    </a:lnL>
                    <a:lnR>
                      <a:noFill/>
                    </a:lnR>
                    <a:lnT>
                      <a:noFill/>
                    </a:lnT>
                    <a:lnB>
                      <a:noFill/>
                    </a:lnB>
                  </a:tcPr>
                </a:tc>
                <a:tc>
                  <a:txBody>
                    <a:bodyPr/>
                    <a:lstStyle/>
                    <a:p>
                      <a:pPr algn="r" fontAlgn="ctr"/>
                      <a:r>
                        <a:rPr lang="en-IN">
                          <a:effectLst/>
                        </a:rPr>
                        <a:t>b</a:t>
                      </a:r>
                    </a:p>
                  </a:txBody>
                  <a:tcPr anchor="ctr">
                    <a:lnL>
                      <a:noFill/>
                    </a:lnL>
                    <a:lnR>
                      <a:noFill/>
                    </a:lnR>
                    <a:lnT>
                      <a:noFill/>
                    </a:lnT>
                    <a:lnB>
                      <a:noFill/>
                    </a:lnB>
                  </a:tcPr>
                </a:tc>
                <a:extLst>
                  <a:ext uri="{0D108BD9-81ED-4DB2-BD59-A6C34878D82A}">
                    <a16:rowId xmlns:a16="http://schemas.microsoft.com/office/drawing/2014/main" val="3142561808"/>
                  </a:ext>
                </a:extLst>
              </a:tr>
              <a:tr h="334488">
                <a:tc>
                  <a:txBody>
                    <a:bodyPr/>
                    <a:lstStyle/>
                    <a:p>
                      <a:pPr algn="r" fontAlgn="ctr"/>
                      <a:r>
                        <a:rPr lang="en-IN" b="1">
                          <a:effectLst/>
                        </a:rPr>
                        <a:t>3</a:t>
                      </a:r>
                    </a:p>
                  </a:txBody>
                  <a:tcPr anchor="ctr">
                    <a:lnL>
                      <a:noFill/>
                    </a:lnL>
                    <a:lnR>
                      <a:noFill/>
                    </a:lnR>
                    <a:lnT>
                      <a:noFill/>
                    </a:lnT>
                    <a:lnB>
                      <a:noFill/>
                    </a:lnB>
                  </a:tcPr>
                </a:tc>
                <a:tc>
                  <a:txBody>
                    <a:bodyPr/>
                    <a:lstStyle/>
                    <a:p>
                      <a:pPr algn="r" fontAlgn="ctr"/>
                      <a:r>
                        <a:rPr lang="en-IN">
                          <a:effectLst/>
                        </a:rPr>
                        <a:t>4</a:t>
                      </a:r>
                    </a:p>
                  </a:txBody>
                  <a:tcPr anchor="ctr">
                    <a:lnL>
                      <a:noFill/>
                    </a:lnL>
                    <a:lnR>
                      <a:noFill/>
                    </a:lnR>
                    <a:lnT>
                      <a:noFill/>
                    </a:lnT>
                    <a:lnB>
                      <a:noFill/>
                    </a:lnB>
                  </a:tcPr>
                </a:tc>
                <a:tc>
                  <a:txBody>
                    <a:bodyPr/>
                    <a:lstStyle/>
                    <a:p>
                      <a:pPr algn="r" fontAlgn="ctr"/>
                      <a:r>
                        <a:rPr lang="en-IN">
                          <a:effectLst/>
                        </a:rPr>
                        <a:t>16</a:t>
                      </a:r>
                    </a:p>
                  </a:txBody>
                  <a:tcPr anchor="ctr">
                    <a:lnL>
                      <a:noFill/>
                    </a:lnL>
                    <a:lnR>
                      <a:noFill/>
                    </a:lnR>
                    <a:lnT>
                      <a:noFill/>
                    </a:lnT>
                    <a:lnB>
                      <a:noFill/>
                    </a:lnB>
                  </a:tcPr>
                </a:tc>
                <a:tc>
                  <a:txBody>
                    <a:bodyPr/>
                    <a:lstStyle/>
                    <a:p>
                      <a:pPr algn="r" fontAlgn="ctr"/>
                      <a:r>
                        <a:rPr lang="en-IN">
                          <a:effectLst/>
                        </a:rPr>
                        <a:t>a</a:t>
                      </a:r>
                    </a:p>
                  </a:txBody>
                  <a:tcPr anchor="ctr">
                    <a:lnL>
                      <a:noFill/>
                    </a:lnL>
                    <a:lnR>
                      <a:noFill/>
                    </a:lnR>
                    <a:lnT>
                      <a:noFill/>
                    </a:lnT>
                    <a:lnB>
                      <a:noFill/>
                    </a:lnB>
                  </a:tcPr>
                </a:tc>
                <a:extLst>
                  <a:ext uri="{0D108BD9-81ED-4DB2-BD59-A6C34878D82A}">
                    <a16:rowId xmlns:a16="http://schemas.microsoft.com/office/drawing/2014/main" val="1935712776"/>
                  </a:ext>
                </a:extLst>
              </a:tr>
              <a:tr h="334488">
                <a:tc>
                  <a:txBody>
                    <a:bodyPr/>
                    <a:lstStyle/>
                    <a:p>
                      <a:pPr algn="r" fontAlgn="ctr"/>
                      <a:r>
                        <a:rPr lang="en-IN" b="1">
                          <a:effectLst/>
                        </a:rPr>
                        <a:t>4</a:t>
                      </a:r>
                    </a:p>
                  </a:txBody>
                  <a:tcPr anchor="ctr">
                    <a:lnL>
                      <a:noFill/>
                    </a:lnL>
                    <a:lnR>
                      <a:noFill/>
                    </a:lnR>
                    <a:lnT>
                      <a:noFill/>
                    </a:lnT>
                    <a:lnB>
                      <a:noFill/>
                    </a:lnB>
                    <a:solidFill>
                      <a:srgbClr val="F5F5F5"/>
                    </a:solidFill>
                  </a:tcPr>
                </a:tc>
                <a:tc>
                  <a:txBody>
                    <a:bodyPr/>
                    <a:lstStyle/>
                    <a:p>
                      <a:pPr algn="r" fontAlgn="ctr"/>
                      <a:r>
                        <a:rPr lang="en-IN">
                          <a:effectLst/>
                        </a:rPr>
                        <a:t>3</a:t>
                      </a:r>
                    </a:p>
                  </a:txBody>
                  <a:tcPr anchor="ctr">
                    <a:lnL>
                      <a:noFill/>
                    </a:lnL>
                    <a:lnR>
                      <a:noFill/>
                    </a:lnR>
                    <a:lnT>
                      <a:noFill/>
                    </a:lnT>
                    <a:lnB>
                      <a:noFill/>
                    </a:lnB>
                    <a:solidFill>
                      <a:srgbClr val="F5F5F5"/>
                    </a:solidFill>
                  </a:tcPr>
                </a:tc>
                <a:tc>
                  <a:txBody>
                    <a:bodyPr/>
                    <a:lstStyle/>
                    <a:p>
                      <a:pPr algn="r" fontAlgn="ctr"/>
                      <a:r>
                        <a:rPr lang="en-IN">
                          <a:effectLst/>
                        </a:rPr>
                        <a:t>18</a:t>
                      </a:r>
                    </a:p>
                  </a:txBody>
                  <a:tcPr anchor="ctr">
                    <a:lnL>
                      <a:noFill/>
                    </a:lnL>
                    <a:lnR>
                      <a:noFill/>
                    </a:lnR>
                    <a:lnT>
                      <a:noFill/>
                    </a:lnT>
                    <a:lnB>
                      <a:noFill/>
                    </a:lnB>
                    <a:solidFill>
                      <a:srgbClr val="F5F5F5"/>
                    </a:solidFill>
                  </a:tcPr>
                </a:tc>
                <a:tc>
                  <a:txBody>
                    <a:bodyPr/>
                    <a:lstStyle/>
                    <a:p>
                      <a:pPr algn="r" fontAlgn="ctr"/>
                      <a:r>
                        <a:rPr lang="en-IN">
                          <a:effectLst/>
                        </a:rPr>
                        <a:t>b</a:t>
                      </a:r>
                    </a:p>
                  </a:txBody>
                  <a:tcPr anchor="ctr">
                    <a:lnL>
                      <a:noFill/>
                    </a:lnL>
                    <a:lnR>
                      <a:noFill/>
                    </a:lnR>
                    <a:lnT>
                      <a:noFill/>
                    </a:lnT>
                    <a:lnB>
                      <a:noFill/>
                    </a:lnB>
                    <a:solidFill>
                      <a:srgbClr val="F5F5F5"/>
                    </a:solidFill>
                  </a:tcPr>
                </a:tc>
                <a:extLst>
                  <a:ext uri="{0D108BD9-81ED-4DB2-BD59-A6C34878D82A}">
                    <a16:rowId xmlns:a16="http://schemas.microsoft.com/office/drawing/2014/main" val="541751654"/>
                  </a:ext>
                </a:extLst>
              </a:tr>
              <a:tr h="334488">
                <a:tc>
                  <a:txBody>
                    <a:bodyPr/>
                    <a:lstStyle/>
                    <a:p>
                      <a:pPr algn="r" fontAlgn="ctr"/>
                      <a:r>
                        <a:rPr lang="en-IN" b="1">
                          <a:effectLst/>
                        </a:rPr>
                        <a:t>5</a:t>
                      </a:r>
                    </a:p>
                  </a:txBody>
                  <a:tcPr anchor="ctr">
                    <a:lnL>
                      <a:noFill/>
                    </a:lnL>
                    <a:lnR>
                      <a:noFill/>
                    </a:lnR>
                    <a:lnT>
                      <a:noFill/>
                    </a:lnT>
                    <a:lnB>
                      <a:noFill/>
                    </a:lnB>
                  </a:tcPr>
                </a:tc>
                <a:tc>
                  <a:txBody>
                    <a:bodyPr/>
                    <a:lstStyle/>
                    <a:p>
                      <a:pPr algn="r" fontAlgn="ctr"/>
                      <a:r>
                        <a:rPr lang="en-IN">
                          <a:effectLst/>
                        </a:rPr>
                        <a:t>5</a:t>
                      </a:r>
                    </a:p>
                  </a:txBody>
                  <a:tcPr anchor="ctr">
                    <a:lnL>
                      <a:noFill/>
                    </a:lnL>
                    <a:lnR>
                      <a:noFill/>
                    </a:lnR>
                    <a:lnT>
                      <a:noFill/>
                    </a:lnT>
                    <a:lnB>
                      <a:noFill/>
                    </a:lnB>
                  </a:tcPr>
                </a:tc>
                <a:tc>
                  <a:txBody>
                    <a:bodyPr/>
                    <a:lstStyle/>
                    <a:p>
                      <a:pPr algn="r" fontAlgn="ctr"/>
                      <a:r>
                        <a:rPr lang="en-IN">
                          <a:effectLst/>
                        </a:rPr>
                        <a:t>18</a:t>
                      </a:r>
                    </a:p>
                  </a:txBody>
                  <a:tcPr anchor="ctr">
                    <a:lnL>
                      <a:noFill/>
                    </a:lnL>
                    <a:lnR>
                      <a:noFill/>
                    </a:lnR>
                    <a:lnT>
                      <a:noFill/>
                    </a:lnT>
                    <a:lnB>
                      <a:noFill/>
                    </a:lnB>
                  </a:tcPr>
                </a:tc>
                <a:tc>
                  <a:txBody>
                    <a:bodyPr/>
                    <a:lstStyle/>
                    <a:p>
                      <a:pPr algn="r" fontAlgn="ctr"/>
                      <a:r>
                        <a:rPr lang="en-IN">
                          <a:effectLst/>
                        </a:rPr>
                        <a:t>c</a:t>
                      </a:r>
                    </a:p>
                  </a:txBody>
                  <a:tcPr anchor="ctr">
                    <a:lnL>
                      <a:noFill/>
                    </a:lnL>
                    <a:lnR>
                      <a:noFill/>
                    </a:lnR>
                    <a:lnT>
                      <a:noFill/>
                    </a:lnT>
                    <a:lnB>
                      <a:noFill/>
                    </a:lnB>
                  </a:tcPr>
                </a:tc>
                <a:extLst>
                  <a:ext uri="{0D108BD9-81ED-4DB2-BD59-A6C34878D82A}">
                    <a16:rowId xmlns:a16="http://schemas.microsoft.com/office/drawing/2014/main" val="814232650"/>
                  </a:ext>
                </a:extLst>
              </a:tr>
              <a:tr h="334488">
                <a:tc>
                  <a:txBody>
                    <a:bodyPr/>
                    <a:lstStyle/>
                    <a:p>
                      <a:pPr algn="r" fontAlgn="ctr"/>
                      <a:r>
                        <a:rPr lang="en-IN" b="1">
                          <a:effectLst/>
                        </a:rPr>
                        <a:t>6</a:t>
                      </a:r>
                    </a:p>
                  </a:txBody>
                  <a:tcPr anchor="ctr">
                    <a:lnL>
                      <a:noFill/>
                    </a:lnL>
                    <a:lnR>
                      <a:noFill/>
                    </a:lnR>
                    <a:lnT>
                      <a:noFill/>
                    </a:lnT>
                    <a:lnB>
                      <a:noFill/>
                    </a:lnB>
                    <a:solidFill>
                      <a:srgbClr val="F5F5F5"/>
                    </a:solidFill>
                  </a:tcPr>
                </a:tc>
                <a:tc>
                  <a:txBody>
                    <a:bodyPr/>
                    <a:lstStyle/>
                    <a:p>
                      <a:pPr algn="r" fontAlgn="ctr"/>
                      <a:r>
                        <a:rPr lang="en-IN">
                          <a:effectLst/>
                        </a:rPr>
                        <a:t>2</a:t>
                      </a:r>
                    </a:p>
                  </a:txBody>
                  <a:tcPr anchor="ctr">
                    <a:lnL>
                      <a:noFill/>
                    </a:lnL>
                    <a:lnR>
                      <a:noFill/>
                    </a:lnR>
                    <a:lnT>
                      <a:noFill/>
                    </a:lnT>
                    <a:lnB>
                      <a:noFill/>
                    </a:lnB>
                    <a:solidFill>
                      <a:srgbClr val="F5F5F5"/>
                    </a:solidFill>
                  </a:tcPr>
                </a:tc>
                <a:tc>
                  <a:txBody>
                    <a:bodyPr/>
                    <a:lstStyle/>
                    <a:p>
                      <a:pPr algn="r" fontAlgn="ctr"/>
                      <a:r>
                        <a:rPr lang="en-IN">
                          <a:effectLst/>
                        </a:rPr>
                        <a:t>22</a:t>
                      </a:r>
                    </a:p>
                  </a:txBody>
                  <a:tcPr anchor="ctr">
                    <a:lnL>
                      <a:noFill/>
                    </a:lnL>
                    <a:lnR>
                      <a:noFill/>
                    </a:lnR>
                    <a:lnT>
                      <a:noFill/>
                    </a:lnT>
                    <a:lnB>
                      <a:noFill/>
                    </a:lnB>
                    <a:solidFill>
                      <a:srgbClr val="F5F5F5"/>
                    </a:solidFill>
                  </a:tcPr>
                </a:tc>
                <a:tc>
                  <a:txBody>
                    <a:bodyPr/>
                    <a:lstStyle/>
                    <a:p>
                      <a:pPr algn="r" fontAlgn="ctr"/>
                      <a:r>
                        <a:rPr lang="en-IN">
                          <a:effectLst/>
                        </a:rPr>
                        <a:t>b</a:t>
                      </a:r>
                    </a:p>
                  </a:txBody>
                  <a:tcPr anchor="ctr">
                    <a:lnL>
                      <a:noFill/>
                    </a:lnL>
                    <a:lnR>
                      <a:noFill/>
                    </a:lnR>
                    <a:lnT>
                      <a:noFill/>
                    </a:lnT>
                    <a:lnB>
                      <a:noFill/>
                    </a:lnB>
                    <a:solidFill>
                      <a:srgbClr val="F5F5F5"/>
                    </a:solidFill>
                  </a:tcPr>
                </a:tc>
                <a:extLst>
                  <a:ext uri="{0D108BD9-81ED-4DB2-BD59-A6C34878D82A}">
                    <a16:rowId xmlns:a16="http://schemas.microsoft.com/office/drawing/2014/main" val="3922768184"/>
                  </a:ext>
                </a:extLst>
              </a:tr>
              <a:tr h="334488">
                <a:tc>
                  <a:txBody>
                    <a:bodyPr/>
                    <a:lstStyle/>
                    <a:p>
                      <a:pPr algn="r" fontAlgn="ctr"/>
                      <a:r>
                        <a:rPr lang="en-IN" b="1">
                          <a:effectLst/>
                        </a:rPr>
                        <a:t>7</a:t>
                      </a:r>
                    </a:p>
                  </a:txBody>
                  <a:tcPr anchor="ctr">
                    <a:lnL>
                      <a:noFill/>
                    </a:lnL>
                    <a:lnR>
                      <a:noFill/>
                    </a:lnR>
                    <a:lnT>
                      <a:noFill/>
                    </a:lnT>
                    <a:lnB>
                      <a:noFill/>
                    </a:lnB>
                  </a:tcPr>
                </a:tc>
                <a:tc>
                  <a:txBody>
                    <a:bodyPr/>
                    <a:lstStyle/>
                    <a:p>
                      <a:pPr algn="r" fontAlgn="ctr"/>
                      <a:r>
                        <a:rPr lang="en-IN">
                          <a:effectLst/>
                        </a:rPr>
                        <a:t>3</a:t>
                      </a:r>
                    </a:p>
                  </a:txBody>
                  <a:tcPr anchor="ctr">
                    <a:lnL>
                      <a:noFill/>
                    </a:lnL>
                    <a:lnR>
                      <a:noFill/>
                    </a:lnR>
                    <a:lnT>
                      <a:noFill/>
                    </a:lnT>
                    <a:lnB>
                      <a:noFill/>
                    </a:lnB>
                  </a:tcPr>
                </a:tc>
                <a:tc>
                  <a:txBody>
                    <a:bodyPr/>
                    <a:lstStyle/>
                    <a:p>
                      <a:pPr algn="r" fontAlgn="ctr"/>
                      <a:r>
                        <a:rPr lang="en-IN">
                          <a:effectLst/>
                        </a:rPr>
                        <a:t>13</a:t>
                      </a:r>
                    </a:p>
                  </a:txBody>
                  <a:tcPr anchor="ctr">
                    <a:lnL>
                      <a:noFill/>
                    </a:lnL>
                    <a:lnR>
                      <a:noFill/>
                    </a:lnR>
                    <a:lnT>
                      <a:noFill/>
                    </a:lnT>
                    <a:lnB>
                      <a:noFill/>
                    </a:lnB>
                  </a:tcPr>
                </a:tc>
                <a:tc>
                  <a:txBody>
                    <a:bodyPr/>
                    <a:lstStyle/>
                    <a:p>
                      <a:pPr algn="r" fontAlgn="ctr"/>
                      <a:r>
                        <a:rPr lang="en-IN">
                          <a:effectLst/>
                        </a:rPr>
                        <a:t>a</a:t>
                      </a:r>
                    </a:p>
                  </a:txBody>
                  <a:tcPr anchor="ctr">
                    <a:lnL>
                      <a:noFill/>
                    </a:lnL>
                    <a:lnR>
                      <a:noFill/>
                    </a:lnR>
                    <a:lnT>
                      <a:noFill/>
                    </a:lnT>
                    <a:lnB>
                      <a:noFill/>
                    </a:lnB>
                  </a:tcPr>
                </a:tc>
                <a:extLst>
                  <a:ext uri="{0D108BD9-81ED-4DB2-BD59-A6C34878D82A}">
                    <a16:rowId xmlns:a16="http://schemas.microsoft.com/office/drawing/2014/main" val="4052277078"/>
                  </a:ext>
                </a:extLst>
              </a:tr>
              <a:tr h="334488">
                <a:tc>
                  <a:txBody>
                    <a:bodyPr/>
                    <a:lstStyle/>
                    <a:p>
                      <a:pPr algn="r" fontAlgn="ctr"/>
                      <a:r>
                        <a:rPr lang="en-IN" b="1">
                          <a:effectLst/>
                        </a:rPr>
                        <a:t>8</a:t>
                      </a:r>
                    </a:p>
                  </a:txBody>
                  <a:tcPr anchor="ctr">
                    <a:lnL>
                      <a:noFill/>
                    </a:lnL>
                    <a:lnR>
                      <a:noFill/>
                    </a:lnR>
                    <a:lnT>
                      <a:noFill/>
                    </a:lnT>
                    <a:lnB>
                      <a:noFill/>
                    </a:lnB>
                    <a:solidFill>
                      <a:srgbClr val="F5F5F5"/>
                    </a:solidFill>
                  </a:tcPr>
                </a:tc>
                <a:tc>
                  <a:txBody>
                    <a:bodyPr/>
                    <a:lstStyle/>
                    <a:p>
                      <a:pPr algn="r" fontAlgn="ctr"/>
                      <a:r>
                        <a:rPr lang="en-IN">
                          <a:effectLst/>
                        </a:rPr>
                        <a:t>4</a:t>
                      </a:r>
                    </a:p>
                  </a:txBody>
                  <a:tcPr anchor="ctr">
                    <a:lnL>
                      <a:noFill/>
                    </a:lnL>
                    <a:lnR>
                      <a:noFill/>
                    </a:lnR>
                    <a:lnT>
                      <a:noFill/>
                    </a:lnT>
                    <a:lnB>
                      <a:noFill/>
                    </a:lnB>
                    <a:solidFill>
                      <a:srgbClr val="F5F5F5"/>
                    </a:solidFill>
                  </a:tcPr>
                </a:tc>
                <a:tc>
                  <a:txBody>
                    <a:bodyPr/>
                    <a:lstStyle/>
                    <a:p>
                      <a:pPr algn="r" fontAlgn="ctr"/>
                      <a:r>
                        <a:rPr lang="en-IN">
                          <a:effectLst/>
                        </a:rPr>
                        <a:t>21</a:t>
                      </a:r>
                    </a:p>
                  </a:txBody>
                  <a:tcPr anchor="ctr">
                    <a:lnL>
                      <a:noFill/>
                    </a:lnL>
                    <a:lnR>
                      <a:noFill/>
                    </a:lnR>
                    <a:lnT>
                      <a:noFill/>
                    </a:lnT>
                    <a:lnB>
                      <a:noFill/>
                    </a:lnB>
                    <a:solidFill>
                      <a:srgbClr val="F5F5F5"/>
                    </a:solidFill>
                  </a:tcPr>
                </a:tc>
                <a:tc>
                  <a:txBody>
                    <a:bodyPr/>
                    <a:lstStyle/>
                    <a:p>
                      <a:pPr algn="r" fontAlgn="ctr"/>
                      <a:r>
                        <a:rPr lang="en-IN">
                          <a:effectLst/>
                        </a:rPr>
                        <a:t>b</a:t>
                      </a:r>
                    </a:p>
                  </a:txBody>
                  <a:tcPr anchor="ctr">
                    <a:lnL>
                      <a:noFill/>
                    </a:lnL>
                    <a:lnR>
                      <a:noFill/>
                    </a:lnR>
                    <a:lnT>
                      <a:noFill/>
                    </a:lnT>
                    <a:lnB>
                      <a:noFill/>
                    </a:lnB>
                    <a:solidFill>
                      <a:srgbClr val="F5F5F5"/>
                    </a:solidFill>
                  </a:tcPr>
                </a:tc>
                <a:extLst>
                  <a:ext uri="{0D108BD9-81ED-4DB2-BD59-A6C34878D82A}">
                    <a16:rowId xmlns:a16="http://schemas.microsoft.com/office/drawing/2014/main" val="269148474"/>
                  </a:ext>
                </a:extLst>
              </a:tr>
              <a:tr h="334488">
                <a:tc>
                  <a:txBody>
                    <a:bodyPr/>
                    <a:lstStyle/>
                    <a:p>
                      <a:pPr algn="r" fontAlgn="ctr"/>
                      <a:r>
                        <a:rPr lang="en-IN" b="1">
                          <a:effectLst/>
                        </a:rPr>
                        <a:t>9</a:t>
                      </a:r>
                    </a:p>
                  </a:txBody>
                  <a:tcPr anchor="ctr">
                    <a:lnL>
                      <a:noFill/>
                    </a:lnL>
                    <a:lnR>
                      <a:noFill/>
                    </a:lnR>
                    <a:lnT>
                      <a:noFill/>
                    </a:lnT>
                    <a:lnB>
                      <a:noFill/>
                    </a:lnB>
                  </a:tcPr>
                </a:tc>
                <a:tc>
                  <a:txBody>
                    <a:bodyPr/>
                    <a:lstStyle/>
                    <a:p>
                      <a:pPr algn="r" fontAlgn="ctr"/>
                      <a:r>
                        <a:rPr lang="en-IN">
                          <a:effectLst/>
                        </a:rPr>
                        <a:t>1</a:t>
                      </a:r>
                    </a:p>
                  </a:txBody>
                  <a:tcPr anchor="ctr">
                    <a:lnL>
                      <a:noFill/>
                    </a:lnL>
                    <a:lnR>
                      <a:noFill/>
                    </a:lnR>
                    <a:lnT>
                      <a:noFill/>
                    </a:lnT>
                    <a:lnB>
                      <a:noFill/>
                    </a:lnB>
                  </a:tcPr>
                </a:tc>
                <a:tc>
                  <a:txBody>
                    <a:bodyPr/>
                    <a:lstStyle/>
                    <a:p>
                      <a:pPr algn="r" fontAlgn="ctr"/>
                      <a:r>
                        <a:rPr lang="en-IN">
                          <a:effectLst/>
                        </a:rPr>
                        <a:t>17</a:t>
                      </a:r>
                    </a:p>
                  </a:txBody>
                  <a:tcPr anchor="ctr">
                    <a:lnL>
                      <a:noFill/>
                    </a:lnL>
                    <a:lnR>
                      <a:noFill/>
                    </a:lnR>
                    <a:lnT>
                      <a:noFill/>
                    </a:lnT>
                    <a:lnB>
                      <a:noFill/>
                    </a:lnB>
                  </a:tcPr>
                </a:tc>
                <a:tc>
                  <a:txBody>
                    <a:bodyPr/>
                    <a:lstStyle/>
                    <a:p>
                      <a:pPr algn="r" fontAlgn="ctr"/>
                      <a:r>
                        <a:rPr lang="en-IN" dirty="0">
                          <a:effectLst/>
                        </a:rPr>
                        <a:t>a</a:t>
                      </a:r>
                    </a:p>
                  </a:txBody>
                  <a:tcPr anchor="ctr">
                    <a:lnL>
                      <a:noFill/>
                    </a:lnL>
                    <a:lnR>
                      <a:noFill/>
                    </a:lnR>
                    <a:lnT>
                      <a:noFill/>
                    </a:lnT>
                    <a:lnB>
                      <a:noFill/>
                    </a:lnB>
                  </a:tcPr>
                </a:tc>
                <a:extLst>
                  <a:ext uri="{0D108BD9-81ED-4DB2-BD59-A6C34878D82A}">
                    <a16:rowId xmlns:a16="http://schemas.microsoft.com/office/drawing/2014/main" val="2275237038"/>
                  </a:ext>
                </a:extLst>
              </a:tr>
            </a:tbl>
          </a:graphicData>
        </a:graphic>
      </p:graphicFrame>
      <p:sp>
        <p:nvSpPr>
          <p:cNvPr id="9" name="Rectangle 4"/>
          <p:cNvSpPr>
            <a:spLocks noChangeArrowheads="1"/>
          </p:cNvSpPr>
          <p:nvPr/>
        </p:nvSpPr>
        <p:spPr bwMode="auto">
          <a:xfrm>
            <a:off x="838200" y="1773695"/>
            <a:ext cx="494270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03F9F"/>
                </a:solidFill>
                <a:effectLst/>
                <a:latin typeface="Courier New" panose="02070309020205020404" pitchFamily="49" charset="0"/>
                <a:cs typeface="Courier New" panose="02070309020205020404" pitchFamily="49" charset="0"/>
              </a:rPr>
              <a:t>In [ ]:</a:t>
            </a:r>
            <a:endParaRPr kumimoji="0" lang="en-US" altLang="en-US" sz="1000" b="0" i="0" u="none" strike="noStrike" cap="none" normalizeH="0" baseline="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838200" y="1947119"/>
            <a:ext cx="494270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inherit"/>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5256984" y="4001294"/>
            <a:ext cx="2305050" cy="2686050"/>
          </a:xfrm>
          <a:prstGeom prst="rect">
            <a:avLst/>
          </a:prstGeom>
        </p:spPr>
      </p:pic>
      <p:sp>
        <p:nvSpPr>
          <p:cNvPr id="15" name="Rectangle 14"/>
          <p:cNvSpPr/>
          <p:nvPr/>
        </p:nvSpPr>
        <p:spPr>
          <a:xfrm>
            <a:off x="8614646" y="3505591"/>
            <a:ext cx="1737976" cy="369332"/>
          </a:xfrm>
          <a:prstGeom prst="rect">
            <a:avLst/>
          </a:prstGeom>
        </p:spPr>
        <p:txBody>
          <a:bodyPr wrap="none">
            <a:spAutoFit/>
          </a:bodyPr>
          <a:lstStyle/>
          <a:p>
            <a:r>
              <a:rPr lang="en-IN" dirty="0" err="1"/>
              <a:t>df</a:t>
            </a:r>
            <a:r>
              <a:rPr lang="en-IN" dirty="0"/>
              <a:t>['C'].describe()</a:t>
            </a:r>
          </a:p>
        </p:txBody>
      </p:sp>
      <p:pic>
        <p:nvPicPr>
          <p:cNvPr id="16" name="Picture 15"/>
          <p:cNvPicPr>
            <a:picLocks noChangeAspect="1"/>
          </p:cNvPicPr>
          <p:nvPr/>
        </p:nvPicPr>
        <p:blipFill>
          <a:blip r:embed="rId3"/>
          <a:stretch>
            <a:fillRect/>
          </a:stretch>
        </p:blipFill>
        <p:spPr>
          <a:xfrm>
            <a:off x="8614646" y="4166235"/>
            <a:ext cx="2286000" cy="1085850"/>
          </a:xfrm>
          <a:prstGeom prst="rect">
            <a:avLst/>
          </a:prstGeom>
        </p:spPr>
      </p:pic>
    </p:spTree>
    <p:extLst>
      <p:ext uri="{BB962C8B-B14F-4D97-AF65-F5344CB8AC3E}">
        <p14:creationId xmlns:p14="http://schemas.microsoft.com/office/powerpoint/2010/main" val="2860587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DataFrame</a:t>
            </a:r>
            <a:r>
              <a:rPr lang="en-IN" dirty="0" smtClean="0"/>
              <a:t> and Properties</a:t>
            </a:r>
            <a:endParaRPr lang="en-IN" dirty="0"/>
          </a:p>
        </p:txBody>
      </p:sp>
      <p:sp>
        <p:nvSpPr>
          <p:cNvPr id="3" name="Content Placeholder 2"/>
          <p:cNvSpPr>
            <a:spLocks noGrp="1"/>
          </p:cNvSpPr>
          <p:nvPr>
            <p:ph idx="1"/>
          </p:nvPr>
        </p:nvSpPr>
        <p:spPr/>
        <p:txBody>
          <a:bodyPr/>
          <a:lstStyle/>
          <a:p>
            <a:r>
              <a:rPr lang="en-IN" dirty="0" smtClean="0"/>
              <a:t>Creating a Empty </a:t>
            </a:r>
            <a:r>
              <a:rPr lang="en-IN" dirty="0" err="1" smtClean="0"/>
              <a:t>DataFrame</a:t>
            </a:r>
            <a:endParaRPr lang="en-IN" dirty="0" smtClean="0"/>
          </a:p>
          <a:p>
            <a:pPr marL="0" indent="0">
              <a:buNone/>
            </a:pPr>
            <a:r>
              <a:rPr lang="en-IN" dirty="0"/>
              <a:t>	</a:t>
            </a:r>
            <a:r>
              <a:rPr lang="en-IN" dirty="0" err="1" smtClean="0"/>
              <a:t>df</a:t>
            </a:r>
            <a:r>
              <a:rPr lang="en-IN" dirty="0" smtClean="0"/>
              <a:t>=</a:t>
            </a:r>
            <a:r>
              <a:rPr lang="en-IN" dirty="0" err="1" smtClean="0"/>
              <a:t>pd.DataFrame</a:t>
            </a:r>
            <a:r>
              <a:rPr lang="en-IN" dirty="0" smtClean="0"/>
              <a:t>(columns=[‘A’,’B’,’C’])</a:t>
            </a:r>
          </a:p>
          <a:p>
            <a:pPr marL="0" indent="0">
              <a:buNone/>
            </a:pPr>
            <a:endParaRPr lang="en-IN" dirty="0" smtClean="0"/>
          </a:p>
          <a:p>
            <a:r>
              <a:rPr lang="en-IN" dirty="0" smtClean="0"/>
              <a:t>Attributes of </a:t>
            </a:r>
            <a:r>
              <a:rPr lang="en-IN" dirty="0" err="1" smtClean="0"/>
              <a:t>DataFrame</a:t>
            </a:r>
            <a:endParaRPr lang="en-IN" dirty="0" smtClean="0"/>
          </a:p>
          <a:p>
            <a:pPr marL="0" indent="0">
              <a:buNone/>
            </a:pPr>
            <a:r>
              <a:rPr lang="en-IN" dirty="0"/>
              <a:t>	</a:t>
            </a:r>
            <a:r>
              <a:rPr lang="en-IN" dirty="0" err="1" smtClean="0"/>
              <a:t>df.columns</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Index(['A', 'B', 'C'], </a:t>
            </a:r>
            <a:r>
              <a:rPr lang="en-US" altLang="en-US" dirty="0" err="1">
                <a:solidFill>
                  <a:srgbClr val="000000"/>
                </a:solidFill>
                <a:latin typeface="Courier New" panose="02070309020205020404" pitchFamily="49" charset="0"/>
                <a:cs typeface="Courier New" panose="02070309020205020404" pitchFamily="49" charset="0"/>
              </a:rPr>
              <a:t>dtype</a:t>
            </a:r>
            <a:r>
              <a:rPr lang="en-US" altLang="en-US" dirty="0">
                <a:solidFill>
                  <a:srgbClr val="000000"/>
                </a:solidFill>
                <a:latin typeface="Courier New" panose="02070309020205020404" pitchFamily="49" charset="0"/>
                <a:cs typeface="Courier New" panose="02070309020205020404" pitchFamily="49" charset="0"/>
              </a:rPr>
              <a:t>='object')</a:t>
            </a:r>
            <a:r>
              <a:rPr lang="en-US" altLang="en-US" sz="2000" dirty="0"/>
              <a:t> </a:t>
            </a:r>
            <a:endParaRPr lang="en-US" altLang="en-US" sz="5400" dirty="0">
              <a:latin typeface="Arial" panose="020B0604020202020204" pitchFamily="34" charset="0"/>
            </a:endParaRPr>
          </a:p>
          <a:p>
            <a:pPr marL="0" indent="0">
              <a:buNone/>
            </a:pPr>
            <a:r>
              <a:rPr lang="en-IN" dirty="0" smtClean="0"/>
              <a:t>	</a:t>
            </a:r>
            <a:r>
              <a:rPr lang="en-IN" dirty="0" err="1" smtClean="0"/>
              <a:t>df.index</a:t>
            </a:r>
            <a:endParaRPr lang="en-IN" dirty="0" smtClean="0"/>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Int64Index([0], </a:t>
            </a:r>
            <a:r>
              <a:rPr lang="en-US" altLang="en-US" dirty="0" err="1">
                <a:solidFill>
                  <a:srgbClr val="000000"/>
                </a:solidFill>
                <a:latin typeface="Courier New" panose="02070309020205020404" pitchFamily="49" charset="0"/>
                <a:cs typeface="Courier New" panose="02070309020205020404" pitchFamily="49" charset="0"/>
              </a:rPr>
              <a:t>dtype</a:t>
            </a:r>
            <a:r>
              <a:rPr lang="en-US" altLang="en-US" dirty="0">
                <a:solidFill>
                  <a:srgbClr val="000000"/>
                </a:solidFill>
                <a:latin typeface="Courier New" panose="02070309020205020404" pitchFamily="49" charset="0"/>
                <a:cs typeface="Courier New" panose="02070309020205020404" pitchFamily="49" charset="0"/>
              </a:rPr>
              <a:t>='int64')</a:t>
            </a:r>
            <a:r>
              <a:rPr lang="en-US" altLang="en-US" sz="2000" dirty="0"/>
              <a:t> </a:t>
            </a:r>
            <a:endParaRPr lang="en-US" altLang="en-US" sz="5400" dirty="0">
              <a:latin typeface="Arial" panose="020B0604020202020204" pitchFamily="34" charset="0"/>
            </a:endParaRPr>
          </a:p>
          <a:p>
            <a:pPr marL="0" indent="0">
              <a:buNone/>
            </a:pP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7975010" y="2306546"/>
            <a:ext cx="1404121" cy="485775"/>
          </a:xfrm>
          <a:prstGeom prst="rect">
            <a:avLst/>
          </a:prstGeom>
        </p:spPr>
      </p:pic>
    </p:spTree>
    <p:extLst>
      <p:ext uri="{BB962C8B-B14F-4D97-AF65-F5344CB8AC3E}">
        <p14:creationId xmlns:p14="http://schemas.microsoft.com/office/powerpoint/2010/main" val="2855080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Accessing a Specific location in </a:t>
            </a:r>
            <a:r>
              <a:rPr lang="en-IN" dirty="0" err="1" smtClean="0"/>
              <a:t>dataFrame</a:t>
            </a:r>
            <a:endParaRPr lang="en-IN" dirty="0"/>
          </a:p>
        </p:txBody>
      </p:sp>
      <p:sp>
        <p:nvSpPr>
          <p:cNvPr id="3" name="Content Placeholder 2"/>
          <p:cNvSpPr>
            <a:spLocks noGrp="1"/>
          </p:cNvSpPr>
          <p:nvPr>
            <p:ph idx="1"/>
          </p:nvPr>
        </p:nvSpPr>
        <p:spPr/>
        <p:txBody>
          <a:bodyPr/>
          <a:lstStyle/>
          <a:p>
            <a:r>
              <a:rPr lang="en-IN" dirty="0" err="1"/>
              <a:t>df.loc</a:t>
            </a:r>
            <a:r>
              <a:rPr lang="en-IN" dirty="0"/>
              <a:t>[0, 'A'] = 1 </a:t>
            </a:r>
            <a:endParaRPr lang="en-IN" dirty="0" smtClean="0"/>
          </a:p>
          <a:p>
            <a:r>
              <a:rPr lang="en-IN" dirty="0" err="1"/>
              <a:t>df.loc</a:t>
            </a:r>
            <a:r>
              <a:rPr lang="en-IN" dirty="0"/>
              <a:t>[1]=[2,3,4</a:t>
            </a:r>
            <a:r>
              <a:rPr lang="en-IN" dirty="0" smtClean="0"/>
              <a:t>]</a:t>
            </a:r>
          </a:p>
          <a:p>
            <a:r>
              <a:rPr lang="en-IN" dirty="0" err="1"/>
              <a:t>df.loc</a:t>
            </a:r>
            <a:r>
              <a:rPr lang="en-IN" dirty="0"/>
              <a:t>[2]={'A':3,'B':4,'C':5}</a:t>
            </a:r>
            <a:endParaRPr lang="en-IN" dirty="0" smtClean="0"/>
          </a:p>
          <a:p>
            <a:endParaRPr lang="en-IN" dirty="0" smtClean="0"/>
          </a:p>
          <a:p>
            <a:endParaRPr lang="en-IN" dirty="0"/>
          </a:p>
        </p:txBody>
      </p:sp>
      <p:pic>
        <p:nvPicPr>
          <p:cNvPr id="4" name="Picture 3"/>
          <p:cNvPicPr>
            <a:picLocks noChangeAspect="1"/>
          </p:cNvPicPr>
          <p:nvPr/>
        </p:nvPicPr>
        <p:blipFill>
          <a:blip r:embed="rId2"/>
          <a:stretch>
            <a:fillRect/>
          </a:stretch>
        </p:blipFill>
        <p:spPr>
          <a:xfrm>
            <a:off x="4467225" y="1891256"/>
            <a:ext cx="2299335" cy="828675"/>
          </a:xfrm>
          <a:prstGeom prst="rect">
            <a:avLst/>
          </a:prstGeom>
        </p:spPr>
      </p:pic>
      <p:pic>
        <p:nvPicPr>
          <p:cNvPr id="6" name="Picture 5"/>
          <p:cNvPicPr>
            <a:picLocks noChangeAspect="1"/>
          </p:cNvPicPr>
          <p:nvPr/>
        </p:nvPicPr>
        <p:blipFill>
          <a:blip r:embed="rId3"/>
          <a:stretch>
            <a:fillRect/>
          </a:stretch>
        </p:blipFill>
        <p:spPr>
          <a:xfrm>
            <a:off x="3251971" y="3473177"/>
            <a:ext cx="2844029" cy="1621337"/>
          </a:xfrm>
          <a:prstGeom prst="rect">
            <a:avLst/>
          </a:prstGeom>
        </p:spPr>
      </p:pic>
    </p:spTree>
    <p:extLst>
      <p:ext uri="{BB962C8B-B14F-4D97-AF65-F5344CB8AC3E}">
        <p14:creationId xmlns:p14="http://schemas.microsoft.com/office/powerpoint/2010/main" val="28703126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Appending a </a:t>
            </a:r>
            <a:r>
              <a:rPr lang="en-IN" dirty="0" err="1" smtClean="0"/>
              <a:t>DataFrame</a:t>
            </a:r>
            <a:r>
              <a:rPr lang="en-IN" dirty="0" smtClean="0"/>
              <a:t> with another </a:t>
            </a:r>
            <a:r>
              <a:rPr lang="en-IN" dirty="0" err="1" smtClean="0"/>
              <a:t>DataFrame</a:t>
            </a:r>
            <a:endParaRPr lang="en-IN"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IN" dirty="0"/>
              <a:t>df1= </a:t>
            </a:r>
            <a:r>
              <a:rPr lang="en-IN" dirty="0" err="1"/>
              <a:t>pd.DataFrame</a:t>
            </a:r>
            <a:r>
              <a:rPr lang="en-IN" dirty="0"/>
              <a:t>({'A':['a1','a2'],'B':['b1','b2']})</a:t>
            </a:r>
          </a:p>
          <a:p>
            <a:r>
              <a:rPr lang="en-IN" dirty="0"/>
              <a:t>d</a:t>
            </a:r>
            <a:r>
              <a:rPr lang="en-IN" dirty="0" smtClean="0"/>
              <a:t>f1</a:t>
            </a:r>
          </a:p>
          <a:p>
            <a:r>
              <a:rPr lang="en-IN" dirty="0"/>
              <a:t>df2=</a:t>
            </a:r>
            <a:r>
              <a:rPr lang="en-IN" dirty="0" err="1"/>
              <a:t>pd.DataFrame</a:t>
            </a:r>
            <a:r>
              <a:rPr lang="en-IN" dirty="0"/>
              <a:t>({'B':['b1','b3'],'C':['c1','c2']})</a:t>
            </a:r>
          </a:p>
          <a:p>
            <a:r>
              <a:rPr lang="en-IN" dirty="0"/>
              <a:t>d</a:t>
            </a:r>
            <a:r>
              <a:rPr lang="en-IN" dirty="0" smtClean="0"/>
              <a:t>f2</a:t>
            </a:r>
          </a:p>
          <a:p>
            <a:endParaRPr lang="en-IN" dirty="0"/>
          </a:p>
          <a:p>
            <a:r>
              <a:rPr lang="en-IN" dirty="0" smtClean="0"/>
              <a:t>df3=df1.append(df2)</a:t>
            </a:r>
          </a:p>
          <a:p>
            <a:r>
              <a:rPr lang="en-IN" dirty="0" smtClean="0"/>
              <a:t>df3</a:t>
            </a:r>
          </a:p>
          <a:p>
            <a:r>
              <a:rPr lang="en-IN" dirty="0"/>
              <a:t>df3=df1.append(df2,ignore_index=True)</a:t>
            </a:r>
          </a:p>
          <a:p>
            <a:r>
              <a:rPr lang="en-IN" dirty="0"/>
              <a:t>df3</a:t>
            </a:r>
          </a:p>
        </p:txBody>
      </p:sp>
      <p:pic>
        <p:nvPicPr>
          <p:cNvPr id="4" name="Picture 3"/>
          <p:cNvPicPr>
            <a:picLocks noChangeAspect="1"/>
          </p:cNvPicPr>
          <p:nvPr/>
        </p:nvPicPr>
        <p:blipFill>
          <a:blip r:embed="rId2"/>
          <a:stretch>
            <a:fillRect/>
          </a:stretch>
        </p:blipFill>
        <p:spPr>
          <a:xfrm>
            <a:off x="8721498" y="1690688"/>
            <a:ext cx="1902959" cy="1148306"/>
          </a:xfrm>
          <a:prstGeom prst="rect">
            <a:avLst/>
          </a:prstGeom>
        </p:spPr>
      </p:pic>
      <p:pic>
        <p:nvPicPr>
          <p:cNvPr id="5" name="Picture 4"/>
          <p:cNvPicPr>
            <a:picLocks noChangeAspect="1"/>
          </p:cNvPicPr>
          <p:nvPr/>
        </p:nvPicPr>
        <p:blipFill>
          <a:blip r:embed="rId3"/>
          <a:stretch>
            <a:fillRect/>
          </a:stretch>
        </p:blipFill>
        <p:spPr>
          <a:xfrm>
            <a:off x="8721498" y="3058319"/>
            <a:ext cx="2016171" cy="1106238"/>
          </a:xfrm>
          <a:prstGeom prst="rect">
            <a:avLst/>
          </a:prstGeom>
        </p:spPr>
      </p:pic>
      <p:pic>
        <p:nvPicPr>
          <p:cNvPr id="6" name="Picture 5"/>
          <p:cNvPicPr>
            <a:picLocks noChangeAspect="1"/>
          </p:cNvPicPr>
          <p:nvPr/>
        </p:nvPicPr>
        <p:blipFill>
          <a:blip r:embed="rId4"/>
          <a:stretch>
            <a:fillRect/>
          </a:stretch>
        </p:blipFill>
        <p:spPr>
          <a:xfrm>
            <a:off x="5163910" y="3266213"/>
            <a:ext cx="2020661" cy="1657350"/>
          </a:xfrm>
          <a:prstGeom prst="rect">
            <a:avLst/>
          </a:prstGeom>
        </p:spPr>
      </p:pic>
      <p:pic>
        <p:nvPicPr>
          <p:cNvPr id="7" name="Picture 6"/>
          <p:cNvPicPr>
            <a:picLocks noChangeAspect="1"/>
          </p:cNvPicPr>
          <p:nvPr/>
        </p:nvPicPr>
        <p:blipFill>
          <a:blip r:embed="rId5"/>
          <a:stretch>
            <a:fillRect/>
          </a:stretch>
        </p:blipFill>
        <p:spPr>
          <a:xfrm>
            <a:off x="7254240" y="4889227"/>
            <a:ext cx="2447109" cy="1533525"/>
          </a:xfrm>
          <a:prstGeom prst="rect">
            <a:avLst/>
          </a:prstGeom>
        </p:spPr>
      </p:pic>
    </p:spTree>
    <p:extLst>
      <p:ext uri="{BB962C8B-B14F-4D97-AF65-F5344CB8AC3E}">
        <p14:creationId xmlns:p14="http://schemas.microsoft.com/office/powerpoint/2010/main" val="14267031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IN" b="1" dirty="0"/>
              <a:t>Boolean indexing of </a:t>
            </a:r>
            <a:r>
              <a:rPr lang="en-IN" b="1" dirty="0" err="1"/>
              <a:t>dataframes</a:t>
            </a:r>
            <a:r>
              <a:rPr lang="en-IN" dirty="0"/>
              <a:t> </a:t>
            </a:r>
          </a:p>
        </p:txBody>
      </p:sp>
      <p:sp>
        <p:nvSpPr>
          <p:cNvPr id="3" name="Content Placeholder 2"/>
          <p:cNvSpPr>
            <a:spLocks noGrp="1"/>
          </p:cNvSpPr>
          <p:nvPr>
            <p:ph idx="1"/>
          </p:nvPr>
        </p:nvSpPr>
        <p:spPr>
          <a:xfrm>
            <a:off x="838200" y="1471749"/>
            <a:ext cx="10515600" cy="4705214"/>
          </a:xfrm>
        </p:spPr>
        <p:txBody>
          <a:bodyPr/>
          <a:lstStyle/>
          <a:p>
            <a:r>
              <a:rPr lang="en-US" dirty="0"/>
              <a:t>Accessing rows in a </a:t>
            </a:r>
            <a:r>
              <a:rPr lang="en-US" dirty="0" err="1"/>
              <a:t>dataframe</a:t>
            </a:r>
            <a:r>
              <a:rPr lang="en-US" dirty="0"/>
              <a:t> using the </a:t>
            </a:r>
            <a:r>
              <a:rPr lang="en-US" dirty="0" err="1"/>
              <a:t>DataFrame</a:t>
            </a:r>
            <a:r>
              <a:rPr lang="en-US" dirty="0"/>
              <a:t> indexer objects </a:t>
            </a:r>
            <a:r>
              <a:rPr lang="en-US" dirty="0" smtClean="0"/>
              <a:t> </a:t>
            </a:r>
            <a:r>
              <a:rPr lang="en-US" dirty="0"/>
              <a:t>.</a:t>
            </a:r>
            <a:r>
              <a:rPr lang="en-US" dirty="0" err="1"/>
              <a:t>loc</a:t>
            </a:r>
            <a:r>
              <a:rPr lang="en-US" dirty="0"/>
              <a:t>, .</a:t>
            </a:r>
            <a:r>
              <a:rPr lang="en-US" dirty="0" err="1" smtClean="0"/>
              <a:t>iloc</a:t>
            </a:r>
            <a:r>
              <a:rPr lang="en-US" dirty="0" smtClean="0"/>
              <a:t>.</a:t>
            </a:r>
          </a:p>
          <a:p>
            <a:r>
              <a:rPr lang="en-US" b="1" dirty="0"/>
              <a:t>Accessing a </a:t>
            </a:r>
            <a:r>
              <a:rPr lang="en-US" b="1" dirty="0" err="1"/>
              <a:t>DataFrame</a:t>
            </a:r>
            <a:r>
              <a:rPr lang="en-US" b="1" dirty="0"/>
              <a:t> with a </a:t>
            </a:r>
            <a:r>
              <a:rPr lang="en-US" b="1" dirty="0" err="1"/>
              <a:t>boolean</a:t>
            </a:r>
            <a:r>
              <a:rPr lang="en-US" b="1" dirty="0"/>
              <a:t> index</a:t>
            </a:r>
            <a:r>
              <a:rPr lang="en-US" dirty="0"/>
              <a:t> </a:t>
            </a:r>
            <a:br>
              <a:rPr lang="en-US" dirty="0"/>
            </a:br>
            <a:r>
              <a:rPr lang="en-US" dirty="0"/>
              <a:t/>
            </a:r>
            <a:br>
              <a:rPr lang="en-US" dirty="0"/>
            </a:br>
            <a:r>
              <a:rPr lang="en-US" dirty="0"/>
              <a:t>df4=</a:t>
            </a:r>
            <a:r>
              <a:rPr lang="en-US" dirty="0" err="1"/>
              <a:t>pd.DataFrame</a:t>
            </a:r>
            <a:r>
              <a:rPr lang="en-US" dirty="0"/>
              <a:t>({'color':['</a:t>
            </a:r>
            <a:r>
              <a:rPr lang="en-US" dirty="0" err="1"/>
              <a:t>Red','Black','White','Green</a:t>
            </a:r>
            <a:r>
              <a:rPr lang="en-US" dirty="0"/>
              <a:t>']},index=[</a:t>
            </a:r>
            <a:r>
              <a:rPr lang="en-US" dirty="0" err="1"/>
              <a:t>True,False,True,False</a:t>
            </a:r>
            <a:r>
              <a:rPr lang="en-US" dirty="0"/>
              <a:t>])</a:t>
            </a:r>
            <a:endParaRPr lang="en-IN" dirty="0"/>
          </a:p>
        </p:txBody>
      </p:sp>
      <p:pic>
        <p:nvPicPr>
          <p:cNvPr id="4" name="Picture 3"/>
          <p:cNvPicPr>
            <a:picLocks noChangeAspect="1"/>
          </p:cNvPicPr>
          <p:nvPr/>
        </p:nvPicPr>
        <p:blipFill>
          <a:blip r:embed="rId2"/>
          <a:stretch>
            <a:fillRect/>
          </a:stretch>
        </p:blipFill>
        <p:spPr>
          <a:xfrm>
            <a:off x="1785802" y="4085816"/>
            <a:ext cx="1409700" cy="1438275"/>
          </a:xfrm>
          <a:prstGeom prst="rect">
            <a:avLst/>
          </a:prstGeom>
        </p:spPr>
      </p:pic>
      <p:sp>
        <p:nvSpPr>
          <p:cNvPr id="6" name="Rectangle 5"/>
          <p:cNvSpPr/>
          <p:nvPr/>
        </p:nvSpPr>
        <p:spPr>
          <a:xfrm>
            <a:off x="4715366" y="4620287"/>
            <a:ext cx="1380634" cy="369332"/>
          </a:xfrm>
          <a:prstGeom prst="rect">
            <a:avLst/>
          </a:prstGeom>
        </p:spPr>
        <p:txBody>
          <a:bodyPr wrap="none">
            <a:spAutoFit/>
          </a:bodyPr>
          <a:lstStyle/>
          <a:p>
            <a:r>
              <a:rPr lang="en-IN" dirty="0"/>
              <a:t>df4.loc[True]</a:t>
            </a:r>
          </a:p>
        </p:txBody>
      </p:sp>
      <p:pic>
        <p:nvPicPr>
          <p:cNvPr id="8" name="Picture 7"/>
          <p:cNvPicPr>
            <a:picLocks noChangeAspect="1"/>
          </p:cNvPicPr>
          <p:nvPr/>
        </p:nvPicPr>
        <p:blipFill>
          <a:blip r:embed="rId3"/>
          <a:stretch>
            <a:fillRect/>
          </a:stretch>
        </p:blipFill>
        <p:spPr>
          <a:xfrm>
            <a:off x="4857995" y="5009893"/>
            <a:ext cx="1095375" cy="857250"/>
          </a:xfrm>
          <a:prstGeom prst="rect">
            <a:avLst/>
          </a:prstGeom>
        </p:spPr>
      </p:pic>
      <p:sp>
        <p:nvSpPr>
          <p:cNvPr id="9" name="Rectangle 8"/>
          <p:cNvSpPr/>
          <p:nvPr/>
        </p:nvSpPr>
        <p:spPr>
          <a:xfrm>
            <a:off x="7589652" y="4620287"/>
            <a:ext cx="1135247" cy="369332"/>
          </a:xfrm>
          <a:prstGeom prst="rect">
            <a:avLst/>
          </a:prstGeom>
        </p:spPr>
        <p:txBody>
          <a:bodyPr wrap="none">
            <a:spAutoFit/>
          </a:bodyPr>
          <a:lstStyle/>
          <a:p>
            <a:r>
              <a:rPr lang="en-IN" dirty="0"/>
              <a:t>df4.iloc[1]</a:t>
            </a:r>
          </a:p>
        </p:txBody>
      </p:sp>
      <p:pic>
        <p:nvPicPr>
          <p:cNvPr id="10" name="Picture 9"/>
          <p:cNvPicPr>
            <a:picLocks noChangeAspect="1"/>
          </p:cNvPicPr>
          <p:nvPr/>
        </p:nvPicPr>
        <p:blipFill>
          <a:blip r:embed="rId4"/>
          <a:stretch>
            <a:fillRect/>
          </a:stretch>
        </p:blipFill>
        <p:spPr>
          <a:xfrm>
            <a:off x="7490460" y="5207334"/>
            <a:ext cx="1600200" cy="666750"/>
          </a:xfrm>
          <a:prstGeom prst="rect">
            <a:avLst/>
          </a:prstGeom>
        </p:spPr>
      </p:pic>
    </p:spTree>
    <p:extLst>
      <p:ext uri="{BB962C8B-B14F-4D97-AF65-F5344CB8AC3E}">
        <p14:creationId xmlns:p14="http://schemas.microsoft.com/office/powerpoint/2010/main" val="4271266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Boolean indexing</a:t>
            </a:r>
            <a:endParaRPr lang="en-IN" dirty="0"/>
          </a:p>
        </p:txBody>
      </p:sp>
      <p:sp>
        <p:nvSpPr>
          <p:cNvPr id="3" name="Content Placeholder 2"/>
          <p:cNvSpPr>
            <a:spLocks noGrp="1"/>
          </p:cNvSpPr>
          <p:nvPr>
            <p:ph idx="1"/>
          </p:nvPr>
        </p:nvSpPr>
        <p:spPr>
          <a:xfrm>
            <a:off x="838200" y="1690688"/>
            <a:ext cx="10515600" cy="4351338"/>
          </a:xfrm>
        </p:spPr>
        <p:txBody>
          <a:bodyPr/>
          <a:lstStyle/>
          <a:p>
            <a:r>
              <a:rPr lang="en-IN" dirty="0"/>
              <a:t>df5=</a:t>
            </a:r>
            <a:r>
              <a:rPr lang="en-IN" dirty="0" err="1"/>
              <a:t>pd.DataFrame</a:t>
            </a:r>
            <a:r>
              <a:rPr lang="en-IN" dirty="0"/>
              <a:t>({'</a:t>
            </a:r>
            <a:r>
              <a:rPr lang="en-IN" dirty="0" err="1"/>
              <a:t>color</a:t>
            </a:r>
            <a:r>
              <a:rPr lang="en-IN" dirty="0"/>
              <a:t>':['</a:t>
            </a:r>
            <a:r>
              <a:rPr lang="en-IN" dirty="0" err="1"/>
              <a:t>Red','Black','White','Green</a:t>
            </a:r>
            <a:r>
              <a:rPr lang="en-IN" dirty="0" smtClean="0"/>
              <a:t>'],</a:t>
            </a:r>
          </a:p>
          <a:p>
            <a:pPr marL="0" indent="0">
              <a:buNone/>
            </a:pPr>
            <a:r>
              <a:rPr lang="en-IN" dirty="0" smtClean="0"/>
              <a:t>'name</a:t>
            </a:r>
            <a:r>
              <a:rPr lang="en-IN" dirty="0"/>
              <a:t>':['Rose','</a:t>
            </a:r>
            <a:r>
              <a:rPr lang="en-IN" dirty="0" err="1"/>
              <a:t>Rakhe</a:t>
            </a:r>
            <a:r>
              <a:rPr lang="en-IN" dirty="0"/>
              <a:t>','</a:t>
            </a:r>
            <a:r>
              <a:rPr lang="en-IN" dirty="0" err="1"/>
              <a:t>Rahul','Raj</a:t>
            </a:r>
            <a:r>
              <a:rPr lang="en-IN" dirty="0" smtClean="0"/>
              <a:t>'],</a:t>
            </a:r>
          </a:p>
          <a:p>
            <a:pPr marL="0" indent="0">
              <a:buNone/>
            </a:pPr>
            <a:r>
              <a:rPr lang="en-IN" dirty="0" smtClean="0"/>
              <a:t>'size</a:t>
            </a:r>
            <a:r>
              <a:rPr lang="en-IN" dirty="0"/>
              <a:t>':['</a:t>
            </a:r>
            <a:r>
              <a:rPr lang="en-IN" dirty="0" err="1"/>
              <a:t>Big','small','big','small</a:t>
            </a:r>
            <a:r>
              <a:rPr lang="en-IN" dirty="0" smtClean="0"/>
              <a:t>']})</a:t>
            </a:r>
            <a:endParaRPr lang="en-IN" dirty="0"/>
          </a:p>
          <a:p>
            <a:pPr marL="0" indent="0">
              <a:buNone/>
            </a:pPr>
            <a:endParaRPr lang="en-IN" dirty="0" smtClean="0"/>
          </a:p>
          <a:p>
            <a:pPr marL="0" indent="0">
              <a:buNone/>
            </a:pPr>
            <a:r>
              <a:rPr lang="en-IN" dirty="0"/>
              <a:t>df5[[</a:t>
            </a:r>
            <a:r>
              <a:rPr lang="en-IN" dirty="0" err="1"/>
              <a:t>True,False,True,False</a:t>
            </a:r>
            <a:r>
              <a:rPr lang="en-IN" dirty="0"/>
              <a:t>]]</a:t>
            </a:r>
          </a:p>
        </p:txBody>
      </p:sp>
      <p:pic>
        <p:nvPicPr>
          <p:cNvPr id="4" name="Picture 3"/>
          <p:cNvPicPr>
            <a:picLocks noChangeAspect="1"/>
          </p:cNvPicPr>
          <p:nvPr/>
        </p:nvPicPr>
        <p:blipFill>
          <a:blip r:embed="rId2"/>
          <a:stretch>
            <a:fillRect/>
          </a:stretch>
        </p:blipFill>
        <p:spPr>
          <a:xfrm>
            <a:off x="6775268" y="2373613"/>
            <a:ext cx="2595291" cy="1697105"/>
          </a:xfrm>
          <a:prstGeom prst="rect">
            <a:avLst/>
          </a:prstGeom>
        </p:spPr>
      </p:pic>
      <p:pic>
        <p:nvPicPr>
          <p:cNvPr id="5" name="Picture 4"/>
          <p:cNvPicPr>
            <a:picLocks noChangeAspect="1"/>
          </p:cNvPicPr>
          <p:nvPr/>
        </p:nvPicPr>
        <p:blipFill>
          <a:blip r:embed="rId3"/>
          <a:stretch>
            <a:fillRect/>
          </a:stretch>
        </p:blipFill>
        <p:spPr>
          <a:xfrm>
            <a:off x="1903503" y="4460966"/>
            <a:ext cx="2729457" cy="914400"/>
          </a:xfrm>
          <a:prstGeom prst="rect">
            <a:avLst/>
          </a:prstGeom>
        </p:spPr>
      </p:pic>
      <p:sp>
        <p:nvSpPr>
          <p:cNvPr id="6" name="Rectangle 5"/>
          <p:cNvSpPr/>
          <p:nvPr/>
        </p:nvSpPr>
        <p:spPr>
          <a:xfrm>
            <a:off x="5601804" y="4733500"/>
            <a:ext cx="1685077" cy="369332"/>
          </a:xfrm>
          <a:prstGeom prst="rect">
            <a:avLst/>
          </a:prstGeom>
        </p:spPr>
        <p:txBody>
          <a:bodyPr wrap="none">
            <a:spAutoFit/>
          </a:bodyPr>
          <a:lstStyle/>
          <a:p>
            <a:r>
              <a:rPr lang="en-IN" dirty="0"/>
              <a:t>df5['C']=='small'</a:t>
            </a:r>
          </a:p>
        </p:txBody>
      </p:sp>
      <p:pic>
        <p:nvPicPr>
          <p:cNvPr id="7" name="Picture 6"/>
          <p:cNvPicPr>
            <a:picLocks noChangeAspect="1"/>
          </p:cNvPicPr>
          <p:nvPr/>
        </p:nvPicPr>
        <p:blipFill>
          <a:blip r:embed="rId4"/>
          <a:stretch>
            <a:fillRect/>
          </a:stretch>
        </p:blipFill>
        <p:spPr>
          <a:xfrm>
            <a:off x="6096000" y="5236029"/>
            <a:ext cx="2266950" cy="1076325"/>
          </a:xfrm>
          <a:prstGeom prst="rect">
            <a:avLst/>
          </a:prstGeom>
        </p:spPr>
      </p:pic>
      <p:sp>
        <p:nvSpPr>
          <p:cNvPr id="8" name="Rectangle 7"/>
          <p:cNvSpPr/>
          <p:nvPr/>
        </p:nvSpPr>
        <p:spPr>
          <a:xfrm>
            <a:off x="9060307" y="4733500"/>
            <a:ext cx="2135521" cy="369332"/>
          </a:xfrm>
          <a:prstGeom prst="rect">
            <a:avLst/>
          </a:prstGeom>
        </p:spPr>
        <p:txBody>
          <a:bodyPr wrap="none">
            <a:spAutoFit/>
          </a:bodyPr>
          <a:lstStyle/>
          <a:p>
            <a:r>
              <a:rPr lang="en-IN" dirty="0"/>
              <a:t>df5[df5['C']=='small']</a:t>
            </a:r>
          </a:p>
        </p:txBody>
      </p:sp>
      <p:pic>
        <p:nvPicPr>
          <p:cNvPr id="9" name="Picture 8"/>
          <p:cNvPicPr>
            <a:picLocks noChangeAspect="1"/>
          </p:cNvPicPr>
          <p:nvPr/>
        </p:nvPicPr>
        <p:blipFill>
          <a:blip r:embed="rId5"/>
          <a:stretch>
            <a:fillRect/>
          </a:stretch>
        </p:blipFill>
        <p:spPr>
          <a:xfrm>
            <a:off x="9086850" y="5110390"/>
            <a:ext cx="2266950" cy="1066800"/>
          </a:xfrm>
          <a:prstGeom prst="rect">
            <a:avLst/>
          </a:prstGeom>
        </p:spPr>
      </p:pic>
    </p:spTree>
    <p:extLst>
      <p:ext uri="{BB962C8B-B14F-4D97-AF65-F5344CB8AC3E}">
        <p14:creationId xmlns:p14="http://schemas.microsoft.com/office/powerpoint/2010/main" val="3493633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Categorical Data</a:t>
            </a:r>
            <a:endParaRPr lang="en-IN" dirty="0"/>
          </a:p>
        </p:txBody>
      </p:sp>
      <p:sp>
        <p:nvSpPr>
          <p:cNvPr id="3" name="Content Placeholder 2"/>
          <p:cNvSpPr>
            <a:spLocks noGrp="1"/>
          </p:cNvSpPr>
          <p:nvPr>
            <p:ph idx="1"/>
          </p:nvPr>
        </p:nvSpPr>
        <p:spPr/>
        <p:txBody>
          <a:bodyPr/>
          <a:lstStyle/>
          <a:p>
            <a:r>
              <a:rPr lang="en-US" b="1" dirty="0" err="1"/>
              <a:t>Categoricals</a:t>
            </a:r>
            <a:r>
              <a:rPr lang="en-US" b="1" dirty="0"/>
              <a:t> </a:t>
            </a:r>
            <a:r>
              <a:rPr lang="en-US" dirty="0"/>
              <a:t>are a pandas data type, which correspond to categorical variables in statistics: </a:t>
            </a:r>
            <a:r>
              <a:rPr lang="en-US" dirty="0" smtClean="0"/>
              <a:t>a variable</a:t>
            </a:r>
            <a:r>
              <a:rPr lang="en-US" dirty="0"/>
              <a:t>, which can take on only a limited, and usually fixed, number of possible </a:t>
            </a:r>
            <a:r>
              <a:rPr lang="en-US" dirty="0" smtClean="0"/>
              <a:t>values.</a:t>
            </a:r>
          </a:p>
          <a:p>
            <a:r>
              <a:rPr lang="en-US" dirty="0"/>
              <a:t>Examples are gender, social class, blood types, country affiliations,</a:t>
            </a:r>
            <a:br>
              <a:rPr lang="en-US" dirty="0"/>
            </a:br>
            <a:r>
              <a:rPr lang="en-US" dirty="0"/>
              <a:t>observation time or ratings via Likert scales. </a:t>
            </a:r>
            <a:br>
              <a:rPr lang="en-US" dirty="0"/>
            </a:br>
            <a:endParaRPr lang="en-US" dirty="0" smtClean="0"/>
          </a:p>
          <a:p>
            <a:r>
              <a:rPr lang="en-US" dirty="0" smtClean="0"/>
              <a:t>s=</a:t>
            </a:r>
            <a:r>
              <a:rPr lang="en-US" dirty="0" err="1" smtClean="0"/>
              <a:t>pd.Series</a:t>
            </a:r>
            <a:r>
              <a:rPr lang="en-US" dirty="0"/>
              <a:t>(["</a:t>
            </a:r>
            <a:r>
              <a:rPr lang="en-US" dirty="0" err="1"/>
              <a:t>a","b","c","d</a:t>
            </a:r>
            <a:r>
              <a:rPr lang="en-US" dirty="0"/>
              <a:t>"],</a:t>
            </a:r>
            <a:r>
              <a:rPr lang="en-US" dirty="0" err="1"/>
              <a:t>dtype</a:t>
            </a:r>
            <a:r>
              <a:rPr lang="en-US" dirty="0"/>
              <a:t>="category")</a:t>
            </a:r>
          </a:p>
          <a:p>
            <a:r>
              <a:rPr lang="en-US" dirty="0"/>
              <a:t>s</a:t>
            </a:r>
            <a:br>
              <a:rPr lang="en-US" dirty="0"/>
            </a:br>
            <a:endParaRPr lang="en-IN" dirty="0"/>
          </a:p>
        </p:txBody>
      </p:sp>
      <p:pic>
        <p:nvPicPr>
          <p:cNvPr id="4" name="Picture 3"/>
          <p:cNvPicPr>
            <a:picLocks noChangeAspect="1"/>
          </p:cNvPicPr>
          <p:nvPr/>
        </p:nvPicPr>
        <p:blipFill>
          <a:blip r:embed="rId2"/>
          <a:stretch>
            <a:fillRect/>
          </a:stretch>
        </p:blipFill>
        <p:spPr>
          <a:xfrm>
            <a:off x="2673532" y="5085806"/>
            <a:ext cx="4676502" cy="1477599"/>
          </a:xfrm>
          <a:prstGeom prst="rect">
            <a:avLst/>
          </a:prstGeom>
        </p:spPr>
      </p:pic>
    </p:spTree>
    <p:extLst>
      <p:ext uri="{BB962C8B-B14F-4D97-AF65-F5344CB8AC3E}">
        <p14:creationId xmlns:p14="http://schemas.microsoft.com/office/powerpoint/2010/main" val="2278878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large  random dataset</a:t>
            </a:r>
            <a:endParaRPr lang="en-IN" dirty="0"/>
          </a:p>
        </p:txBody>
      </p:sp>
      <p:sp>
        <p:nvSpPr>
          <p:cNvPr id="3" name="Content Placeholder 2"/>
          <p:cNvSpPr>
            <a:spLocks noGrp="1"/>
          </p:cNvSpPr>
          <p:nvPr>
            <p:ph idx="1"/>
          </p:nvPr>
        </p:nvSpPr>
        <p:spPr/>
        <p:txBody>
          <a:bodyPr/>
          <a:lstStyle/>
          <a:p>
            <a:pPr marL="0" indent="0">
              <a:buNone/>
            </a:pPr>
            <a:r>
              <a:rPr lang="en-IN" dirty="0"/>
              <a:t>import </a:t>
            </a:r>
            <a:r>
              <a:rPr lang="en-IN" dirty="0" err="1"/>
              <a:t>numpy</a:t>
            </a:r>
            <a:r>
              <a:rPr lang="en-IN" dirty="0"/>
              <a:t> as np</a:t>
            </a:r>
          </a:p>
          <a:p>
            <a:pPr marL="0" indent="0">
              <a:buNone/>
            </a:pPr>
            <a:r>
              <a:rPr lang="en-IN" dirty="0"/>
              <a:t>import pandas as </a:t>
            </a:r>
            <a:r>
              <a:rPr lang="en-IN" dirty="0" err="1"/>
              <a:t>pd</a:t>
            </a:r>
            <a:endParaRPr lang="en-IN" dirty="0"/>
          </a:p>
          <a:p>
            <a:pPr marL="0" indent="0">
              <a:buNone/>
            </a:pPr>
            <a:r>
              <a:rPr lang="en-IN" dirty="0"/>
              <a:t>a=</a:t>
            </a:r>
            <a:r>
              <a:rPr lang="en-IN" dirty="0" err="1"/>
              <a:t>pd.DataFrame</a:t>
            </a:r>
            <a:r>
              <a:rPr lang="en-IN" dirty="0"/>
              <a:t>(</a:t>
            </a:r>
            <a:r>
              <a:rPr lang="en-IN" dirty="0" err="1"/>
              <a:t>np.random.choice</a:t>
            </a:r>
            <a:r>
              <a:rPr lang="en-IN" dirty="0"/>
              <a:t>(['</a:t>
            </a:r>
            <a:r>
              <a:rPr lang="en-IN" dirty="0" err="1"/>
              <a:t>abc</a:t>
            </a:r>
            <a:r>
              <a:rPr lang="en-IN" dirty="0"/>
              <a:t>','</a:t>
            </a:r>
            <a:r>
              <a:rPr lang="en-IN" dirty="0" err="1"/>
              <a:t>def</a:t>
            </a:r>
            <a:r>
              <a:rPr lang="en-IN" dirty="0"/>
              <a:t>','</a:t>
            </a:r>
            <a:r>
              <a:rPr lang="en-IN" dirty="0" err="1"/>
              <a:t>ghi</a:t>
            </a:r>
            <a:r>
              <a:rPr lang="en-IN" dirty="0"/>
              <a:t>'],size=(10000,3)))</a:t>
            </a:r>
          </a:p>
          <a:p>
            <a:pPr marL="0" indent="0">
              <a:buNone/>
            </a:pPr>
            <a:r>
              <a:rPr lang="en-IN" dirty="0"/>
              <a:t>a                                       </a:t>
            </a:r>
            <a:r>
              <a:rPr lang="en-IN" dirty="0" smtClean="0"/>
              <a:t>Change of datatype  a=</a:t>
            </a:r>
            <a:r>
              <a:rPr lang="en-IN" dirty="0" err="1" smtClean="0"/>
              <a:t>a.astype</a:t>
            </a:r>
            <a:r>
              <a:rPr lang="en-IN" dirty="0"/>
              <a:t>("category") </a:t>
            </a:r>
            <a:endParaRPr lang="en-IN" dirty="0" smtClean="0"/>
          </a:p>
          <a:p>
            <a:pPr marL="0" indent="0">
              <a:buNone/>
            </a:pPr>
            <a:r>
              <a:rPr lang="en-IN" dirty="0"/>
              <a:t>	</a:t>
            </a:r>
            <a:r>
              <a:rPr lang="en-IN" dirty="0" smtClean="0"/>
              <a:t>			Retrieve the first n elements:	</a:t>
            </a:r>
            <a:r>
              <a:rPr lang="en-IN" dirty="0"/>
              <a:t> </a:t>
            </a:r>
            <a:r>
              <a:rPr lang="en-IN" dirty="0" err="1"/>
              <a:t>a.head</a:t>
            </a:r>
            <a:r>
              <a:rPr lang="en-IN" dirty="0"/>
              <a:t>()</a:t>
            </a:r>
            <a:r>
              <a:rPr lang="en-IN" dirty="0" smtClean="0"/>
              <a:t> </a:t>
            </a:r>
          </a:p>
          <a:p>
            <a:pPr marL="0" indent="0">
              <a:buNone/>
            </a:pPr>
            <a:r>
              <a:rPr lang="en-IN" dirty="0"/>
              <a:t>	</a:t>
            </a:r>
            <a:r>
              <a:rPr lang="en-IN" dirty="0" smtClean="0"/>
              <a:t>		     Retrieve the last n elements:   </a:t>
            </a:r>
            <a:r>
              <a:rPr lang="en-IN" dirty="0" err="1" smtClean="0"/>
              <a:t>a.tail</a:t>
            </a:r>
            <a:r>
              <a:rPr lang="en-IN" dirty="0" smtClean="0"/>
              <a:t>()    </a:t>
            </a:r>
            <a:endParaRPr lang="en-IN" dirty="0"/>
          </a:p>
        </p:txBody>
      </p:sp>
      <p:pic>
        <p:nvPicPr>
          <p:cNvPr id="4" name="Picture 3"/>
          <p:cNvPicPr>
            <a:picLocks noChangeAspect="1"/>
          </p:cNvPicPr>
          <p:nvPr/>
        </p:nvPicPr>
        <p:blipFill>
          <a:blip r:embed="rId2"/>
          <a:stretch>
            <a:fillRect/>
          </a:stretch>
        </p:blipFill>
        <p:spPr>
          <a:xfrm>
            <a:off x="1537199" y="3491728"/>
            <a:ext cx="2512287" cy="3161621"/>
          </a:xfrm>
          <a:prstGeom prst="rect">
            <a:avLst/>
          </a:prstGeom>
        </p:spPr>
      </p:pic>
      <p:pic>
        <p:nvPicPr>
          <p:cNvPr id="5" name="Picture 4"/>
          <p:cNvPicPr>
            <a:picLocks noChangeAspect="1"/>
          </p:cNvPicPr>
          <p:nvPr/>
        </p:nvPicPr>
        <p:blipFill>
          <a:blip r:embed="rId3"/>
          <a:stretch>
            <a:fillRect/>
          </a:stretch>
        </p:blipFill>
        <p:spPr>
          <a:xfrm>
            <a:off x="10620375" y="3925479"/>
            <a:ext cx="1466850" cy="1933575"/>
          </a:xfrm>
          <a:prstGeom prst="rect">
            <a:avLst/>
          </a:prstGeom>
        </p:spPr>
      </p:pic>
      <p:pic>
        <p:nvPicPr>
          <p:cNvPr id="6" name="Picture 5"/>
          <p:cNvPicPr>
            <a:picLocks noChangeAspect="1"/>
          </p:cNvPicPr>
          <p:nvPr/>
        </p:nvPicPr>
        <p:blipFill>
          <a:blip r:embed="rId4"/>
          <a:stretch>
            <a:fillRect/>
          </a:stretch>
        </p:blipFill>
        <p:spPr>
          <a:xfrm>
            <a:off x="7525294" y="4977992"/>
            <a:ext cx="1600200" cy="1762125"/>
          </a:xfrm>
          <a:prstGeom prst="rect">
            <a:avLst/>
          </a:prstGeom>
        </p:spPr>
      </p:pic>
    </p:spTree>
    <p:extLst>
      <p:ext uri="{BB962C8B-B14F-4D97-AF65-F5344CB8AC3E}">
        <p14:creationId xmlns:p14="http://schemas.microsoft.com/office/powerpoint/2010/main" val="2246288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Alternative ways</a:t>
            </a:r>
            <a:endParaRPr lang="en-IN" dirty="0"/>
          </a:p>
        </p:txBody>
      </p:sp>
      <p:sp>
        <p:nvSpPr>
          <p:cNvPr id="3" name="Content Placeholder 2"/>
          <p:cNvSpPr>
            <a:spLocks noGrp="1"/>
          </p:cNvSpPr>
          <p:nvPr>
            <p:ph idx="1"/>
          </p:nvPr>
        </p:nvSpPr>
        <p:spPr/>
        <p:txBody>
          <a:bodyPr/>
          <a:lstStyle/>
          <a:p>
            <a:r>
              <a:rPr lang="en-IN" dirty="0" smtClean="0"/>
              <a:t>Install </a:t>
            </a:r>
            <a:r>
              <a:rPr lang="en-IN" dirty="0" err="1" smtClean="0"/>
              <a:t>Anacond</a:t>
            </a:r>
            <a:r>
              <a:rPr lang="en-IN" dirty="0" smtClean="0"/>
              <a:t> python distributions, </a:t>
            </a:r>
            <a:r>
              <a:rPr lang="en-IN" dirty="0" err="1" smtClean="0"/>
              <a:t>Numpy</a:t>
            </a:r>
            <a:r>
              <a:rPr lang="en-IN" dirty="0" smtClean="0"/>
              <a:t> is pre-installed in it. </a:t>
            </a:r>
          </a:p>
          <a:p>
            <a:r>
              <a:rPr lang="en-IN" dirty="0" smtClean="0"/>
              <a:t>Use can user google </a:t>
            </a:r>
            <a:r>
              <a:rPr lang="en-IN" dirty="0" err="1" smtClean="0"/>
              <a:t>colab</a:t>
            </a:r>
            <a:r>
              <a:rPr lang="en-IN" dirty="0" smtClean="0"/>
              <a:t> to work with </a:t>
            </a:r>
            <a:r>
              <a:rPr lang="en-IN" dirty="0" err="1" smtClean="0"/>
              <a:t>Numpy</a:t>
            </a:r>
            <a:endParaRPr lang="en-IN" dirty="0" smtClean="0"/>
          </a:p>
          <a:p>
            <a:endParaRPr lang="en-IN" dirty="0"/>
          </a:p>
          <a:p>
            <a:pPr marL="0" indent="0">
              <a:buNone/>
            </a:pPr>
            <a:r>
              <a:rPr lang="en-IN" dirty="0" smtClean="0"/>
              <a:t>Importing Basic </a:t>
            </a:r>
            <a:r>
              <a:rPr lang="en-IN" dirty="0" err="1" smtClean="0"/>
              <a:t>Numpy</a:t>
            </a:r>
            <a:r>
              <a:rPr lang="en-IN" dirty="0" smtClean="0"/>
              <a:t>:</a:t>
            </a:r>
          </a:p>
          <a:p>
            <a:pPr marL="0" indent="0">
              <a:buNone/>
            </a:pPr>
            <a:r>
              <a:rPr lang="en-IN" dirty="0"/>
              <a:t>	</a:t>
            </a:r>
            <a:r>
              <a:rPr lang="en-IN" dirty="0" smtClean="0"/>
              <a:t>import </a:t>
            </a:r>
            <a:r>
              <a:rPr lang="en-IN" dirty="0" err="1" smtClean="0"/>
              <a:t>numpy</a:t>
            </a:r>
            <a:r>
              <a:rPr lang="en-IN" dirty="0" smtClean="0"/>
              <a:t> as np</a:t>
            </a:r>
          </a:p>
          <a:p>
            <a:pPr marL="0" indent="0">
              <a:buNone/>
            </a:pPr>
            <a:endParaRPr lang="en-IN" dirty="0"/>
          </a:p>
          <a:p>
            <a:pPr marL="0" indent="0">
              <a:buNone/>
            </a:pPr>
            <a:r>
              <a:rPr lang="en-IN" dirty="0" smtClean="0"/>
              <a:t>np is shorthand for </a:t>
            </a:r>
            <a:r>
              <a:rPr lang="en-IN" dirty="0" err="1" smtClean="0"/>
              <a:t>numpy</a:t>
            </a:r>
            <a:r>
              <a:rPr lang="en-IN" dirty="0" smtClean="0"/>
              <a:t> </a:t>
            </a:r>
            <a:endParaRPr lang="en-IN" dirty="0"/>
          </a:p>
        </p:txBody>
      </p:sp>
    </p:spTree>
    <p:extLst>
      <p:ext uri="{BB962C8B-B14F-4D97-AF65-F5344CB8AC3E}">
        <p14:creationId xmlns:p14="http://schemas.microsoft.com/office/powerpoint/2010/main" val="3184216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Computational Tools</a:t>
            </a:r>
            <a:endParaRPr lang="en-IN" dirty="0"/>
          </a:p>
        </p:txBody>
      </p:sp>
      <p:sp>
        <p:nvSpPr>
          <p:cNvPr id="3" name="Content Placeholder 2"/>
          <p:cNvSpPr>
            <a:spLocks noGrp="1"/>
          </p:cNvSpPr>
          <p:nvPr>
            <p:ph idx="1"/>
          </p:nvPr>
        </p:nvSpPr>
        <p:spPr>
          <a:xfrm>
            <a:off x="838200" y="1816916"/>
            <a:ext cx="10515600" cy="4351338"/>
          </a:xfrm>
        </p:spPr>
        <p:txBody>
          <a:bodyPr/>
          <a:lstStyle/>
          <a:p>
            <a:r>
              <a:rPr lang="en-US" b="1" dirty="0"/>
              <a:t>Find The Correlation Between Columns</a:t>
            </a:r>
            <a:r>
              <a:rPr lang="en-US" dirty="0"/>
              <a:t> </a:t>
            </a:r>
            <a:br>
              <a:rPr lang="en-US" dirty="0"/>
            </a:br>
            <a:r>
              <a:rPr lang="en-US" dirty="0"/>
              <a:t>df6=</a:t>
            </a:r>
            <a:r>
              <a:rPr lang="en-US" dirty="0" err="1"/>
              <a:t>pd.DataFrame</a:t>
            </a:r>
            <a:r>
              <a:rPr lang="en-US" dirty="0"/>
              <a:t>(</a:t>
            </a:r>
            <a:r>
              <a:rPr lang="en-US" dirty="0" err="1"/>
              <a:t>np.random.randn</a:t>
            </a:r>
            <a:r>
              <a:rPr lang="en-US" dirty="0"/>
              <a:t>(1000,3),columns=['</a:t>
            </a:r>
            <a:r>
              <a:rPr lang="en-US" dirty="0" err="1"/>
              <a:t>a','b','c</a:t>
            </a:r>
            <a:r>
              <a:rPr lang="en-US" dirty="0"/>
              <a:t>'])</a:t>
            </a:r>
            <a:endParaRPr lang="en-IN" dirty="0"/>
          </a:p>
        </p:txBody>
      </p:sp>
      <p:pic>
        <p:nvPicPr>
          <p:cNvPr id="4" name="Picture 3"/>
          <p:cNvPicPr>
            <a:picLocks noChangeAspect="1"/>
          </p:cNvPicPr>
          <p:nvPr/>
        </p:nvPicPr>
        <p:blipFill>
          <a:blip r:embed="rId2"/>
          <a:stretch>
            <a:fillRect/>
          </a:stretch>
        </p:blipFill>
        <p:spPr>
          <a:xfrm>
            <a:off x="1071698" y="2686323"/>
            <a:ext cx="3238500" cy="3400968"/>
          </a:xfrm>
          <a:prstGeom prst="rect">
            <a:avLst/>
          </a:prstGeom>
        </p:spPr>
      </p:pic>
      <p:pic>
        <p:nvPicPr>
          <p:cNvPr id="5" name="Picture 4"/>
          <p:cNvPicPr>
            <a:picLocks noChangeAspect="1"/>
          </p:cNvPicPr>
          <p:nvPr/>
        </p:nvPicPr>
        <p:blipFill>
          <a:blip r:embed="rId3"/>
          <a:stretch>
            <a:fillRect/>
          </a:stretch>
        </p:blipFill>
        <p:spPr>
          <a:xfrm>
            <a:off x="5025391" y="3418522"/>
            <a:ext cx="2628900" cy="1362075"/>
          </a:xfrm>
          <a:prstGeom prst="rect">
            <a:avLst/>
          </a:prstGeom>
        </p:spPr>
      </p:pic>
      <p:sp>
        <p:nvSpPr>
          <p:cNvPr id="6" name="Rectangle 5"/>
          <p:cNvSpPr/>
          <p:nvPr/>
        </p:nvSpPr>
        <p:spPr>
          <a:xfrm>
            <a:off x="4778915" y="2872496"/>
            <a:ext cx="2634170" cy="646331"/>
          </a:xfrm>
          <a:prstGeom prst="rect">
            <a:avLst/>
          </a:prstGeom>
        </p:spPr>
        <p:txBody>
          <a:bodyPr wrap="square">
            <a:spAutoFit/>
          </a:bodyPr>
          <a:lstStyle/>
          <a:p>
            <a:r>
              <a:rPr lang="en-IN" dirty="0" smtClean="0"/>
              <a:t>Pearson Correlation</a:t>
            </a:r>
          </a:p>
          <a:p>
            <a:r>
              <a:rPr lang="en-IN" dirty="0" smtClean="0"/>
              <a:t>df6.corr</a:t>
            </a:r>
            <a:r>
              <a:rPr lang="en-IN" dirty="0"/>
              <a:t>()</a:t>
            </a:r>
          </a:p>
        </p:txBody>
      </p:sp>
      <p:sp>
        <p:nvSpPr>
          <p:cNvPr id="7" name="Rectangle 6"/>
          <p:cNvSpPr/>
          <p:nvPr/>
        </p:nvSpPr>
        <p:spPr>
          <a:xfrm>
            <a:off x="7505077" y="4957291"/>
            <a:ext cx="2964338" cy="369332"/>
          </a:xfrm>
          <a:prstGeom prst="rect">
            <a:avLst/>
          </a:prstGeom>
        </p:spPr>
        <p:txBody>
          <a:bodyPr wrap="none">
            <a:spAutoFit/>
          </a:bodyPr>
          <a:lstStyle/>
          <a:p>
            <a:r>
              <a:rPr lang="en-IN" dirty="0"/>
              <a:t>df6.corr(method='spearman')</a:t>
            </a:r>
          </a:p>
        </p:txBody>
      </p:sp>
      <p:pic>
        <p:nvPicPr>
          <p:cNvPr id="8" name="Picture 7"/>
          <p:cNvPicPr>
            <a:picLocks noChangeAspect="1"/>
          </p:cNvPicPr>
          <p:nvPr/>
        </p:nvPicPr>
        <p:blipFill>
          <a:blip r:embed="rId4"/>
          <a:stretch>
            <a:fillRect/>
          </a:stretch>
        </p:blipFill>
        <p:spPr>
          <a:xfrm>
            <a:off x="7559084" y="5354358"/>
            <a:ext cx="2686050" cy="1247775"/>
          </a:xfrm>
          <a:prstGeom prst="rect">
            <a:avLst/>
          </a:prstGeom>
        </p:spPr>
      </p:pic>
    </p:spTree>
    <p:extLst>
      <p:ext uri="{BB962C8B-B14F-4D97-AF65-F5344CB8AC3E}">
        <p14:creationId xmlns:p14="http://schemas.microsoft.com/office/powerpoint/2010/main" val="41372066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7714"/>
            <a:ext cx="10515600" cy="5959249"/>
          </a:xfrm>
        </p:spPr>
        <p:txBody>
          <a:bodyPr/>
          <a:lstStyle/>
          <a:p>
            <a:pPr marL="0" indent="0">
              <a:buNone/>
            </a:pPr>
            <a:r>
              <a:rPr lang="en-IN" dirty="0" err="1"/>
              <a:t>df</a:t>
            </a:r>
            <a:r>
              <a:rPr lang="en-IN" dirty="0"/>
              <a:t> = </a:t>
            </a:r>
            <a:r>
              <a:rPr lang="en-IN" dirty="0" err="1"/>
              <a:t>pd.DataFrame</a:t>
            </a:r>
            <a:r>
              <a:rPr lang="en-IN" dirty="0"/>
              <a:t>(</a:t>
            </a:r>
            <a:r>
              <a:rPr lang="en-IN" dirty="0" err="1"/>
              <a:t>np.arange</a:t>
            </a:r>
            <a:r>
              <a:rPr lang="en-IN" dirty="0"/>
              <a:t>(48).reshape(8,6),columns=list('ABCDEF</a:t>
            </a:r>
            <a:r>
              <a:rPr lang="en-IN" dirty="0" smtClean="0"/>
              <a:t>'))</a:t>
            </a:r>
          </a:p>
          <a:p>
            <a:pPr marL="0" indent="0">
              <a:buNone/>
            </a:pPr>
            <a:r>
              <a:rPr lang="en-IN" dirty="0" smtClean="0"/>
              <a:t>                                               </a:t>
            </a:r>
            <a:r>
              <a:rPr lang="en-IN" dirty="0" err="1"/>
              <a:t>df.dropna</a:t>
            </a:r>
            <a:r>
              <a:rPr lang="en-IN" dirty="0"/>
              <a:t>()</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                                                                                     </a:t>
            </a:r>
            <a:endParaRPr lang="en-IN" dirty="0"/>
          </a:p>
          <a:p>
            <a:pPr marL="0" indent="0">
              <a:buNone/>
            </a:pPr>
            <a:endParaRPr lang="en-IN" dirty="0" smtClean="0"/>
          </a:p>
          <a:p>
            <a:pPr marL="0" indent="0">
              <a:buNone/>
            </a:pPr>
            <a:r>
              <a:rPr lang="en-IN" dirty="0" err="1"/>
              <a:t>df.iloc</a:t>
            </a:r>
            <a:r>
              <a:rPr lang="en-IN" dirty="0"/>
              <a:t>[:3,2]=</a:t>
            </a:r>
            <a:r>
              <a:rPr lang="en-IN" dirty="0" err="1"/>
              <a:t>np.nan</a:t>
            </a:r>
            <a:r>
              <a:rPr lang="en-IN" dirty="0"/>
              <a:t> </a:t>
            </a:r>
            <a:endParaRPr lang="en-IN" dirty="0" smtClean="0"/>
          </a:p>
          <a:p>
            <a:pPr marL="0" indent="0">
              <a:buNone/>
            </a:pPr>
            <a:r>
              <a:rPr lang="en-IN" dirty="0" err="1" smtClean="0"/>
              <a:t>df</a:t>
            </a:r>
            <a:endParaRPr lang="en-IN" dirty="0"/>
          </a:p>
        </p:txBody>
      </p:sp>
      <p:pic>
        <p:nvPicPr>
          <p:cNvPr id="4" name="Picture 3"/>
          <p:cNvPicPr>
            <a:picLocks noChangeAspect="1"/>
          </p:cNvPicPr>
          <p:nvPr/>
        </p:nvPicPr>
        <p:blipFill>
          <a:blip r:embed="rId2"/>
          <a:stretch>
            <a:fillRect/>
          </a:stretch>
        </p:blipFill>
        <p:spPr>
          <a:xfrm>
            <a:off x="1246549" y="732200"/>
            <a:ext cx="2105025" cy="2676525"/>
          </a:xfrm>
          <a:prstGeom prst="rect">
            <a:avLst/>
          </a:prstGeom>
        </p:spPr>
      </p:pic>
      <p:pic>
        <p:nvPicPr>
          <p:cNvPr id="5" name="Picture 4"/>
          <p:cNvPicPr>
            <a:picLocks noChangeAspect="1"/>
          </p:cNvPicPr>
          <p:nvPr/>
        </p:nvPicPr>
        <p:blipFill>
          <a:blip r:embed="rId3"/>
          <a:stretch>
            <a:fillRect/>
          </a:stretch>
        </p:blipFill>
        <p:spPr>
          <a:xfrm>
            <a:off x="3957092" y="4151675"/>
            <a:ext cx="2257425" cy="2543175"/>
          </a:xfrm>
          <a:prstGeom prst="rect">
            <a:avLst/>
          </a:prstGeom>
        </p:spPr>
      </p:pic>
      <p:pic>
        <p:nvPicPr>
          <p:cNvPr id="6" name="Picture 5"/>
          <p:cNvPicPr>
            <a:picLocks noChangeAspect="1"/>
          </p:cNvPicPr>
          <p:nvPr/>
        </p:nvPicPr>
        <p:blipFill>
          <a:blip r:embed="rId4"/>
          <a:stretch>
            <a:fillRect/>
          </a:stretch>
        </p:blipFill>
        <p:spPr>
          <a:xfrm>
            <a:off x="4641666" y="1406638"/>
            <a:ext cx="2066925" cy="1790700"/>
          </a:xfrm>
          <a:prstGeom prst="rect">
            <a:avLst/>
          </a:prstGeom>
        </p:spPr>
      </p:pic>
    </p:spTree>
    <p:extLst>
      <p:ext uri="{BB962C8B-B14F-4D97-AF65-F5344CB8AC3E}">
        <p14:creationId xmlns:p14="http://schemas.microsoft.com/office/powerpoint/2010/main" val="17500119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Dealing with categorical variables- One Hot encoding</a:t>
            </a:r>
            <a:endParaRPr lang="en-IN" dirty="0"/>
          </a:p>
        </p:txBody>
      </p:sp>
      <p:sp>
        <p:nvSpPr>
          <p:cNvPr id="3" name="Content Placeholder 2"/>
          <p:cNvSpPr>
            <a:spLocks noGrp="1"/>
          </p:cNvSpPr>
          <p:nvPr>
            <p:ph idx="1"/>
          </p:nvPr>
        </p:nvSpPr>
        <p:spPr/>
        <p:txBody>
          <a:bodyPr/>
          <a:lstStyle/>
          <a:p>
            <a:pPr marL="0" indent="0">
              <a:buNone/>
            </a:pPr>
            <a:r>
              <a:rPr lang="en-IN" dirty="0" err="1"/>
              <a:t>df</a:t>
            </a:r>
            <a:r>
              <a:rPr lang="en-IN" dirty="0"/>
              <a:t> = </a:t>
            </a:r>
            <a:r>
              <a:rPr lang="en-IN" dirty="0" err="1"/>
              <a:t>pd.DataFrame</a:t>
            </a:r>
            <a:r>
              <a:rPr lang="en-IN" dirty="0"/>
              <a:t>({'Name':['John Smith', 'Mary Brown</a:t>
            </a:r>
            <a:r>
              <a:rPr lang="en-IN" dirty="0" smtClean="0"/>
              <a:t>'], 'Gender</a:t>
            </a:r>
            <a:r>
              <a:rPr lang="en-IN" dirty="0"/>
              <a:t>':['M', 'F'], 'Smoker':['Y', 'N']})</a:t>
            </a:r>
          </a:p>
          <a:p>
            <a:pPr marL="0" indent="0">
              <a:buNone/>
            </a:pPr>
            <a:r>
              <a:rPr lang="en-IN" dirty="0" err="1"/>
              <a:t>d</a:t>
            </a:r>
            <a:r>
              <a:rPr lang="en-IN" dirty="0" err="1" smtClean="0"/>
              <a:t>f</a:t>
            </a:r>
            <a:endParaRPr lang="en-IN" dirty="0" smtClean="0"/>
          </a:p>
          <a:p>
            <a:pPr marL="0" indent="0">
              <a:buNone/>
            </a:pPr>
            <a:endParaRPr lang="en-IN" dirty="0"/>
          </a:p>
          <a:p>
            <a:pPr marL="0" indent="0">
              <a:buNone/>
            </a:pPr>
            <a:endParaRPr lang="en-IN" dirty="0" smtClean="0"/>
          </a:p>
          <a:p>
            <a:pPr marL="0" indent="0">
              <a:buNone/>
            </a:pPr>
            <a:r>
              <a:rPr lang="en-IN" dirty="0" err="1"/>
              <a:t>df_with_dummies</a:t>
            </a:r>
            <a:r>
              <a:rPr lang="en-IN" dirty="0"/>
              <a:t> = </a:t>
            </a:r>
            <a:r>
              <a:rPr lang="en-IN" dirty="0" err="1"/>
              <a:t>pd.get_dummies</a:t>
            </a:r>
            <a:r>
              <a:rPr lang="en-IN" dirty="0"/>
              <a:t>(</a:t>
            </a:r>
            <a:r>
              <a:rPr lang="en-IN" dirty="0" err="1"/>
              <a:t>df</a:t>
            </a:r>
            <a:r>
              <a:rPr lang="en-IN" dirty="0"/>
              <a:t>, columns=['Gender', 'Smoker'])</a:t>
            </a:r>
          </a:p>
        </p:txBody>
      </p:sp>
      <p:pic>
        <p:nvPicPr>
          <p:cNvPr id="4" name="Picture 3"/>
          <p:cNvPicPr>
            <a:picLocks noChangeAspect="1"/>
          </p:cNvPicPr>
          <p:nvPr/>
        </p:nvPicPr>
        <p:blipFill>
          <a:blip r:embed="rId2"/>
          <a:stretch>
            <a:fillRect/>
          </a:stretch>
        </p:blipFill>
        <p:spPr>
          <a:xfrm>
            <a:off x="2437447" y="2858589"/>
            <a:ext cx="2562225" cy="914400"/>
          </a:xfrm>
          <a:prstGeom prst="rect">
            <a:avLst/>
          </a:prstGeom>
        </p:spPr>
      </p:pic>
      <p:pic>
        <p:nvPicPr>
          <p:cNvPr id="5" name="Picture 4"/>
          <p:cNvPicPr>
            <a:picLocks noChangeAspect="1"/>
          </p:cNvPicPr>
          <p:nvPr/>
        </p:nvPicPr>
        <p:blipFill>
          <a:blip r:embed="rId3"/>
          <a:stretch>
            <a:fillRect/>
          </a:stretch>
        </p:blipFill>
        <p:spPr>
          <a:xfrm>
            <a:off x="3015070" y="5039541"/>
            <a:ext cx="4629150" cy="1028700"/>
          </a:xfrm>
          <a:prstGeom prst="rect">
            <a:avLst/>
          </a:prstGeom>
        </p:spPr>
      </p:pic>
    </p:spTree>
    <p:extLst>
      <p:ext uri="{BB962C8B-B14F-4D97-AF65-F5344CB8AC3E}">
        <p14:creationId xmlns:p14="http://schemas.microsoft.com/office/powerpoint/2010/main" val="3962297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Duplicated Data</a:t>
            </a:r>
            <a:endParaRPr lang="en-IN" dirty="0"/>
          </a:p>
        </p:txBody>
      </p:sp>
      <p:sp>
        <p:nvSpPr>
          <p:cNvPr id="3" name="Content Placeholder 2"/>
          <p:cNvSpPr>
            <a:spLocks noGrp="1"/>
          </p:cNvSpPr>
          <p:nvPr>
            <p:ph idx="1"/>
          </p:nvPr>
        </p:nvSpPr>
        <p:spPr/>
        <p:txBody>
          <a:bodyPr/>
          <a:lstStyle/>
          <a:p>
            <a:r>
              <a:rPr lang="en-IN" dirty="0" err="1" smtClean="0"/>
              <a:t>df</a:t>
            </a:r>
            <a:r>
              <a:rPr lang="en-IN" dirty="0" smtClean="0"/>
              <a:t> = </a:t>
            </a:r>
            <a:r>
              <a:rPr lang="en-IN" dirty="0" err="1" smtClean="0"/>
              <a:t>pd.DataFrame</a:t>
            </a:r>
            <a:r>
              <a:rPr lang="en-IN" dirty="0" smtClean="0"/>
              <a:t>({'A':[1,2,3,3,2], 'B':[1,7,3,0,8]})</a:t>
            </a:r>
            <a:endParaRPr lang="en-IN" dirty="0"/>
          </a:p>
        </p:txBody>
      </p:sp>
      <p:pic>
        <p:nvPicPr>
          <p:cNvPr id="4" name="Picture 3"/>
          <p:cNvPicPr>
            <a:picLocks noChangeAspect="1"/>
          </p:cNvPicPr>
          <p:nvPr/>
        </p:nvPicPr>
        <p:blipFill>
          <a:blip r:embed="rId2"/>
          <a:stretch>
            <a:fillRect/>
          </a:stretch>
        </p:blipFill>
        <p:spPr>
          <a:xfrm>
            <a:off x="8506370" y="1690688"/>
            <a:ext cx="857250" cy="1914525"/>
          </a:xfrm>
          <a:prstGeom prst="rect">
            <a:avLst/>
          </a:prstGeom>
        </p:spPr>
      </p:pic>
      <p:sp>
        <p:nvSpPr>
          <p:cNvPr id="5" name="Rectangle 4"/>
          <p:cNvSpPr/>
          <p:nvPr/>
        </p:nvSpPr>
        <p:spPr>
          <a:xfrm>
            <a:off x="966652" y="2818452"/>
            <a:ext cx="6096000" cy="646331"/>
          </a:xfrm>
          <a:prstGeom prst="rect">
            <a:avLst/>
          </a:prstGeom>
        </p:spPr>
        <p:txBody>
          <a:bodyPr>
            <a:spAutoFit/>
          </a:bodyPr>
          <a:lstStyle/>
          <a:p>
            <a:r>
              <a:rPr lang="en-IN" dirty="0"/>
              <a:t>mask=</a:t>
            </a:r>
            <a:r>
              <a:rPr lang="en-IN" dirty="0" err="1"/>
              <a:t>df.A.duplicated</a:t>
            </a:r>
            <a:r>
              <a:rPr lang="en-IN" dirty="0"/>
              <a:t>(keep=False)</a:t>
            </a:r>
          </a:p>
          <a:p>
            <a:r>
              <a:rPr lang="en-IN" dirty="0"/>
              <a:t>mask</a:t>
            </a:r>
          </a:p>
        </p:txBody>
      </p:sp>
      <p:pic>
        <p:nvPicPr>
          <p:cNvPr id="6" name="Picture 5"/>
          <p:cNvPicPr>
            <a:picLocks noChangeAspect="1"/>
          </p:cNvPicPr>
          <p:nvPr/>
        </p:nvPicPr>
        <p:blipFill>
          <a:blip r:embed="rId3"/>
          <a:stretch>
            <a:fillRect/>
          </a:stretch>
        </p:blipFill>
        <p:spPr>
          <a:xfrm>
            <a:off x="4938577" y="2818452"/>
            <a:ext cx="2124075" cy="1343025"/>
          </a:xfrm>
          <a:prstGeom prst="rect">
            <a:avLst/>
          </a:prstGeom>
        </p:spPr>
      </p:pic>
      <p:sp>
        <p:nvSpPr>
          <p:cNvPr id="7" name="Rectangle 6"/>
          <p:cNvSpPr/>
          <p:nvPr/>
        </p:nvSpPr>
        <p:spPr>
          <a:xfrm>
            <a:off x="1201783" y="4296414"/>
            <a:ext cx="6096000" cy="646331"/>
          </a:xfrm>
          <a:prstGeom prst="rect">
            <a:avLst/>
          </a:prstGeom>
        </p:spPr>
        <p:txBody>
          <a:bodyPr>
            <a:spAutoFit/>
          </a:bodyPr>
          <a:lstStyle/>
          <a:p>
            <a:r>
              <a:rPr lang="en-IN" dirty="0" err="1"/>
              <a:t>df.loc</a:t>
            </a:r>
            <a:r>
              <a:rPr lang="en-IN" dirty="0"/>
              <a:t>[mask, 'B'] = 0</a:t>
            </a:r>
          </a:p>
          <a:p>
            <a:r>
              <a:rPr lang="en-IN" dirty="0" err="1"/>
              <a:t>df</a:t>
            </a:r>
            <a:endParaRPr lang="en-IN" dirty="0"/>
          </a:p>
        </p:txBody>
      </p:sp>
      <p:pic>
        <p:nvPicPr>
          <p:cNvPr id="8" name="Picture 7"/>
          <p:cNvPicPr>
            <a:picLocks noChangeAspect="1"/>
          </p:cNvPicPr>
          <p:nvPr/>
        </p:nvPicPr>
        <p:blipFill>
          <a:blip r:embed="rId4"/>
          <a:stretch>
            <a:fillRect/>
          </a:stretch>
        </p:blipFill>
        <p:spPr>
          <a:xfrm>
            <a:off x="3006771" y="4726274"/>
            <a:ext cx="828675" cy="1743075"/>
          </a:xfrm>
          <a:prstGeom prst="rect">
            <a:avLst/>
          </a:prstGeom>
        </p:spPr>
      </p:pic>
      <p:sp>
        <p:nvSpPr>
          <p:cNvPr id="9" name="Rectangle 8"/>
          <p:cNvSpPr/>
          <p:nvPr/>
        </p:nvSpPr>
        <p:spPr>
          <a:xfrm>
            <a:off x="4807132" y="4638137"/>
            <a:ext cx="6096000" cy="646331"/>
          </a:xfrm>
          <a:prstGeom prst="rect">
            <a:avLst/>
          </a:prstGeom>
        </p:spPr>
        <p:txBody>
          <a:bodyPr>
            <a:spAutoFit/>
          </a:bodyPr>
          <a:lstStyle/>
          <a:p>
            <a:r>
              <a:rPr lang="en-IN" dirty="0" err="1"/>
              <a:t>df</a:t>
            </a:r>
            <a:r>
              <a:rPr lang="en-IN" dirty="0"/>
              <a:t>['C'] = </a:t>
            </a:r>
            <a:r>
              <a:rPr lang="en-IN" dirty="0" err="1"/>
              <a:t>df.A.mask</a:t>
            </a:r>
            <a:r>
              <a:rPr lang="en-IN" dirty="0"/>
              <a:t>(mask, 0)</a:t>
            </a:r>
          </a:p>
          <a:p>
            <a:r>
              <a:rPr lang="en-IN" dirty="0" err="1"/>
              <a:t>df</a:t>
            </a:r>
            <a:endParaRPr lang="en-IN" dirty="0"/>
          </a:p>
        </p:txBody>
      </p:sp>
      <p:pic>
        <p:nvPicPr>
          <p:cNvPr id="10" name="Picture 9"/>
          <p:cNvPicPr>
            <a:picLocks noChangeAspect="1"/>
          </p:cNvPicPr>
          <p:nvPr/>
        </p:nvPicPr>
        <p:blipFill>
          <a:blip r:embed="rId5"/>
          <a:stretch>
            <a:fillRect/>
          </a:stretch>
        </p:blipFill>
        <p:spPr>
          <a:xfrm>
            <a:off x="7661366" y="4904360"/>
            <a:ext cx="1019175" cy="1857375"/>
          </a:xfrm>
          <a:prstGeom prst="rect">
            <a:avLst/>
          </a:prstGeom>
        </p:spPr>
      </p:pic>
    </p:spTree>
    <p:extLst>
      <p:ext uri="{BB962C8B-B14F-4D97-AF65-F5344CB8AC3E}">
        <p14:creationId xmlns:p14="http://schemas.microsoft.com/office/powerpoint/2010/main" val="3632787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 Duplicates</a:t>
            </a:r>
            <a:endParaRPr lang="en-IN" dirty="0"/>
          </a:p>
        </p:txBody>
      </p:sp>
      <p:sp>
        <p:nvSpPr>
          <p:cNvPr id="3" name="Content Placeholder 2"/>
          <p:cNvSpPr>
            <a:spLocks noGrp="1"/>
          </p:cNvSpPr>
          <p:nvPr>
            <p:ph idx="1"/>
          </p:nvPr>
        </p:nvSpPr>
        <p:spPr/>
        <p:txBody>
          <a:bodyPr/>
          <a:lstStyle/>
          <a:p>
            <a:pPr marL="0" indent="0">
              <a:buNone/>
            </a:pPr>
            <a:r>
              <a:rPr lang="en-IN" dirty="0" err="1"/>
              <a:t>df.drop_duplicates</a:t>
            </a:r>
            <a:r>
              <a:rPr lang="en-IN" dirty="0"/>
              <a:t>(subset=['A'], keep='first')</a:t>
            </a:r>
            <a:br>
              <a:rPr lang="en-IN" dirty="0"/>
            </a:br>
            <a:endParaRPr lang="en-IN" dirty="0"/>
          </a:p>
          <a:p>
            <a:endParaRPr lang="en-IN" dirty="0" smtClean="0"/>
          </a:p>
          <a:p>
            <a:pPr marL="0" indent="0">
              <a:buNone/>
            </a:pPr>
            <a:r>
              <a:rPr lang="en-IN" dirty="0" err="1"/>
              <a:t>df.drop_duplicates</a:t>
            </a:r>
            <a:r>
              <a:rPr lang="en-IN" dirty="0"/>
              <a:t>(subset=['A'], keep</a:t>
            </a:r>
            <a:r>
              <a:rPr lang="en-IN" dirty="0" smtClean="0"/>
              <a:t>=‘last')</a:t>
            </a:r>
            <a:endParaRPr lang="en-IN" dirty="0"/>
          </a:p>
        </p:txBody>
      </p:sp>
      <p:pic>
        <p:nvPicPr>
          <p:cNvPr id="6" name="Picture 5"/>
          <p:cNvPicPr>
            <a:picLocks noChangeAspect="1"/>
          </p:cNvPicPr>
          <p:nvPr/>
        </p:nvPicPr>
        <p:blipFill>
          <a:blip r:embed="rId2"/>
          <a:stretch>
            <a:fillRect/>
          </a:stretch>
        </p:blipFill>
        <p:spPr>
          <a:xfrm>
            <a:off x="7811044" y="1825625"/>
            <a:ext cx="965289" cy="1152525"/>
          </a:xfrm>
          <a:prstGeom prst="rect">
            <a:avLst/>
          </a:prstGeom>
        </p:spPr>
      </p:pic>
      <p:pic>
        <p:nvPicPr>
          <p:cNvPr id="8" name="Picture 7"/>
          <p:cNvPicPr>
            <a:picLocks noChangeAspect="1"/>
          </p:cNvPicPr>
          <p:nvPr/>
        </p:nvPicPr>
        <p:blipFill>
          <a:blip r:embed="rId3"/>
          <a:stretch>
            <a:fillRect/>
          </a:stretch>
        </p:blipFill>
        <p:spPr>
          <a:xfrm>
            <a:off x="7302272" y="3246937"/>
            <a:ext cx="1745934" cy="1200150"/>
          </a:xfrm>
          <a:prstGeom prst="rect">
            <a:avLst/>
          </a:prstGeom>
        </p:spPr>
      </p:pic>
    </p:spTree>
    <p:extLst>
      <p:ext uri="{BB962C8B-B14F-4D97-AF65-F5344CB8AC3E}">
        <p14:creationId xmlns:p14="http://schemas.microsoft.com/office/powerpoint/2010/main" val="11580368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Counting and getting unique values</a:t>
            </a:r>
            <a:endParaRPr lang="en-IN" dirty="0"/>
          </a:p>
        </p:txBody>
      </p:sp>
      <p:sp>
        <p:nvSpPr>
          <p:cNvPr id="3" name="Content Placeholder 2"/>
          <p:cNvSpPr>
            <a:spLocks noGrp="1"/>
          </p:cNvSpPr>
          <p:nvPr>
            <p:ph idx="1"/>
          </p:nvPr>
        </p:nvSpPr>
        <p:spPr>
          <a:xfrm>
            <a:off x="838200" y="1733550"/>
            <a:ext cx="10515600" cy="4351338"/>
          </a:xfrm>
        </p:spPr>
        <p:txBody>
          <a:bodyPr/>
          <a:lstStyle/>
          <a:p>
            <a:pPr marL="0" indent="0">
              <a:buNone/>
            </a:pPr>
            <a:r>
              <a:rPr lang="en-US" dirty="0" err="1"/>
              <a:t>id_numbers</a:t>
            </a:r>
            <a:r>
              <a:rPr lang="en-US" dirty="0"/>
              <a:t> = </a:t>
            </a:r>
            <a:r>
              <a:rPr lang="en-US" dirty="0" err="1"/>
              <a:t>pd.Series</a:t>
            </a:r>
            <a:r>
              <a:rPr lang="en-US" dirty="0"/>
              <a:t>([111, 112, 112, 114, 115, 118, 114, 118, 112])</a:t>
            </a:r>
          </a:p>
          <a:p>
            <a:pPr marL="0" indent="0">
              <a:buNone/>
            </a:pPr>
            <a:r>
              <a:rPr lang="en-US" dirty="0" err="1"/>
              <a:t>id_numbers.nunique</a:t>
            </a:r>
            <a:r>
              <a:rPr lang="en-US" dirty="0" smtClean="0"/>
              <a:t>()</a:t>
            </a:r>
          </a:p>
          <a:p>
            <a:pPr marL="0" indent="0">
              <a:buNone/>
            </a:pPr>
            <a:r>
              <a:rPr lang="en-US" dirty="0" smtClean="0"/>
              <a:t>5</a:t>
            </a:r>
          </a:p>
          <a:p>
            <a:pPr marL="0" indent="0">
              <a:buNone/>
            </a:pPr>
            <a:endParaRPr lang="en-US" dirty="0"/>
          </a:p>
          <a:p>
            <a:pPr marL="0" indent="0">
              <a:buNone/>
            </a:pPr>
            <a:r>
              <a:rPr lang="en-IN" dirty="0" err="1"/>
              <a:t>id_numbers.unique</a:t>
            </a:r>
            <a:r>
              <a:rPr lang="en-IN" dirty="0" smtClean="0"/>
              <a:t>()</a:t>
            </a:r>
          </a:p>
          <a:p>
            <a:pPr marL="0" indent="0">
              <a:buNone/>
            </a:pPr>
            <a:endParaRPr lang="en-IN" dirty="0"/>
          </a:p>
        </p:txBody>
      </p:sp>
      <p:sp>
        <p:nvSpPr>
          <p:cNvPr id="4" name="Rectangle 1"/>
          <p:cNvSpPr>
            <a:spLocks noChangeArrowheads="1"/>
          </p:cNvSpPr>
          <p:nvPr/>
        </p:nvSpPr>
        <p:spPr bwMode="auto">
          <a:xfrm>
            <a:off x="838200" y="4552607"/>
            <a:ext cx="681663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rPr>
              <a:t>array([111, 112, 114, 115, 118], </a:t>
            </a:r>
            <a:r>
              <a:rPr kumimoji="0" lang="en-US" altLang="en-US" b="0" i="0" u="none" strike="noStrike" cap="none" normalizeH="0" baseline="0" dirty="0" err="1" smtClean="0">
                <a:ln>
                  <a:noFill/>
                </a:ln>
                <a:solidFill>
                  <a:srgbClr val="000000"/>
                </a:solidFill>
                <a:effectLst/>
                <a:latin typeface="Courier New" panose="02070309020205020404" pitchFamily="49" charset="0"/>
              </a:rPr>
              <a:t>dtype</a:t>
            </a:r>
            <a:r>
              <a:rPr kumimoji="0" lang="en-US" altLang="en-US" b="0" i="0" u="none" strike="noStrike" cap="none" normalizeH="0" baseline="0" dirty="0" smtClean="0">
                <a:ln>
                  <a:noFill/>
                </a:ln>
                <a:solidFill>
                  <a:srgbClr val="000000"/>
                </a:solidFill>
                <a:effectLst/>
                <a:latin typeface="Courier New" panose="02070309020205020404" pitchFamily="49" charset="0"/>
              </a:rPr>
              <a:t>=int64)</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14764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groupby</a:t>
            </a:r>
            <a:endParaRPr lang="en-IN" dirty="0"/>
          </a:p>
        </p:txBody>
      </p:sp>
      <p:sp>
        <p:nvSpPr>
          <p:cNvPr id="3" name="Content Placeholder 2"/>
          <p:cNvSpPr>
            <a:spLocks noGrp="1"/>
          </p:cNvSpPr>
          <p:nvPr>
            <p:ph idx="1"/>
          </p:nvPr>
        </p:nvSpPr>
        <p:spPr/>
        <p:txBody>
          <a:bodyPr/>
          <a:lstStyle/>
          <a:p>
            <a:pPr marL="0" indent="0">
              <a:buNone/>
            </a:pPr>
            <a:r>
              <a:rPr lang="en-IN" dirty="0" err="1"/>
              <a:t>df</a:t>
            </a:r>
            <a:r>
              <a:rPr lang="en-IN" dirty="0"/>
              <a:t> = </a:t>
            </a:r>
            <a:r>
              <a:rPr lang="en-IN" dirty="0" err="1"/>
              <a:t>pd.DataFrame</a:t>
            </a:r>
            <a:r>
              <a:rPr lang="en-IN" dirty="0"/>
              <a:t>({'Group': list('ABAABABAAB'),'ID': [1, 1, 2, 3, 3, 2, 1, 2, 1, 3]})</a:t>
            </a:r>
          </a:p>
        </p:txBody>
      </p:sp>
      <p:pic>
        <p:nvPicPr>
          <p:cNvPr id="4" name="Picture 3"/>
          <p:cNvPicPr>
            <a:picLocks noChangeAspect="1"/>
          </p:cNvPicPr>
          <p:nvPr/>
        </p:nvPicPr>
        <p:blipFill>
          <a:blip r:embed="rId2"/>
          <a:stretch>
            <a:fillRect/>
          </a:stretch>
        </p:blipFill>
        <p:spPr>
          <a:xfrm>
            <a:off x="1213758" y="3089773"/>
            <a:ext cx="1143000" cy="3343275"/>
          </a:xfrm>
          <a:prstGeom prst="rect">
            <a:avLst/>
          </a:prstGeom>
        </p:spPr>
      </p:pic>
      <p:sp>
        <p:nvSpPr>
          <p:cNvPr id="6" name="Rectangle 5"/>
          <p:cNvSpPr/>
          <p:nvPr/>
        </p:nvSpPr>
        <p:spPr>
          <a:xfrm>
            <a:off x="4249330" y="3157248"/>
            <a:ext cx="4346029" cy="369332"/>
          </a:xfrm>
          <a:prstGeom prst="rect">
            <a:avLst/>
          </a:prstGeom>
        </p:spPr>
        <p:txBody>
          <a:bodyPr wrap="square">
            <a:spAutoFit/>
          </a:bodyPr>
          <a:lstStyle/>
          <a:p>
            <a:r>
              <a:rPr lang="en-IN" dirty="0" err="1"/>
              <a:t>df.groupby</a:t>
            </a:r>
            <a:r>
              <a:rPr lang="en-IN" dirty="0"/>
              <a:t>('Group')['ID'].unique()</a:t>
            </a:r>
          </a:p>
        </p:txBody>
      </p:sp>
      <p:pic>
        <p:nvPicPr>
          <p:cNvPr id="7" name="Picture 6"/>
          <p:cNvPicPr>
            <a:picLocks noChangeAspect="1"/>
          </p:cNvPicPr>
          <p:nvPr/>
        </p:nvPicPr>
        <p:blipFill>
          <a:blip r:embed="rId3"/>
          <a:stretch>
            <a:fillRect/>
          </a:stretch>
        </p:blipFill>
        <p:spPr>
          <a:xfrm>
            <a:off x="4597853" y="3894635"/>
            <a:ext cx="2257425" cy="866775"/>
          </a:xfrm>
          <a:prstGeom prst="rect">
            <a:avLst/>
          </a:prstGeom>
        </p:spPr>
      </p:pic>
    </p:spTree>
    <p:extLst>
      <p:ext uri="{BB962C8B-B14F-4D97-AF65-F5344CB8AC3E}">
        <p14:creationId xmlns:p14="http://schemas.microsoft.com/office/powerpoint/2010/main" val="1814293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and Writing into files</a:t>
            </a:r>
            <a:endParaRPr lang="en-IN" dirty="0"/>
          </a:p>
        </p:txBody>
      </p:sp>
      <p:sp>
        <p:nvSpPr>
          <p:cNvPr id="3" name="Content Placeholder 2"/>
          <p:cNvSpPr>
            <a:spLocks noGrp="1"/>
          </p:cNvSpPr>
          <p:nvPr>
            <p:ph idx="1"/>
          </p:nvPr>
        </p:nvSpPr>
        <p:spPr/>
        <p:txBody>
          <a:bodyPr>
            <a:normAutofit lnSpcReduction="10000"/>
          </a:bodyPr>
          <a:lstStyle/>
          <a:p>
            <a:r>
              <a:rPr lang="en-IN" dirty="0" smtClean="0"/>
              <a:t>Read the data from </a:t>
            </a:r>
            <a:r>
              <a:rPr lang="en-IN" dirty="0" err="1" smtClean="0"/>
              <a:t>csv,excel</a:t>
            </a:r>
            <a:r>
              <a:rPr lang="en-IN" dirty="0" smtClean="0"/>
              <a:t> and </a:t>
            </a:r>
            <a:r>
              <a:rPr lang="en-IN" dirty="0" err="1" smtClean="0"/>
              <a:t>json</a:t>
            </a:r>
            <a:r>
              <a:rPr lang="en-IN" dirty="0" smtClean="0"/>
              <a:t> files</a:t>
            </a:r>
          </a:p>
          <a:p>
            <a:pPr marL="0" indent="0">
              <a:buNone/>
            </a:pPr>
            <a:r>
              <a:rPr lang="en-IN" dirty="0" smtClean="0"/>
              <a:t>		</a:t>
            </a:r>
            <a:r>
              <a:rPr lang="en-IN" dirty="0" err="1" smtClean="0"/>
              <a:t>df</a:t>
            </a:r>
            <a:r>
              <a:rPr lang="en-IN" dirty="0"/>
              <a:t>= </a:t>
            </a:r>
            <a:r>
              <a:rPr lang="en-IN" dirty="0" err="1"/>
              <a:t>pd.read_csv</a:t>
            </a:r>
            <a:r>
              <a:rPr lang="en-IN" dirty="0"/>
              <a:t>("data.csv</a:t>
            </a:r>
            <a:r>
              <a:rPr lang="en-IN" dirty="0" smtClean="0"/>
              <a:t>")</a:t>
            </a:r>
          </a:p>
          <a:p>
            <a:pPr marL="0" indent="0">
              <a:buNone/>
            </a:pPr>
            <a:r>
              <a:rPr lang="en-IN" dirty="0" smtClean="0"/>
              <a:t>		</a:t>
            </a:r>
            <a:r>
              <a:rPr lang="en-IN" dirty="0" err="1" smtClean="0"/>
              <a:t>df</a:t>
            </a:r>
            <a:r>
              <a:rPr lang="en-IN" dirty="0" smtClean="0"/>
              <a:t>=</a:t>
            </a:r>
            <a:r>
              <a:rPr lang="en-IN" dirty="0" err="1" smtClean="0"/>
              <a:t>pd.read_excel</a:t>
            </a:r>
            <a:r>
              <a:rPr lang="en-IN" dirty="0" smtClean="0"/>
              <a:t>(“data.xls”)</a:t>
            </a:r>
          </a:p>
          <a:p>
            <a:pPr marL="0" indent="0">
              <a:buNone/>
            </a:pPr>
            <a:r>
              <a:rPr lang="en-IN" dirty="0" smtClean="0"/>
              <a:t>		</a:t>
            </a:r>
            <a:r>
              <a:rPr lang="en-IN" dirty="0" err="1" smtClean="0"/>
              <a:t>df</a:t>
            </a:r>
            <a:r>
              <a:rPr lang="en-IN" dirty="0" smtClean="0"/>
              <a:t>=</a:t>
            </a:r>
            <a:r>
              <a:rPr lang="en-IN" dirty="0" err="1" smtClean="0"/>
              <a:t>pd.read_json</a:t>
            </a:r>
            <a:r>
              <a:rPr lang="en-IN" dirty="0" smtClean="0"/>
              <a:t>(“</a:t>
            </a:r>
            <a:r>
              <a:rPr lang="en-IN" dirty="0" err="1" smtClean="0"/>
              <a:t>data.json</a:t>
            </a:r>
            <a:r>
              <a:rPr lang="en-IN" dirty="0" smtClean="0"/>
              <a:t>”)</a:t>
            </a:r>
          </a:p>
          <a:p>
            <a:r>
              <a:rPr lang="en-IN" dirty="0" smtClean="0"/>
              <a:t>Write the data to csv file</a:t>
            </a:r>
          </a:p>
          <a:p>
            <a:pPr marL="0" indent="0">
              <a:buNone/>
            </a:pPr>
            <a:r>
              <a:rPr lang="en-IN" dirty="0" smtClean="0"/>
              <a:t>	</a:t>
            </a:r>
            <a:r>
              <a:rPr lang="en-IN" dirty="0" err="1" smtClean="0"/>
              <a:t>pd.to_csv</a:t>
            </a:r>
            <a:r>
              <a:rPr lang="en-IN" dirty="0" smtClean="0"/>
              <a:t>(“filename”)</a:t>
            </a:r>
          </a:p>
          <a:p>
            <a:pPr marL="0" indent="0">
              <a:buNone/>
            </a:pPr>
            <a:r>
              <a:rPr lang="en-IN" dirty="0"/>
              <a:t>	</a:t>
            </a:r>
            <a:r>
              <a:rPr lang="en-IN" dirty="0" err="1" smtClean="0"/>
              <a:t>pd.to_excel</a:t>
            </a:r>
            <a:r>
              <a:rPr lang="en-IN" dirty="0" smtClean="0"/>
              <a:t>(“filename”)</a:t>
            </a:r>
          </a:p>
          <a:p>
            <a:pPr marL="0" indent="0">
              <a:buNone/>
            </a:pPr>
            <a:r>
              <a:rPr lang="en-IN" dirty="0"/>
              <a:t>	</a:t>
            </a:r>
            <a:r>
              <a:rPr lang="en-IN" dirty="0" err="1" smtClean="0"/>
              <a:t>pd.to_json</a:t>
            </a:r>
            <a:r>
              <a:rPr lang="en-IN" dirty="0" smtClean="0"/>
              <a:t>(“filename”)</a:t>
            </a:r>
            <a:r>
              <a:rPr lang="en-IN" dirty="0"/>
              <a:t/>
            </a:r>
            <a:br>
              <a:rPr lang="en-IN" dirty="0"/>
            </a:br>
            <a:endParaRPr lang="en-IN" dirty="0"/>
          </a:p>
        </p:txBody>
      </p:sp>
    </p:spTree>
    <p:extLst>
      <p:ext uri="{BB962C8B-B14F-4D97-AF65-F5344CB8AC3E}">
        <p14:creationId xmlns:p14="http://schemas.microsoft.com/office/powerpoint/2010/main" val="490712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Merging of </a:t>
            </a:r>
            <a:r>
              <a:rPr lang="en-IN" dirty="0" err="1" smtClean="0"/>
              <a:t>DataFrames</a:t>
            </a:r>
            <a:endParaRPr lang="en-IN" dirty="0"/>
          </a:p>
        </p:txBody>
      </p:sp>
      <p:sp>
        <p:nvSpPr>
          <p:cNvPr id="3" name="Content Placeholder 2"/>
          <p:cNvSpPr>
            <a:spLocks noGrp="1"/>
          </p:cNvSpPr>
          <p:nvPr>
            <p:ph idx="1"/>
          </p:nvPr>
        </p:nvSpPr>
        <p:spPr/>
        <p:txBody>
          <a:bodyPr/>
          <a:lstStyle/>
          <a:p>
            <a:pPr marL="0" indent="0">
              <a:buNone/>
            </a:pPr>
            <a:r>
              <a:rPr lang="en-IN" dirty="0" smtClean="0"/>
              <a:t>df1 </a:t>
            </a:r>
            <a:r>
              <a:rPr lang="en-IN" dirty="0"/>
              <a:t>= </a:t>
            </a:r>
            <a:r>
              <a:rPr lang="en-IN" dirty="0" err="1"/>
              <a:t>pd.DataFrame</a:t>
            </a:r>
            <a:r>
              <a:rPr lang="en-IN" dirty="0"/>
              <a:t>({'x': [1, 2, 3], 'y': ['a', 'b', 'c</a:t>
            </a:r>
            <a:r>
              <a:rPr lang="en-IN" dirty="0" smtClean="0"/>
              <a:t>']})</a:t>
            </a:r>
          </a:p>
          <a:p>
            <a:pPr marL="0" indent="0">
              <a:buNone/>
            </a:pPr>
            <a:r>
              <a:rPr lang="en-IN" dirty="0"/>
              <a:t>df2 = </a:t>
            </a:r>
            <a:r>
              <a:rPr lang="en-IN" dirty="0" err="1"/>
              <a:t>pd.DataFrame</a:t>
            </a:r>
            <a:r>
              <a:rPr lang="en-IN" dirty="0"/>
              <a:t>({'y': ['b', 'c', 'd'], 'z': [4, 5, 6</a:t>
            </a:r>
            <a:r>
              <a:rPr lang="en-IN" dirty="0" smtClean="0"/>
              <a:t>]})</a:t>
            </a:r>
          </a:p>
          <a:p>
            <a:pPr marL="0" indent="0">
              <a:buNone/>
            </a:pPr>
            <a:endParaRPr lang="en-IN" dirty="0"/>
          </a:p>
          <a:p>
            <a:pPr marL="0" indent="0">
              <a:buNone/>
            </a:pPr>
            <a:r>
              <a:rPr lang="en-IN" dirty="0"/>
              <a:t>Inner </a:t>
            </a:r>
            <a:r>
              <a:rPr lang="en-IN" dirty="0" smtClean="0"/>
              <a:t>Join                                                            outer join</a:t>
            </a:r>
          </a:p>
          <a:p>
            <a:pPr marL="0" indent="0">
              <a:buNone/>
            </a:pPr>
            <a:r>
              <a:rPr lang="en-IN" dirty="0"/>
              <a:t>	</a:t>
            </a:r>
            <a:r>
              <a:rPr lang="en-IN" dirty="0" smtClean="0"/>
              <a:t>df1.merge(df2</a:t>
            </a:r>
            <a:r>
              <a:rPr lang="en-IN" dirty="0"/>
              <a:t>) </a:t>
            </a:r>
            <a:r>
              <a:rPr lang="en-IN" dirty="0" smtClean="0"/>
              <a:t>                                 df1.merge(df2,how</a:t>
            </a:r>
            <a:r>
              <a:rPr lang="en-IN" dirty="0"/>
              <a:t>='outer')</a:t>
            </a:r>
          </a:p>
        </p:txBody>
      </p:sp>
      <p:pic>
        <p:nvPicPr>
          <p:cNvPr id="4" name="Picture 3"/>
          <p:cNvPicPr>
            <a:picLocks noChangeAspect="1"/>
          </p:cNvPicPr>
          <p:nvPr/>
        </p:nvPicPr>
        <p:blipFill>
          <a:blip r:embed="rId2"/>
          <a:stretch>
            <a:fillRect/>
          </a:stretch>
        </p:blipFill>
        <p:spPr>
          <a:xfrm>
            <a:off x="8602980" y="1690688"/>
            <a:ext cx="838200" cy="790575"/>
          </a:xfrm>
          <a:prstGeom prst="rect">
            <a:avLst/>
          </a:prstGeom>
        </p:spPr>
      </p:pic>
      <p:pic>
        <p:nvPicPr>
          <p:cNvPr id="5" name="Picture 4"/>
          <p:cNvPicPr>
            <a:picLocks noChangeAspect="1"/>
          </p:cNvPicPr>
          <p:nvPr/>
        </p:nvPicPr>
        <p:blipFill>
          <a:blip r:embed="rId3"/>
          <a:stretch>
            <a:fillRect/>
          </a:stretch>
        </p:blipFill>
        <p:spPr>
          <a:xfrm>
            <a:off x="9779454" y="2229122"/>
            <a:ext cx="819150" cy="971550"/>
          </a:xfrm>
          <a:prstGeom prst="rect">
            <a:avLst/>
          </a:prstGeom>
        </p:spPr>
      </p:pic>
      <p:pic>
        <p:nvPicPr>
          <p:cNvPr id="6" name="Picture 5"/>
          <p:cNvPicPr>
            <a:picLocks noChangeAspect="1"/>
          </p:cNvPicPr>
          <p:nvPr/>
        </p:nvPicPr>
        <p:blipFill>
          <a:blip r:embed="rId4"/>
          <a:stretch>
            <a:fillRect/>
          </a:stretch>
        </p:blipFill>
        <p:spPr>
          <a:xfrm>
            <a:off x="2197282" y="4427764"/>
            <a:ext cx="1242604" cy="1143196"/>
          </a:xfrm>
          <a:prstGeom prst="rect">
            <a:avLst/>
          </a:prstGeom>
        </p:spPr>
      </p:pic>
      <p:pic>
        <p:nvPicPr>
          <p:cNvPr id="7" name="Picture 6"/>
          <p:cNvPicPr>
            <a:picLocks noChangeAspect="1"/>
          </p:cNvPicPr>
          <p:nvPr/>
        </p:nvPicPr>
        <p:blipFill>
          <a:blip r:embed="rId5"/>
          <a:stretch>
            <a:fillRect/>
          </a:stretch>
        </p:blipFill>
        <p:spPr>
          <a:xfrm>
            <a:off x="7314112" y="4427764"/>
            <a:ext cx="1447800" cy="1562100"/>
          </a:xfrm>
          <a:prstGeom prst="rect">
            <a:avLst/>
          </a:prstGeom>
        </p:spPr>
      </p:pic>
    </p:spTree>
    <p:extLst>
      <p:ext uri="{BB962C8B-B14F-4D97-AF65-F5344CB8AC3E}">
        <p14:creationId xmlns:p14="http://schemas.microsoft.com/office/powerpoint/2010/main" val="22992545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0926" y="893020"/>
            <a:ext cx="2598788" cy="369332"/>
          </a:xfrm>
          <a:prstGeom prst="rect">
            <a:avLst/>
          </a:prstGeom>
        </p:spPr>
        <p:txBody>
          <a:bodyPr wrap="none">
            <a:spAutoFit/>
          </a:bodyPr>
          <a:lstStyle/>
          <a:p>
            <a:r>
              <a:rPr lang="en-IN" dirty="0"/>
              <a:t>df1.merge(df2,how='left')</a:t>
            </a:r>
          </a:p>
        </p:txBody>
      </p:sp>
      <p:pic>
        <p:nvPicPr>
          <p:cNvPr id="5" name="Picture 4"/>
          <p:cNvPicPr>
            <a:picLocks noChangeAspect="1"/>
          </p:cNvPicPr>
          <p:nvPr/>
        </p:nvPicPr>
        <p:blipFill>
          <a:blip r:embed="rId2"/>
          <a:stretch>
            <a:fillRect/>
          </a:stretch>
        </p:blipFill>
        <p:spPr>
          <a:xfrm>
            <a:off x="2690412" y="1495000"/>
            <a:ext cx="2025969" cy="1749334"/>
          </a:xfrm>
          <a:prstGeom prst="rect">
            <a:avLst/>
          </a:prstGeom>
        </p:spPr>
      </p:pic>
      <p:sp>
        <p:nvSpPr>
          <p:cNvPr id="6" name="Rectangle 5"/>
          <p:cNvSpPr/>
          <p:nvPr/>
        </p:nvSpPr>
        <p:spPr>
          <a:xfrm>
            <a:off x="1171991" y="3714597"/>
            <a:ext cx="2776658" cy="369332"/>
          </a:xfrm>
          <a:prstGeom prst="rect">
            <a:avLst/>
          </a:prstGeom>
        </p:spPr>
        <p:txBody>
          <a:bodyPr wrap="none">
            <a:spAutoFit/>
          </a:bodyPr>
          <a:lstStyle/>
          <a:p>
            <a:r>
              <a:rPr lang="en-IN" dirty="0"/>
              <a:t>df1.merge(df2,how='right') </a:t>
            </a:r>
          </a:p>
        </p:txBody>
      </p:sp>
      <p:pic>
        <p:nvPicPr>
          <p:cNvPr id="7" name="Picture 6"/>
          <p:cNvPicPr>
            <a:picLocks noChangeAspect="1"/>
          </p:cNvPicPr>
          <p:nvPr/>
        </p:nvPicPr>
        <p:blipFill>
          <a:blip r:embed="rId3"/>
          <a:stretch>
            <a:fillRect/>
          </a:stretch>
        </p:blipFill>
        <p:spPr>
          <a:xfrm>
            <a:off x="2745289" y="4318770"/>
            <a:ext cx="1971092" cy="1285875"/>
          </a:xfrm>
          <a:prstGeom prst="rect">
            <a:avLst/>
          </a:prstGeom>
        </p:spPr>
      </p:pic>
    </p:spTree>
    <p:extLst>
      <p:ext uri="{BB962C8B-B14F-4D97-AF65-F5344CB8AC3E}">
        <p14:creationId xmlns:p14="http://schemas.microsoft.com/office/powerpoint/2010/main" val="3562507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N-dimensional arrays:	</a:t>
            </a:r>
            <a:endParaRPr lang="en-IN" dirty="0"/>
          </a:p>
        </p:txBody>
      </p:sp>
      <p:sp>
        <p:nvSpPr>
          <p:cNvPr id="3" name="Content Placeholder 2"/>
          <p:cNvSpPr>
            <a:spLocks noGrp="1"/>
          </p:cNvSpPr>
          <p:nvPr>
            <p:ph idx="1"/>
          </p:nvPr>
        </p:nvSpPr>
        <p:spPr/>
        <p:txBody>
          <a:bodyPr/>
          <a:lstStyle/>
          <a:p>
            <a:r>
              <a:rPr lang="en-IN" dirty="0" smtClean="0"/>
              <a:t>N </a:t>
            </a:r>
            <a:r>
              <a:rPr lang="en-IN" dirty="0" err="1" smtClean="0"/>
              <a:t>dimensionl</a:t>
            </a:r>
            <a:r>
              <a:rPr lang="en-IN" dirty="0" smtClean="0"/>
              <a:t> arrays or </a:t>
            </a:r>
            <a:r>
              <a:rPr lang="en-IN" dirty="0" err="1" smtClean="0"/>
              <a:t>ndarrays</a:t>
            </a:r>
            <a:r>
              <a:rPr lang="en-IN" dirty="0" smtClean="0"/>
              <a:t> are </a:t>
            </a:r>
            <a:r>
              <a:rPr lang="en-IN" dirty="0" err="1" smtClean="0"/>
              <a:t>numpy</a:t>
            </a:r>
            <a:r>
              <a:rPr lang="en-IN" dirty="0" smtClean="0"/>
              <a:t> core object used for storing items of the same datatype.</a:t>
            </a:r>
          </a:p>
          <a:p>
            <a:r>
              <a:rPr lang="en-IN" dirty="0" smtClean="0"/>
              <a:t>It provides an efficient data structure that is superior to ordinary python lists.</a:t>
            </a:r>
          </a:p>
          <a:p>
            <a:r>
              <a:rPr lang="en-IN" dirty="0" smtClean="0"/>
              <a:t>Vector operations on arrays execute much faster than loops</a:t>
            </a:r>
            <a:endParaRPr lang="en-IN" dirty="0"/>
          </a:p>
        </p:txBody>
      </p:sp>
    </p:spTree>
    <p:extLst>
      <p:ext uri="{BB962C8B-B14F-4D97-AF65-F5344CB8AC3E}">
        <p14:creationId xmlns:p14="http://schemas.microsoft.com/office/powerpoint/2010/main" val="27689286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Concatenation</a:t>
            </a:r>
            <a:endParaRPr lang="en-IN" dirty="0"/>
          </a:p>
        </p:txBody>
      </p:sp>
      <p:sp>
        <p:nvSpPr>
          <p:cNvPr id="3" name="Content Placeholder 2"/>
          <p:cNvSpPr>
            <a:spLocks noGrp="1"/>
          </p:cNvSpPr>
          <p:nvPr>
            <p:ph idx="1"/>
          </p:nvPr>
        </p:nvSpPr>
        <p:spPr/>
        <p:txBody>
          <a:bodyPr/>
          <a:lstStyle/>
          <a:p>
            <a:r>
              <a:rPr lang="en-IN" dirty="0"/>
              <a:t>df1 = </a:t>
            </a:r>
            <a:r>
              <a:rPr lang="en-IN" dirty="0" err="1"/>
              <a:t>pd.DataFrame</a:t>
            </a:r>
            <a:r>
              <a:rPr lang="en-IN" dirty="0"/>
              <a:t>({'col1':[11,12,13], 'col2': [21,22,23]})</a:t>
            </a:r>
          </a:p>
          <a:p>
            <a:r>
              <a:rPr lang="en-IN" dirty="0"/>
              <a:t>df2 = </a:t>
            </a:r>
            <a:r>
              <a:rPr lang="en-IN" dirty="0" err="1"/>
              <a:t>pd.DataFrame</a:t>
            </a:r>
            <a:r>
              <a:rPr lang="en-IN" dirty="0"/>
              <a:t>({'col1':[111,112,113], 'col2': [121,122,123]})</a:t>
            </a:r>
          </a:p>
          <a:p>
            <a:r>
              <a:rPr lang="en-IN" dirty="0"/>
              <a:t>df3 = </a:t>
            </a:r>
            <a:r>
              <a:rPr lang="en-IN" dirty="0" err="1"/>
              <a:t>pd.DataFrame</a:t>
            </a:r>
            <a:r>
              <a:rPr lang="en-IN" dirty="0"/>
              <a:t>({'col1':[211,212,213], 'col2': [221,222,223</a:t>
            </a:r>
            <a:r>
              <a:rPr lang="en-IN" dirty="0" smtClean="0"/>
              <a:t>]})</a:t>
            </a:r>
          </a:p>
          <a:p>
            <a:pPr marL="0" indent="0">
              <a:buNone/>
            </a:pPr>
            <a:r>
              <a:rPr lang="en-IN" dirty="0" err="1" smtClean="0"/>
              <a:t>pd.concat</a:t>
            </a:r>
            <a:r>
              <a:rPr lang="en-IN" dirty="0"/>
              <a:t>([df1,df2,df3</a:t>
            </a:r>
            <a:r>
              <a:rPr lang="en-IN" dirty="0" smtClean="0"/>
              <a:t>])      </a:t>
            </a:r>
            <a:r>
              <a:rPr lang="en-IN" dirty="0" err="1" smtClean="0"/>
              <a:t>pd.concat</a:t>
            </a:r>
            <a:r>
              <a:rPr lang="en-IN" dirty="0"/>
              <a:t>([df1,df2,df3],</a:t>
            </a:r>
            <a:r>
              <a:rPr lang="en-IN" dirty="0" err="1"/>
              <a:t>ignore_index</a:t>
            </a:r>
            <a:r>
              <a:rPr lang="en-IN" dirty="0"/>
              <a:t>=True)</a:t>
            </a:r>
          </a:p>
        </p:txBody>
      </p:sp>
      <p:pic>
        <p:nvPicPr>
          <p:cNvPr id="4" name="Picture 3"/>
          <p:cNvPicPr>
            <a:picLocks noChangeAspect="1"/>
          </p:cNvPicPr>
          <p:nvPr/>
        </p:nvPicPr>
        <p:blipFill>
          <a:blip r:embed="rId2"/>
          <a:stretch>
            <a:fillRect/>
          </a:stretch>
        </p:blipFill>
        <p:spPr>
          <a:xfrm>
            <a:off x="1357721" y="3840480"/>
            <a:ext cx="1829616" cy="2943497"/>
          </a:xfrm>
          <a:prstGeom prst="rect">
            <a:avLst/>
          </a:prstGeom>
        </p:spPr>
      </p:pic>
      <p:pic>
        <p:nvPicPr>
          <p:cNvPr id="5" name="Picture 4"/>
          <p:cNvPicPr>
            <a:picLocks noChangeAspect="1"/>
          </p:cNvPicPr>
          <p:nvPr/>
        </p:nvPicPr>
        <p:blipFill>
          <a:blip r:embed="rId3"/>
          <a:stretch>
            <a:fillRect/>
          </a:stretch>
        </p:blipFill>
        <p:spPr>
          <a:xfrm>
            <a:off x="5953533" y="3840480"/>
            <a:ext cx="2432821" cy="3019425"/>
          </a:xfrm>
          <a:prstGeom prst="rect">
            <a:avLst/>
          </a:prstGeom>
        </p:spPr>
      </p:pic>
    </p:spTree>
    <p:extLst>
      <p:ext uri="{BB962C8B-B14F-4D97-AF65-F5344CB8AC3E}">
        <p14:creationId xmlns:p14="http://schemas.microsoft.com/office/powerpoint/2010/main" val="13640192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57040" y="1185839"/>
            <a:ext cx="2981325" cy="1381125"/>
          </a:xfrm>
          <a:prstGeom prst="rect">
            <a:avLst/>
          </a:prstGeom>
        </p:spPr>
      </p:pic>
      <p:sp>
        <p:nvSpPr>
          <p:cNvPr id="5" name="Rectangle 4"/>
          <p:cNvSpPr/>
          <p:nvPr/>
        </p:nvSpPr>
        <p:spPr>
          <a:xfrm>
            <a:off x="829491" y="642211"/>
            <a:ext cx="3073214" cy="369332"/>
          </a:xfrm>
          <a:prstGeom prst="rect">
            <a:avLst/>
          </a:prstGeom>
        </p:spPr>
        <p:txBody>
          <a:bodyPr wrap="none">
            <a:spAutoFit/>
          </a:bodyPr>
          <a:lstStyle/>
          <a:p>
            <a:r>
              <a:rPr lang="en-IN" dirty="0" err="1"/>
              <a:t>pd.concat</a:t>
            </a:r>
            <a:r>
              <a:rPr lang="en-IN" dirty="0"/>
              <a:t>([df1,df2,df3],axis=1)</a:t>
            </a:r>
          </a:p>
        </p:txBody>
      </p:sp>
      <p:sp>
        <p:nvSpPr>
          <p:cNvPr id="6" name="Rectangle 5"/>
          <p:cNvSpPr/>
          <p:nvPr/>
        </p:nvSpPr>
        <p:spPr>
          <a:xfrm>
            <a:off x="696222" y="3035328"/>
            <a:ext cx="2299989" cy="369332"/>
          </a:xfrm>
          <a:prstGeom prst="rect">
            <a:avLst/>
          </a:prstGeom>
        </p:spPr>
        <p:txBody>
          <a:bodyPr wrap="none">
            <a:spAutoFit/>
          </a:bodyPr>
          <a:lstStyle/>
          <a:p>
            <a:r>
              <a:rPr lang="en-IN" dirty="0"/>
              <a:t>df1.join(df2,lsuffix='_')</a:t>
            </a:r>
          </a:p>
        </p:txBody>
      </p:sp>
      <p:pic>
        <p:nvPicPr>
          <p:cNvPr id="7" name="Picture 6"/>
          <p:cNvPicPr>
            <a:picLocks noChangeAspect="1"/>
          </p:cNvPicPr>
          <p:nvPr/>
        </p:nvPicPr>
        <p:blipFill>
          <a:blip r:embed="rId3"/>
          <a:stretch>
            <a:fillRect/>
          </a:stretch>
        </p:blipFill>
        <p:spPr>
          <a:xfrm>
            <a:off x="1357040" y="3552706"/>
            <a:ext cx="3019289" cy="1400175"/>
          </a:xfrm>
          <a:prstGeom prst="rect">
            <a:avLst/>
          </a:prstGeom>
        </p:spPr>
      </p:pic>
      <p:sp>
        <p:nvSpPr>
          <p:cNvPr id="8" name="Rectangle 7"/>
          <p:cNvSpPr/>
          <p:nvPr/>
        </p:nvSpPr>
        <p:spPr>
          <a:xfrm>
            <a:off x="5752563" y="1522309"/>
            <a:ext cx="3595536" cy="369332"/>
          </a:xfrm>
          <a:prstGeom prst="rect">
            <a:avLst/>
          </a:prstGeom>
        </p:spPr>
        <p:txBody>
          <a:bodyPr wrap="none">
            <a:spAutoFit/>
          </a:bodyPr>
          <a:lstStyle/>
          <a:p>
            <a:r>
              <a:rPr lang="en-IN" dirty="0"/>
              <a:t>df1.join(df2.reset_index(),</a:t>
            </a:r>
            <a:r>
              <a:rPr lang="en-IN" dirty="0" err="1"/>
              <a:t>lsuffix</a:t>
            </a:r>
            <a:r>
              <a:rPr lang="en-IN" dirty="0"/>
              <a:t>='_')</a:t>
            </a:r>
          </a:p>
        </p:txBody>
      </p:sp>
      <p:pic>
        <p:nvPicPr>
          <p:cNvPr id="9" name="Picture 8"/>
          <p:cNvPicPr>
            <a:picLocks noChangeAspect="1"/>
          </p:cNvPicPr>
          <p:nvPr/>
        </p:nvPicPr>
        <p:blipFill>
          <a:blip r:embed="rId4"/>
          <a:stretch>
            <a:fillRect/>
          </a:stretch>
        </p:blipFill>
        <p:spPr>
          <a:xfrm>
            <a:off x="6408283" y="2276356"/>
            <a:ext cx="2771775" cy="1276350"/>
          </a:xfrm>
          <a:prstGeom prst="rect">
            <a:avLst/>
          </a:prstGeom>
        </p:spPr>
      </p:pic>
    </p:spTree>
    <p:extLst>
      <p:ext uri="{BB962C8B-B14F-4D97-AF65-F5344CB8AC3E}">
        <p14:creationId xmlns:p14="http://schemas.microsoft.com/office/powerpoint/2010/main" val="35041203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Filling of missing values</a:t>
            </a:r>
            <a:endParaRPr lang="en-IN" dirty="0"/>
          </a:p>
        </p:txBody>
      </p:sp>
      <p:sp>
        <p:nvSpPr>
          <p:cNvPr id="3" name="Content Placeholder 2"/>
          <p:cNvSpPr>
            <a:spLocks noGrp="1"/>
          </p:cNvSpPr>
          <p:nvPr>
            <p:ph idx="1"/>
          </p:nvPr>
        </p:nvSpPr>
        <p:spPr/>
        <p:txBody>
          <a:bodyPr/>
          <a:lstStyle/>
          <a:p>
            <a:r>
              <a:rPr lang="it-IT" dirty="0"/>
              <a:t>df7 = pd.DataFrame([[1, 2, None, 3], [4, None, 5, 6],[7, 8, 9, 10], [None, None, None, None]])</a:t>
            </a:r>
          </a:p>
          <a:p>
            <a:r>
              <a:rPr lang="it-IT" dirty="0"/>
              <a:t>df7</a:t>
            </a:r>
            <a:endParaRPr lang="en-IN" dirty="0"/>
          </a:p>
        </p:txBody>
      </p:sp>
      <p:pic>
        <p:nvPicPr>
          <p:cNvPr id="4" name="Picture 3"/>
          <p:cNvPicPr>
            <a:picLocks noChangeAspect="1"/>
          </p:cNvPicPr>
          <p:nvPr/>
        </p:nvPicPr>
        <p:blipFill>
          <a:blip r:embed="rId2"/>
          <a:stretch>
            <a:fillRect/>
          </a:stretch>
        </p:blipFill>
        <p:spPr>
          <a:xfrm>
            <a:off x="1869526" y="2623185"/>
            <a:ext cx="3592967" cy="1733550"/>
          </a:xfrm>
          <a:prstGeom prst="rect">
            <a:avLst/>
          </a:prstGeom>
        </p:spPr>
      </p:pic>
      <p:sp>
        <p:nvSpPr>
          <p:cNvPr id="5" name="Rectangle 4"/>
          <p:cNvSpPr/>
          <p:nvPr/>
        </p:nvSpPr>
        <p:spPr>
          <a:xfrm>
            <a:off x="6864573" y="3305294"/>
            <a:ext cx="1267014" cy="369332"/>
          </a:xfrm>
          <a:prstGeom prst="rect">
            <a:avLst/>
          </a:prstGeom>
        </p:spPr>
        <p:txBody>
          <a:bodyPr wrap="none">
            <a:spAutoFit/>
          </a:bodyPr>
          <a:lstStyle/>
          <a:p>
            <a:r>
              <a:rPr lang="en-IN" dirty="0"/>
              <a:t>df7.fillna(0)</a:t>
            </a:r>
          </a:p>
        </p:txBody>
      </p:sp>
      <p:pic>
        <p:nvPicPr>
          <p:cNvPr id="6" name="Picture 5"/>
          <p:cNvPicPr>
            <a:picLocks noChangeAspect="1"/>
          </p:cNvPicPr>
          <p:nvPr/>
        </p:nvPicPr>
        <p:blipFill>
          <a:blip r:embed="rId3"/>
          <a:stretch>
            <a:fillRect/>
          </a:stretch>
        </p:blipFill>
        <p:spPr>
          <a:xfrm>
            <a:off x="7216976" y="3809563"/>
            <a:ext cx="1704975" cy="1581150"/>
          </a:xfrm>
          <a:prstGeom prst="rect">
            <a:avLst/>
          </a:prstGeom>
        </p:spPr>
      </p:pic>
    </p:spTree>
    <p:extLst>
      <p:ext uri="{BB962C8B-B14F-4D97-AF65-F5344CB8AC3E}">
        <p14:creationId xmlns:p14="http://schemas.microsoft.com/office/powerpoint/2010/main" val="28439156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8095" y="353512"/>
            <a:ext cx="9672797" cy="4349117"/>
          </a:xfrm>
          <a:prstGeom prst="rect">
            <a:avLst/>
          </a:prstGeom>
        </p:spPr>
      </p:pic>
      <p:sp>
        <p:nvSpPr>
          <p:cNvPr id="3" name="Rectangle 2"/>
          <p:cNvSpPr/>
          <p:nvPr/>
        </p:nvSpPr>
        <p:spPr>
          <a:xfrm>
            <a:off x="1010193" y="4702629"/>
            <a:ext cx="9649097" cy="1754326"/>
          </a:xfrm>
          <a:prstGeom prst="rect">
            <a:avLst/>
          </a:prstGeom>
        </p:spPr>
        <p:txBody>
          <a:bodyPr wrap="square">
            <a:spAutoFit/>
          </a:bodyPr>
          <a:lstStyle/>
          <a:p>
            <a:r>
              <a:rPr lang="en-US" i="1" dirty="0" err="1"/>
              <a:t>Matplotlib</a:t>
            </a:r>
            <a:r>
              <a:rPr lang="en-US" i="1" dirty="0"/>
              <a:t> </a:t>
            </a:r>
            <a:r>
              <a:rPr lang="en-US" dirty="0"/>
              <a:t>is a plotting library for Python. It provides object-oriented APIs for embedding plots into applications. </a:t>
            </a:r>
          </a:p>
          <a:p>
            <a:endParaRPr lang="en-US" dirty="0"/>
          </a:p>
          <a:p>
            <a:r>
              <a:rPr lang="en-US" dirty="0"/>
              <a:t>Install </a:t>
            </a:r>
            <a:r>
              <a:rPr lang="en-US" dirty="0" err="1"/>
              <a:t>Matplotlib</a:t>
            </a:r>
            <a:r>
              <a:rPr lang="en-US" dirty="0"/>
              <a:t> in Windows:</a:t>
            </a:r>
          </a:p>
          <a:p>
            <a:r>
              <a:rPr lang="en-US" dirty="0"/>
              <a:t>	pip install </a:t>
            </a:r>
            <a:r>
              <a:rPr lang="en-US" dirty="0" err="1"/>
              <a:t>matplotlib</a:t>
            </a:r>
            <a:r>
              <a:rPr lang="en-US" dirty="0"/>
              <a:t> (in Command Prompt)</a:t>
            </a:r>
            <a:br>
              <a:rPr lang="en-US" dirty="0"/>
            </a:br>
            <a:endParaRPr lang="en-IN" dirty="0"/>
          </a:p>
        </p:txBody>
      </p:sp>
    </p:spTree>
    <p:extLst>
      <p:ext uri="{BB962C8B-B14F-4D97-AF65-F5344CB8AC3E}">
        <p14:creationId xmlns:p14="http://schemas.microsoft.com/office/powerpoint/2010/main" val="2208840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 Plot</a:t>
            </a:r>
            <a:endParaRPr lang="en-IN" dirty="0"/>
          </a:p>
        </p:txBody>
      </p:sp>
      <p:sp>
        <p:nvSpPr>
          <p:cNvPr id="4" name="Rectangle 1"/>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8200"/>
                </a:solidFill>
                <a:effectLst/>
                <a:latin typeface="Consolas" panose="020B0609020204030204" pitchFamily="49" charset="0"/>
              </a:rPr>
              <a:t>#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importing the required libraries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import</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matplotlib.pyplot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as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plt</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import</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as np</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define data values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x </a:t>
            </a: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np.array</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1</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3</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4</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X-axis points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y </a:t>
            </a: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2400" b="1" i="0" u="none" strike="noStrike" cap="none" normalizeH="0" baseline="0" dirty="0" smtClean="0">
                <a:ln>
                  <a:noFill/>
                </a:ln>
                <a:solidFill>
                  <a:srgbClr val="006699"/>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009900"/>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Y-axis points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plt.plot</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(x, y)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Plot the chart</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plt.show</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8200"/>
                </a:solidFill>
                <a:effectLst/>
                <a:latin typeface="Times New Roman" panose="02020603050405020304" pitchFamily="18" charset="0"/>
                <a:cs typeface="Times New Roman" panose="02020603050405020304" pitchFamily="18" charset="0"/>
              </a:rPr>
              <a:t># display</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758668" y="2137000"/>
            <a:ext cx="4719229" cy="3419067"/>
          </a:xfrm>
          <a:prstGeom prst="rect">
            <a:avLst/>
          </a:prstGeom>
        </p:spPr>
      </p:pic>
    </p:spTree>
    <p:extLst>
      <p:ext uri="{BB962C8B-B14F-4D97-AF65-F5344CB8AC3E}">
        <p14:creationId xmlns:p14="http://schemas.microsoft.com/office/powerpoint/2010/main" val="2852058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a:t>
            </a:r>
            <a:endParaRPr lang="en-IN" dirty="0"/>
          </a:p>
        </p:txBody>
      </p:sp>
      <p:sp>
        <p:nvSpPr>
          <p:cNvPr id="3" name="Content Placeholder 2"/>
          <p:cNvSpPr>
            <a:spLocks noGrp="1"/>
          </p:cNvSpPr>
          <p:nvPr>
            <p:ph idx="1"/>
          </p:nvPr>
        </p:nvSpPr>
        <p:spPr/>
        <p:txBody>
          <a:bodyPr>
            <a:normAutofit/>
          </a:bodyPr>
          <a:lstStyle/>
          <a:p>
            <a:r>
              <a:rPr lang="en-US" dirty="0"/>
              <a:t>A </a:t>
            </a:r>
            <a:r>
              <a:rPr lang="en-US" b="1" dirty="0"/>
              <a:t>scatter plot</a:t>
            </a:r>
            <a:r>
              <a:rPr lang="en-US" dirty="0"/>
              <a:t> is a </a:t>
            </a:r>
            <a:r>
              <a:rPr lang="en-US" b="1" dirty="0"/>
              <a:t>chart</a:t>
            </a:r>
            <a:r>
              <a:rPr lang="en-US" dirty="0"/>
              <a:t> type that is normally used to observe and visually display the relationship between variables</a:t>
            </a:r>
            <a:r>
              <a:rPr lang="en-US" dirty="0" smtClean="0"/>
              <a:t>.</a:t>
            </a:r>
          </a:p>
          <a:p>
            <a:pPr marL="0" indent="0">
              <a:buNone/>
            </a:pPr>
            <a:r>
              <a:rPr lang="en-IN" dirty="0"/>
              <a:t>import </a:t>
            </a:r>
            <a:r>
              <a:rPr lang="en-IN" dirty="0" err="1"/>
              <a:t>matplotlib.pyplot</a:t>
            </a:r>
            <a:r>
              <a:rPr lang="en-IN" dirty="0"/>
              <a:t> as </a:t>
            </a:r>
            <a:r>
              <a:rPr lang="en-IN" dirty="0" err="1" smtClean="0"/>
              <a:t>plt</a:t>
            </a:r>
            <a:endParaRPr lang="en-IN" dirty="0"/>
          </a:p>
          <a:p>
            <a:pPr marL="0" indent="0">
              <a:buNone/>
            </a:pPr>
            <a:r>
              <a:rPr lang="en-IN" dirty="0"/>
              <a:t>x = [43,76,34,63,56,82,87,55,64,87,95,23,14,65,67,25,23,85]</a:t>
            </a:r>
          </a:p>
          <a:p>
            <a:pPr marL="0" indent="0">
              <a:buNone/>
            </a:pPr>
            <a:r>
              <a:rPr lang="en-IN" dirty="0"/>
              <a:t>y = [34,45,34,23,43,76,26,18,24,74,23,56,23,23,34,56,32,23</a:t>
            </a:r>
            <a:r>
              <a:rPr lang="en-IN" dirty="0" smtClean="0"/>
              <a:t>]</a:t>
            </a:r>
            <a:endParaRPr lang="en-IN" dirty="0"/>
          </a:p>
          <a:p>
            <a:pPr marL="0" indent="0">
              <a:buNone/>
            </a:pPr>
            <a:r>
              <a:rPr lang="en-IN" dirty="0" err="1"/>
              <a:t>plt.scatter</a:t>
            </a:r>
            <a:r>
              <a:rPr lang="en-IN" dirty="0"/>
              <a:t>(</a:t>
            </a:r>
            <a:r>
              <a:rPr lang="en-IN" dirty="0" err="1"/>
              <a:t>x,y,color</a:t>
            </a:r>
            <a:r>
              <a:rPr lang="en-IN" dirty="0"/>
              <a:t>='red')</a:t>
            </a:r>
          </a:p>
          <a:p>
            <a:pPr marL="0" indent="0">
              <a:buNone/>
            </a:pPr>
            <a:r>
              <a:rPr lang="en-IN" dirty="0" err="1"/>
              <a:t>plt.suptitle</a:t>
            </a:r>
            <a:r>
              <a:rPr lang="en-IN" dirty="0"/>
              <a:t>("Example of Scatter Plot</a:t>
            </a:r>
            <a:r>
              <a:rPr lang="en-IN" dirty="0" smtClean="0"/>
              <a:t>")</a:t>
            </a:r>
            <a:endParaRPr lang="en-IN" dirty="0"/>
          </a:p>
          <a:p>
            <a:pPr marL="0" indent="0">
              <a:buNone/>
            </a:pPr>
            <a:r>
              <a:rPr lang="en-IN" dirty="0" err="1"/>
              <a:t>plt.show</a:t>
            </a:r>
            <a:r>
              <a:rPr lang="en-IN" dirty="0"/>
              <a:t>()</a:t>
            </a:r>
          </a:p>
        </p:txBody>
      </p:sp>
      <p:sp>
        <p:nvSpPr>
          <p:cNvPr id="4" name="AutoShape 2" descr="data:image/png;base64,iVBORw0KGgoAAAANSUhEUgAAAXAAAAEVCAYAAAD5IL7WAAAABHNCSVQICAgIfAhkiAAAAAlwSFlzAAALEgAACxIB0t1+/AAAADh0RVh0U29mdHdhcmUAbWF0cGxvdGxpYiB2ZXJzaW9uMy4yLjIsIGh0dHA6Ly9tYXRwbG90bGliLm9yZy+WH4yJAAAX2UlEQVR4nO3df5BlZX3n8fdnQIRGFEYGCoGZXiPxR1wdtYOwuFYCYqGrQm1KV6u1xoR1Uhsqwq4bCxd3LatCqbVroql1zXb5I6N0jEggELbiOjtKEjWraQSy6EjGxZmBgMyAENSxXIXv/nHOyKWne/r20LfvPXfer6pb557n3HvO954+85lzn/N0n1QVkqTuWTPsAiRJh8YAl6SOMsAlqaMMcEnqKANckjrKAJekjjLANVRJ3prkywNYb5J8MsmDSb6+0usfZUkqybOGXYcGzwAfY0l2Jvlxkh/2PP7rsOtaJS8DzgdOq6oz5y9MclSSDya5u90v303y+090o+0+f0XP/GQbqEc+0XUvsM79P9OdSS4/hPUM5D9PrZ4VO6g0sl5bVf9r2EUMwQZgZ1X9aJHl7wKmgDOBe9vXv3yVautbkiOr6meLLD6+qn6W5GxgW5Jbq+rzq1mfhssz8MNUko8muaZn/gNJtrVdDyckuTHJ3rYL4sYkp/W89qYkv5vkq+0Z4J8neXqS2SQPJ/nbJJM9r68kb09yZ5L7k/znJAsee0mek2Rrku8nuSPJGw7yGZ6R5Ib2td9J8ra2/WLgY8DZbX3vXeDtvwxcV1X3VGNnVX2qZ92nJ7m23QcP7P/mkuQXknyxbbu//czHt8s+DawH/rzd7juBv2pX+VDbdnb72t9Isr3dv/8zyYZ5++uSJDuAHYt9/v2q6m+AbwLPX2AfPS3Jp9rPsSvJu5OsSfJc4A979tFDS21HI6iqfIzpA9gJvGKRZRPA3wNvBf45cD9NdwPA04Ffa19zHPA54M963nsT8B3gF4CnAd9q1/UKmm91nwI+2fP6Ar4ErKUJuL8H/nW77K3Al9vnxwJ3Ab/erufFbV2/tMhn+EvgvwFHAxuBvcB589e7yHvfDewGfgv4p0B6lh0B3Ab8flvT0cDL2mXPoumaeTKwjiagP7TYPgcm289/ZE/bRe3+e277Od8NfHXe/tra7q9jFqj95+sEApwD7Ov57AU8q33+KeD69uc42e77i/vZRz5G/zH0AnwM8IfbhMkPgYd6Hm/rWX4m8H1gF/Cmg6xnI/Bgz/xNwBU98x8E/qJn/rXArT3zBVzQM/9bwLb2eW+A/yvgr+dt+78D71mgptOBR4DjetreB/zR/PUu8pmOAC4BvgL8BLgH2NQuO5vmP4MjF3t/z3ouAm6Zt8+XCvC/2B+i7fyaNoA39Oyvcw+yzf3rfAh4ENgOvH3e/n5W+xl/AjyvZ9lvAjf1s498jP7DPvDxd1Et0gdeVV9PcidwEnD1/vYkEzRnnxcAJ7TNxyU5oqoeaefv61nVjxeYf8q8zd3V83wX8IwFStoAvHTe1/kjgU8v8NpnAN+vqh/MW+/UAq89QPs5PgJ8JMkxwG8An2hHrJwO7KoF+p6TnAT8Ac23luNowvfBfrbZYwPw4SQf7F01cGr7GeDx+2sxJy5UY+9y4KieddI+P3UZtWqE2Qd+GEtyCU1XwD3AO3sWvQN4NvDSqnoqj13cyxPY3Ok9z9e325zvLuAvq+r4nsdTqurfLPDae4C1SY6bt95/WG5hVfXjqvoITRA/r61j/SIjR95Hc4b7gnbfvJnH75f5f95zoT/3eRfwm/M+5zFV9dUl3rdc9wM/pfkPY7/efeSfIu04A/wwleQXgd+lCaC3AO9MsrFdfBzNWfRDSdYC71mBTf5Oe3H0dOBS4LMLvOZG4BeTvCXJk9rHL7cX3B6nqu4Cvgq8L8nRSV4AXAzM9lNMksuS/EqSY5IcmWQTzee+Bfg6zciU9yc5tl3/Oe1bj6PtlkpyKvA781Z9H/DMnvm9wKPz2v4QeFeSX2preVqS1/dT93K03zKuBq5Mclx7ofTfAVf11HpakqNWettaHQb4+Ns/ImL/47r2zPIq4ANVdVtV7QD+A/DpJE8GPgQcQ3MG97+BlRiadj1wM3Ar8D+Aj89/Qdsd8krgjTRn2N8DPkDzLWEhb6LpD74HuI6mr3xrn/X8mKbv/ns0n/MS4Neq6s42+F5L04+8G7ibpn8e4L00F1f/sf0c185b7/uAdyd5KMm/r6p9wJXAV9q2s6rquvZz/UmSh4HbgVf1Wfdy/TbwI+BO4MvAHwOfaJd9kWb0yveS3D+g7WuAUuW3KA1WkgLOqKrvDLsWaZx4Bi5JHWWAS1JH2YUiSR3lGbgkdZQBLkkdZYBLUkcZ4JLUUQa4JHWUAS5JHWWAS1JHGeCS1FEGuCR1lAEuSR1lgEtSRxngktRRBrgkdZQBLkkdtap3pT/xxBNrcnJyNTcpSZ138803319V6+a3r2qAT05OMjc3t5qblKTOS7JroXa7UCSpowxwSeooA1ySOsoAl6SOMsAlqaMMcEmja3YWJidhzZpmOjs77IpGyqoOI5Skvs3OwubNsG9fM79rVzMPMD09vLpGiGfgkkbTFVc8Ft777dvXtAswwCWNqt27l9d+GDLAJY2m9euX134YMsAljaYrr4SJice3TUw07QIMcEmjanoaZmZgwwZImunMjBcwexjgkkbX9DTs3AmPPtpMDzW8x3Q4osMIJY23MR6O6Bm4pPE2xsMRDXBJ422MhyMa4JLG2xgPRzTAJY23MR6OaIBLGm9jPBzRUSiSxt/09FgE9nyegUtSRxngktRRBrgkdZQBLkkdZYBLUkctGeBJnp3k1p7Hw0kuS7I2ydYkO9rpCatRsCSpsWSAV9UdVbWxqjYCLwH2AdcBlwPbquoMYFs7L0laJcvtQjkP+L9VtQu4ENjStm8BLlrJwiRJB7fcAH8j8Jn2+clVdS9AOz1pJQuTJB1c3wGe5CjgdcDnlrOBJJuTzCWZ27t373LrkyQtYjln4K8CvlFV97Xz9yU5BaCd7lnoTVU1U1VTVTW1bt26J1atJOnnlhPgb+Kx7hOAG4BN7fNNwPUrVZQkaWl9BXiSCeB84Nqe5vcD5yfZ0S57/8qXJ0laTF9/jbCq9gFPn9f2AM2oFEnSEPibmJLUUQa4JHWUAS5JHWWAS1JHGeCS1FEGuCR1lAEuSR1lgEtSRxngktRRBrgkdZQBLkkdZYBLUkcZ4JLUUQa4JHWUAS5JHWWAS1JHGeCS1FEGuCR1lAEuSR1lgEtSRxngktRRBrgkdZQBLkkdZYBLUkcZ4JLUUX0FeJLjk1yT5NtJtic5O8naJFuT7GinJwy6WEnSY/o9A/8w8Pmqeg7wQmA7cDmwrarOALa185KkVbJkgCd5KvBy4OMAVfX/quoh4EJgS/uyLcBFgypSknSgfs7AnwnsBT6Z5JYkH0tyLHByVd0L0E5PGmCdkqR5+gnwI4EXAx+tqhcBP2IZ3SVJNieZSzK3d+/eQyxTkjRfPwF+N3B3VX2tnb+GJtDvS3IKQDvds9Cbq2qmqqaqamrdunUrUbMkiT4CvKq+B9yV5Nlt03nAt4AbgE1t2ybg+oFUKEla0JF9vu63gdkkRwF3Ar9OE/5XJ7kY2A28fjAlSpIW0leAV9WtwNQCi85b2XIkSf3yNzElqaMMcEnqKANckjrKAJekjjLAJamjDPB+zc7C5CSsWdNMZ2eXt1ySVli/48APb7OzsHkz7NvXzO/a1cwDTE8vvVySBiBVtWobm5qaqrm5uVXb3oqZnGxCeb4NG2DnzqWXS9ITkOTmqjrgd3HsQunH7t0Hb19quSQNgAHej/XrD96+1HJJGgADvB9XXgkTE49vm5ho2vtZLkkDYID3Y3oaZmaaPu2kmc7MPHaBcqnlkjQAXsSUpBHnRUxJGjMGuCR1lAEuSR1lgEtSRxngktRRBrgkdZQBLkkdZYBLUkcZ4JLUUQa4JHWUAS5JHWWAS1JH9XVLtSQ7gR8AjwA/q6qpJGuBzwKTwE7gDVX14GDKlCTNt5wz8F+tqo09fxHrcmBbVZ0BbGvnJUmr5Il0oVwIbGmfbwEueuLlSJL61W+AF/CFJDcnaW+3zslVdS9AOz1pEAVKkhbWVx84cE5V3ZPkJGBrkm/3u4E28DcDrPcekZK0Yvo6A6+qe9rpHuA64EzgviSnALTTPYu8d6aqpqpqat26dStTtSRp6QBPcmyS4/Y/B14J3A7cAGxqX7YJuH5QRUqSDtRPF8rJwHVJ9r/+j6vq80n+Frg6ycXAbuD1gytTkjTfkgFeVXcCL1yg/QHgvEEUJUlamr+JKUkdZYBLUkcZ4JLUUQa4JHWUAS5JHWWAS1JHGeCS1FEGuCR1lAEuSR1lgEt6YmZnYXIS1qxpprOzw67osNHvn5OVpAPNzsLmzbBvXzO/a1czDzA9Pby6DhOegUs6dFdc8Vh477dvX9OugTPAJR263buX164VZYBLOnSL3WXLu2+tCgNc0qG78kqYmHh828RE066BM8AlHbrpaZiZgQ0bIGmmMzNewFwlBri0EIfG9W96GnbuhEcfbaaG96pxGKE0n0Pj1BGegUvzOTROHWGAS/M5NE4dYYBL8zk0Th1hgEvzOTROHWGAS/M5NE4d4SgUaSHT0wa2Rp5n4JLUUQa4JHVU3wGe5IgktyS5sZ1fm2Rrkh3t9ITBlSlJmm85Z+CXAtt75i8HtlXVGcC2dl6StEr6CvAkpwH/AvhYT/OFwJb2+RbgopUtTZJ0MP2egX8IeCfwaE/byVV1L0A7PWmhNybZnGQuydzevXufULGSpMcsGeBJXgPsqaqbD2UDVTVTVVNVNbVu3bpDWYUkaQH9jAM/B3hdklcDRwNPTXIVcF+SU6rq3iSnAHsGWagk6fGWPAOvqndV1WlVNQm8EfhiVb0ZuAHY1L5sE3D9wKqUJB3giYwDfz9wfpIdwPntvCRplSzrV+mr6ibgpvb5A8B5K1+SJKkf/iamJHWUAS5JHWWAS1JHGeCS1FEGuCR1lAEuSR1lgEtSRxngktRRBrgkdZQBLkkdZYBLUkcZ4ONkdhYmJ2HNmmY6O3t41zHu3M+HvWX9MSuNsNlZ2LwZ9u1r5nftauYBpqcPvzrGnftZQKpq1TY2NTVVc3Nzq7a9w8rkZPOPeL4NG2DnzsOvjnHnfj6sJLm5qqbmt9uFMi52715e+7jXMe7cz8IAHx/r1y+vfdzrGHfuZ2GAj48rr4SJice3TUw07YdjHePO/SwM8PExPQ0zM00faNJMZ2ZW/4LWqNQx7tzPwouY/ZudhSuuaPoY169vznT8xyJpFSx2EdNhhP1wyJakEWQXSj+uuOKx8N5v376mXZKGxADvh0O2JI0gA7wfDtmSNIIM8H44ZEvSCDLA++GQLUkjaMlRKEmOBv4KeHL7+muq6j1J1gKfBSaBncAbqurBwZU6ZNPTBrakkdLPGfhPgHOr6oXARuCCJGcBlwPbquoMYFs7L0laJUsGeDV+2M4+qX0UcCGwpW3fAlw0kAolSQvqqw88yRFJbgX2AFur6mvAyVV1L0A7PWmR925OMpdkbu/evStVtyQd9voK8Kp6pKo2AqcBZyZ5fr8bqKqZqpqqqql169Ydap2SpHmWNQqlqh4CbgIuAO5LcgpAO92z4tVJkha1ZIAnWZfk+Pb5McArgG8DNwCb2pdtAq4fVJGSpAP188esTgG2JDmCJvCvrqobk/wNcHWSi4HdwOsHWKckaZ4lA7yq/g540QLtDwDnDaIoSdLS/E1MSeooA1ySOsoAl6SOMsAlqaMMcEnqKANc0vibnYXJSVizppnOzg67ohXhTY0ljbcxvim5Z+CSxtsY35TcAJc03sb4puQGuKTxNsY3JTfAJY23Mb4puQEujZIxHS0xVGN8U3JHoUijYoxHSwzdmN6U3DNwaVSM8WgJDYYBLo2KMR4tocEY/QC3T1DjrPf4XrPIP8f9yzz+D25Us2KQdVXVqj1e8pKX1LJcdVXVxEQVPPaYmGjapa5b6Phe6uHxv7BRzYoVqguYqwUyNc2y1TE1NVVzc3P9v2FysrmQM9+GDbBz50qVJQ3HYsf3EUfAo482Z2yPPHLgco//A41qVqxQXUlurqqpA9pHOsDXrGn+z5ovaQ5wqcuWOr49/vs3qvtqhepaLMBHuw98jH+DSlry+Pb479+o7qsB1zXaAT7Gv0ElLXl8e/z3b1T31aDrWqhjfFCPZV/E3H8RYMOGqqSZDvuihLSSljq+Pf77N6r7agXqopMXMSVJHe0DlyQtygCXpI5aMsCTnJ7kS0m2J/lmkkvb9rVJtibZ0U5PGHy5kqT9+jkD/xnwjqp6LnAWcEmS5wGXA9uq6gxgWzsvSVolSwZ4Vd1bVd9on/8A2A6cClwIbGlftgW4aFBFSpIOtKw+8CSTwIuArwEnV9W90IQ8cNIi79mcZC7J3N69e59YtZKkn+s7wJM8BfhT4LKqerjf91XVTFVNVdXUunXrDqVGSdIC+grwJE+iCe/Zqrq2bb4vySnt8lOAPYMpUZK0kH5GoQT4OLC9qn6vZ9ENwKb2+Sbg+pUvT5K0mH7OwM8B3gKcm+TW9vFq4P3A+Ul2AOe381I3jerNAKSDWPKmxlX1ZSCLLD5vZcuRhsCbCauj/E1MyZsJq6MMcMmbCaujDHBpVG8GIC3BAJdG9WYA0hIMcGl6GmZmmhvNJs10ZsYLmBp5S45CkQ4L09MGtjrHM3BJ6igDXJI6ygCXpI4ywCWpowxwSeqoVNXqbSz5AXDHqm2wfycC9w+7iHlGsSYYzbpGsSawruUYxZpgdOraUFUH3FBhtYcR3lFVU6u8zSUlmRu1ukaxJhjNukaxJrCu5RjFmmB069rPLhRJ6igDXJI6arUDfGaVt9evUaxrFGuC0axrFGsC61qOUawJRrcuYJUvYkqSVo5dKJLUUQML8CSfSLInye09bWuTbE2yo52eMKjtL1LT6Um+lGR7km8muXRE6jo6ydeT3NbW9d5RqKut4YgktyS5cYRq2pnk/7T3Z50bhbqSHJ/kmiTfbo+vs0egpmf33Mf21iQPJ7lsBOr6t+1xfnuSz7TH/ygcV5e2NX0zyWVt29DrOphBnoH/EXDBvLbLgW1VdQawrZ1fTT8D3lFVzwXOAi5J8rwRqOsnwLlV9UJgI3BBkrNGoC6AS4HtPfOjUBPAr1bVxp4hXsOu68PA56vqOcALafbZUGuqqjvafbQReAmwD7humHUlORV4OzBVVc8HjgDeOMya2rqeD7wNOJPm5/eaJGcMu64lVdXAHsAkcHvP/B3AKe3zU2jGhQ+0hiXqux44f5TqAiaAbwAvHXZdwGk0B+25wI2j8jMEdgInzmsbWl3AU4Hv0l5TGoWaFqjxlcBXhl0XcCpwF7CW5vdQbmxrG/ax/nrgYz3z/xF457DrWuqx2n3gJ1fVvQDt9KRV3v7PJZkEXgR8bRTqarsqbgX2AFurahTq+hDNQfxoT9uwawIo4AtJbk6yeQTqeiawF/hk2930sSTHDrmm+d4IfKZ9PrS6quofgP8C7AbuBf6xqr4wzJpatwMvT/L0JBPAq4HTR6CugzosL2ImeQrwp8BlVfXwsOsBqKpHqvmqexpwZvuVbmiSvAbYU1U3D7OORZxTVS8GXkXTDfbyIddzJPBi4KNV9SLgR4zQV+0kRwGvAz43ArWcAFwI/BPgGcCxSd483KqgqrYDHwC2Ap8HbqPpch1pqx3g9yU5BaCd7lnl7ZPkSTThPVtV145KXftV1UPATTTXD4ZZ1znA65LsBP4EODfJVUOuCYCquqed7qHp0z1zyHXdDdzdfmsCuIYm0Ie+r1qvAr5RVfe188Os6xXAd6tqb1X9FLgW+GdDrgmAqvp4Vb24ql4OfB/YMQp1HcxqB/gNwKb2+SaaPuhVkyTAx4HtVfV7I1TXuiTHt8+PoTnIvz3MuqrqXVV1WlVN0nz9/mJVvXmYNQEkOTbJcfuf0/Sf3j7Muqrqe8BdSZ7dNp0HfGuYNc3zJh7rPoHh1rUbOCvJRPvv8TyaC75D31dJTmqn64F/SbPPhl7XQQ3wosBnaPq4fkpzhnIx8HSai2I72una1ezwB15G03/6d8Ct7ePVI1DXC4Bb2rpuB/5T2z7Uunrq+xUeu4g57H31TJqvt7cB3wSuGJG6NgJz7c/wz4AThl1TW9cE8ADwtJ62Ye+r99KcoNwOfBp48rBrauv6a5r/eG8DzhuFfbXUw9/ElKSOOiwvYkrSODDAJamjDHBJ6igDXJI6ygCXpI4ywCWpowxwSeooA1ySOur/A3hlFt9tuZk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6924675" y="4249782"/>
            <a:ext cx="4429125" cy="2310765"/>
          </a:xfrm>
          <a:prstGeom prst="rect">
            <a:avLst/>
          </a:prstGeom>
        </p:spPr>
      </p:pic>
    </p:spTree>
    <p:extLst>
      <p:ext uri="{BB962C8B-B14F-4D97-AF65-F5344CB8AC3E}">
        <p14:creationId xmlns:p14="http://schemas.microsoft.com/office/powerpoint/2010/main" val="37804370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Shaded Line</a:t>
            </a:r>
            <a:endParaRPr lang="en-IN" dirty="0"/>
          </a:p>
        </p:txBody>
      </p:sp>
      <p:sp>
        <p:nvSpPr>
          <p:cNvPr id="3" name="Content Placeholder 2"/>
          <p:cNvSpPr>
            <a:spLocks noGrp="1"/>
          </p:cNvSpPr>
          <p:nvPr>
            <p:ph idx="1"/>
          </p:nvPr>
        </p:nvSpPr>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x = [0,1,2,3,4,5,6,7,8,9]</a:t>
            </a:r>
          </a:p>
          <a:p>
            <a:pPr marL="0" indent="0">
              <a:buNone/>
            </a:pPr>
            <a:r>
              <a:rPr lang="en-US" dirty="0"/>
              <a:t>y1 = [10,20,40,55,58,55,50,40,20,10]</a:t>
            </a:r>
          </a:p>
          <a:p>
            <a:pPr marL="0" indent="0">
              <a:buNone/>
            </a:pPr>
            <a:r>
              <a:rPr lang="en-US" dirty="0" err="1"/>
              <a:t>plt.fill_between</a:t>
            </a:r>
            <a:r>
              <a:rPr lang="en-US" dirty="0"/>
              <a:t>(x,y1,color='red')</a:t>
            </a:r>
          </a:p>
          <a:p>
            <a:pPr marL="0" indent="0">
              <a:buNone/>
            </a:pPr>
            <a:r>
              <a:rPr lang="en-US" dirty="0" err="1"/>
              <a:t>plt.show</a:t>
            </a:r>
            <a:r>
              <a:rPr lang="en-US" dirty="0"/>
              <a:t>()</a:t>
            </a:r>
            <a:endParaRPr lang="en-IN" dirty="0"/>
          </a:p>
        </p:txBody>
      </p:sp>
      <p:pic>
        <p:nvPicPr>
          <p:cNvPr id="5" name="Picture 4"/>
          <p:cNvPicPr>
            <a:picLocks noChangeAspect="1"/>
          </p:cNvPicPr>
          <p:nvPr/>
        </p:nvPicPr>
        <p:blipFill>
          <a:blip r:embed="rId2"/>
          <a:stretch>
            <a:fillRect/>
          </a:stretch>
        </p:blipFill>
        <p:spPr>
          <a:xfrm>
            <a:off x="6496457" y="2429147"/>
            <a:ext cx="4371975" cy="3009900"/>
          </a:xfrm>
          <a:prstGeom prst="rect">
            <a:avLst/>
          </a:prstGeom>
        </p:spPr>
      </p:pic>
    </p:spTree>
    <p:extLst>
      <p:ext uri="{BB962C8B-B14F-4D97-AF65-F5344CB8AC3E}">
        <p14:creationId xmlns:p14="http://schemas.microsoft.com/office/powerpoint/2010/main" val="35159221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Shaded Region with transparency</a:t>
            </a:r>
            <a:endParaRPr lang="en-IN" dirty="0"/>
          </a:p>
        </p:txBody>
      </p:sp>
      <p:sp>
        <p:nvSpPr>
          <p:cNvPr id="3" name="Content Placeholder 2"/>
          <p:cNvSpPr>
            <a:spLocks noGrp="1"/>
          </p:cNvSpPr>
          <p:nvPr>
            <p:ph idx="1"/>
          </p:nvPr>
        </p:nvSpPr>
        <p:spPr/>
        <p:txBody>
          <a:bodyPr/>
          <a:lstStyle/>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x = [0,1,2,3,4,5,6,7,8,9]</a:t>
            </a:r>
          </a:p>
          <a:p>
            <a:pPr marL="0" indent="0">
              <a:buNone/>
            </a:pPr>
            <a:r>
              <a:rPr lang="en-IN" dirty="0"/>
              <a:t>y1 = [10,20,40,55,58,55,50,40,20,10]</a:t>
            </a:r>
          </a:p>
          <a:p>
            <a:pPr marL="0" indent="0">
              <a:buNone/>
            </a:pPr>
            <a:r>
              <a:rPr lang="en-IN" dirty="0" err="1"/>
              <a:t>plt.fill_between</a:t>
            </a:r>
            <a:r>
              <a:rPr lang="en-IN" dirty="0"/>
              <a:t>(x,y1,color='</a:t>
            </a:r>
            <a:r>
              <a:rPr lang="en-IN" dirty="0" err="1"/>
              <a:t>red',alpha</a:t>
            </a:r>
            <a:r>
              <a:rPr lang="en-IN" dirty="0"/>
              <a:t>=0.2)</a:t>
            </a:r>
          </a:p>
          <a:p>
            <a:pPr marL="0" indent="0">
              <a:buNone/>
            </a:pPr>
            <a:r>
              <a:rPr lang="en-IN" dirty="0" err="1"/>
              <a:t>plt.show</a:t>
            </a:r>
            <a:r>
              <a:rPr lang="en-IN" dirty="0"/>
              <a:t>()</a:t>
            </a:r>
          </a:p>
        </p:txBody>
      </p:sp>
      <p:sp>
        <p:nvSpPr>
          <p:cNvPr id="4" name="AutoShape 2" descr="data:image/png;base64,iVBORw0KGgoAAAANSUhEUgAAAXAAAAD5CAYAAAA+0W6bAAAABHNCSVQICAgIfAhkiAAAAAlwSFlzAAALEgAACxIB0t1+/AAAADh0RVh0U29mdHdhcmUAbWF0cGxvdGxpYiB2ZXJzaW9uMy4yLjIsIGh0dHA6Ly9tYXRwbG90bGliLm9yZy+WH4yJAAAY1UlEQVR4nO3dXWxcd5nH8e9jTxLHr+M4rhuapklRxbYgQZEF3a2EtC1dsQuivQGBBIrYSrlh2bJCYgt3e9eLFWIvVkhRgY1EF6gKqBVC7FaBsrsSpHWatE2atHbeEzv2JLUT59Vvz178z8GT1InH9ozP2+8jWTNzMrafjD0/P/PM/5xj7o6IiGRPU9IFiIjI8ijARUQySgEuIpJRCnARkYxSgIuIZJQCXEQko0q13MnMysCzwEcAB/4eeAf4ObAVOA580d3Hb/d1Nm7c6Fu3bl1+tSIiBbR3795z7t5783arZR24me0C/tfdnzWztUAr8F3gPXd/xsyeBrrd/Z9v93X6+/t9YGBgef8DEZGCMrO97t5/8/ZFRyhm1gl8CvghgLtPufsE8DiwK7rbLuCJ+pUrIiKLqWUGfi9QAX5sZvvM7FkzawP63H0EILq8Y6FPNrMdZjZgZgOVSqVuhYuIFF0tAV4CPg78wN0fBC4DT9f6Ddx9p7v3u3t/b+/7RjgiIrJMtQT4aeC0u++Jbr9ACPRRM9sEEF2ONaZEERFZyKIB7u5ngVNm9qFo06PA28BLwPZo23bgxYZUKCIiC6ppGSHwDeC5aAXKUeBrhPB/3syeBE4CX2hMiSIispCaAtzd9wPvW8JC6MZFRCQB2hNTRCSjah2hiKTP7CxcuACVCjQ3w8aN0NkJTepLpBgU4JIt16+H0B4ehrGxEOJr1oA7DA5CqQSbNkFfH5TL4d9EckoBLunmDpcvw/g4nD4NExNh+/r10N39/m57djZ05KdOgRn09MBdd4Uwb21d/fpFGkgBLukzOwsXL4YgPnMGrl0LQd3WBncsuMPvvObmMEbp7Azhf+UKvPlmuN7eHsK8pwc6OjRqkcxTgEs6TE2F0cjICJw9G0K8VApB29m5vK9pFkK/rS3cvn4dhobgnXfCaOUDHwijlq6u8L1EMka/tZKceDRy5ky4dIeWljDuaG6u//dbty58AMzMhD8WJ06ETnzjxhDo5XIYz4hkgAJcVs/cHExOzo9GrlyZ75I3bgzXV0upFMIawh+OS5fgjTfC9c7O+VFLe/vq1iWyBApwaazp6TAaOXs2fExPh+66oyOEYxqYhVrieq5dC2OWubnQscerWjo7NWqRVNFvo9Tf1athJDI8DOfOha523boQ2lkIwJaW8AFh1DI8DMePhz88vb0h0Mvl+fuIJCQDzyZJPfcwGjl3LoTd5GToaltbV380Um/Vo5a5ubA65uzZcLtcDqOWDRvCGCjL/0/JJAW4LN+1a3DsWAjtqanQoba3L77UL6uamt4/ajl0KAR7S0t4E3Tz5vlVLyINpgCX5XGHAwfg/PnQiWZhNFJv1aOW6Wk4eRKOHoW774Zt2xTk0nAFfNZJXcS7svf1JV1JOqxZE0Yp7mHEcuoUbNkCW7cqyKVhFOCydFevwsGDIbDkRmZhF3/3sM785MkQ5Nu2aVd+qTsFuCyNewjv5mYdKOp24iCfmwuvVk6cCN341q0KcqkbBbgszciIRidL0dQUXqnMzYWdl06cgHvuCR259viUFVKAS+2uXg1vXGp0snTVQR535ApyWSEFuNTGPSyZa2rS6GQlmprmRytnzoQZ+T33hNGKglyWSAEutRkZCR933pl0JflQ3ZGfPn3jjFx7eEqNFOCyuGvXwhuXPT1JV5I/1UF+6lTYMeree0NXriCXRSjA5fY0Olkd1UF+4kQI8m3bFORyWwpwub3R0TA60aqT1dHUFF7pzM4qyGVRCnC5tWvX4K23wptusrqam+eD/PjxEOQf/GDYKSg+KYUUngJcbu3w4bBDytq1SVdSXM3N4YiOs7PhOCtHj4YZuYJcqDHAzew4MAnMAjPu3m9mG4CfA1uB48AX3X28MWXKqhsdDcvctOokHaqD/NgxBbkAsJTTcv+1u3/M3fuj208Du939PmB3dFvy4Pr1MDrRDjvpE49WurtDkP/hD+FEzVNTSVcmCVhKgN/scWBXdH0X8MTKy5FUeOedsPpEo5P0ioO8qyt046+8AkeOKMgLptYAd+C/zWyvme2ItvW5+whAdJnTo/gXzNhYWI+sNy6zoVSaD/KhoRDkR4+G5YiSe7W+ifmwuw+b2R3Ay2Z2uNZvEAX+DoAtW7Yso0RZNdevw5tvhvDW6cGypVQKM/KZmfDm8+XL8OEPh2WJkls1/XTdfTi6HAN+BXwCGDWzTQDR5dgtPnenu/e7e39vb299qpbGqD4Tu2RTqRROaXfqFLz9tjrxnFs0wM2szcw64uvA3wAHgJeA7dHdtgMvNqpIWQWVSjgmh964zD6zEOInTyrEc66WEUof8CsLL6lLwH+6+2/N7DXgeTN7EjgJfKFxZUpDTU2F0UlXl0YneVEd4gAPPKBxSg4tGuDufhT46ALbzwOPNqIoWWXvvhvWF2tX7XypDnEzuP9+hXjO6KdZdJVKOOaGRif5FIf4iRPhzU33pCuSOlKAF9nUVNhhp1zW6CTPqkP80CGFeI4owItscDAsO9PoJP/MoLc3HBhLIZ4bCvCiOncuPJk1OimOuBNXiOeGAryIpqc1Oimq6hDXTDzzFOBFNDgYQlyjk2KKQ/zoUYV4xinAi+a99zQ6kRDifX3hiIbxwcskcxTgRTI9DW+8oR12JKjuxBXimaQAL5LBwbB0UKMTicWrU44cUYhnkAK8KMbHw8tljU7kZk1NoRM/ciT8kVeIZ4YCvAhmZuZHJ9qVWhYSh/jgoEI8Q/RsLoKhoXCs7/Xrk65E0iwO8aEhhXhGKMDzbnw8vEml0YnUoqkpzMQHB0OQK8RTTQGeZzMz4TCxHR0anUjt4k783XcV4imnZ3WeHTkC165Ba2vSlUjW3BzikkoK8LyamAgBrtGJLFd1iB85knQ1sgAFeB5pdCL1Eof44cMK8RTSszuPjh2DK1c0OpH6iN/YVIinjgI8by5cCCsIenqSrkTypLl5PsSPHk26GokowPNkdjYcJra9XaMTqb84xA8dUoinhJ7leXLsGFy6BG1tSVcieVUd4seOJV1N4SnA8+LixbBaQKtOpNHiEH/77XBoYkmMAjwP4tFJW1t4cok0WhziBw4oxBOkAM+D48dDB97ennQlUiTNzWGJ4cGD4Yz3suoU4FkXj0606kSSUN2JK8RXXc0BbmbNZrbPzH4d3d5gZi+b2WB02d24MmVB8eiktVWjE0lOczNs3KgQT8BSOvCngENVt58Gdrv7fcDu6LasphMnwrpvjU4kaaVSCPG33oKTJ5OupjBqCnAz2wx8Fni2avPjwK7o+i7gifqWJrc1ORlOgbVxY9KViASlUhinKMRXTa0d+PeBbwNzVdv63H0EILq8o861ya3MzWl0IulU3YmfOpV0Nbm3aICb2eeAMXffu5xvYGY7zGzAzAYqlcpyvoTcbHRUoxNJrzjEDxwIhzOWhqmlA38Y+LyZHQd+BjxiZj8BRs1sE0B0ObbQJ7v7Tnfvd/f+3t7eOpVdYHNzYdVJZ2fSlYjcWqkUXh3qTc2GWjTA3f077r7Z3bcCXwJ+5+5fAV4Ctkd32w682LAqZd7YWDjSYEtL0pWI3F65HHa3VxfeMCtZB/4M8JiZDQKPRbelkebmwhuX6r4lC5qbw0HV1IU3TGkpd3b3V4BXouvngUfrX5Lc0tgYXL4MfX1JVyJSm7gLv+cevWpsAO2JmRVx993VlXQlIrVrbgYzdeENogDPikpFs2/Jpu7ucLwezcLrTgGeBZp9S5bF+ypoXXjdKcCzoFIJs29135JV3d3hLD7XryddSa4owNNO3bfkQTwL1y72daUAT7tKJZwmTd23ZF25rC68zhTgaeYe9rrUyhPJg7gL1yy8bhTgaabuW/Kmq0tdeB0pwNMq7r47OpKuRKR+StG+g+rC60IBnlaVSjhd2vr1SVciUl9xFz41lXQlmacAT6O4+9bKE8mjUin8jqsLXzEFeBqdO6fuW/ItXpGiLnxFFOBpo9m3FEGpFPZxOH066UoyTQGeNufPh+67tTXpSkQaq1yGoSF14SugAE8T97DXpU6VJkUQz8LVhS+bAjxNzp8P57pU9y1FoS58RRTgaaHZtxSRuvAVUYCnxXvvwcSEum8pnrgLn55OupLMUYCngWbfUmRxF37mTNKVZI4CPA3eey/Mvtvakq5EJBnlchghqgtfEgV40uLuW+EtRRavC1cXviQK8KTFs28FuBRdd7e68CVSgCfJHQYHNfsWgfkufHg46UoyQwGepPHx0IGr+xYJ1IUviQI8KfG6b4W3yLxSCWZn1YXXaNEAN7MWM3vVzN4ws4Nm9i/R9g1m9rKZDUaX3Y0vN0fi7lvjE5EbxStSZmaSriT1aunArwOPuPtHgY8BnzGzh4Cngd3ufh+wO7ottYhn3+q+Rd5vzZoQ3lqRsqhFA9yDS9HNNdGHA48Du6Ltu4AnGlJhHk1MhOOeqPsWWVh3d2hy1IXfVk0zcDNrNrP9wBjwsrvvAfrcfQQguryjcWXmjLpvkduLu3DNwm+rpgB391l3/xiwGfiEmX2k1m9gZjvMbMDMBiqVynLrzI/xcXXfIrUol9WFL2JJq1DcfQJ4BfgMMGpmmwCiy7FbfM5Od+939/7e3t4VlpsDg4M6YJVILdasCYeZHRlJupLUqmUVSq+ZlaPr64FPA4eBl4Dt0d22Ay82qsjcGB8P57tU9y1Sm3hduLrwBZVquM8mYJeZNRMC/3l3/7WZ/RF43syeBE4CX2hgnfkwNKTZt8hSxF342bOweXPS1aTOogHu7m8CDy6w/TzwaCOKyqWJCahUoK8v6UpEsiVeF37nnWFHH/kz7Ym5WoaGNPsWWY61a+H69dCFyw0U4Ksh7r51ujSR5Ym78NnZpCtJFQX4ahgagvXrk65CJLviLlwrUm6gAG+0CxdgbEzdt8hKxevC1YX/mQK80QYH1X2L1MPatXDtmmbhVRTgjXThQph9d3YmXYlIPmgWfgMFeCMNDUFLS9JViOTH2rVw9aq68IgCvFHi2be6b5H6Uhf+ZwrwRjlyRN23SCOsWxe68LEFD79UKArwRrh4MbzE08oTkcYol+Hw4cJ34QrwRohn32ZJVyKST+vWhRUpBe/CFeD1dvEijI5q9i3SaF1doQufm0u6ksQowOvtyJHQHaj7FmmsuAsfHU26ksQowOtpcjLMvtV9i6yOzs6wIqWgXbgCvJ6OHAnrVNV9i6yOlha4cqWws3AFeL1MToYD7XR1JV2JSLF0dsI77xSyC1eA18vRo+q+RZLQ0gKXLxeyC1eA18PkJAwPq/sWSUpXVyG7cAV4PRw7pu5bJEnxLLxSSbqSVaUAX6lLl+DMGXXfIkkr4CxcAb5Smn2LpEM8Cy9QF64AXwl13yLpUrAuXAG+Epp9i6RLS0torArShSvAl+vyZTh9Wt23SNp0dYW9M92TrqThFODLdewYrFmj7lskbQrUhSvAl+PyZTh1KhyTWETSp6OjEF34ogFuZneb2e/N7JCZHTSzp6LtG8zsZTMbjC67G19uShw/ru5bJM3Wrw+Hds55F15LBz4DfMvd7wceAr5uZg8ATwO73f0+YHd0O/8uX4aTJ9V9i6RdfKTCHHfhiwa4u4+4++vR9UngEHAX8DiwK7rbLuCJRhWZKuq+RbIh7sLPn0+6koZZ0gzczLYCDwJ7gD53H4EQ8sAdt/icHWY2YGYDlay/nBkeDgGulSci2dDVBW+8EV4551DNAW5m7cAvgG+6+8VaP8/dd7p7v7v39/b2LqfGdBgehv37YeNGaNJ7vyKZ0NICpRLs2ZPLEK8picxsDSG8n3P3X0abR81sU/Tvm4D8HstxZAT27YOenvDLICLZ0d4Ozc25DPFaVqEY8EPgkLt/r+qfXgK2R9e3Ay/Wv7wUOHtW4S2SdXGIv/pqOGphTtTSgT8MfBV4xMz2Rx9/BzwDPGZmg8Bj0e18GR2F11+HDRvCG5cikl3t7WH8uWdPbkJ80ZbS3f8PuNWSi0frW06KjI7C3r0Kb5E8aW8PJ2DZswc++UlobU26ohXRu3ELUectkl8dHWEZcA7GKQrwm42Nhc67u1vhLZJXHR3h8tVX4erVZGtZAQV4tbExGBhQeIsUQUdH2Etzz57MhrgCPFbdea9dm3Q1IrIaOjtDiGe0E1eAQzjgzd694fgmCm+RYunsDGfwyWCIK8ArlTA2UXiLFFdnJ8zOZi7Eix3gCm8RiXV1hRB/7TW4di3pampS3AA/dy78oLq6FN4iEnR1wcxM6MQzEOLFDPBz58IPqFyGdeuSrkZE0qSrC6anM9GJFy/Az59XeIvI7ZXLMDWV+hAvVoArvEWkVnGIDwzA9etJV7Og4gR4HN5dXQpvEalNuRzCO6UhXowAHx8P4d3ZqfAWkaUpl8MYJYUhnv8AHx8Pu8p2doazc4iILFVKQzzfAR6Hd0eHwltEViaFIZ7fAFd4i0i9VYf41FTS1eQ0wCcmwsxb4S0i9VYuh93tUxDi+QvwiQn405/CmTcU3iLSCN3d4WQQCYd4vgJ8YkJjExFZHXGI792bWIjnJ8AvXAjhrc5bRFZLdzdcupRYiOcjwC9cCGOTtjaFt4isrg0b5kN8enpVv3X2AzzuvNvaYP36pKsRkSJKKMSzHeAXL4bwbm1VeItIsjZsCJn0+uurFuLZDfCLF8PYROEtImnR07OqIZ7NAI877/XrFd4iki4bNoTR7r59DQ/xRQPczH5kZmNmdqBq2wYze9nMBqPL7oZWWW1yMoR3S0vovkVE0qanJyxrbnCI19KB/wfwmZu2PQ3sdvf7gN3R7cabnAxjE4W3iKRdHOL794fTtDXAogHu7v8DvHfT5seBXdH1XcATda7r/RTeIpI1PT3huEz79jUkxJc7A+9z9xGA6PKOW93RzHaY2YCZDVQqlWV+O+DQIVizRuEtItnS0wNjYzA6Wvcv3fA3Md19p7v3u3t/b2/v8r/QzEwIcBGRrCmVYG6u7l92uQE+amabAKLLsfqVJCIitVhugL8EbI+ubwderE85IiJSq1qWEf4U+CPwITM7bWZPAs8Aj5nZIPBYdFtERFZRabE7uPuXb/FPj9a5FhERWYJs7okpIiIKcBGRrFKAi4hklAJcRCSjFOAiIhmlABcRySgFuIhIRinARUQySgEuIpJRCnARkYxSgIuIZJQCXEQkoxTgIiIZpQAXEckoBbiISEYpwEVEMkoBLiKSUQpwEZGMUoCLiGSUAlxEJKMU4CIiGaUAFxHJKAW4iEhGKcBFRDJKAS4iklErCnAz+4yZvWNmQ2b2dL2KEhGRxS07wM2sGfh34G+BB4Avm9kD9SpMRERur7SCz/0EMOTuRwHM7GfA48Db9ShsQXNzMDPTsC8vItIQ7g35sisJ8LuAU1W3TwOfvPlOZrYD2AGwZcuW5X+3chlGRxXgIpI969aFjzpbSYDbAtve92fG3XcCOwH6+/uX/2fogQfCh4iIACt7E/M0cHfV7c3A8MrKERGRWq0kwF8D7jOzbWa2FvgS8FJ9yhIRkcUse4Ti7jNm9g/AfwHNwI/c/WDdKhMRkdtayQwcd/8N8Js61SIiIkugPTFFRDJKAS4iklEKcBGRjFKAi4hklHmDdvFc8JuZVYATy/z0jcC5OpaTdXo85umxuJEejxvl4fG4x917b964qgG+EmY24O79SdeRFno85umxuJEejxvl+fHQCEVEJKMU4CIiGZWlAN+ZdAEpo8djnh6LG+nxuFFuH4/MzMBFRORGWerARUSkigJcRCSjMhHgOnlyYGZ3m9nvzeyQmR00s6eSrikNzKzZzPaZ2a+TriVpZlY2sxfM7HD0e/KXSdeUFDP7p+h5csDMfmpmLUnXVG+pD3CdPPkGM8C33P1+4CHg6wV+LKo9BRxKuoiU+Dfgt+7+F8BHKejjYmZ3Af8I9Lv7RwiHvP5SslXVX+oDnKqTJ7v7FBCfPLlw3H3E3V+Prk8Snpx3JVtVssxsM/BZ4Nmka0mamXUCnwJ+CODuU+4+kWxViSoB682sBLSSwzOGZSHAFzp5cqFDC8DMtgIPAnuSrSRx3we+DcwlXUgK3AtUgB9HI6Vnzawt6aKS4O5ngH8FTgIjwAV3/+9kq6q/LAR4TSdPLhIzawd+AXzT3S8mXU9SzOxzwJi77026lpQoAR8HfuDuDwKXgUK+Z2Rm3YRX6tuADwBtZvaVZKuqvywEuE6eXMXM1hDC+zl3/2XS9STsYeDzZnacMFp7xMx+kmxJiToNnHb3+FXZC4RAL6JPA8fcveLu08Avgb9KuKa6y0KA6+TJETMzwnzzkLt/L+l6kubu33H3ze6+lfB78Tt3z12XVSt3PwucMrMPRZseBd5OsKQknQQeMrPW6HnzKDl8Q3dF58RcDTp58g0eBr4KvGVm+6Nt343OTSoC8A3guajZOQp8LeF6EuHue8zsBeB1wuqtfeRwl3rtSi8iklFZGKGIiMgCFOAiIhmlABcRySgFuIhIRinARUQySgEuIpJRCnARkYz6f/C0fZTLaOb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4885509" y="3863612"/>
            <a:ext cx="5725341" cy="3067050"/>
          </a:xfrm>
          <a:prstGeom prst="rect">
            <a:avLst/>
          </a:prstGeom>
        </p:spPr>
      </p:pic>
    </p:spTree>
    <p:extLst>
      <p:ext uri="{BB962C8B-B14F-4D97-AF65-F5344CB8AC3E}">
        <p14:creationId xmlns:p14="http://schemas.microsoft.com/office/powerpoint/2010/main" val="21081151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Plot</a:t>
            </a:r>
            <a:endParaRPr lang="en-IN" dirty="0"/>
          </a:p>
        </p:txBody>
      </p:sp>
      <p:sp>
        <p:nvSpPr>
          <p:cNvPr id="3" name="Content Placeholder 2"/>
          <p:cNvSpPr>
            <a:spLocks noGrp="1"/>
          </p:cNvSpPr>
          <p:nvPr>
            <p:ph idx="1"/>
          </p:nvPr>
        </p:nvSpPr>
        <p:spPr/>
        <p:txBody>
          <a:bodyPr/>
          <a:lstStyle/>
          <a:p>
            <a:r>
              <a:rPr lang="en-IN" dirty="0"/>
              <a:t>import </a:t>
            </a:r>
            <a:r>
              <a:rPr lang="en-IN" dirty="0" err="1"/>
              <a:t>matplotlib.pyplot</a:t>
            </a:r>
            <a:r>
              <a:rPr lang="en-IN" dirty="0"/>
              <a:t> as </a:t>
            </a:r>
            <a:r>
              <a:rPr lang="en-IN" dirty="0" err="1"/>
              <a:t>plt</a:t>
            </a:r>
            <a:endParaRPr lang="en-IN" dirty="0"/>
          </a:p>
          <a:p>
            <a:r>
              <a:rPr lang="en-IN" dirty="0"/>
              <a:t>x = [14,23,23,25,34,43,55,56,63,64,65,67,76,82,85,87,87,95]</a:t>
            </a:r>
          </a:p>
          <a:p>
            <a:r>
              <a:rPr lang="en-IN" dirty="0"/>
              <a:t>y = [34,45,34,23,43,76,26,18,24,74,23,56,23,23,34,56,32,23]</a:t>
            </a:r>
          </a:p>
          <a:p>
            <a:r>
              <a:rPr lang="en-IN" dirty="0" err="1"/>
              <a:t>plt.plot</a:t>
            </a:r>
            <a:r>
              <a:rPr lang="en-IN" dirty="0"/>
              <a:t>(x, y, 'b^')</a:t>
            </a:r>
          </a:p>
          <a:p>
            <a:r>
              <a:rPr lang="en-IN" dirty="0" err="1"/>
              <a:t>plt.suptitle</a:t>
            </a:r>
            <a:r>
              <a:rPr lang="en-IN" dirty="0"/>
              <a:t>("Plot")</a:t>
            </a:r>
          </a:p>
          <a:p>
            <a:r>
              <a:rPr lang="en-IN" dirty="0" err="1"/>
              <a:t>plt.show</a:t>
            </a:r>
            <a:r>
              <a:rPr lang="en-IN" dirty="0"/>
              <a:t>()</a:t>
            </a:r>
          </a:p>
        </p:txBody>
      </p:sp>
      <p:pic>
        <p:nvPicPr>
          <p:cNvPr id="4" name="Picture 3"/>
          <p:cNvPicPr>
            <a:picLocks noChangeAspect="1"/>
          </p:cNvPicPr>
          <p:nvPr/>
        </p:nvPicPr>
        <p:blipFill>
          <a:blip r:embed="rId2"/>
          <a:stretch>
            <a:fillRect/>
          </a:stretch>
        </p:blipFill>
        <p:spPr>
          <a:xfrm>
            <a:off x="6224724" y="3205978"/>
            <a:ext cx="4514850" cy="3476625"/>
          </a:xfrm>
          <a:prstGeom prst="rect">
            <a:avLst/>
          </a:prstGeom>
        </p:spPr>
      </p:pic>
    </p:spTree>
    <p:extLst>
      <p:ext uri="{BB962C8B-B14F-4D97-AF65-F5344CB8AC3E}">
        <p14:creationId xmlns:p14="http://schemas.microsoft.com/office/powerpoint/2010/main" val="6631873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Heatmap</a:t>
            </a:r>
            <a:endParaRPr lang="en-IN" dirty="0"/>
          </a:p>
        </p:txBody>
      </p:sp>
      <p:sp>
        <p:nvSpPr>
          <p:cNvPr id="3" name="Content Placeholder 2"/>
          <p:cNvSpPr>
            <a:spLocks noGrp="1"/>
          </p:cNvSpPr>
          <p:nvPr>
            <p:ph idx="1"/>
          </p:nvPr>
        </p:nvSpPr>
        <p:spPr/>
        <p:txBody>
          <a:bodyPr>
            <a:normAutofit fontScale="70000" lnSpcReduction="20000"/>
          </a:bodyPr>
          <a:lstStyle/>
          <a:p>
            <a:r>
              <a:rPr lang="en-US" dirty="0" err="1"/>
              <a:t>Heatmaps</a:t>
            </a:r>
            <a:r>
              <a:rPr lang="en-US" dirty="0"/>
              <a:t> are useful for visualizing scalar functions of two variables. They provide a “flat” image </a:t>
            </a:r>
            <a:r>
              <a:rPr lang="en-US" dirty="0" smtClean="0"/>
              <a:t>of two-dimensional </a:t>
            </a:r>
            <a:r>
              <a:rPr lang="en-US" dirty="0"/>
              <a:t>histogram </a:t>
            </a:r>
            <a:br>
              <a:rPr lang="en-US" dirty="0"/>
            </a:br>
            <a:r>
              <a:rPr lang="en-IN" dirty="0"/>
              <a:t>import </a:t>
            </a:r>
            <a:r>
              <a:rPr lang="en-IN" dirty="0" err="1"/>
              <a:t>numpy</a:t>
            </a:r>
            <a:r>
              <a:rPr lang="en-IN" dirty="0"/>
              <a:t> as </a:t>
            </a:r>
            <a:r>
              <a:rPr lang="en-IN" dirty="0" smtClean="0"/>
              <a:t>np</a:t>
            </a:r>
            <a:endParaRPr lang="en-IN" dirty="0"/>
          </a:p>
          <a:p>
            <a:pPr marL="0" indent="0">
              <a:buNone/>
            </a:pPr>
            <a:r>
              <a:rPr lang="en-IN" dirty="0" smtClean="0"/>
              <a:t>import </a:t>
            </a:r>
            <a:r>
              <a:rPr lang="en-IN" dirty="0" err="1"/>
              <a:t>matplotlib.pyplot</a:t>
            </a:r>
            <a:r>
              <a:rPr lang="en-IN" dirty="0"/>
              <a:t> as </a:t>
            </a:r>
            <a:r>
              <a:rPr lang="en-IN" dirty="0" err="1"/>
              <a:t>plt</a:t>
            </a:r>
            <a:r>
              <a:rPr lang="en-IN" dirty="0"/>
              <a:t/>
            </a:r>
            <a:br>
              <a:rPr lang="en-IN" dirty="0"/>
            </a:br>
            <a:r>
              <a:rPr lang="en-IN" dirty="0" err="1" smtClean="0"/>
              <a:t>N_numbers</a:t>
            </a:r>
            <a:r>
              <a:rPr lang="en-IN" dirty="0" smtClean="0"/>
              <a:t> </a:t>
            </a:r>
            <a:r>
              <a:rPr lang="en-IN" dirty="0"/>
              <a:t>= 100000</a:t>
            </a:r>
            <a:br>
              <a:rPr lang="en-IN" dirty="0"/>
            </a:br>
            <a:r>
              <a:rPr lang="en-IN" dirty="0" err="1"/>
              <a:t>N_bins</a:t>
            </a:r>
            <a:r>
              <a:rPr lang="en-IN" dirty="0"/>
              <a:t> = </a:t>
            </a:r>
            <a:r>
              <a:rPr lang="en-IN" dirty="0" smtClean="0"/>
              <a:t>100</a:t>
            </a:r>
            <a:r>
              <a:rPr lang="en-IN" dirty="0"/>
              <a:t/>
            </a:r>
            <a:br>
              <a:rPr lang="en-IN" dirty="0"/>
            </a:br>
            <a:r>
              <a:rPr lang="en-IN" dirty="0" err="1"/>
              <a:t>np.random.seed</a:t>
            </a:r>
            <a:r>
              <a:rPr lang="en-IN" dirty="0"/>
              <a:t>(0</a:t>
            </a:r>
            <a:r>
              <a:rPr lang="en-IN" dirty="0" smtClean="0"/>
              <a:t>)</a:t>
            </a:r>
            <a:r>
              <a:rPr lang="en-IN" dirty="0"/>
              <a:t/>
            </a:r>
            <a:br>
              <a:rPr lang="en-IN" dirty="0"/>
            </a:br>
            <a:r>
              <a:rPr lang="en-IN" dirty="0"/>
              <a:t>x, y = </a:t>
            </a:r>
            <a:r>
              <a:rPr lang="en-IN" dirty="0" err="1" smtClean="0"/>
              <a:t>np.random.multivariate_normal</a:t>
            </a:r>
            <a:r>
              <a:rPr lang="en-IN" dirty="0" smtClean="0"/>
              <a:t>(mean</a:t>
            </a:r>
            <a:r>
              <a:rPr lang="en-IN" dirty="0"/>
              <a:t>=[0.0, 0.0], </a:t>
            </a:r>
            <a:r>
              <a:rPr lang="en-IN" dirty="0" err="1" smtClean="0"/>
              <a:t>cov</a:t>
            </a:r>
            <a:r>
              <a:rPr lang="en-IN" dirty="0"/>
              <a:t>=[[1.0, 0.4</a:t>
            </a:r>
            <a:r>
              <a:rPr lang="en-IN" dirty="0" smtClean="0"/>
              <a:t>],[</a:t>
            </a:r>
            <a:r>
              <a:rPr lang="en-IN" dirty="0"/>
              <a:t>0.4, 0.25]],  </a:t>
            </a:r>
            <a:r>
              <a:rPr lang="en-IN" dirty="0" smtClean="0"/>
              <a:t>size=</a:t>
            </a:r>
            <a:r>
              <a:rPr lang="en-IN" dirty="0" err="1" smtClean="0"/>
              <a:t>N_numbers</a:t>
            </a:r>
            <a:r>
              <a:rPr lang="en-IN" dirty="0" smtClean="0"/>
              <a:t>).</a:t>
            </a:r>
            <a:r>
              <a:rPr lang="en-IN" dirty="0"/>
              <a:t>T </a:t>
            </a:r>
            <a:endParaRPr lang="en-IN" dirty="0" smtClean="0"/>
          </a:p>
          <a:p>
            <a:pPr marL="0" indent="0">
              <a:buNone/>
            </a:pPr>
            <a:r>
              <a:rPr lang="en-IN" dirty="0"/>
              <a:t>plt.hist2d(x, </a:t>
            </a:r>
            <a:r>
              <a:rPr lang="en-IN" dirty="0" smtClean="0"/>
              <a:t>y) </a:t>
            </a:r>
            <a:r>
              <a:rPr lang="en-IN" dirty="0"/>
              <a:t/>
            </a:r>
            <a:br>
              <a:rPr lang="en-IN" dirty="0"/>
            </a:br>
            <a:r>
              <a:rPr lang="en-IN" dirty="0" err="1"/>
              <a:t>cb</a:t>
            </a:r>
            <a:r>
              <a:rPr lang="en-IN" dirty="0"/>
              <a:t> = </a:t>
            </a:r>
            <a:r>
              <a:rPr lang="en-IN" dirty="0" err="1"/>
              <a:t>plt.colorbar</a:t>
            </a:r>
            <a:r>
              <a:rPr lang="en-IN" dirty="0"/>
              <a:t>()</a:t>
            </a:r>
            <a:br>
              <a:rPr lang="en-IN" dirty="0"/>
            </a:br>
            <a:r>
              <a:rPr lang="en-IN" dirty="0" err="1"/>
              <a:t>cb.set_label</a:t>
            </a:r>
            <a:r>
              <a:rPr lang="en-IN" dirty="0"/>
              <a:t>('Number of entries</a:t>
            </a:r>
            <a:r>
              <a:rPr lang="en-IN" dirty="0" smtClean="0"/>
              <a:t>')</a:t>
            </a:r>
            <a:r>
              <a:rPr lang="en-IN" dirty="0"/>
              <a:t/>
            </a:r>
            <a:br>
              <a:rPr lang="en-IN" dirty="0"/>
            </a:br>
            <a:r>
              <a:rPr lang="en-IN" dirty="0" err="1"/>
              <a:t>plt.title</a:t>
            </a:r>
            <a:r>
              <a:rPr lang="en-IN" dirty="0"/>
              <a:t>('</a:t>
            </a:r>
            <a:r>
              <a:rPr lang="en-IN" dirty="0" err="1"/>
              <a:t>Heatmap</a:t>
            </a:r>
            <a:r>
              <a:rPr lang="en-IN" dirty="0"/>
              <a:t> of 2D normally distributed data points')</a:t>
            </a:r>
            <a:br>
              <a:rPr lang="en-IN" dirty="0"/>
            </a:br>
            <a:r>
              <a:rPr lang="en-IN" dirty="0" err="1"/>
              <a:t>plt.xlabel</a:t>
            </a:r>
            <a:r>
              <a:rPr lang="en-IN" dirty="0"/>
              <a:t>('x axis')</a:t>
            </a:r>
            <a:br>
              <a:rPr lang="en-IN" dirty="0"/>
            </a:br>
            <a:r>
              <a:rPr lang="en-IN" dirty="0" err="1"/>
              <a:t>plt.ylabel</a:t>
            </a:r>
            <a:r>
              <a:rPr lang="en-IN" dirty="0"/>
              <a:t>('y axis</a:t>
            </a:r>
            <a:r>
              <a:rPr lang="en-IN" dirty="0" smtClean="0"/>
              <a:t>')</a:t>
            </a:r>
            <a:r>
              <a:rPr lang="en-IN" dirty="0"/>
              <a:t/>
            </a:r>
            <a:br>
              <a:rPr lang="en-IN" dirty="0"/>
            </a:br>
            <a:r>
              <a:rPr lang="en-IN" dirty="0" err="1"/>
              <a:t>plt.show</a:t>
            </a:r>
            <a:r>
              <a:rPr lang="en-IN" dirty="0"/>
              <a:t>() </a:t>
            </a:r>
            <a:br>
              <a:rPr lang="en-IN" dirty="0"/>
            </a:br>
            <a:r>
              <a:rPr lang="en-IN" dirty="0"/>
              <a:t/>
            </a:r>
            <a:br>
              <a:rPr lang="en-IN" dirty="0"/>
            </a:br>
            <a:endParaRPr lang="en-IN" dirty="0"/>
          </a:p>
        </p:txBody>
      </p:sp>
      <p:pic>
        <p:nvPicPr>
          <p:cNvPr id="5" name="Picture 4"/>
          <p:cNvPicPr>
            <a:picLocks noChangeAspect="1"/>
          </p:cNvPicPr>
          <p:nvPr/>
        </p:nvPicPr>
        <p:blipFill>
          <a:blip r:embed="rId2"/>
          <a:stretch>
            <a:fillRect/>
          </a:stretch>
        </p:blipFill>
        <p:spPr>
          <a:xfrm>
            <a:off x="7127694" y="3961719"/>
            <a:ext cx="4829175" cy="2896281"/>
          </a:xfrm>
          <a:prstGeom prst="rect">
            <a:avLst/>
          </a:prstGeom>
        </p:spPr>
      </p:pic>
      <p:pic>
        <p:nvPicPr>
          <p:cNvPr id="4" name="Picture 3"/>
          <p:cNvPicPr>
            <a:picLocks noChangeAspect="1"/>
          </p:cNvPicPr>
          <p:nvPr/>
        </p:nvPicPr>
        <p:blipFill>
          <a:blip r:embed="rId3"/>
          <a:stretch>
            <a:fillRect/>
          </a:stretch>
        </p:blipFill>
        <p:spPr>
          <a:xfrm>
            <a:off x="7127693" y="3664064"/>
            <a:ext cx="4675687" cy="2853418"/>
          </a:xfrm>
          <a:prstGeom prst="rect">
            <a:avLst/>
          </a:prstGeom>
        </p:spPr>
      </p:pic>
    </p:spTree>
    <p:extLst>
      <p:ext uri="{BB962C8B-B14F-4D97-AF65-F5344CB8AC3E}">
        <p14:creationId xmlns:p14="http://schemas.microsoft.com/office/powerpoint/2010/main" val="369462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an Array:</a:t>
            </a:r>
            <a:endParaRPr lang="en-IN" dirty="0"/>
          </a:p>
        </p:txBody>
      </p:sp>
      <p:sp>
        <p:nvSpPr>
          <p:cNvPr id="3" name="Content Placeholder 2"/>
          <p:cNvSpPr>
            <a:spLocks noGrp="1"/>
          </p:cNvSpPr>
          <p:nvPr>
            <p:ph idx="1"/>
          </p:nvPr>
        </p:nvSpPr>
        <p:spPr/>
        <p:txBody>
          <a:bodyPr/>
          <a:lstStyle/>
          <a:p>
            <a:r>
              <a:rPr lang="en-IN" dirty="0" smtClean="0"/>
              <a:t>Empty array:</a:t>
            </a:r>
          </a:p>
          <a:p>
            <a:pPr marL="0" indent="0">
              <a:buNone/>
            </a:pPr>
            <a:r>
              <a:rPr lang="en-IN" dirty="0"/>
              <a:t>	</a:t>
            </a:r>
            <a:r>
              <a:rPr lang="en-IN" dirty="0" err="1" smtClean="0"/>
              <a:t>np.empty</a:t>
            </a:r>
            <a:r>
              <a:rPr lang="en-IN" dirty="0" smtClean="0"/>
              <a:t>((2,3))</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array([[0., 0., 0.],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0., 0., 0.]])</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r>
              <a:rPr lang="en-IN" dirty="0" smtClean="0"/>
              <a:t>Converting a List into an array:</a:t>
            </a:r>
            <a:endParaRPr lang="en-IN" dirty="0"/>
          </a:p>
          <a:p>
            <a:pPr marL="0" indent="0">
              <a:buNone/>
            </a:pPr>
            <a:r>
              <a:rPr lang="en-IN" dirty="0"/>
              <a:t>	</a:t>
            </a:r>
            <a:r>
              <a:rPr lang="en-IN" dirty="0" err="1" smtClean="0"/>
              <a:t>np.array</a:t>
            </a:r>
            <a:r>
              <a:rPr lang="en-IN" dirty="0" smtClean="0"/>
              <a:t>([0,1,2,3])</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array([1, 2, 3, 4])</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93599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Heatmap</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Import </a:t>
            </a:r>
            <a:r>
              <a:rPr lang="en-IN" dirty="0" err="1" smtClean="0"/>
              <a:t>numpy</a:t>
            </a:r>
            <a:r>
              <a:rPr lang="en-IN" dirty="0" smtClean="0"/>
              <a:t> as np</a:t>
            </a:r>
          </a:p>
          <a:p>
            <a:pPr marL="0" indent="0">
              <a:buNone/>
            </a:pPr>
            <a:r>
              <a:rPr lang="en-IN" dirty="0" smtClean="0"/>
              <a:t>import </a:t>
            </a:r>
            <a:r>
              <a:rPr lang="en-IN" dirty="0" err="1"/>
              <a:t>matplotlib.pyplot</a:t>
            </a:r>
            <a:r>
              <a:rPr lang="en-IN" dirty="0"/>
              <a:t> as </a:t>
            </a:r>
            <a:r>
              <a:rPr lang="en-IN" dirty="0" err="1"/>
              <a:t>plt</a:t>
            </a:r>
            <a:r>
              <a:rPr lang="en-IN" dirty="0"/>
              <a:t/>
            </a:r>
            <a:br>
              <a:rPr lang="en-IN" dirty="0"/>
            </a:br>
            <a:r>
              <a:rPr lang="en-IN" dirty="0" err="1" smtClean="0"/>
              <a:t>N_numbers</a:t>
            </a:r>
            <a:r>
              <a:rPr lang="en-IN" dirty="0" smtClean="0"/>
              <a:t> </a:t>
            </a:r>
            <a:r>
              <a:rPr lang="en-IN" dirty="0"/>
              <a:t>= 100000</a:t>
            </a:r>
            <a:br>
              <a:rPr lang="en-IN" dirty="0"/>
            </a:br>
            <a:r>
              <a:rPr lang="en-IN" dirty="0" err="1"/>
              <a:t>N_bins</a:t>
            </a:r>
            <a:r>
              <a:rPr lang="en-IN" dirty="0"/>
              <a:t> = </a:t>
            </a:r>
            <a:r>
              <a:rPr lang="en-IN" dirty="0" smtClean="0"/>
              <a:t>100</a:t>
            </a:r>
            <a:r>
              <a:rPr lang="en-IN" dirty="0"/>
              <a:t/>
            </a:r>
            <a:br>
              <a:rPr lang="en-IN" dirty="0"/>
            </a:br>
            <a:r>
              <a:rPr lang="en-IN" dirty="0" err="1"/>
              <a:t>np.random.seed</a:t>
            </a:r>
            <a:r>
              <a:rPr lang="en-IN" dirty="0"/>
              <a:t>(0</a:t>
            </a:r>
            <a:r>
              <a:rPr lang="en-IN" dirty="0" smtClean="0"/>
              <a:t>)</a:t>
            </a:r>
            <a:r>
              <a:rPr lang="en-IN" dirty="0"/>
              <a:t/>
            </a:r>
            <a:br>
              <a:rPr lang="en-IN" dirty="0"/>
            </a:br>
            <a:r>
              <a:rPr lang="en-IN" dirty="0"/>
              <a:t>x, y = </a:t>
            </a:r>
            <a:r>
              <a:rPr lang="en-IN" dirty="0" err="1" smtClean="0"/>
              <a:t>np.random.multivariate_normal</a:t>
            </a:r>
            <a:r>
              <a:rPr lang="en-IN" dirty="0" smtClean="0"/>
              <a:t>(mean</a:t>
            </a:r>
            <a:r>
              <a:rPr lang="en-IN" dirty="0"/>
              <a:t>=[0.0, 0.0], </a:t>
            </a:r>
            <a:r>
              <a:rPr lang="en-IN" dirty="0" err="1" smtClean="0"/>
              <a:t>cov</a:t>
            </a:r>
            <a:r>
              <a:rPr lang="en-IN" dirty="0"/>
              <a:t>=[[1.0, 0.4</a:t>
            </a:r>
            <a:r>
              <a:rPr lang="en-IN" dirty="0" smtClean="0"/>
              <a:t>],[</a:t>
            </a:r>
            <a:r>
              <a:rPr lang="en-IN" dirty="0"/>
              <a:t>0.4, 0.25]],  </a:t>
            </a:r>
            <a:r>
              <a:rPr lang="en-IN" dirty="0" smtClean="0"/>
              <a:t>size=</a:t>
            </a:r>
            <a:r>
              <a:rPr lang="en-IN" dirty="0" err="1" smtClean="0"/>
              <a:t>N_numbers</a:t>
            </a:r>
            <a:r>
              <a:rPr lang="en-IN" dirty="0" smtClean="0"/>
              <a:t>).</a:t>
            </a:r>
            <a:r>
              <a:rPr lang="en-IN" dirty="0"/>
              <a:t>T </a:t>
            </a:r>
            <a:endParaRPr lang="en-IN" dirty="0" smtClean="0"/>
          </a:p>
          <a:p>
            <a:pPr marL="0" indent="0">
              <a:buNone/>
            </a:pPr>
            <a:r>
              <a:rPr lang="en-IN" dirty="0"/>
              <a:t>plt.hist2d(x, y, </a:t>
            </a:r>
            <a:r>
              <a:rPr lang="en-IN" dirty="0" smtClean="0"/>
              <a:t>bins=</a:t>
            </a:r>
            <a:r>
              <a:rPr lang="en-IN" dirty="0" err="1" smtClean="0"/>
              <a:t>N_bins</a:t>
            </a:r>
            <a:r>
              <a:rPr lang="en-IN"/>
              <a:t>)</a:t>
            </a:r>
            <a:r>
              <a:rPr lang="en-IN" dirty="0"/>
              <a:t/>
            </a:r>
            <a:br>
              <a:rPr lang="en-IN" dirty="0"/>
            </a:br>
            <a:r>
              <a:rPr lang="en-IN" dirty="0" err="1"/>
              <a:t>cb</a:t>
            </a:r>
            <a:r>
              <a:rPr lang="en-IN" dirty="0"/>
              <a:t> = </a:t>
            </a:r>
            <a:r>
              <a:rPr lang="en-IN" dirty="0" err="1"/>
              <a:t>plt.colorbar</a:t>
            </a:r>
            <a:r>
              <a:rPr lang="en-IN" dirty="0"/>
              <a:t>()</a:t>
            </a:r>
            <a:br>
              <a:rPr lang="en-IN" dirty="0"/>
            </a:br>
            <a:r>
              <a:rPr lang="en-IN" dirty="0" err="1"/>
              <a:t>cb.set_label</a:t>
            </a:r>
            <a:r>
              <a:rPr lang="en-IN" dirty="0"/>
              <a:t>('Number of entries</a:t>
            </a:r>
            <a:r>
              <a:rPr lang="en-IN" dirty="0" smtClean="0"/>
              <a:t>')</a:t>
            </a:r>
            <a:r>
              <a:rPr lang="en-IN" dirty="0"/>
              <a:t/>
            </a:r>
            <a:br>
              <a:rPr lang="en-IN" dirty="0"/>
            </a:br>
            <a:r>
              <a:rPr lang="en-IN" dirty="0" err="1"/>
              <a:t>plt.title</a:t>
            </a:r>
            <a:r>
              <a:rPr lang="en-IN" dirty="0"/>
              <a:t>('</a:t>
            </a:r>
            <a:r>
              <a:rPr lang="en-IN" dirty="0" err="1"/>
              <a:t>Heatmap</a:t>
            </a:r>
            <a:r>
              <a:rPr lang="en-IN" dirty="0"/>
              <a:t> of 2D normally distributed data points')</a:t>
            </a:r>
            <a:br>
              <a:rPr lang="en-IN" dirty="0"/>
            </a:br>
            <a:r>
              <a:rPr lang="en-IN" dirty="0" err="1"/>
              <a:t>plt.xlabel</a:t>
            </a:r>
            <a:r>
              <a:rPr lang="en-IN" dirty="0"/>
              <a:t>('x axis')</a:t>
            </a:r>
            <a:br>
              <a:rPr lang="en-IN" dirty="0"/>
            </a:br>
            <a:r>
              <a:rPr lang="en-IN" dirty="0" err="1"/>
              <a:t>plt.ylabel</a:t>
            </a:r>
            <a:r>
              <a:rPr lang="en-IN" dirty="0"/>
              <a:t>('y axis</a:t>
            </a:r>
            <a:r>
              <a:rPr lang="en-IN" dirty="0" smtClean="0"/>
              <a:t>')</a:t>
            </a:r>
            <a:r>
              <a:rPr lang="en-IN" dirty="0"/>
              <a:t/>
            </a:r>
            <a:br>
              <a:rPr lang="en-IN" dirty="0"/>
            </a:br>
            <a:r>
              <a:rPr lang="en-IN" dirty="0" err="1"/>
              <a:t>plt.show</a:t>
            </a:r>
            <a:r>
              <a:rPr lang="en-IN" dirty="0"/>
              <a:t>() </a:t>
            </a:r>
            <a:br>
              <a:rPr lang="en-IN" dirty="0"/>
            </a:br>
            <a:r>
              <a:rPr lang="en-IN" dirty="0"/>
              <a:t/>
            </a:r>
            <a:br>
              <a:rPr lang="en-IN" dirty="0"/>
            </a:br>
            <a:endParaRPr lang="en-IN" dirty="0"/>
          </a:p>
        </p:txBody>
      </p:sp>
      <p:pic>
        <p:nvPicPr>
          <p:cNvPr id="5" name="Picture 4"/>
          <p:cNvPicPr>
            <a:picLocks noChangeAspect="1"/>
          </p:cNvPicPr>
          <p:nvPr/>
        </p:nvPicPr>
        <p:blipFill>
          <a:blip r:embed="rId2"/>
          <a:stretch>
            <a:fillRect/>
          </a:stretch>
        </p:blipFill>
        <p:spPr>
          <a:xfrm>
            <a:off x="7127694" y="3961719"/>
            <a:ext cx="4829175" cy="2896281"/>
          </a:xfrm>
          <a:prstGeom prst="rect">
            <a:avLst/>
          </a:prstGeom>
        </p:spPr>
      </p:pic>
    </p:spTree>
    <p:extLst>
      <p:ext uri="{BB962C8B-B14F-4D97-AF65-F5344CB8AC3E}">
        <p14:creationId xmlns:p14="http://schemas.microsoft.com/office/powerpoint/2010/main" val="14198825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Figure and Axes Objects</a:t>
            </a:r>
            <a:endParaRPr lang="en-IN" dirty="0"/>
          </a:p>
        </p:txBody>
      </p:sp>
      <p:sp>
        <p:nvSpPr>
          <p:cNvPr id="3" name="Content Placeholder 2"/>
          <p:cNvSpPr>
            <a:spLocks noGrp="1"/>
          </p:cNvSpPr>
          <p:nvPr>
            <p:ph idx="1"/>
          </p:nvPr>
        </p:nvSpPr>
        <p:spPr/>
        <p:txBody>
          <a:bodyPr/>
          <a:lstStyle/>
          <a:p>
            <a:r>
              <a:rPr lang="en-US" dirty="0"/>
              <a:t>The figure contains all the plot elements. The main way to create a figure in </a:t>
            </a:r>
            <a:r>
              <a:rPr lang="en-US" dirty="0" err="1"/>
              <a:t>matplotlib</a:t>
            </a:r>
            <a:r>
              <a:rPr lang="en-US" dirty="0"/>
              <a:t> is to </a:t>
            </a:r>
            <a:r>
              <a:rPr lang="en-US" dirty="0" smtClean="0"/>
              <a:t>use </a:t>
            </a:r>
            <a:r>
              <a:rPr lang="en-US" dirty="0" err="1" smtClean="0"/>
              <a:t>pyplot</a:t>
            </a:r>
            <a:r>
              <a:rPr lang="en-US" dirty="0"/>
              <a:t>. </a:t>
            </a:r>
            <a:endParaRPr lang="en-US" dirty="0" smtClean="0"/>
          </a:p>
          <a:p>
            <a:pPr marL="0" indent="0">
              <a:buNone/>
            </a:pPr>
            <a:endParaRPr lang="en-IN" dirty="0" smtClean="0"/>
          </a:p>
          <a:p>
            <a:pPr marL="0" indent="0">
              <a:buNone/>
            </a:pPr>
            <a:r>
              <a:rPr lang="en-IN" dirty="0" smtClean="0"/>
              <a:t>import </a:t>
            </a:r>
            <a:r>
              <a:rPr lang="en-IN" dirty="0" err="1"/>
              <a:t>matplotlib.pyplot</a:t>
            </a:r>
            <a:r>
              <a:rPr lang="en-IN" dirty="0"/>
              <a:t> as </a:t>
            </a:r>
            <a:r>
              <a:rPr lang="en-IN" dirty="0" err="1"/>
              <a:t>plt</a:t>
            </a:r>
            <a:r>
              <a:rPr lang="en-IN" dirty="0"/>
              <a:t/>
            </a:r>
            <a:br>
              <a:rPr lang="en-IN" dirty="0"/>
            </a:br>
            <a:r>
              <a:rPr lang="en-IN" dirty="0"/>
              <a:t>fig = </a:t>
            </a:r>
            <a:r>
              <a:rPr lang="en-IN" dirty="0" err="1"/>
              <a:t>plt.figure</a:t>
            </a:r>
            <a:r>
              <a:rPr lang="en-IN" dirty="0"/>
              <a:t>() </a:t>
            </a:r>
            <a:br>
              <a:rPr lang="en-IN" dirty="0"/>
            </a:br>
            <a:endParaRPr lang="en-IN" dirty="0" smtClean="0"/>
          </a:p>
          <a:p>
            <a:pPr marL="0" indent="0">
              <a:buNone/>
            </a:pPr>
            <a:r>
              <a:rPr lang="en-US" dirty="0" smtClean="0"/>
              <a:t>You </a:t>
            </a:r>
            <a:r>
              <a:rPr lang="en-US" dirty="0"/>
              <a:t>can optionally supply a number, which you can use to access a previously-created figure. </a:t>
            </a:r>
            <a:br>
              <a:rPr lang="en-US" dirty="0"/>
            </a:br>
            <a:r>
              <a:rPr lang="en-US" dirty="0"/>
              <a:t/>
            </a:r>
            <a:br>
              <a:rPr lang="en-US" dirty="0"/>
            </a:br>
            <a:endParaRPr lang="en-IN" dirty="0"/>
          </a:p>
        </p:txBody>
      </p:sp>
    </p:spTree>
    <p:extLst>
      <p:ext uri="{BB962C8B-B14F-4D97-AF65-F5344CB8AC3E}">
        <p14:creationId xmlns:p14="http://schemas.microsoft.com/office/powerpoint/2010/main" val="32293039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an axes</a:t>
            </a:r>
            <a:endParaRPr lang="en-IN" dirty="0"/>
          </a:p>
        </p:txBody>
      </p:sp>
      <p:sp>
        <p:nvSpPr>
          <p:cNvPr id="3" name="Content Placeholder 2"/>
          <p:cNvSpPr>
            <a:spLocks noGrp="1"/>
          </p:cNvSpPr>
          <p:nvPr>
            <p:ph idx="1"/>
          </p:nvPr>
        </p:nvSpPr>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fig,(ax1,ax2)=</a:t>
            </a:r>
            <a:r>
              <a:rPr lang="en-US" dirty="0" err="1" smtClean="0"/>
              <a:t>plt.subplots</a:t>
            </a:r>
            <a:r>
              <a:rPr lang="en-US" dirty="0" smtClean="0"/>
              <a:t>(1,2)</a:t>
            </a:r>
          </a:p>
          <a:p>
            <a:pPr marL="0" indent="0">
              <a:buNone/>
            </a:pPr>
            <a:endParaRPr lang="en-US" dirty="0"/>
          </a:p>
          <a:p>
            <a:pPr marL="0" indent="0">
              <a:buNone/>
            </a:pPr>
            <a:endParaRPr lang="en-US" dirty="0" smtClean="0"/>
          </a:p>
          <a:p>
            <a:pPr marL="0" indent="0">
              <a:buNone/>
            </a:pPr>
            <a:r>
              <a:rPr lang="en-IN" dirty="0"/>
              <a:t>fig,(ax1,ax2)=</a:t>
            </a:r>
            <a:r>
              <a:rPr lang="en-IN" dirty="0" err="1"/>
              <a:t>plt.subplots</a:t>
            </a:r>
            <a:r>
              <a:rPr lang="en-IN" dirty="0"/>
              <a:t>(1,2</a:t>
            </a:r>
            <a:r>
              <a:rPr lang="en-IN"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5622879" y="1579676"/>
            <a:ext cx="5248275" cy="2365307"/>
          </a:xfrm>
          <a:prstGeom prst="rect">
            <a:avLst/>
          </a:prstGeom>
        </p:spPr>
      </p:pic>
      <p:pic>
        <p:nvPicPr>
          <p:cNvPr id="5" name="Picture 4"/>
          <p:cNvPicPr>
            <a:picLocks noChangeAspect="1"/>
          </p:cNvPicPr>
          <p:nvPr/>
        </p:nvPicPr>
        <p:blipFill>
          <a:blip r:embed="rId3"/>
          <a:stretch>
            <a:fillRect/>
          </a:stretch>
        </p:blipFill>
        <p:spPr>
          <a:xfrm>
            <a:off x="838200" y="4541022"/>
            <a:ext cx="5029200" cy="1894658"/>
          </a:xfrm>
          <a:prstGeom prst="rect">
            <a:avLst/>
          </a:prstGeom>
        </p:spPr>
      </p:pic>
    </p:spTree>
    <p:extLst>
      <p:ext uri="{BB962C8B-B14F-4D97-AF65-F5344CB8AC3E}">
        <p14:creationId xmlns:p14="http://schemas.microsoft.com/office/powerpoint/2010/main" val="6539525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9938"/>
          </a:xfrm>
        </p:spPr>
        <p:txBody>
          <a:bodyPr>
            <a:normAutofit fontScale="90000"/>
          </a:bodyPr>
          <a:lstStyle/>
          <a:p>
            <a:r>
              <a:rPr lang="en-IN" dirty="0" smtClean="0"/>
              <a:t>Bar graph</a:t>
            </a:r>
            <a:endParaRPr lang="en-IN" dirty="0"/>
          </a:p>
        </p:txBody>
      </p:sp>
      <p:sp>
        <p:nvSpPr>
          <p:cNvPr id="3" name="Content Placeholder 2"/>
          <p:cNvSpPr>
            <a:spLocks noGrp="1"/>
          </p:cNvSpPr>
          <p:nvPr>
            <p:ph idx="1"/>
          </p:nvPr>
        </p:nvSpPr>
        <p:spPr>
          <a:xfrm>
            <a:off x="470263" y="1105989"/>
            <a:ext cx="10883537" cy="5070974"/>
          </a:xfrm>
        </p:spPr>
        <p:txBody>
          <a:bodyPr>
            <a:normAutofit fontScale="55000" lnSpcReduction="20000"/>
          </a:bodyPr>
          <a:lstStyle/>
          <a:p>
            <a:r>
              <a:rPr lang="en-US" dirty="0"/>
              <a:t>A bar chart or bar graph is a chart or graph that presents categorical data with rectangular bars with heights or lengths proportional to the values that they represent. </a:t>
            </a:r>
            <a:endParaRPr lang="en-US" dirty="0" smtClean="0"/>
          </a:p>
          <a:p>
            <a:pPr marL="0" indent="0">
              <a:buNone/>
            </a:pPr>
            <a:r>
              <a:rPr lang="en-IN" dirty="0"/>
              <a:t>import </a:t>
            </a:r>
            <a:r>
              <a:rPr lang="en-IN" dirty="0" err="1"/>
              <a:t>numpy</a:t>
            </a:r>
            <a:r>
              <a:rPr lang="en-IN" dirty="0"/>
              <a:t> as np</a:t>
            </a:r>
          </a:p>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data = [[30, 25, 50, 20],</a:t>
            </a:r>
          </a:p>
          <a:p>
            <a:pPr marL="0" indent="0">
              <a:buNone/>
            </a:pPr>
            <a:r>
              <a:rPr lang="en-IN" dirty="0"/>
              <a:t>[40, 23, 51, 17],</a:t>
            </a:r>
          </a:p>
          <a:p>
            <a:pPr marL="0" indent="0">
              <a:buNone/>
            </a:pPr>
            <a:r>
              <a:rPr lang="en-IN" dirty="0"/>
              <a:t>[35, 22, 45, 19]]</a:t>
            </a:r>
          </a:p>
          <a:p>
            <a:pPr marL="0" indent="0">
              <a:buNone/>
            </a:pPr>
            <a:r>
              <a:rPr lang="en-IN" dirty="0"/>
              <a:t>X = </a:t>
            </a:r>
            <a:r>
              <a:rPr lang="en-IN" dirty="0" err="1"/>
              <a:t>np.arange</a:t>
            </a:r>
            <a:r>
              <a:rPr lang="en-IN" dirty="0"/>
              <a:t>(4)</a:t>
            </a:r>
          </a:p>
          <a:p>
            <a:pPr marL="0" indent="0">
              <a:buNone/>
            </a:pPr>
            <a:r>
              <a:rPr lang="en-IN" dirty="0"/>
              <a:t>fig = </a:t>
            </a:r>
            <a:r>
              <a:rPr lang="en-IN" dirty="0" err="1"/>
              <a:t>plt.figure</a:t>
            </a:r>
            <a:r>
              <a:rPr lang="en-IN" dirty="0"/>
              <a:t>()</a:t>
            </a:r>
          </a:p>
          <a:p>
            <a:pPr marL="0" indent="0">
              <a:buNone/>
            </a:pPr>
            <a:r>
              <a:rPr lang="en-IN" dirty="0" err="1"/>
              <a:t>ax</a:t>
            </a:r>
            <a:r>
              <a:rPr lang="en-IN" dirty="0"/>
              <a:t> = </a:t>
            </a:r>
            <a:r>
              <a:rPr lang="en-IN" dirty="0" err="1"/>
              <a:t>fig.add_axes</a:t>
            </a:r>
            <a:r>
              <a:rPr lang="en-IN" dirty="0"/>
              <a:t>([0,0,1,1])</a:t>
            </a:r>
          </a:p>
          <a:p>
            <a:pPr marL="0" indent="0">
              <a:buNone/>
            </a:pPr>
            <a:r>
              <a:rPr lang="en-IN" dirty="0" err="1"/>
              <a:t>ax.bar</a:t>
            </a:r>
            <a:r>
              <a:rPr lang="en-IN" dirty="0"/>
              <a:t>(X + 0.00, data[0], </a:t>
            </a:r>
            <a:r>
              <a:rPr lang="en-IN" dirty="0" err="1"/>
              <a:t>color</a:t>
            </a:r>
            <a:r>
              <a:rPr lang="en-IN" dirty="0"/>
              <a:t> = 'b', width = 0.25)</a:t>
            </a:r>
          </a:p>
          <a:p>
            <a:pPr marL="0" indent="0">
              <a:buNone/>
            </a:pPr>
            <a:r>
              <a:rPr lang="en-IN" dirty="0" err="1"/>
              <a:t>ax.bar</a:t>
            </a:r>
            <a:r>
              <a:rPr lang="en-IN" dirty="0"/>
              <a:t>(X + 0.25, data[1], </a:t>
            </a:r>
            <a:r>
              <a:rPr lang="en-IN" dirty="0" err="1"/>
              <a:t>color</a:t>
            </a:r>
            <a:r>
              <a:rPr lang="en-IN" dirty="0"/>
              <a:t> = 'g', width = 0.25)</a:t>
            </a:r>
          </a:p>
          <a:p>
            <a:pPr marL="0" indent="0">
              <a:buNone/>
            </a:pPr>
            <a:r>
              <a:rPr lang="en-IN" dirty="0" err="1"/>
              <a:t>ax.bar</a:t>
            </a:r>
            <a:r>
              <a:rPr lang="en-IN" dirty="0"/>
              <a:t>(X + 0.50, data[2], </a:t>
            </a:r>
            <a:r>
              <a:rPr lang="en-IN" dirty="0" err="1"/>
              <a:t>color</a:t>
            </a:r>
            <a:r>
              <a:rPr lang="en-IN" dirty="0"/>
              <a:t> = 'r', width = 0.25</a:t>
            </a:r>
            <a:r>
              <a:rPr lang="en-IN" dirty="0" smtClean="0"/>
              <a:t>)</a:t>
            </a:r>
          </a:p>
          <a:p>
            <a:pPr marL="0" indent="0">
              <a:buNone/>
            </a:pPr>
            <a:r>
              <a:rPr lang="en-IN" dirty="0" err="1"/>
              <a:t>ax.legend</a:t>
            </a:r>
            <a:r>
              <a:rPr lang="en-IN" dirty="0"/>
              <a:t>(labels=['CS', 'IT',E&amp;TC</a:t>
            </a:r>
            <a:r>
              <a:rPr lang="en-IN" dirty="0" smtClean="0"/>
              <a:t>])</a:t>
            </a:r>
          </a:p>
          <a:p>
            <a:pPr marL="0" indent="0">
              <a:buNone/>
            </a:pPr>
            <a:r>
              <a:rPr lang="en-IN" dirty="0" err="1"/>
              <a:t>ax.set_xticks</a:t>
            </a:r>
            <a:r>
              <a:rPr lang="en-IN" dirty="0"/>
              <a:t>(</a:t>
            </a:r>
            <a:r>
              <a:rPr lang="en-IN" dirty="0" err="1"/>
              <a:t>ind</a:t>
            </a:r>
            <a:r>
              <a:rPr lang="en-IN" dirty="0"/>
              <a:t>, ('2015', '2016', '2017', '2018'))</a:t>
            </a:r>
          </a:p>
          <a:p>
            <a:pPr marL="0" indent="0">
              <a:buNone/>
            </a:pPr>
            <a:r>
              <a:rPr lang="en-IN" dirty="0" err="1"/>
              <a:t>ax.set_yticks</a:t>
            </a:r>
            <a:r>
              <a:rPr lang="en-IN" dirty="0"/>
              <a:t>(</a:t>
            </a:r>
            <a:r>
              <a:rPr lang="en-IN" dirty="0" err="1"/>
              <a:t>np.arange</a:t>
            </a:r>
            <a:r>
              <a:rPr lang="en-IN" dirty="0"/>
              <a:t>(0, 50, 10))</a:t>
            </a:r>
            <a:endParaRPr lang="en-IN" dirty="0" smtClean="0"/>
          </a:p>
          <a:p>
            <a:pPr marL="0" indent="0">
              <a:buNone/>
            </a:pPr>
            <a:r>
              <a:rPr lang="en-IN" dirty="0" err="1" smtClean="0"/>
              <a:t>plt.show</a:t>
            </a:r>
            <a:r>
              <a:rPr lang="en-IN" dirty="0" smtClean="0"/>
              <a:t>()</a:t>
            </a:r>
          </a:p>
          <a:p>
            <a:pPr marL="0" indent="0">
              <a:buNone/>
            </a:pPr>
            <a:endParaRPr lang="en-IN" dirty="0"/>
          </a:p>
        </p:txBody>
      </p:sp>
      <p:pic>
        <p:nvPicPr>
          <p:cNvPr id="1027" name="Picture 3" descr="Multiple Bar Ch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92350"/>
            <a:ext cx="57150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0944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a:t>
            </a:r>
            <a:r>
              <a:rPr lang="en-IN" dirty="0" smtClean="0"/>
              <a:t>, Marker and Line codes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61950" y="1447800"/>
            <a:ext cx="4095750" cy="4729163"/>
          </a:xfrm>
          <a:prstGeom prst="rect">
            <a:avLst/>
          </a:prstGeom>
        </p:spPr>
      </p:pic>
      <p:pic>
        <p:nvPicPr>
          <p:cNvPr id="5" name="Picture 4"/>
          <p:cNvPicPr>
            <a:picLocks noChangeAspect="1"/>
          </p:cNvPicPr>
          <p:nvPr/>
        </p:nvPicPr>
        <p:blipFill>
          <a:blip r:embed="rId3"/>
          <a:stretch>
            <a:fillRect/>
          </a:stretch>
        </p:blipFill>
        <p:spPr>
          <a:xfrm>
            <a:off x="4457700" y="1447800"/>
            <a:ext cx="3771900" cy="4819650"/>
          </a:xfrm>
          <a:prstGeom prst="rect">
            <a:avLst/>
          </a:prstGeom>
        </p:spPr>
      </p:pic>
      <p:pic>
        <p:nvPicPr>
          <p:cNvPr id="6" name="Picture 5"/>
          <p:cNvPicPr>
            <a:picLocks noChangeAspect="1"/>
          </p:cNvPicPr>
          <p:nvPr/>
        </p:nvPicPr>
        <p:blipFill>
          <a:blip r:embed="rId4"/>
          <a:stretch>
            <a:fillRect/>
          </a:stretch>
        </p:blipFill>
        <p:spPr>
          <a:xfrm>
            <a:off x="8305800" y="1447799"/>
            <a:ext cx="3524250" cy="4729163"/>
          </a:xfrm>
          <a:prstGeom prst="rect">
            <a:avLst/>
          </a:prstGeom>
        </p:spPr>
      </p:pic>
    </p:spTree>
    <p:extLst>
      <p:ext uri="{BB962C8B-B14F-4D97-AF65-F5344CB8AC3E}">
        <p14:creationId xmlns:p14="http://schemas.microsoft.com/office/powerpoint/2010/main" val="2088407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Scikit</a:t>
            </a:r>
            <a:r>
              <a:rPr lang="en-IN" dirty="0" smtClean="0"/>
              <a:t>-Learn</a:t>
            </a:r>
            <a:endParaRPr lang="en-IN" dirty="0"/>
          </a:p>
        </p:txBody>
      </p:sp>
      <p:sp>
        <p:nvSpPr>
          <p:cNvPr id="3" name="Content Placeholder 2"/>
          <p:cNvSpPr>
            <a:spLocks noGrp="1"/>
          </p:cNvSpPr>
          <p:nvPr>
            <p:ph idx="1"/>
          </p:nvPr>
        </p:nvSpPr>
        <p:spPr/>
        <p:txBody>
          <a:bodyPr/>
          <a:lstStyle/>
          <a:p>
            <a:r>
              <a:rPr lang="en-US" dirty="0" err="1"/>
              <a:t>scikit</a:t>
            </a:r>
            <a:r>
              <a:rPr lang="en-US" dirty="0"/>
              <a:t>-learn is a general-purpose open-source library for data analysis written in python. </a:t>
            </a:r>
            <a:endParaRPr lang="en-US" dirty="0" smtClean="0"/>
          </a:p>
          <a:p>
            <a:r>
              <a:rPr lang="en-US" dirty="0" err="1" smtClean="0"/>
              <a:t>scikit-learncontains</a:t>
            </a:r>
            <a:r>
              <a:rPr lang="en-US" dirty="0" smtClean="0"/>
              <a:t> </a:t>
            </a:r>
            <a:r>
              <a:rPr lang="en-US" dirty="0"/>
              <a:t>a number of implementation for different popular algorithms of </a:t>
            </a:r>
            <a:r>
              <a:rPr lang="en-US" dirty="0" smtClean="0"/>
              <a:t>machine learning</a:t>
            </a:r>
            <a:r>
              <a:rPr lang="en-US" dirty="0"/>
              <a:t>. </a:t>
            </a:r>
            <a:br>
              <a:rPr lang="en-US" dirty="0"/>
            </a:br>
            <a:endParaRPr lang="en-US" dirty="0" smtClean="0"/>
          </a:p>
          <a:p>
            <a:r>
              <a:rPr lang="en-US" dirty="0" smtClean="0"/>
              <a:t>Installing with </a:t>
            </a:r>
            <a:r>
              <a:rPr lang="en-US" dirty="0" err="1" smtClean="0"/>
              <a:t>Scikit</a:t>
            </a:r>
            <a:r>
              <a:rPr lang="en-US" dirty="0" smtClean="0"/>
              <a:t>-learn</a:t>
            </a:r>
          </a:p>
          <a:p>
            <a:pPr marL="0" indent="0">
              <a:buNone/>
            </a:pPr>
            <a:r>
              <a:rPr lang="en-US" dirty="0"/>
              <a:t>	</a:t>
            </a:r>
            <a:r>
              <a:rPr lang="en-US" dirty="0" smtClean="0"/>
              <a:t>	pip install </a:t>
            </a:r>
            <a:r>
              <a:rPr lang="en-US" dirty="0" err="1" smtClean="0"/>
              <a:t>scikit</a:t>
            </a:r>
            <a:r>
              <a:rPr lang="en-US" dirty="0" smtClean="0"/>
              <a:t>-learn</a:t>
            </a:r>
          </a:p>
          <a:p>
            <a:pPr marL="0" indent="0">
              <a:buNone/>
            </a:pPr>
            <a:endParaRPr lang="en-IN" dirty="0"/>
          </a:p>
        </p:txBody>
      </p:sp>
    </p:spTree>
    <p:extLst>
      <p:ext uri="{BB962C8B-B14F-4D97-AF65-F5344CB8AC3E}">
        <p14:creationId xmlns:p14="http://schemas.microsoft.com/office/powerpoint/2010/main" val="9056041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Loading </a:t>
            </a:r>
          </a:p>
        </p:txBody>
      </p:sp>
      <p:sp>
        <p:nvSpPr>
          <p:cNvPr id="3" name="Content Placeholder 2"/>
          <p:cNvSpPr>
            <a:spLocks noGrp="1"/>
          </p:cNvSpPr>
          <p:nvPr>
            <p:ph idx="1"/>
          </p:nvPr>
        </p:nvSpPr>
        <p:spPr/>
        <p:txBody>
          <a:bodyPr>
            <a:normAutofit/>
          </a:bodyPr>
          <a:lstStyle/>
          <a:p>
            <a:r>
              <a:rPr lang="en-US" dirty="0"/>
              <a:t>A collection of data is called dataset. </a:t>
            </a:r>
            <a:endParaRPr lang="en-US" dirty="0" smtClean="0"/>
          </a:p>
          <a:p>
            <a:r>
              <a:rPr lang="en-US" dirty="0" smtClean="0"/>
              <a:t>It </a:t>
            </a:r>
            <a:r>
              <a:rPr lang="en-US" dirty="0"/>
              <a:t>is having the following two components: </a:t>
            </a:r>
            <a:endParaRPr lang="en-US" dirty="0" smtClean="0"/>
          </a:p>
          <a:p>
            <a:r>
              <a:rPr lang="en-US" dirty="0" smtClean="0"/>
              <a:t>Features</a:t>
            </a:r>
            <a:r>
              <a:rPr lang="en-US" dirty="0"/>
              <a:t>: The variables of data are called its features. </a:t>
            </a:r>
            <a:endParaRPr lang="en-US" dirty="0" smtClean="0"/>
          </a:p>
          <a:p>
            <a:r>
              <a:rPr lang="en-US" dirty="0" smtClean="0"/>
              <a:t>They </a:t>
            </a:r>
            <a:r>
              <a:rPr lang="en-US" dirty="0"/>
              <a:t>are also known as predictors, inputs or attributes. </a:t>
            </a:r>
          </a:p>
          <a:p>
            <a:pPr lvl="1"/>
            <a:r>
              <a:rPr lang="en-US" dirty="0" smtClean="0"/>
              <a:t>Feature </a:t>
            </a:r>
            <a:r>
              <a:rPr lang="en-US" dirty="0"/>
              <a:t>matrix: It is the collection of features, in case there are more than one. </a:t>
            </a:r>
          </a:p>
          <a:p>
            <a:pPr lvl="1"/>
            <a:r>
              <a:rPr lang="en-US" dirty="0" smtClean="0"/>
              <a:t>Feature </a:t>
            </a:r>
            <a:r>
              <a:rPr lang="en-US" dirty="0"/>
              <a:t>Names: It is the list of all the names of the features. </a:t>
            </a:r>
            <a:endParaRPr lang="en-US" dirty="0" smtClean="0"/>
          </a:p>
          <a:p>
            <a:pPr lvl="1"/>
            <a:r>
              <a:rPr lang="en-US" dirty="0" smtClean="0"/>
              <a:t>Response</a:t>
            </a:r>
            <a:r>
              <a:rPr lang="en-US" dirty="0"/>
              <a:t>: It is the output variable that basically depends upon the feature variables. They are also known as target, label or output. </a:t>
            </a:r>
            <a:endParaRPr lang="en-US" dirty="0" smtClean="0"/>
          </a:p>
          <a:p>
            <a:pPr lvl="1"/>
            <a:r>
              <a:rPr lang="en-US" dirty="0" smtClean="0"/>
              <a:t> </a:t>
            </a:r>
            <a:r>
              <a:rPr lang="en-US" dirty="0"/>
              <a:t>Response Vector: It is used to represent response column. </a:t>
            </a:r>
            <a:endParaRPr lang="en-IN" dirty="0"/>
          </a:p>
        </p:txBody>
      </p:sp>
    </p:spTree>
    <p:extLst>
      <p:ext uri="{BB962C8B-B14F-4D97-AF65-F5344CB8AC3E}">
        <p14:creationId xmlns:p14="http://schemas.microsoft.com/office/powerpoint/2010/main" val="12436525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554"/>
            <a:ext cx="10515600" cy="5715409"/>
          </a:xfrm>
        </p:spPr>
        <p:txBody>
          <a:bodyPr>
            <a:normAutofit lnSpcReduction="10000"/>
          </a:bodyPr>
          <a:lstStyle/>
          <a:p>
            <a:pPr marL="0" indent="0">
              <a:buNone/>
            </a:pPr>
            <a:r>
              <a:rPr lang="en-IN" dirty="0"/>
              <a:t>from </a:t>
            </a:r>
            <a:r>
              <a:rPr lang="en-IN" dirty="0" err="1"/>
              <a:t>sklearn.datasets</a:t>
            </a:r>
            <a:r>
              <a:rPr lang="en-IN" dirty="0"/>
              <a:t> import </a:t>
            </a:r>
            <a:r>
              <a:rPr lang="en-IN" dirty="0" err="1"/>
              <a:t>load_iris</a:t>
            </a:r>
            <a:r>
              <a:rPr lang="en-IN" dirty="0"/>
              <a:t> </a:t>
            </a:r>
            <a:endParaRPr lang="en-IN" dirty="0" smtClean="0"/>
          </a:p>
          <a:p>
            <a:pPr marL="0" indent="0">
              <a:buNone/>
            </a:pPr>
            <a:r>
              <a:rPr lang="en-IN" dirty="0" smtClean="0"/>
              <a:t>iris </a:t>
            </a:r>
            <a:r>
              <a:rPr lang="en-IN" dirty="0"/>
              <a:t>= </a:t>
            </a:r>
            <a:r>
              <a:rPr lang="en-IN" dirty="0" err="1"/>
              <a:t>load_iris</a:t>
            </a:r>
            <a:r>
              <a:rPr lang="en-IN" dirty="0"/>
              <a:t>() </a:t>
            </a:r>
            <a:endParaRPr lang="en-IN" dirty="0" smtClean="0"/>
          </a:p>
          <a:p>
            <a:pPr marL="0" indent="0">
              <a:buNone/>
            </a:pPr>
            <a:r>
              <a:rPr lang="en-IN" dirty="0" smtClean="0"/>
              <a:t>X </a:t>
            </a:r>
            <a:r>
              <a:rPr lang="en-IN" dirty="0"/>
              <a:t>= </a:t>
            </a:r>
            <a:r>
              <a:rPr lang="en-IN" dirty="0" err="1"/>
              <a:t>iris.data</a:t>
            </a:r>
            <a:r>
              <a:rPr lang="en-IN" dirty="0"/>
              <a:t> </a:t>
            </a:r>
            <a:endParaRPr lang="en-IN" dirty="0" smtClean="0"/>
          </a:p>
          <a:p>
            <a:pPr marL="0" indent="0">
              <a:buNone/>
            </a:pPr>
            <a:r>
              <a:rPr lang="en-IN" dirty="0" smtClean="0"/>
              <a:t>y </a:t>
            </a:r>
            <a:r>
              <a:rPr lang="en-IN" dirty="0"/>
              <a:t>= </a:t>
            </a:r>
            <a:r>
              <a:rPr lang="en-IN" dirty="0" err="1"/>
              <a:t>iris.target</a:t>
            </a:r>
            <a:r>
              <a:rPr lang="en-IN" dirty="0"/>
              <a:t> </a:t>
            </a:r>
            <a:endParaRPr lang="en-IN" dirty="0" smtClean="0"/>
          </a:p>
          <a:p>
            <a:pPr marL="0" indent="0">
              <a:buNone/>
            </a:pPr>
            <a:r>
              <a:rPr lang="en-IN" dirty="0" err="1" smtClean="0"/>
              <a:t>feature_names</a:t>
            </a:r>
            <a:r>
              <a:rPr lang="en-IN" dirty="0" smtClean="0"/>
              <a:t> </a:t>
            </a:r>
            <a:r>
              <a:rPr lang="en-IN" dirty="0"/>
              <a:t>= </a:t>
            </a:r>
            <a:r>
              <a:rPr lang="en-IN" dirty="0" err="1"/>
              <a:t>iris.feature_names</a:t>
            </a:r>
            <a:r>
              <a:rPr lang="en-IN" dirty="0"/>
              <a:t> </a:t>
            </a:r>
            <a:endParaRPr lang="en-IN" dirty="0" smtClean="0"/>
          </a:p>
          <a:p>
            <a:pPr marL="0" indent="0">
              <a:buNone/>
            </a:pPr>
            <a:r>
              <a:rPr lang="en-IN" dirty="0" err="1" smtClean="0"/>
              <a:t>target_names</a:t>
            </a:r>
            <a:r>
              <a:rPr lang="en-IN" dirty="0" smtClean="0"/>
              <a:t> </a:t>
            </a:r>
            <a:r>
              <a:rPr lang="en-IN" dirty="0"/>
              <a:t>= </a:t>
            </a:r>
            <a:r>
              <a:rPr lang="en-IN" dirty="0" err="1"/>
              <a:t>iris.target_names</a:t>
            </a:r>
            <a:r>
              <a:rPr lang="en-IN" dirty="0"/>
              <a:t> </a:t>
            </a:r>
            <a:endParaRPr lang="en-IN" dirty="0" smtClean="0"/>
          </a:p>
          <a:p>
            <a:pPr marL="0" indent="0">
              <a:buNone/>
            </a:pPr>
            <a:r>
              <a:rPr lang="en-IN" dirty="0" smtClean="0"/>
              <a:t>print</a:t>
            </a:r>
            <a:r>
              <a:rPr lang="en-IN" dirty="0"/>
              <a:t>("Feature names:", </a:t>
            </a:r>
            <a:r>
              <a:rPr lang="en-IN" dirty="0" err="1"/>
              <a:t>feature_names</a:t>
            </a:r>
            <a:r>
              <a:rPr lang="en-IN" dirty="0" smtClean="0"/>
              <a:t>)</a:t>
            </a:r>
          </a:p>
          <a:p>
            <a:pPr marL="0" indent="0">
              <a:buNone/>
            </a:pPr>
            <a:r>
              <a:rPr lang="en-US" dirty="0"/>
              <a:t>print("Target names:", </a:t>
            </a:r>
            <a:r>
              <a:rPr lang="en-US" dirty="0" err="1"/>
              <a:t>target_names</a:t>
            </a:r>
            <a:r>
              <a:rPr lang="en-US" dirty="0" smtClean="0"/>
              <a:t>)</a:t>
            </a:r>
          </a:p>
          <a:p>
            <a:endParaRPr lang="en-US" dirty="0"/>
          </a:p>
          <a:p>
            <a:r>
              <a:rPr lang="en-IN" dirty="0" smtClean="0"/>
              <a:t>Feature </a:t>
            </a:r>
            <a:r>
              <a:rPr lang="en-IN" dirty="0"/>
              <a:t>names: ['sepal length (cm)', 'sepal width (cm)', 'petal length (cm)', 'petal width (cm)'] </a:t>
            </a:r>
            <a:endParaRPr lang="en-IN" dirty="0" smtClean="0"/>
          </a:p>
          <a:p>
            <a:r>
              <a:rPr lang="en-IN" dirty="0" smtClean="0"/>
              <a:t>Target </a:t>
            </a:r>
            <a:r>
              <a:rPr lang="en-IN" dirty="0"/>
              <a:t>names: ['</a:t>
            </a:r>
            <a:r>
              <a:rPr lang="en-IN" dirty="0" err="1"/>
              <a:t>setosa</a:t>
            </a:r>
            <a:r>
              <a:rPr lang="en-IN" dirty="0"/>
              <a:t>' 'versicolor' '</a:t>
            </a:r>
            <a:r>
              <a:rPr lang="en-IN" dirty="0" err="1"/>
              <a:t>virginica</a:t>
            </a:r>
            <a:r>
              <a:rPr lang="en-IN" dirty="0"/>
              <a:t>'] </a:t>
            </a:r>
          </a:p>
        </p:txBody>
      </p:sp>
    </p:spTree>
    <p:extLst>
      <p:ext uri="{BB962C8B-B14F-4D97-AF65-F5344CB8AC3E}">
        <p14:creationId xmlns:p14="http://schemas.microsoft.com/office/powerpoint/2010/main" val="1802574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Splitting the dataset</a:t>
            </a:r>
          </a:p>
        </p:txBody>
      </p:sp>
      <p:sp>
        <p:nvSpPr>
          <p:cNvPr id="3" name="Content Placeholder 2"/>
          <p:cNvSpPr>
            <a:spLocks noGrp="1"/>
          </p:cNvSpPr>
          <p:nvPr>
            <p:ph idx="1"/>
          </p:nvPr>
        </p:nvSpPr>
        <p:spPr/>
        <p:txBody>
          <a:bodyPr>
            <a:normAutofit lnSpcReduction="10000"/>
          </a:bodyPr>
          <a:lstStyle/>
          <a:p>
            <a:pPr marL="0" indent="0">
              <a:buNone/>
            </a:pPr>
            <a:r>
              <a:rPr lang="en-IN" dirty="0"/>
              <a:t>X = </a:t>
            </a:r>
            <a:r>
              <a:rPr lang="en-IN" dirty="0" err="1"/>
              <a:t>iris.data</a:t>
            </a:r>
            <a:r>
              <a:rPr lang="en-IN" dirty="0"/>
              <a:t> </a:t>
            </a:r>
            <a:endParaRPr lang="en-IN" dirty="0" smtClean="0"/>
          </a:p>
          <a:p>
            <a:pPr marL="0" indent="0">
              <a:buNone/>
            </a:pPr>
            <a:r>
              <a:rPr lang="en-IN" dirty="0" smtClean="0"/>
              <a:t>y </a:t>
            </a:r>
            <a:r>
              <a:rPr lang="en-IN" dirty="0"/>
              <a:t>= </a:t>
            </a:r>
            <a:r>
              <a:rPr lang="en-IN" dirty="0" err="1"/>
              <a:t>iris.target</a:t>
            </a:r>
            <a:r>
              <a:rPr lang="en-IN" dirty="0"/>
              <a:t> </a:t>
            </a:r>
            <a:endParaRPr lang="en-IN" dirty="0" smtClean="0"/>
          </a:p>
          <a:p>
            <a:pPr marL="0" indent="0">
              <a:buNone/>
            </a:pPr>
            <a:r>
              <a:rPr lang="en-IN" dirty="0" smtClean="0"/>
              <a:t>from </a:t>
            </a:r>
            <a:r>
              <a:rPr lang="en-IN" dirty="0" err="1"/>
              <a:t>sklearn.model_selection</a:t>
            </a:r>
            <a:r>
              <a:rPr lang="en-IN" dirty="0"/>
              <a:t> import </a:t>
            </a:r>
            <a:r>
              <a:rPr lang="en-IN" dirty="0" err="1"/>
              <a:t>train_test_split</a:t>
            </a:r>
            <a:r>
              <a:rPr lang="en-IN" dirty="0"/>
              <a:t> </a:t>
            </a:r>
            <a:endParaRPr lang="en-IN" dirty="0" smtClean="0"/>
          </a:p>
          <a:p>
            <a:pPr marL="0" indent="0">
              <a:buNone/>
            </a:pPr>
            <a:r>
              <a:rPr lang="en-IN" dirty="0" err="1" smtClean="0"/>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=0.3, </a:t>
            </a:r>
            <a:r>
              <a:rPr lang="en-IN" dirty="0" err="1"/>
              <a:t>random_state</a:t>
            </a:r>
            <a:r>
              <a:rPr lang="en-IN" dirty="0"/>
              <a:t>=1) </a:t>
            </a:r>
            <a:endParaRPr lang="en-IN" dirty="0" smtClean="0"/>
          </a:p>
          <a:p>
            <a:pPr marL="0" indent="0">
              <a:buNone/>
            </a:pPr>
            <a:r>
              <a:rPr lang="en-IN" dirty="0" smtClean="0"/>
              <a:t>print(</a:t>
            </a:r>
            <a:r>
              <a:rPr lang="en-IN" dirty="0" err="1" smtClean="0"/>
              <a:t>X_train.shape</a:t>
            </a:r>
            <a:r>
              <a:rPr lang="en-IN" dirty="0"/>
              <a:t>) </a:t>
            </a:r>
            <a:endParaRPr lang="en-IN" dirty="0" smtClean="0"/>
          </a:p>
          <a:p>
            <a:pPr marL="0" indent="0">
              <a:buNone/>
            </a:pPr>
            <a:r>
              <a:rPr lang="en-IN" dirty="0" smtClean="0"/>
              <a:t>print(</a:t>
            </a:r>
            <a:r>
              <a:rPr lang="en-IN" dirty="0" err="1" smtClean="0"/>
              <a:t>X_test.shape</a:t>
            </a:r>
            <a:r>
              <a:rPr lang="en-IN" dirty="0"/>
              <a:t>) </a:t>
            </a:r>
            <a:endParaRPr lang="en-IN" dirty="0" smtClean="0"/>
          </a:p>
          <a:p>
            <a:pPr marL="0" indent="0">
              <a:buNone/>
            </a:pPr>
            <a:r>
              <a:rPr lang="en-IN" dirty="0" smtClean="0"/>
              <a:t>print(</a:t>
            </a:r>
            <a:r>
              <a:rPr lang="en-IN" dirty="0" err="1" smtClean="0"/>
              <a:t>y_train.shape</a:t>
            </a:r>
            <a:r>
              <a:rPr lang="en-IN" dirty="0"/>
              <a:t>) </a:t>
            </a:r>
            <a:endParaRPr lang="en-IN" dirty="0" smtClean="0"/>
          </a:p>
          <a:p>
            <a:pPr marL="0" indent="0">
              <a:buNone/>
            </a:pPr>
            <a:r>
              <a:rPr lang="en-IN" dirty="0" smtClean="0"/>
              <a:t>print(</a:t>
            </a:r>
            <a:r>
              <a:rPr lang="en-IN" dirty="0" err="1" smtClean="0"/>
              <a:t>y_test.shape</a:t>
            </a:r>
            <a:r>
              <a:rPr lang="en-IN" dirty="0"/>
              <a:t>) </a:t>
            </a:r>
          </a:p>
        </p:txBody>
      </p:sp>
      <p:sp>
        <p:nvSpPr>
          <p:cNvPr id="4" name="Rectangle 3"/>
          <p:cNvSpPr/>
          <p:nvPr/>
        </p:nvSpPr>
        <p:spPr>
          <a:xfrm>
            <a:off x="8481611" y="4794459"/>
            <a:ext cx="2108012" cy="1200329"/>
          </a:xfrm>
          <a:prstGeom prst="rect">
            <a:avLst/>
          </a:prstGeom>
        </p:spPr>
        <p:txBody>
          <a:bodyPr wrap="square">
            <a:spAutoFit/>
          </a:bodyPr>
          <a:lstStyle/>
          <a:p>
            <a:r>
              <a:rPr lang="en-IN" dirty="0"/>
              <a:t>(105, 4) </a:t>
            </a:r>
            <a:endParaRPr lang="en-IN" dirty="0" smtClean="0"/>
          </a:p>
          <a:p>
            <a:r>
              <a:rPr lang="en-IN" dirty="0" smtClean="0"/>
              <a:t>(</a:t>
            </a:r>
            <a:r>
              <a:rPr lang="en-IN" dirty="0"/>
              <a:t>45, 4) </a:t>
            </a:r>
            <a:endParaRPr lang="en-IN" dirty="0" smtClean="0"/>
          </a:p>
          <a:p>
            <a:r>
              <a:rPr lang="en-IN" dirty="0" smtClean="0"/>
              <a:t>(</a:t>
            </a:r>
            <a:r>
              <a:rPr lang="en-IN" dirty="0"/>
              <a:t>105,) </a:t>
            </a:r>
            <a:endParaRPr lang="en-IN" dirty="0" smtClean="0"/>
          </a:p>
          <a:p>
            <a:r>
              <a:rPr lang="en-IN" dirty="0" smtClean="0"/>
              <a:t>(</a:t>
            </a:r>
            <a:r>
              <a:rPr lang="en-IN" dirty="0"/>
              <a:t>45,)</a:t>
            </a:r>
          </a:p>
        </p:txBody>
      </p:sp>
    </p:spTree>
    <p:extLst>
      <p:ext uri="{BB962C8B-B14F-4D97-AF65-F5344CB8AC3E}">
        <p14:creationId xmlns:p14="http://schemas.microsoft.com/office/powerpoint/2010/main" val="3504603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and Prediction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from </a:t>
            </a:r>
            <a:r>
              <a:rPr lang="en-IN" dirty="0" err="1"/>
              <a:t>sklearn.neighbors</a:t>
            </a:r>
            <a:r>
              <a:rPr lang="en-IN" dirty="0"/>
              <a:t> import </a:t>
            </a:r>
            <a:r>
              <a:rPr lang="en-IN" dirty="0" err="1" smtClean="0"/>
              <a:t>KNeighborsClassifier</a:t>
            </a:r>
            <a:endParaRPr lang="en-IN" dirty="0" smtClean="0"/>
          </a:p>
          <a:p>
            <a:pPr marL="0" indent="0">
              <a:buNone/>
            </a:pPr>
            <a:r>
              <a:rPr lang="en-IN" dirty="0" err="1"/>
              <a:t>classifier_knn</a:t>
            </a:r>
            <a:r>
              <a:rPr lang="en-IN" dirty="0"/>
              <a:t> = </a:t>
            </a:r>
            <a:r>
              <a:rPr lang="en-IN" dirty="0" err="1"/>
              <a:t>KNeighborsClassifier</a:t>
            </a:r>
            <a:r>
              <a:rPr lang="en-IN" dirty="0"/>
              <a:t>(</a:t>
            </a:r>
            <a:r>
              <a:rPr lang="en-IN" dirty="0" err="1"/>
              <a:t>n_neighbors</a:t>
            </a:r>
            <a:r>
              <a:rPr lang="en-IN" dirty="0"/>
              <a:t>=3</a:t>
            </a:r>
            <a:r>
              <a:rPr lang="en-IN" dirty="0" smtClean="0"/>
              <a:t>)</a:t>
            </a:r>
          </a:p>
          <a:p>
            <a:pPr marL="0" indent="0">
              <a:buNone/>
            </a:pPr>
            <a:r>
              <a:rPr lang="en-IN" dirty="0" err="1"/>
              <a:t>classifier_knn.fit</a:t>
            </a:r>
            <a:r>
              <a:rPr lang="en-IN" dirty="0"/>
              <a:t>(</a:t>
            </a:r>
            <a:r>
              <a:rPr lang="en-IN" dirty="0" err="1"/>
              <a:t>X_train</a:t>
            </a:r>
            <a:r>
              <a:rPr lang="en-IN" dirty="0"/>
              <a:t>, </a:t>
            </a:r>
            <a:r>
              <a:rPr lang="en-IN" dirty="0" err="1"/>
              <a:t>y_train</a:t>
            </a:r>
            <a:r>
              <a:rPr lang="en-IN" dirty="0"/>
              <a:t>) </a:t>
            </a:r>
            <a:endParaRPr lang="en-IN" dirty="0" smtClean="0"/>
          </a:p>
          <a:p>
            <a:pPr marL="0" indent="0">
              <a:buNone/>
            </a:pPr>
            <a:r>
              <a:rPr lang="en-IN" dirty="0" err="1" smtClean="0"/>
              <a:t>y_pred</a:t>
            </a:r>
            <a:r>
              <a:rPr lang="en-IN" dirty="0" smtClean="0"/>
              <a:t> </a:t>
            </a:r>
            <a:r>
              <a:rPr lang="en-IN" dirty="0"/>
              <a:t>= </a:t>
            </a:r>
            <a:r>
              <a:rPr lang="en-IN" dirty="0" err="1"/>
              <a:t>classifier_knn.predict</a:t>
            </a:r>
            <a:r>
              <a:rPr lang="en-IN" dirty="0"/>
              <a:t>(</a:t>
            </a:r>
            <a:r>
              <a:rPr lang="en-IN" dirty="0" err="1"/>
              <a:t>X_test</a:t>
            </a:r>
            <a:r>
              <a:rPr lang="en-IN" dirty="0" smtClean="0"/>
              <a:t>)</a:t>
            </a:r>
          </a:p>
          <a:p>
            <a:pPr marL="0" indent="0">
              <a:buNone/>
            </a:pPr>
            <a:endParaRPr lang="en-IN" dirty="0"/>
          </a:p>
          <a:p>
            <a:pPr marL="0" indent="0">
              <a:buNone/>
            </a:pPr>
            <a:r>
              <a:rPr lang="en-IN" dirty="0"/>
              <a:t>from </a:t>
            </a:r>
            <a:r>
              <a:rPr lang="en-IN" dirty="0" err="1"/>
              <a:t>sklearn.linear_model</a:t>
            </a:r>
            <a:r>
              <a:rPr lang="en-IN" dirty="0"/>
              <a:t> import </a:t>
            </a:r>
            <a:r>
              <a:rPr lang="en-IN" dirty="0" err="1" smtClean="0"/>
              <a:t>LinearRegression</a:t>
            </a:r>
            <a:endParaRPr lang="en-IN" dirty="0" smtClean="0"/>
          </a:p>
          <a:p>
            <a:pPr marL="0" indent="0">
              <a:buNone/>
            </a:pPr>
            <a:r>
              <a:rPr lang="en-IN" dirty="0"/>
              <a:t>model = </a:t>
            </a:r>
            <a:r>
              <a:rPr lang="en-IN" dirty="0" err="1"/>
              <a:t>LinearRegression</a:t>
            </a:r>
            <a:r>
              <a:rPr lang="en-IN" dirty="0"/>
              <a:t>(</a:t>
            </a:r>
            <a:r>
              <a:rPr lang="en-IN" dirty="0" err="1"/>
              <a:t>fit_intercept</a:t>
            </a:r>
            <a:r>
              <a:rPr lang="en-IN" dirty="0"/>
              <a:t>=True) </a:t>
            </a:r>
            <a:endParaRPr lang="en-IN" dirty="0" smtClean="0"/>
          </a:p>
          <a:p>
            <a:pPr marL="0" indent="0">
              <a:buNone/>
            </a:pPr>
            <a:r>
              <a:rPr lang="en-IN" dirty="0" err="1" smtClean="0"/>
              <a:t>model.fit</a:t>
            </a:r>
            <a:r>
              <a:rPr lang="en-IN" dirty="0" smtClean="0"/>
              <a:t>(</a:t>
            </a:r>
            <a:r>
              <a:rPr lang="en-IN" dirty="0" err="1" smtClean="0"/>
              <a:t>X_train</a:t>
            </a:r>
            <a:r>
              <a:rPr lang="en-IN" dirty="0" smtClean="0"/>
              <a:t>, </a:t>
            </a:r>
            <a:r>
              <a:rPr lang="en-IN" dirty="0" err="1" smtClean="0"/>
              <a:t>y_train</a:t>
            </a:r>
            <a:r>
              <a:rPr lang="en-IN" dirty="0" smtClean="0"/>
              <a:t>)</a:t>
            </a:r>
          </a:p>
          <a:p>
            <a:pPr marL="0" indent="0">
              <a:buNone/>
            </a:pPr>
            <a:r>
              <a:rPr lang="en-IN" dirty="0" err="1"/>
              <a:t>y_pred</a:t>
            </a:r>
            <a:r>
              <a:rPr lang="en-IN" dirty="0"/>
              <a:t> = </a:t>
            </a:r>
            <a:r>
              <a:rPr lang="en-IN" dirty="0" err="1"/>
              <a:t>classifier_knn.predict</a:t>
            </a:r>
            <a:r>
              <a:rPr lang="en-IN" dirty="0"/>
              <a:t>(</a:t>
            </a:r>
            <a:r>
              <a:rPr lang="en-IN" dirty="0" err="1"/>
              <a:t>X_test</a:t>
            </a:r>
            <a:r>
              <a:rPr lang="en-IN" dirty="0"/>
              <a:t>)</a:t>
            </a:r>
          </a:p>
          <a:p>
            <a:pPr marL="0" indent="0">
              <a:buNone/>
            </a:pPr>
            <a:endParaRPr lang="en-IN" dirty="0"/>
          </a:p>
        </p:txBody>
      </p:sp>
    </p:spTree>
    <p:extLst>
      <p:ext uri="{BB962C8B-B14F-4D97-AF65-F5344CB8AC3E}">
        <p14:creationId xmlns:p14="http://schemas.microsoft.com/office/powerpoint/2010/main" val="235705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for Array Creation</a:t>
            </a:r>
            <a:endParaRPr lang="en-IN" dirty="0"/>
          </a:p>
        </p:txBody>
      </p:sp>
      <p:sp>
        <p:nvSpPr>
          <p:cNvPr id="3" name="Content Placeholder 2"/>
          <p:cNvSpPr>
            <a:spLocks noGrp="1"/>
          </p:cNvSpPr>
          <p:nvPr>
            <p:ph idx="1"/>
          </p:nvPr>
        </p:nvSpPr>
        <p:spPr/>
        <p:txBody>
          <a:bodyPr/>
          <a:lstStyle/>
          <a:p>
            <a:r>
              <a:rPr lang="en-IN" dirty="0" err="1" smtClean="0"/>
              <a:t>arange</a:t>
            </a:r>
            <a:r>
              <a:rPr lang="en-IN" dirty="0" smtClean="0"/>
              <a:t>() for array creation</a:t>
            </a:r>
          </a:p>
          <a:p>
            <a:pPr marL="0" indent="0">
              <a:buNone/>
            </a:pPr>
            <a:r>
              <a:rPr lang="en-IN" dirty="0" smtClean="0"/>
              <a:t>	</a:t>
            </a:r>
            <a:r>
              <a:rPr lang="en-IN" dirty="0" err="1" smtClean="0"/>
              <a:t>np.arange</a:t>
            </a:r>
            <a:r>
              <a:rPr lang="en-IN" dirty="0" smtClean="0"/>
              <a:t>(4):</a:t>
            </a:r>
          </a:p>
          <a:p>
            <a:pPr marL="0" lvl="0" indent="0">
              <a:buNone/>
            </a:pPr>
            <a:r>
              <a:rPr lang="en-US" altLang="en-US" dirty="0" smtClean="0">
                <a:solidFill>
                  <a:srgbClr val="000000"/>
                </a:solidFill>
                <a:latin typeface="Courier New" panose="02070309020205020404" pitchFamily="49" charset="0"/>
                <a:cs typeface="Courier New" panose="02070309020205020404" pitchFamily="49" charset="0"/>
              </a:rPr>
              <a:t>	array</a:t>
            </a:r>
            <a:r>
              <a:rPr lang="en-US" altLang="en-US" dirty="0">
                <a:solidFill>
                  <a:srgbClr val="000000"/>
                </a:solidFill>
                <a:latin typeface="Courier New" panose="02070309020205020404" pitchFamily="49" charset="0"/>
                <a:cs typeface="Courier New" panose="02070309020205020404" pitchFamily="49" charset="0"/>
              </a:rPr>
              <a:t>([0, 1, 2, 3])</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r>
              <a:rPr lang="en-IN" dirty="0" smtClean="0"/>
              <a:t>Array creating zeros</a:t>
            </a:r>
          </a:p>
          <a:p>
            <a:pPr marL="0" indent="0">
              <a:buNone/>
            </a:pPr>
            <a:r>
              <a:rPr lang="en-IN" dirty="0"/>
              <a:t>	</a:t>
            </a:r>
            <a:r>
              <a:rPr lang="en-IN" dirty="0" err="1" smtClean="0"/>
              <a:t>np.zeros</a:t>
            </a:r>
            <a:r>
              <a:rPr lang="en-IN" dirty="0" smtClean="0"/>
              <a:t>((3,2))</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array([[0., 0.],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0., 0.],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0., 0.]])</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smtClean="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4313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SVM, Naïve Bayesian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from </a:t>
            </a:r>
            <a:r>
              <a:rPr lang="en-IN" dirty="0" err="1"/>
              <a:t>sklearn.svm</a:t>
            </a:r>
            <a:r>
              <a:rPr lang="en-IN" dirty="0"/>
              <a:t> import SVC </a:t>
            </a:r>
          </a:p>
          <a:p>
            <a:pPr marL="0" indent="0">
              <a:buNone/>
            </a:pPr>
            <a:r>
              <a:rPr lang="en-IN" dirty="0" err="1" smtClean="0"/>
              <a:t>SVCClf</a:t>
            </a:r>
            <a:r>
              <a:rPr lang="en-IN" dirty="0" smtClean="0"/>
              <a:t> </a:t>
            </a:r>
            <a:r>
              <a:rPr lang="en-IN" dirty="0"/>
              <a:t>= SVC(kernel='</a:t>
            </a:r>
            <a:r>
              <a:rPr lang="en-IN" dirty="0" err="1"/>
              <a:t>linear',gamma</a:t>
            </a:r>
            <a:r>
              <a:rPr lang="en-IN" dirty="0"/>
              <a:t>='scale', shrinking=False,) </a:t>
            </a:r>
            <a:r>
              <a:rPr lang="en-IN" dirty="0" err="1" smtClean="0"/>
              <a:t>SVCClf.fit</a:t>
            </a:r>
            <a:r>
              <a:rPr lang="en-IN" dirty="0" smtClean="0"/>
              <a:t>(</a:t>
            </a:r>
            <a:r>
              <a:rPr lang="en-IN" dirty="0" err="1" smtClean="0"/>
              <a:t>X_train</a:t>
            </a:r>
            <a:r>
              <a:rPr lang="en-IN" dirty="0" smtClean="0"/>
              <a:t>, </a:t>
            </a:r>
            <a:r>
              <a:rPr lang="en-IN" dirty="0" err="1" smtClean="0"/>
              <a:t>y_train</a:t>
            </a:r>
            <a:r>
              <a:rPr lang="en-IN" dirty="0" smtClean="0"/>
              <a:t>)</a:t>
            </a:r>
          </a:p>
          <a:p>
            <a:pPr marL="0" indent="0">
              <a:buNone/>
            </a:pPr>
            <a:r>
              <a:rPr lang="en-IN" dirty="0" err="1" smtClean="0"/>
              <a:t>y_pred</a:t>
            </a:r>
            <a:r>
              <a:rPr lang="en-IN" dirty="0" smtClean="0"/>
              <a:t>=</a:t>
            </a:r>
            <a:r>
              <a:rPr lang="en-IN" dirty="0" err="1" smtClean="0"/>
              <a:t>SVCClf.predict</a:t>
            </a:r>
            <a:r>
              <a:rPr lang="en-IN" dirty="0" smtClean="0"/>
              <a:t>(</a:t>
            </a:r>
            <a:r>
              <a:rPr lang="en-IN" dirty="0" err="1" smtClean="0"/>
              <a:t>X_test</a:t>
            </a:r>
            <a:r>
              <a:rPr lang="en-IN" dirty="0" smtClean="0"/>
              <a:t>)</a:t>
            </a:r>
          </a:p>
          <a:p>
            <a:pPr marL="0" indent="0">
              <a:buNone/>
            </a:pPr>
            <a:endParaRPr lang="en-IN" dirty="0"/>
          </a:p>
          <a:p>
            <a:pPr marL="0" indent="0">
              <a:buNone/>
            </a:pPr>
            <a:r>
              <a:rPr lang="en-IN" dirty="0"/>
              <a:t>from </a:t>
            </a:r>
            <a:r>
              <a:rPr lang="en-IN" dirty="0" err="1"/>
              <a:t>sklearn.naive_bayes</a:t>
            </a:r>
            <a:r>
              <a:rPr lang="en-IN" dirty="0"/>
              <a:t> import </a:t>
            </a:r>
            <a:r>
              <a:rPr lang="en-IN" dirty="0" err="1"/>
              <a:t>GaussianNB</a:t>
            </a:r>
            <a:r>
              <a:rPr lang="en-IN" dirty="0"/>
              <a:t> </a:t>
            </a:r>
            <a:endParaRPr lang="en-IN" dirty="0" smtClean="0"/>
          </a:p>
          <a:p>
            <a:pPr marL="0" indent="0">
              <a:buNone/>
            </a:pPr>
            <a:r>
              <a:rPr lang="en-IN" dirty="0" err="1" smtClean="0"/>
              <a:t>GNBclf</a:t>
            </a:r>
            <a:r>
              <a:rPr lang="en-IN" dirty="0" smtClean="0"/>
              <a:t> </a:t>
            </a:r>
            <a:r>
              <a:rPr lang="en-IN" dirty="0"/>
              <a:t>= </a:t>
            </a:r>
            <a:r>
              <a:rPr lang="en-IN" dirty="0" err="1"/>
              <a:t>GaussianNB</a:t>
            </a:r>
            <a:r>
              <a:rPr lang="en-IN" dirty="0"/>
              <a:t>() </a:t>
            </a:r>
            <a:endParaRPr lang="en-IN" dirty="0" smtClean="0"/>
          </a:p>
          <a:p>
            <a:pPr marL="0" indent="0">
              <a:buNone/>
            </a:pPr>
            <a:r>
              <a:rPr lang="en-IN" dirty="0" err="1" smtClean="0"/>
              <a:t>GNBclf.fit</a:t>
            </a:r>
            <a:r>
              <a:rPr lang="en-IN" dirty="0" smtClean="0"/>
              <a:t>(</a:t>
            </a:r>
            <a:r>
              <a:rPr lang="en-IN" dirty="0" err="1" smtClean="0"/>
              <a:t>X_train</a:t>
            </a:r>
            <a:r>
              <a:rPr lang="en-IN" dirty="0" smtClean="0"/>
              <a:t>, </a:t>
            </a:r>
            <a:r>
              <a:rPr lang="en-IN" dirty="0" err="1" smtClean="0"/>
              <a:t>y_train</a:t>
            </a:r>
            <a:r>
              <a:rPr lang="en-IN" dirty="0" smtClean="0"/>
              <a:t>)</a:t>
            </a:r>
          </a:p>
          <a:p>
            <a:pPr marL="0" indent="0">
              <a:buNone/>
            </a:pPr>
            <a:r>
              <a:rPr lang="en-IN" dirty="0" err="1" smtClean="0"/>
              <a:t>y_pred</a:t>
            </a:r>
            <a:r>
              <a:rPr lang="en-IN" dirty="0" smtClean="0"/>
              <a:t>=</a:t>
            </a:r>
            <a:r>
              <a:rPr lang="en-IN" dirty="0" err="1" smtClean="0"/>
              <a:t>GNBclf.predict</a:t>
            </a:r>
            <a:r>
              <a:rPr lang="en-IN" dirty="0" smtClean="0"/>
              <a:t>(</a:t>
            </a:r>
            <a:r>
              <a:rPr lang="en-IN" dirty="0" err="1" smtClean="0"/>
              <a:t>X_test</a:t>
            </a:r>
            <a:r>
              <a:rPr lang="en-IN" dirty="0"/>
              <a:t>)</a:t>
            </a:r>
          </a:p>
          <a:p>
            <a:pPr marL="0" indent="0">
              <a:buNone/>
            </a:pPr>
            <a:endParaRPr lang="en-IN" dirty="0"/>
          </a:p>
        </p:txBody>
      </p:sp>
    </p:spTree>
    <p:extLst>
      <p:ext uri="{BB962C8B-B14F-4D97-AF65-F5344CB8AC3E}">
        <p14:creationId xmlns:p14="http://schemas.microsoft.com/office/powerpoint/2010/main" val="2647381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 Random Forest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=0.3, </a:t>
            </a:r>
            <a:r>
              <a:rPr lang="en-IN" dirty="0" err="1"/>
              <a:t>random_state</a:t>
            </a:r>
            <a:r>
              <a:rPr lang="en-IN" dirty="0"/>
              <a:t>=1) </a:t>
            </a:r>
            <a:endParaRPr lang="en-IN" dirty="0" smtClean="0"/>
          </a:p>
          <a:p>
            <a:pPr marL="0" indent="0">
              <a:buNone/>
            </a:pPr>
            <a:r>
              <a:rPr lang="en-IN" dirty="0" err="1" smtClean="0"/>
              <a:t>DTclf</a:t>
            </a:r>
            <a:r>
              <a:rPr lang="en-IN" dirty="0" smtClean="0"/>
              <a:t> </a:t>
            </a:r>
            <a:r>
              <a:rPr lang="en-IN" dirty="0"/>
              <a:t>= </a:t>
            </a:r>
            <a:r>
              <a:rPr lang="en-IN" dirty="0" err="1"/>
              <a:t>tree.DecisionTreeClassifier</a:t>
            </a:r>
            <a:r>
              <a:rPr lang="en-IN" dirty="0"/>
              <a:t>() </a:t>
            </a:r>
            <a:endParaRPr lang="en-IN" dirty="0" smtClean="0"/>
          </a:p>
          <a:p>
            <a:pPr marL="0" indent="0">
              <a:buNone/>
            </a:pPr>
            <a:r>
              <a:rPr lang="en-IN" dirty="0" err="1" smtClean="0"/>
              <a:t>DTclf.fit</a:t>
            </a:r>
            <a:r>
              <a:rPr lang="en-IN" dirty="0" smtClean="0"/>
              <a:t>(</a:t>
            </a:r>
            <a:r>
              <a:rPr lang="en-IN" dirty="0" err="1" smtClean="0"/>
              <a:t>X_train,y_train</a:t>
            </a:r>
            <a:r>
              <a:rPr lang="en-IN" dirty="0" smtClean="0"/>
              <a:t>) </a:t>
            </a:r>
          </a:p>
          <a:p>
            <a:pPr marL="0" indent="0">
              <a:buNone/>
            </a:pPr>
            <a:r>
              <a:rPr lang="en-IN" dirty="0" err="1" smtClean="0"/>
              <a:t>y_pred</a:t>
            </a:r>
            <a:r>
              <a:rPr lang="en-IN" dirty="0" smtClean="0"/>
              <a:t>=</a:t>
            </a:r>
            <a:r>
              <a:rPr lang="en-IN" dirty="0" err="1" smtClean="0"/>
              <a:t>DTclf.predict</a:t>
            </a:r>
            <a:r>
              <a:rPr lang="en-IN" dirty="0" smtClean="0"/>
              <a:t>(</a:t>
            </a:r>
            <a:r>
              <a:rPr lang="en-IN" dirty="0" err="1" smtClean="0"/>
              <a:t>x_test</a:t>
            </a:r>
            <a:r>
              <a:rPr lang="en-IN" dirty="0" smtClean="0"/>
              <a:t>)</a:t>
            </a:r>
          </a:p>
          <a:p>
            <a:pPr marL="0" indent="0">
              <a:buNone/>
            </a:pPr>
            <a:endParaRPr lang="en-IN" dirty="0"/>
          </a:p>
          <a:p>
            <a:pPr marL="0" indent="0">
              <a:buNone/>
            </a:pP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=0.30) </a:t>
            </a:r>
            <a:r>
              <a:rPr lang="en-IN" dirty="0" err="1"/>
              <a:t>RFclf</a:t>
            </a:r>
            <a:r>
              <a:rPr lang="en-IN" dirty="0"/>
              <a:t> = </a:t>
            </a:r>
            <a:r>
              <a:rPr lang="en-IN" dirty="0" err="1"/>
              <a:t>RandomForestClassifier</a:t>
            </a:r>
            <a:r>
              <a:rPr lang="en-IN" dirty="0"/>
              <a:t>(</a:t>
            </a:r>
            <a:r>
              <a:rPr lang="en-IN" dirty="0" err="1"/>
              <a:t>n_estimators</a:t>
            </a:r>
            <a:r>
              <a:rPr lang="en-IN" dirty="0"/>
              <a:t>=50) </a:t>
            </a:r>
            <a:endParaRPr lang="en-IN" dirty="0" smtClean="0"/>
          </a:p>
          <a:p>
            <a:pPr marL="0" indent="0">
              <a:buNone/>
            </a:pPr>
            <a:r>
              <a:rPr lang="en-IN" dirty="0" err="1" smtClean="0"/>
              <a:t>RFclf.fit</a:t>
            </a:r>
            <a:r>
              <a:rPr lang="en-IN" dirty="0" smtClean="0"/>
              <a:t>(</a:t>
            </a:r>
            <a:r>
              <a:rPr lang="en-IN" dirty="0" err="1" smtClean="0"/>
              <a:t>X_train</a:t>
            </a:r>
            <a:r>
              <a:rPr lang="en-IN" dirty="0"/>
              <a:t>, </a:t>
            </a:r>
            <a:r>
              <a:rPr lang="en-IN" dirty="0" err="1"/>
              <a:t>y_train</a:t>
            </a:r>
            <a:r>
              <a:rPr lang="en-IN" dirty="0"/>
              <a:t>) </a:t>
            </a:r>
            <a:endParaRPr lang="en-IN" dirty="0" smtClean="0"/>
          </a:p>
          <a:p>
            <a:pPr marL="0" indent="0">
              <a:buNone/>
            </a:pPr>
            <a:r>
              <a:rPr lang="en-IN" dirty="0" err="1" smtClean="0"/>
              <a:t>y_pred</a:t>
            </a:r>
            <a:r>
              <a:rPr lang="en-IN" dirty="0" smtClean="0"/>
              <a:t> </a:t>
            </a:r>
            <a:r>
              <a:rPr lang="en-IN" dirty="0"/>
              <a:t>= </a:t>
            </a:r>
            <a:r>
              <a:rPr lang="en-IN" dirty="0" err="1"/>
              <a:t>RFclf.predict</a:t>
            </a:r>
            <a:r>
              <a:rPr lang="en-IN" dirty="0"/>
              <a:t>(</a:t>
            </a:r>
            <a:r>
              <a:rPr lang="en-IN" dirty="0" err="1"/>
              <a:t>X_test</a:t>
            </a:r>
            <a:r>
              <a:rPr lang="en-IN" dirty="0"/>
              <a:t>)</a:t>
            </a:r>
            <a:endParaRPr lang="en-IN" dirty="0" smtClean="0"/>
          </a:p>
        </p:txBody>
      </p:sp>
    </p:spTree>
    <p:extLst>
      <p:ext uri="{BB962C8B-B14F-4D97-AF65-F5344CB8AC3E}">
        <p14:creationId xmlns:p14="http://schemas.microsoft.com/office/powerpoint/2010/main" val="2265689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006" y="296096"/>
            <a:ext cx="10515600" cy="732155"/>
          </a:xfrm>
        </p:spPr>
        <p:txBody>
          <a:bodyPr/>
          <a:lstStyle/>
          <a:p>
            <a:r>
              <a:rPr lang="en-IN" dirty="0" smtClean="0"/>
              <a:t>Metrics for Evaluation</a:t>
            </a:r>
            <a:endParaRPr lang="en-IN" dirty="0"/>
          </a:p>
        </p:txBody>
      </p:sp>
      <p:sp>
        <p:nvSpPr>
          <p:cNvPr id="3" name="Content Placeholder 2"/>
          <p:cNvSpPr>
            <a:spLocks noGrp="1"/>
          </p:cNvSpPr>
          <p:nvPr>
            <p:ph idx="1"/>
          </p:nvPr>
        </p:nvSpPr>
        <p:spPr>
          <a:xfrm>
            <a:off x="838200" y="1097280"/>
            <a:ext cx="10233212" cy="5097100"/>
          </a:xfrm>
        </p:spPr>
        <p:txBody>
          <a:bodyPr/>
          <a:lstStyle/>
          <a:p>
            <a:pPr marL="0" indent="0">
              <a:buNone/>
            </a:pPr>
            <a:r>
              <a:rPr lang="en-IN" dirty="0"/>
              <a:t>from </a:t>
            </a:r>
            <a:r>
              <a:rPr lang="en-IN" dirty="0" err="1"/>
              <a:t>sklearn.metrics</a:t>
            </a:r>
            <a:r>
              <a:rPr lang="en-IN" dirty="0"/>
              <a:t> import </a:t>
            </a:r>
            <a:r>
              <a:rPr lang="en-IN" dirty="0" err="1"/>
              <a:t>classification_report</a:t>
            </a:r>
            <a:r>
              <a:rPr lang="en-IN" dirty="0"/>
              <a:t>, </a:t>
            </a:r>
            <a:r>
              <a:rPr lang="en-IN" dirty="0" err="1"/>
              <a:t>confusion_matrix</a:t>
            </a:r>
            <a:r>
              <a:rPr lang="en-IN" dirty="0"/>
              <a:t>, </a:t>
            </a:r>
            <a:r>
              <a:rPr lang="en-IN" dirty="0" err="1" smtClean="0"/>
              <a:t>accuracy_score</a:t>
            </a:r>
            <a:endParaRPr lang="en-IN" dirty="0" smtClean="0"/>
          </a:p>
          <a:p>
            <a:pPr marL="0" indent="0">
              <a:buNone/>
            </a:pPr>
            <a:r>
              <a:rPr lang="en-IN" dirty="0"/>
              <a:t>result = </a:t>
            </a:r>
            <a:r>
              <a:rPr lang="en-IN" dirty="0" err="1"/>
              <a:t>confusion_matrix</a:t>
            </a:r>
            <a:r>
              <a:rPr lang="en-IN" dirty="0"/>
              <a:t>(</a:t>
            </a:r>
            <a:r>
              <a:rPr lang="en-IN" dirty="0" err="1"/>
              <a:t>y_test</a:t>
            </a:r>
            <a:r>
              <a:rPr lang="en-IN" dirty="0"/>
              <a:t>, </a:t>
            </a:r>
            <a:r>
              <a:rPr lang="en-IN" dirty="0" err="1"/>
              <a:t>y_pred</a:t>
            </a:r>
            <a:r>
              <a:rPr lang="en-IN" dirty="0"/>
              <a:t>) </a:t>
            </a:r>
            <a:endParaRPr lang="en-IN" dirty="0" smtClean="0"/>
          </a:p>
          <a:p>
            <a:pPr marL="0" indent="0">
              <a:buNone/>
            </a:pPr>
            <a:r>
              <a:rPr lang="en-IN" dirty="0" smtClean="0"/>
              <a:t>print</a:t>
            </a:r>
            <a:r>
              <a:rPr lang="en-IN" dirty="0"/>
              <a:t>("Confusion Matrix:") </a:t>
            </a:r>
            <a:endParaRPr lang="en-IN" dirty="0" smtClean="0"/>
          </a:p>
          <a:p>
            <a:pPr marL="0" indent="0">
              <a:buNone/>
            </a:pPr>
            <a:r>
              <a:rPr lang="en-IN" dirty="0" smtClean="0"/>
              <a:t>print(result</a:t>
            </a:r>
            <a:r>
              <a:rPr lang="en-IN" dirty="0"/>
              <a:t>) </a:t>
            </a:r>
          </a:p>
        </p:txBody>
      </p:sp>
      <p:pic>
        <p:nvPicPr>
          <p:cNvPr id="1026"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1028" y="1737815"/>
            <a:ext cx="4330977" cy="230527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Confusion matrix. In this story, I am going to explain… | by Rakesh  Rajpurohit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How to produce a confusion matrix and find the misclassification rate of  the Naïve Bayes Classifier? - Stack Overflo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3"/>
          <a:stretch>
            <a:fillRect/>
          </a:stretch>
        </p:blipFill>
        <p:spPr>
          <a:xfrm>
            <a:off x="7618819" y="4043090"/>
            <a:ext cx="4038600" cy="2714625"/>
          </a:xfrm>
          <a:prstGeom prst="rect">
            <a:avLst/>
          </a:prstGeom>
        </p:spPr>
      </p:pic>
      <p:pic>
        <p:nvPicPr>
          <p:cNvPr id="1036" name="Picture 12" descr="Understanding Confusion matrix and applying it on KNN-Classifier on Iris  Data set. | by Vishwanath Beena | Artificial Intelligence in Plain Englis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92" y="3762102"/>
            <a:ext cx="7366627" cy="291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7144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report and Accuracy</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result1 = </a:t>
            </a:r>
            <a:r>
              <a:rPr lang="en-US" dirty="0" err="1"/>
              <a:t>classification_report</a:t>
            </a:r>
            <a:r>
              <a:rPr lang="en-US" dirty="0"/>
              <a:t>(</a:t>
            </a:r>
            <a:r>
              <a:rPr lang="en-US" dirty="0" err="1"/>
              <a:t>y_test</a:t>
            </a:r>
            <a:r>
              <a:rPr lang="en-US" dirty="0"/>
              <a:t>, </a:t>
            </a:r>
            <a:r>
              <a:rPr lang="en-US" dirty="0" err="1"/>
              <a:t>y_pred</a:t>
            </a:r>
            <a:r>
              <a:rPr lang="en-US" dirty="0"/>
              <a:t>) </a:t>
            </a:r>
            <a:endParaRPr lang="en-US" dirty="0" smtClean="0"/>
          </a:p>
          <a:p>
            <a:pPr marL="0" indent="0">
              <a:buNone/>
            </a:pPr>
            <a:r>
              <a:rPr lang="en-US" dirty="0" smtClean="0"/>
              <a:t>print</a:t>
            </a:r>
            <a:r>
              <a:rPr lang="en-US" dirty="0"/>
              <a:t>("Classification Report:",) </a:t>
            </a:r>
            <a:endParaRPr lang="en-US" dirty="0" smtClean="0"/>
          </a:p>
          <a:p>
            <a:pPr marL="0" indent="0">
              <a:buNone/>
            </a:pPr>
            <a:r>
              <a:rPr lang="en-US" dirty="0" smtClean="0"/>
              <a:t>print </a:t>
            </a:r>
            <a:r>
              <a:rPr lang="en-US" dirty="0"/>
              <a:t>(result1) </a:t>
            </a:r>
            <a:endParaRPr lang="en-US" dirty="0" smtClean="0"/>
          </a:p>
          <a:p>
            <a:pPr marL="0" indent="0">
              <a:buNone/>
            </a:pPr>
            <a:endParaRPr lang="en-US" dirty="0" smtClean="0"/>
          </a:p>
          <a:p>
            <a:pPr marL="0" indent="0">
              <a:buNone/>
            </a:pPr>
            <a:r>
              <a:rPr lang="en-IN" dirty="0"/>
              <a:t>Classification Report: </a:t>
            </a:r>
            <a:endParaRPr lang="en-IN" dirty="0" smtClean="0"/>
          </a:p>
          <a:p>
            <a:pPr marL="0" indent="0">
              <a:buNone/>
            </a:pPr>
            <a:r>
              <a:rPr lang="en-IN" dirty="0" smtClean="0"/>
              <a:t>	              precision </a:t>
            </a:r>
            <a:r>
              <a:rPr lang="en-IN" dirty="0"/>
              <a:t>recall </a:t>
            </a:r>
            <a:r>
              <a:rPr lang="en-IN" dirty="0" smtClean="0"/>
              <a:t> f1-score</a:t>
            </a:r>
          </a:p>
          <a:p>
            <a:pPr marL="0" indent="0">
              <a:buNone/>
            </a:pPr>
            <a:r>
              <a:rPr lang="en-IN" dirty="0" smtClean="0"/>
              <a:t>Iris-</a:t>
            </a:r>
            <a:r>
              <a:rPr lang="en-IN" dirty="0" err="1" smtClean="0"/>
              <a:t>setosa</a:t>
            </a:r>
            <a:r>
              <a:rPr lang="en-IN" dirty="0" smtClean="0"/>
              <a:t>             1.00      1.00    1.00         </a:t>
            </a:r>
          </a:p>
          <a:p>
            <a:pPr marL="0" indent="0">
              <a:buNone/>
            </a:pPr>
            <a:r>
              <a:rPr lang="en-IN" dirty="0" smtClean="0"/>
              <a:t>Iris-versicolor       1.00       0.95   0.97       </a:t>
            </a:r>
          </a:p>
          <a:p>
            <a:pPr marL="0" indent="0">
              <a:buNone/>
            </a:pPr>
            <a:r>
              <a:rPr lang="en-IN" dirty="0" smtClean="0"/>
              <a:t>Iris-</a:t>
            </a:r>
            <a:r>
              <a:rPr lang="en-IN" dirty="0" err="1" smtClean="0"/>
              <a:t>virginica</a:t>
            </a:r>
            <a:r>
              <a:rPr lang="en-IN" dirty="0" smtClean="0"/>
              <a:t>          0.92      1.00    0.96        </a:t>
            </a:r>
            <a:endParaRPr lang="en-US" dirty="0" smtClean="0"/>
          </a:p>
          <a:p>
            <a:pPr marL="0" indent="0">
              <a:buNone/>
            </a:pPr>
            <a:r>
              <a:rPr lang="en-US" dirty="0" smtClean="0"/>
              <a:t>result2 </a:t>
            </a:r>
            <a:r>
              <a:rPr lang="en-US" dirty="0"/>
              <a:t>= </a:t>
            </a:r>
            <a:r>
              <a:rPr lang="en-US" dirty="0" err="1"/>
              <a:t>accuracy_score</a:t>
            </a:r>
            <a:r>
              <a:rPr lang="en-US" dirty="0"/>
              <a:t>(</a:t>
            </a:r>
            <a:r>
              <a:rPr lang="en-US" dirty="0" err="1"/>
              <a:t>y_test,y_pred</a:t>
            </a:r>
            <a:r>
              <a:rPr lang="en-US" dirty="0"/>
              <a:t>) </a:t>
            </a:r>
            <a:endParaRPr lang="en-US" dirty="0" smtClean="0"/>
          </a:p>
          <a:p>
            <a:pPr marL="0" indent="0">
              <a:buNone/>
            </a:pPr>
            <a:r>
              <a:rPr lang="en-US" dirty="0" smtClean="0"/>
              <a:t>print</a:t>
            </a:r>
            <a:r>
              <a:rPr lang="en-US" dirty="0"/>
              <a:t>("Accuracy:",result2)</a:t>
            </a:r>
            <a:endParaRPr lang="en-IN" dirty="0"/>
          </a:p>
        </p:txBody>
      </p:sp>
    </p:spTree>
    <p:extLst>
      <p:ext uri="{BB962C8B-B14F-4D97-AF65-F5344CB8AC3E}">
        <p14:creationId xmlns:p14="http://schemas.microsoft.com/office/powerpoint/2010/main" val="9197766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1" y="185197"/>
            <a:ext cx="10720251" cy="3108543"/>
          </a:xfrm>
          <a:prstGeom prst="rect">
            <a:avLst/>
          </a:prstGeom>
        </p:spPr>
        <p:txBody>
          <a:bodyPr wrap="square">
            <a:spAutoFit/>
          </a:bodyPr>
          <a:lstStyle/>
          <a:p>
            <a:pPr fontAlgn="base"/>
            <a:r>
              <a:rPr lang="en-US" b="1" dirty="0">
                <a:solidFill>
                  <a:srgbClr val="000000"/>
                </a:solidFill>
                <a:latin typeface="inherit"/>
              </a:rPr>
              <a:t>What is Data Wrangling</a:t>
            </a:r>
            <a:r>
              <a:rPr lang="en-US" b="1" dirty="0" smtClean="0">
                <a:solidFill>
                  <a:srgbClr val="000000"/>
                </a:solidFill>
                <a:latin typeface="inherit"/>
              </a:rPr>
              <a:t>?</a:t>
            </a:r>
          </a:p>
          <a:p>
            <a:pPr fontAlgn="base"/>
            <a:endParaRPr lang="en-US" b="1" dirty="0">
              <a:solidFill>
                <a:srgbClr val="000000"/>
              </a:solidFill>
              <a:latin typeface="Cabin"/>
            </a:endParaRPr>
          </a:p>
          <a:p>
            <a:pPr algn="just" fontAlgn="base">
              <a:lnSpc>
                <a:spcPct val="200000"/>
              </a:lnSpc>
            </a:pPr>
            <a:r>
              <a:rPr lang="en-US" sz="2000" dirty="0">
                <a:solidFill>
                  <a:srgbClr val="000000"/>
                </a:solidFill>
                <a:latin typeface="Times New Roman" panose="02020603050405020304" pitchFamily="18" charset="0"/>
                <a:cs typeface="Times New Roman" panose="02020603050405020304" pitchFamily="18" charset="0"/>
              </a:rPr>
              <a:t>Data wrangling, also referred to as data munging, is the process of converting and mapping data from one raw format into another. The purpose of this is to prepare the data in a way that makes it accessible for effective use further down the line. Not all data is created equal, therefore it’s important to organize and transform your data in a way that can be easily accessed by others.</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470261" y="3293740"/>
            <a:ext cx="9553303" cy="3447098"/>
          </a:xfrm>
          <a:prstGeom prst="rect">
            <a:avLst/>
          </a:prstGeom>
        </p:spPr>
        <p:txBody>
          <a:bodyPr wrap="square">
            <a:spAutoFit/>
          </a:bodyPr>
          <a:lstStyle/>
          <a:p>
            <a:pPr fontAlgn="base"/>
            <a:r>
              <a:rPr lang="en-US" b="1" dirty="0">
                <a:solidFill>
                  <a:srgbClr val="000000"/>
                </a:solidFill>
                <a:latin typeface="inherit"/>
              </a:rPr>
              <a:t>Benefits of Data </a:t>
            </a:r>
            <a:r>
              <a:rPr lang="en-US" b="1" dirty="0" smtClean="0">
                <a:solidFill>
                  <a:srgbClr val="000000"/>
                </a:solidFill>
                <a:latin typeface="inherit"/>
              </a:rPr>
              <a:t>Wrangling</a:t>
            </a:r>
          </a:p>
          <a:p>
            <a:pPr algn="just" fontAlgn="base">
              <a:lnSpc>
                <a:spcPct val="200000"/>
              </a:lnSpc>
            </a:pPr>
            <a:r>
              <a:rPr lang="en-US" sz="2000" dirty="0" smtClean="0">
                <a:solidFill>
                  <a:srgbClr val="000000"/>
                </a:solidFill>
                <a:latin typeface="Times New Roman" panose="02020603050405020304" pitchFamily="18" charset="0"/>
                <a:cs typeface="Times New Roman" panose="02020603050405020304" pitchFamily="18" charset="0"/>
              </a:rPr>
              <a:t>Although </a:t>
            </a:r>
            <a:r>
              <a:rPr lang="en-US" sz="2000" dirty="0">
                <a:solidFill>
                  <a:srgbClr val="000000"/>
                </a:solidFill>
                <a:latin typeface="Times New Roman" panose="02020603050405020304" pitchFamily="18" charset="0"/>
                <a:cs typeface="Times New Roman" panose="02020603050405020304" pitchFamily="18" charset="0"/>
              </a:rPr>
              <a:t>data wrangling is an essential part of preparing your data for use, the process yields many benefits. Benefits include:</a:t>
            </a: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Enhances ease of access to data</a:t>
            </a: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Faster time to insights</a:t>
            </a: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Improved efficiency when it comes to data-driven decision making</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2728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469" y="275217"/>
            <a:ext cx="10641874" cy="5570756"/>
          </a:xfrm>
          <a:prstGeom prst="rect">
            <a:avLst/>
          </a:prstGeom>
        </p:spPr>
        <p:txBody>
          <a:bodyPr wrap="square">
            <a:spAutoFit/>
          </a:bodyPr>
          <a:lstStyle/>
          <a:p>
            <a:pPr fontAlgn="base"/>
            <a:r>
              <a:rPr lang="en-US" b="1" dirty="0">
                <a:solidFill>
                  <a:srgbClr val="000000"/>
                </a:solidFill>
                <a:latin typeface="inherit"/>
              </a:rPr>
              <a:t>What is Data Cleaning</a:t>
            </a:r>
            <a:r>
              <a:rPr lang="en-US" b="1" dirty="0" smtClean="0">
                <a:solidFill>
                  <a:srgbClr val="000000"/>
                </a:solidFill>
                <a:latin typeface="inherit"/>
              </a:rPr>
              <a:t>?</a:t>
            </a:r>
          </a:p>
          <a:p>
            <a:pPr fontAlgn="base"/>
            <a:endParaRPr lang="en-US" b="1" dirty="0">
              <a:solidFill>
                <a:srgbClr val="000000"/>
              </a:solidFill>
              <a:latin typeface="Cabin"/>
            </a:endParaRPr>
          </a:p>
          <a:p>
            <a:pPr marL="342900" indent="-342900"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Data cleaning, also referred to as data cleansing, is the process of finding and correcting inaccurate data from a particular </a:t>
            </a:r>
            <a:r>
              <a:rPr lang="en-US" sz="2000" dirty="0" smtClean="0">
                <a:solidFill>
                  <a:srgbClr val="000000"/>
                </a:solidFill>
                <a:latin typeface="Times New Roman" panose="02020603050405020304" pitchFamily="18" charset="0"/>
                <a:cs typeface="Times New Roman" panose="02020603050405020304" pitchFamily="18" charset="0"/>
              </a:rPr>
              <a:t>data set </a:t>
            </a:r>
            <a:r>
              <a:rPr lang="en-US" sz="2000" dirty="0">
                <a:solidFill>
                  <a:srgbClr val="000000"/>
                </a:solidFill>
                <a:latin typeface="Times New Roman" panose="02020603050405020304" pitchFamily="18" charset="0"/>
                <a:cs typeface="Times New Roman" panose="02020603050405020304" pitchFamily="18" charset="0"/>
              </a:rPr>
              <a:t> or </a:t>
            </a:r>
            <a:r>
              <a:rPr lang="en-US" sz="2000" dirty="0" smtClean="0">
                <a:solidFill>
                  <a:srgbClr val="000000"/>
                </a:solidFill>
                <a:latin typeface="Times New Roman" panose="02020603050405020304" pitchFamily="18" charset="0"/>
                <a:cs typeface="Times New Roman" panose="02020603050405020304" pitchFamily="18" charset="0"/>
              </a:rPr>
              <a:t>data source . </a:t>
            </a:r>
          </a:p>
          <a:p>
            <a:pPr marL="342900" indent="-342900" algn="just" fontAlgn="base">
              <a:lnSpc>
                <a:spcPct val="200000"/>
              </a:lnSpc>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primary goal is to identify and remove inconsistencies without deleting the necessary data to produce insights.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fontAlgn="base">
              <a:lnSpc>
                <a:spcPct val="200000"/>
              </a:lnSpc>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It’s </a:t>
            </a:r>
            <a:r>
              <a:rPr lang="en-US" sz="2000" dirty="0">
                <a:solidFill>
                  <a:srgbClr val="000000"/>
                </a:solidFill>
                <a:latin typeface="Times New Roman" panose="02020603050405020304" pitchFamily="18" charset="0"/>
                <a:cs typeface="Times New Roman" panose="02020603050405020304" pitchFamily="18" charset="0"/>
              </a:rPr>
              <a:t>important to remove these inconsistencies in order to increase the validity of the </a:t>
            </a:r>
            <a:r>
              <a:rPr lang="en-US" sz="2000" dirty="0" smtClean="0">
                <a:solidFill>
                  <a:srgbClr val="000000"/>
                </a:solidFill>
                <a:latin typeface="Times New Roman" panose="02020603050405020304" pitchFamily="18" charset="0"/>
                <a:cs typeface="Times New Roman" panose="02020603050405020304" pitchFamily="18" charset="0"/>
              </a:rPr>
              <a:t> data set.</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Cleaning encompasses a multitude of activities such as identifying duplicate records, filling empty fields and fixing structural errors.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fontAlgn="base">
              <a:lnSpc>
                <a:spcPct val="200000"/>
              </a:lnSpc>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These </a:t>
            </a:r>
            <a:r>
              <a:rPr lang="en-US" sz="2000" dirty="0">
                <a:solidFill>
                  <a:srgbClr val="000000"/>
                </a:solidFill>
                <a:latin typeface="Times New Roman" panose="02020603050405020304" pitchFamily="18" charset="0"/>
                <a:cs typeface="Times New Roman" panose="02020603050405020304" pitchFamily="18" charset="0"/>
              </a:rPr>
              <a:t>tasks are crucial for ensuring the quality of data is accurate, complete, and consistent. </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0314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1" y="195165"/>
            <a:ext cx="10563498" cy="4339650"/>
          </a:xfrm>
          <a:prstGeom prst="rect">
            <a:avLst/>
          </a:prstGeom>
        </p:spPr>
        <p:txBody>
          <a:bodyPr wrap="square">
            <a:spAutoFit/>
          </a:bodyPr>
          <a:lstStyle/>
          <a:p>
            <a:pPr fontAlgn="base"/>
            <a:r>
              <a:rPr lang="en-US" b="1" dirty="0">
                <a:solidFill>
                  <a:srgbClr val="000000"/>
                </a:solidFill>
                <a:latin typeface="inherit"/>
              </a:rPr>
              <a:t>Benefits of Data </a:t>
            </a:r>
            <a:r>
              <a:rPr lang="en-US" b="1" dirty="0" smtClean="0">
                <a:solidFill>
                  <a:srgbClr val="000000"/>
                </a:solidFill>
                <a:latin typeface="inherit"/>
              </a:rPr>
              <a:t>Cleaning</a:t>
            </a:r>
          </a:p>
          <a:p>
            <a:pPr fontAlgn="base"/>
            <a:endParaRPr lang="en-US" b="1" dirty="0">
              <a:solidFill>
                <a:srgbClr val="000000"/>
              </a:solidFill>
              <a:latin typeface="Cabin"/>
            </a:endParaRPr>
          </a:p>
          <a:p>
            <a:pPr algn="just" fontAlgn="base">
              <a:lnSpc>
                <a:spcPct val="200000"/>
              </a:lnSpc>
            </a:pPr>
            <a:r>
              <a:rPr lang="en-US" sz="2000" dirty="0">
                <a:solidFill>
                  <a:srgbClr val="000000"/>
                </a:solidFill>
                <a:latin typeface="Times New Roman" panose="02020603050405020304" pitchFamily="18" charset="0"/>
                <a:cs typeface="Times New Roman" panose="02020603050405020304" pitchFamily="18" charset="0"/>
              </a:rPr>
              <a:t>There is a wide range of benefits that come with cleaning data that can lead to increased operational efficiency. Properly cleansing your data before use leads to benefits such as:</a:t>
            </a: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Elimination of errors </a:t>
            </a: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Reduced costs associated with errors</a:t>
            </a: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Improves the integrity of data</a:t>
            </a:r>
          </a:p>
          <a:p>
            <a:pPr algn="just" fontAlgn="base">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Ensures the highest quality of information for decision making</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896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4" y="1114923"/>
            <a:ext cx="9997440" cy="3076291"/>
          </a:xfrm>
          <a:prstGeom prst="rect">
            <a:avLst/>
          </a:prstGeom>
        </p:spPr>
        <p:txBody>
          <a:bodyPr wrap="square">
            <a:spAutoFit/>
          </a:bodyPr>
          <a:lstStyle/>
          <a:p>
            <a:pPr marL="342900" indent="-342900" algn="just">
              <a:lnSpc>
                <a:spcPct val="2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Data cleaning focuses on removing inaccurate data from your </a:t>
            </a:r>
            <a:r>
              <a:rPr lang="en-US" sz="2000" dirty="0" smtClean="0">
                <a:solidFill>
                  <a:srgbClr val="000000"/>
                </a:solidFill>
                <a:latin typeface="Times New Roman" panose="02020603050405020304" pitchFamily="18" charset="0"/>
                <a:cs typeface="Times New Roman" panose="02020603050405020304" pitchFamily="18" charset="0"/>
              </a:rPr>
              <a:t>data set </a:t>
            </a:r>
            <a:r>
              <a:rPr lang="en-US" sz="2000" dirty="0">
                <a:solidFill>
                  <a:srgbClr val="000000"/>
                </a:solidFill>
                <a:latin typeface="Times New Roman" panose="02020603050405020304" pitchFamily="18" charset="0"/>
                <a:cs typeface="Times New Roman" panose="02020603050405020304" pitchFamily="18" charset="0"/>
              </a:rPr>
              <a:t> whereas data wrangling focuses on transforming the data’s format, typically by converting “raw” data into another format more suitable for use</a:t>
            </a:r>
            <a:r>
              <a:rPr lang="en-US" sz="2000" dirty="0" smtClean="0">
                <a:solidFill>
                  <a:srgbClr val="000000"/>
                </a:solidFill>
                <a:latin typeface="Times New Roman" panose="02020603050405020304" pitchFamily="18" charset="0"/>
                <a:cs typeface="Times New Roman" panose="02020603050405020304" pitchFamily="18" charset="0"/>
              </a:rPr>
              <a:t>.</a:t>
            </a:r>
          </a:p>
          <a:p>
            <a:pPr marL="342900" indent="-342900" algn="just">
              <a:lnSpc>
                <a:spcPct val="200000"/>
              </a:lnSpc>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Data cleaning enhances the data’s accuracy and integrity while wrangling prepares the data structurally for modeling. </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731520" y="510680"/>
            <a:ext cx="9501051" cy="369332"/>
          </a:xfrm>
          <a:prstGeom prst="rect">
            <a:avLst/>
          </a:prstGeom>
        </p:spPr>
        <p:txBody>
          <a:bodyPr wrap="square">
            <a:spAutoFit/>
          </a:bodyPr>
          <a:lstStyle/>
          <a:p>
            <a:pPr fontAlgn="base"/>
            <a:r>
              <a:rPr lang="en-US" b="1" dirty="0" smtClean="0">
                <a:solidFill>
                  <a:srgbClr val="000000"/>
                </a:solidFill>
                <a:latin typeface="inherit"/>
              </a:rPr>
              <a:t>What’s the Difference Between Data Wrangling and Data Cleaning?</a:t>
            </a:r>
            <a:endParaRPr lang="en-US" b="1" i="0" dirty="0">
              <a:solidFill>
                <a:srgbClr val="000000"/>
              </a:solidFill>
              <a:effectLst/>
              <a:latin typeface="Cabin"/>
            </a:endParaRPr>
          </a:p>
        </p:txBody>
      </p:sp>
    </p:spTree>
    <p:extLst>
      <p:ext uri="{BB962C8B-B14F-4D97-AF65-F5344CB8AC3E}">
        <p14:creationId xmlns:p14="http://schemas.microsoft.com/office/powerpoint/2010/main" val="1622038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9" y="358115"/>
            <a:ext cx="10911840" cy="2308324"/>
          </a:xfrm>
          <a:prstGeom prst="rect">
            <a:avLst/>
          </a:prstGeom>
        </p:spPr>
        <p:txBody>
          <a:bodyPr wrap="square">
            <a:spAutoFit/>
          </a:bodyPr>
          <a:lstStyle/>
          <a:p>
            <a:r>
              <a:rPr lang="en-US" dirty="0"/>
              <a:t>What is Web Scraping ?</a:t>
            </a:r>
          </a:p>
          <a:p>
            <a:endParaRPr lang="en-US" dirty="0"/>
          </a:p>
          <a:p>
            <a:pPr algn="just">
              <a:lnSpc>
                <a:spcPct val="200000"/>
              </a:lnSpc>
            </a:pPr>
            <a:r>
              <a:rPr lang="en-US" dirty="0">
                <a:latin typeface="Times New Roman" panose="02020603050405020304" pitchFamily="18" charset="0"/>
                <a:cs typeface="Times New Roman" panose="02020603050405020304" pitchFamily="18" charset="0"/>
              </a:rPr>
              <a:t>Web Scraping (also termed Screen Scraping, Web Data Extraction, Web Harvesting etc.) is a technique employed to extract large amounts of data from websites whereby the data is extracted and saved to a local file in your computer or to a database in table (spreadsheet) format.</a:t>
            </a:r>
          </a:p>
        </p:txBody>
      </p:sp>
      <p:sp>
        <p:nvSpPr>
          <p:cNvPr id="3" name="Rectangle 2"/>
          <p:cNvSpPr/>
          <p:nvPr/>
        </p:nvSpPr>
        <p:spPr>
          <a:xfrm>
            <a:off x="313509" y="2733042"/>
            <a:ext cx="10798628" cy="1115947"/>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Web Scraping is the technique of automating this process, so that instead of manually copying the data from websites, the Web Scraping software will perform the same task within a fraction of the time.</a:t>
            </a:r>
          </a:p>
        </p:txBody>
      </p:sp>
    </p:spTree>
    <p:extLst>
      <p:ext uri="{BB962C8B-B14F-4D97-AF65-F5344CB8AC3E}">
        <p14:creationId xmlns:p14="http://schemas.microsoft.com/office/powerpoint/2010/main" val="33570238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webharvy.com/images/web%20scrap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353" y="862149"/>
            <a:ext cx="7414951" cy="388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83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4"/>
          </a:xfrm>
        </p:spPr>
        <p:txBody>
          <a:bodyPr/>
          <a:lstStyle/>
          <a:p>
            <a:r>
              <a:rPr lang="en-IN" dirty="0" smtClean="0"/>
              <a:t>Functions for Array Creation</a:t>
            </a:r>
            <a:endParaRPr lang="en-IN" dirty="0"/>
          </a:p>
        </p:txBody>
      </p:sp>
      <p:sp>
        <p:nvSpPr>
          <p:cNvPr id="3" name="Content Placeholder 2"/>
          <p:cNvSpPr>
            <a:spLocks noGrp="1"/>
          </p:cNvSpPr>
          <p:nvPr>
            <p:ph idx="1"/>
          </p:nvPr>
        </p:nvSpPr>
        <p:spPr>
          <a:xfrm>
            <a:off x="838200" y="1349830"/>
            <a:ext cx="10515600" cy="5164181"/>
          </a:xfrm>
        </p:spPr>
        <p:txBody>
          <a:bodyPr/>
          <a:lstStyle/>
          <a:p>
            <a:r>
              <a:rPr lang="en-IN" dirty="0" smtClean="0"/>
              <a:t>Creating array using Ones</a:t>
            </a:r>
          </a:p>
          <a:p>
            <a:pPr marL="0" indent="0">
              <a:buNone/>
            </a:pPr>
            <a:r>
              <a:rPr lang="en-IN" dirty="0"/>
              <a:t>	</a:t>
            </a:r>
            <a:r>
              <a:rPr lang="en-IN" dirty="0" err="1" smtClean="0"/>
              <a:t>np.ones</a:t>
            </a:r>
            <a:r>
              <a:rPr lang="en-IN" dirty="0" smtClean="0"/>
              <a:t>((3,2))</a:t>
            </a:r>
          </a:p>
          <a:p>
            <a:pPr marL="0" lvl="0" indent="0">
              <a:buNone/>
            </a:pPr>
            <a:r>
              <a:rPr lang="en-IN" dirty="0"/>
              <a:t>	</a:t>
            </a:r>
            <a:r>
              <a:rPr lang="en-US" altLang="en-US" dirty="0">
                <a:solidFill>
                  <a:srgbClr val="000000"/>
                </a:solidFill>
                <a:latin typeface="Courier New" panose="02070309020205020404" pitchFamily="49" charset="0"/>
                <a:cs typeface="Courier New" panose="02070309020205020404" pitchFamily="49" charset="0"/>
              </a:rPr>
              <a:t>array([[1., 1.],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1., 1.], </a:t>
            </a:r>
            <a:endParaRPr lang="en-US" altLang="en-US" dirty="0" smtClean="0">
              <a:solidFill>
                <a:srgbClr val="000000"/>
              </a:solidFill>
              <a:latin typeface="Courier New" panose="02070309020205020404" pitchFamily="49" charset="0"/>
              <a:cs typeface="Courier New" panose="02070309020205020404" pitchFamily="49" charset="0"/>
            </a:endParaRPr>
          </a:p>
          <a:p>
            <a:pPr marL="0" lvl="0" indent="0">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1., 1</a:t>
            </a:r>
            <a:r>
              <a:rPr lang="en-US" altLang="en-US" dirty="0" smtClean="0">
                <a:solidFill>
                  <a:srgbClr val="000000"/>
                </a:solidFill>
                <a:latin typeface="Courier New" panose="02070309020205020404" pitchFamily="49" charset="0"/>
                <a:cs typeface="Courier New" panose="02070309020205020404" pitchFamily="49" charset="0"/>
              </a:rPr>
              <a:t>.]])</a:t>
            </a:r>
          </a:p>
          <a:p>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Creating array using</a:t>
            </a:r>
            <a:r>
              <a:rPr kumimoji="0" lang="en-US" altLang="en-US" sz="20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diagonal elements</a:t>
            </a:r>
          </a:p>
          <a:p>
            <a:pPr marL="0" indent="0">
              <a:buNone/>
            </a:pPr>
            <a:r>
              <a:rPr lang="en-US" altLang="en-US" sz="2000" baseline="0" dirty="0">
                <a:solidFill>
                  <a:srgbClr val="000000"/>
                </a:solidFill>
                <a:latin typeface="Courier New" panose="02070309020205020404" pitchFamily="49" charset="0"/>
                <a:cs typeface="Courier New" panose="02070309020205020404" pitchFamily="49" charset="0"/>
              </a:rPr>
              <a:t>	</a:t>
            </a:r>
            <a:r>
              <a:rPr lang="en-US" altLang="en-US" sz="2000" baseline="0" dirty="0" err="1" smtClean="0">
                <a:solidFill>
                  <a:srgbClr val="000000"/>
                </a:solidFill>
                <a:latin typeface="Courier New" panose="02070309020205020404" pitchFamily="49" charset="0"/>
                <a:cs typeface="Courier New" panose="02070309020205020404" pitchFamily="49" charset="0"/>
              </a:rPr>
              <a:t>np.eye</a:t>
            </a:r>
            <a:r>
              <a:rPr lang="en-US" altLang="en-US" sz="2000" baseline="0" dirty="0" smtClean="0">
                <a:solidFill>
                  <a:srgbClr val="000000"/>
                </a:solidFill>
                <a:latin typeface="Courier New" panose="02070309020205020404" pitchFamily="49" charset="0"/>
                <a:cs typeface="Courier New" panose="02070309020205020404" pitchFamily="49" charset="0"/>
              </a:rPr>
              <a:t>((3,2))</a:t>
            </a:r>
          </a:p>
          <a:p>
            <a:pPr marL="0" lvl="0" indent="0">
              <a:buNone/>
            </a:pPr>
            <a: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chemeClr val="tx1"/>
                </a:solidFill>
                <a:effectLst/>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array([[1., 0.], </a:t>
            </a:r>
          </a:p>
          <a:p>
            <a:pPr marL="0" lvl="0" indent="0">
              <a:buNone/>
            </a:pP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smtClean="0">
                <a:solidFill>
                  <a:srgbClr val="000000"/>
                </a:solidFill>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 1.], </a:t>
            </a:r>
          </a:p>
          <a:p>
            <a:pPr marL="0" lvl="0" indent="0">
              <a:buNone/>
            </a:pP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smtClean="0">
                <a:solidFill>
                  <a:srgbClr val="000000"/>
                </a:solidFill>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 0.]])</a:t>
            </a:r>
            <a:r>
              <a:rPr kumimoji="0" lang="en-US" altLang="en-US" sz="2400" b="0" i="0" u="none" strike="noStrike" cap="none" normalizeH="0" baseline="0" dirty="0" smtClean="0">
                <a:ln>
                  <a:noFill/>
                </a:ln>
                <a:solidFill>
                  <a:schemeClr val="tx1"/>
                </a:solidFill>
                <a:effectLst/>
              </a:rPr>
              <a:t> </a:t>
            </a:r>
            <a:endParaRPr kumimoji="0" lang="en-US" altLang="en-US" sz="9600" b="0" i="0" u="none" strike="noStrike" cap="none" normalizeH="0" baseline="0" dirty="0" smtClean="0">
              <a:ln>
                <a:noFill/>
              </a:ln>
              <a:solidFill>
                <a:schemeClr val="tx1"/>
              </a:solidFill>
              <a:effectLst/>
              <a:latin typeface="Arial" panose="020B0604020202020204" pitchFamily="34" charset="0"/>
            </a:endParaRPr>
          </a:p>
          <a:p>
            <a:pPr marL="0" indent="0">
              <a:buNone/>
            </a:pP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smtClean="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813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216" y="308376"/>
            <a:ext cx="11173097" cy="3970318"/>
          </a:xfrm>
          <a:prstGeom prst="rect">
            <a:avLst/>
          </a:prstGeom>
        </p:spPr>
        <p:txBody>
          <a:bodyPr wrap="square">
            <a:spAutoFit/>
          </a:bodyPr>
          <a:lstStyle/>
          <a:p>
            <a:r>
              <a:rPr lang="en-US" b="1" dirty="0"/>
              <a:t>What is web scraping</a:t>
            </a:r>
            <a:r>
              <a:rPr lang="en-US" b="1" dirty="0" smtClean="0"/>
              <a:t>?</a:t>
            </a:r>
          </a:p>
          <a:p>
            <a:endParaRPr lang="en-US" b="1" dirty="0"/>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scraping is the process of collecting structured web data in an automated fashion. It’s also called web data extraction. </a:t>
            </a:r>
            <a:endParaRPr lang="en-US"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of the main use cases of web scraping include price monitoring, price intelligence, news monitoring, lead generation, and market research among many others.</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general, web data extraction is used by people and businesses who want to make use of the vast amount of publicly available web data to make smarter decisions.</a:t>
            </a:r>
          </a:p>
        </p:txBody>
      </p:sp>
    </p:spTree>
    <p:extLst>
      <p:ext uri="{BB962C8B-B14F-4D97-AF65-F5344CB8AC3E}">
        <p14:creationId xmlns:p14="http://schemas.microsoft.com/office/powerpoint/2010/main" val="42594014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583699"/>
            <a:ext cx="10215153" cy="2229265"/>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a:latin typeface="Times New Roman" panose="02020603050405020304" pitchFamily="18" charset="0"/>
                <a:ea typeface="Calibri" panose="020F0502020204030204" pitchFamily="34" charset="0"/>
              </a:rPr>
              <a:t>Web scraping requires two parts namely the crawler and the scraper</a:t>
            </a:r>
            <a:r>
              <a:rPr lang="en-US" dirty="0" smtClean="0">
                <a:latin typeface="Times New Roman" panose="02020603050405020304" pitchFamily="18" charset="0"/>
                <a:ea typeface="Calibri" panose="020F0502020204030204" pitchFamily="34" charset="0"/>
              </a:rPr>
              <a:t>.</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ea typeface="Calibri" panose="020F0502020204030204" pitchFamily="34" charset="0"/>
              </a:rPr>
              <a:t>The </a:t>
            </a:r>
            <a:r>
              <a:rPr lang="en-US" dirty="0">
                <a:latin typeface="Times New Roman" panose="02020603050405020304" pitchFamily="18" charset="0"/>
                <a:ea typeface="Calibri" panose="020F0502020204030204" pitchFamily="34" charset="0"/>
              </a:rPr>
              <a:t>crawler is an artificial intelligence algorithm that browses the web to search the particular data required by following the links across the internet. </a:t>
            </a:r>
            <a:endParaRPr lang="en-US" dirty="0" smtClean="0">
              <a:latin typeface="Times New Roman" panose="02020603050405020304" pitchFamily="18" charset="0"/>
              <a:ea typeface="Calibri" panose="020F0502020204030204" pitchFamily="34"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ea typeface="Calibri" panose="020F0502020204030204" pitchFamily="34" charset="0"/>
              </a:rPr>
              <a:t>The </a:t>
            </a:r>
            <a:r>
              <a:rPr lang="en-US" dirty="0">
                <a:latin typeface="Times New Roman" panose="02020603050405020304" pitchFamily="18" charset="0"/>
                <a:ea typeface="Calibri" panose="020F0502020204030204" pitchFamily="34" charset="0"/>
              </a:rPr>
              <a:t>scraper, on the other hand, is a specific tool created to extract the data from the website. </a:t>
            </a:r>
            <a:endParaRPr lang="en-US" dirty="0"/>
          </a:p>
        </p:txBody>
      </p:sp>
      <p:sp>
        <p:nvSpPr>
          <p:cNvPr id="3" name="Rectangle 2"/>
          <p:cNvSpPr/>
          <p:nvPr/>
        </p:nvSpPr>
        <p:spPr>
          <a:xfrm>
            <a:off x="487680" y="3945079"/>
            <a:ext cx="9135292" cy="1669944"/>
          </a:xfrm>
          <a:prstGeom prst="rect">
            <a:avLst/>
          </a:prstGeom>
        </p:spPr>
        <p:txBody>
          <a:bodyPr wrap="square">
            <a:spAutoFit/>
          </a:bodyPr>
          <a:lstStyle/>
          <a:p>
            <a:pPr>
              <a:lnSpc>
                <a:spcPct val="200000"/>
              </a:lnSpc>
            </a:pPr>
            <a:r>
              <a:rPr lang="en-US" b="1" dirty="0">
                <a:latin typeface="Times New Roman" panose="02020603050405020304" pitchFamily="18" charset="0"/>
                <a:ea typeface="Calibri" panose="020F0502020204030204" pitchFamily="34" charset="0"/>
              </a:rPr>
              <a:t>Self-built Web Scrapers </a:t>
            </a:r>
            <a:r>
              <a:rPr lang="en-US" dirty="0">
                <a:latin typeface="Times New Roman" panose="02020603050405020304" pitchFamily="18" charset="0"/>
                <a:ea typeface="Calibri" panose="020F0502020204030204" pitchFamily="34" charset="0"/>
              </a:rPr>
              <a:t>but that requires advanced knowledge of programming</a:t>
            </a:r>
            <a:r>
              <a:rPr lang="en-US" dirty="0" smtClean="0">
                <a:latin typeface="Times New Roman" panose="02020603050405020304" pitchFamily="18" charset="0"/>
                <a:ea typeface="Calibri" panose="020F0502020204030204" pitchFamily="34" charset="0"/>
              </a:rPr>
              <a:t>.</a:t>
            </a:r>
          </a:p>
          <a:p>
            <a:pPr algn="just">
              <a:lnSpc>
                <a:spcPct val="200000"/>
              </a:lnSpc>
            </a:pPr>
            <a:r>
              <a:rPr lang="en-US" b="1" dirty="0" smtClean="0">
                <a:latin typeface="Times New Roman" panose="02020603050405020304" pitchFamily="18" charset="0"/>
                <a:cs typeface="Times New Roman" panose="02020603050405020304" pitchFamily="18" charset="0"/>
              </a:rPr>
              <a:t>Pre-built </a:t>
            </a:r>
            <a:r>
              <a:rPr lang="en-US" b="1" dirty="0">
                <a:latin typeface="Times New Roman" panose="02020603050405020304" pitchFamily="18" charset="0"/>
                <a:cs typeface="Times New Roman" panose="02020603050405020304" pitchFamily="18" charset="0"/>
              </a:rPr>
              <a:t>Web Scrapers </a:t>
            </a:r>
            <a:r>
              <a:rPr lang="en-US" dirty="0">
                <a:latin typeface="Times New Roman" panose="02020603050405020304" pitchFamily="18" charset="0"/>
                <a:cs typeface="Times New Roman" panose="02020603050405020304" pitchFamily="18" charset="0"/>
              </a:rPr>
              <a:t>are previously created scrapers that you can download and run easily. These also have more advanced options that you can customize.</a:t>
            </a:r>
          </a:p>
        </p:txBody>
      </p:sp>
      <p:sp>
        <p:nvSpPr>
          <p:cNvPr id="5" name="Rectangle 4"/>
          <p:cNvSpPr/>
          <p:nvPr/>
        </p:nvSpPr>
        <p:spPr>
          <a:xfrm>
            <a:off x="627017" y="3357545"/>
            <a:ext cx="3728457" cy="369332"/>
          </a:xfrm>
          <a:prstGeom prst="rect">
            <a:avLst/>
          </a:prstGeom>
        </p:spPr>
        <p:txBody>
          <a:bodyPr wrap="none">
            <a:spAutoFit/>
          </a:bodyPr>
          <a:lstStyle/>
          <a:p>
            <a:pPr algn="ctr" fontAlgn="base"/>
            <a:r>
              <a:rPr lang="en-US" b="1" dirty="0">
                <a:solidFill>
                  <a:srgbClr val="000000"/>
                </a:solidFill>
                <a:latin typeface="urw-din"/>
              </a:rPr>
              <a:t>Different Types of Web Scrapers</a:t>
            </a:r>
            <a:endParaRPr lang="en-US" b="1" i="0" dirty="0">
              <a:solidFill>
                <a:srgbClr val="273239"/>
              </a:solidFill>
              <a:effectLst/>
              <a:latin typeface="urw-din"/>
            </a:endParaRPr>
          </a:p>
        </p:txBody>
      </p:sp>
    </p:spTree>
    <p:extLst>
      <p:ext uri="{BB962C8B-B14F-4D97-AF65-F5344CB8AC3E}">
        <p14:creationId xmlns:p14="http://schemas.microsoft.com/office/powerpoint/2010/main" val="28148390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5" y="3553321"/>
            <a:ext cx="11103429" cy="2862322"/>
          </a:xfrm>
          <a:prstGeom prst="rect">
            <a:avLst/>
          </a:prstGeom>
        </p:spPr>
        <p:txBody>
          <a:bodyPr wrap="square">
            <a:spAutoFit/>
          </a:bodyPr>
          <a:lstStyle/>
          <a:p>
            <a:pPr algn="just">
              <a:lnSpc>
                <a:spcPct val="200000"/>
              </a:lnSpc>
            </a:pPr>
            <a:r>
              <a:rPr lang="en-US" b="1" dirty="0">
                <a:solidFill>
                  <a:srgbClr val="000000"/>
                </a:solidFill>
                <a:latin typeface="Times New Roman" panose="02020603050405020304" pitchFamily="18" charset="0"/>
                <a:cs typeface="Times New Roman" panose="02020603050405020304" pitchFamily="18" charset="0"/>
              </a:rPr>
              <a:t>Cloud Web Scrapers</a:t>
            </a:r>
            <a:r>
              <a:rPr lang="en-US" dirty="0">
                <a:solidFill>
                  <a:srgbClr val="000000"/>
                </a:solidFill>
                <a:latin typeface="Times New Roman" panose="02020603050405020304" pitchFamily="18" charset="0"/>
                <a:cs typeface="Times New Roman" panose="02020603050405020304" pitchFamily="18" charset="0"/>
              </a:rPr>
              <a:t> run on the cloud which is an off-site server mostly provided by the company that you buy the scraper from</a:t>
            </a:r>
            <a:r>
              <a:rPr lang="en-US" dirty="0" smtClean="0">
                <a:solidFill>
                  <a:srgbClr val="000000"/>
                </a:solidFill>
                <a:latin typeface="Times New Roman" panose="02020603050405020304" pitchFamily="18" charset="0"/>
                <a:cs typeface="Times New Roman" panose="02020603050405020304" pitchFamily="18" charset="0"/>
              </a:rPr>
              <a:t>.</a:t>
            </a:r>
          </a:p>
          <a:p>
            <a:pPr algn="just">
              <a:lnSpc>
                <a:spcPct val="200000"/>
              </a:lnSpc>
            </a:pP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These allow your computer to focus on other tasks as the computer resources are not required to scrape data from websites. </a:t>
            </a:r>
            <a:endParaRPr lang="en-US" dirty="0" smtClean="0">
              <a:solidFill>
                <a:srgbClr val="000000"/>
              </a:solidFill>
              <a:latin typeface="Times New Roman" panose="02020603050405020304" pitchFamily="18" charset="0"/>
              <a:cs typeface="Times New Roman" panose="02020603050405020304" pitchFamily="18" charset="0"/>
            </a:endParaRPr>
          </a:p>
          <a:p>
            <a:pPr algn="just">
              <a:lnSpc>
                <a:spcPct val="200000"/>
              </a:lnSpc>
            </a:pPr>
            <a:r>
              <a:rPr lang="en-US" b="1" dirty="0" smtClean="0">
                <a:solidFill>
                  <a:srgbClr val="000000"/>
                </a:solidFill>
                <a:latin typeface="Times New Roman" panose="02020603050405020304" pitchFamily="18" charset="0"/>
                <a:cs typeface="Times New Roman" panose="02020603050405020304" pitchFamily="18" charset="0"/>
              </a:rPr>
              <a:t>Local </a:t>
            </a:r>
            <a:r>
              <a:rPr lang="en-US" b="1" dirty="0">
                <a:solidFill>
                  <a:srgbClr val="000000"/>
                </a:solidFill>
                <a:latin typeface="Times New Roman" panose="02020603050405020304" pitchFamily="18" charset="0"/>
                <a:cs typeface="Times New Roman" panose="02020603050405020304" pitchFamily="18" charset="0"/>
              </a:rPr>
              <a:t>Web Scrapers</a:t>
            </a:r>
            <a:r>
              <a:rPr lang="en-US" dirty="0">
                <a:solidFill>
                  <a:srgbClr val="000000"/>
                </a:solidFill>
                <a:latin typeface="Times New Roman" panose="02020603050405020304" pitchFamily="18" charset="0"/>
                <a:cs typeface="Times New Roman" panose="02020603050405020304" pitchFamily="18" charset="0"/>
              </a:rPr>
              <a:t>, on the other hand, run on your computer using local resources.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391885" y="104504"/>
            <a:ext cx="9788434" cy="3331938"/>
          </a:xfrm>
          <a:prstGeom prst="rect">
            <a:avLst/>
          </a:prstGeom>
        </p:spPr>
        <p:txBody>
          <a:bodyPr wrap="square">
            <a:spAutoFit/>
          </a:bodyPr>
          <a:lstStyle/>
          <a:p>
            <a:pPr algn="just">
              <a:lnSpc>
                <a:spcPct val="200000"/>
              </a:lnSpc>
            </a:pPr>
            <a:r>
              <a:rPr lang="en-US" b="1" dirty="0">
                <a:solidFill>
                  <a:srgbClr val="000000"/>
                </a:solidFill>
                <a:latin typeface="Times New Roman" panose="02020603050405020304" pitchFamily="18" charset="0"/>
                <a:cs typeface="Times New Roman" panose="02020603050405020304" pitchFamily="18" charset="0"/>
              </a:rPr>
              <a:t>Browser extension Web Scrapers</a:t>
            </a:r>
            <a:r>
              <a:rPr lang="en-US" dirty="0">
                <a:solidFill>
                  <a:srgbClr val="000000"/>
                </a:solidFill>
                <a:latin typeface="Times New Roman" panose="02020603050405020304" pitchFamily="18" charset="0"/>
                <a:cs typeface="Times New Roman" panose="02020603050405020304" pitchFamily="18" charset="0"/>
              </a:rPr>
              <a:t> are extensions that can be added to your browser. These are easy to run as they are integrated with your </a:t>
            </a:r>
            <a:r>
              <a:rPr lang="en-US" dirty="0" smtClean="0">
                <a:solidFill>
                  <a:srgbClr val="000000"/>
                </a:solidFill>
                <a:latin typeface="Times New Roman" panose="02020603050405020304" pitchFamily="18" charset="0"/>
                <a:cs typeface="Times New Roman" panose="02020603050405020304" pitchFamily="18" charset="0"/>
              </a:rPr>
              <a:t>browser.</a:t>
            </a:r>
          </a:p>
          <a:p>
            <a:pPr algn="just">
              <a:lnSpc>
                <a:spcPct val="200000"/>
              </a:lnSpc>
            </a:pPr>
            <a:endParaRPr lang="en-US" dirty="0" smtClean="0">
              <a:solidFill>
                <a:srgbClr val="000000"/>
              </a:solidFill>
              <a:latin typeface="Times New Roman" panose="02020603050405020304" pitchFamily="18" charset="0"/>
              <a:cs typeface="Times New Roman" panose="02020603050405020304" pitchFamily="18" charset="0"/>
            </a:endParaRPr>
          </a:p>
          <a:p>
            <a:pPr algn="just">
              <a:lnSpc>
                <a:spcPct val="200000"/>
              </a:lnSpc>
            </a:pP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Software Web Scrapers</a:t>
            </a:r>
            <a:r>
              <a:rPr lang="en-US" dirty="0">
                <a:solidFill>
                  <a:srgbClr val="000000"/>
                </a:solidFill>
                <a:latin typeface="Times New Roman" panose="02020603050405020304" pitchFamily="18" charset="0"/>
                <a:cs typeface="Times New Roman" panose="02020603050405020304" pitchFamily="18" charset="0"/>
              </a:rPr>
              <a:t> don’t have these limitations as they can be downloaded and installed on your computer. These are more complex than Browser extension Web Scrapers but they also have advanced features that are not limited by the scope of your browser.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1728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223" y="463455"/>
            <a:ext cx="10310948" cy="4401205"/>
          </a:xfrm>
          <a:prstGeom prst="rect">
            <a:avLst/>
          </a:prstGeom>
        </p:spPr>
        <p:txBody>
          <a:bodyPr wrap="square">
            <a:spAutoFit/>
          </a:bodyPr>
          <a:lstStyle/>
          <a:p>
            <a:pPr algn="just">
              <a:lnSpc>
                <a:spcPct val="200000"/>
              </a:lnSpc>
            </a:pPr>
            <a:r>
              <a:rPr lang="en-US" sz="2000" b="1" dirty="0">
                <a:latin typeface="Times New Roman" panose="02020603050405020304" pitchFamily="18" charset="0"/>
                <a:cs typeface="Times New Roman" panose="02020603050405020304" pitchFamily="18" charset="0"/>
              </a:rPr>
              <a:t>The scraper</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web scraper is a specialized tool designed to accurately and quickly extract data from a web page.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Web </a:t>
            </a:r>
            <a:r>
              <a:rPr lang="en-US" sz="2000" dirty="0">
                <a:latin typeface="Times New Roman" panose="02020603050405020304" pitchFamily="18" charset="0"/>
                <a:cs typeface="Times New Roman" panose="02020603050405020304" pitchFamily="18" charset="0"/>
              </a:rPr>
              <a:t>scrapers vary widely in design and complexity, depending on the project.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important part of every scraper is the data locators (or selectors) that are used to find the data that you want to extract from the HTML file - usually, XPath, CSS selectors, regex, or a combination of them is applied.</a:t>
            </a:r>
          </a:p>
        </p:txBody>
      </p:sp>
    </p:spTree>
    <p:extLst>
      <p:ext uri="{BB962C8B-B14F-4D97-AF65-F5344CB8AC3E}">
        <p14:creationId xmlns:p14="http://schemas.microsoft.com/office/powerpoint/2010/main" val="24871239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486" y="231168"/>
            <a:ext cx="2877711" cy="369332"/>
          </a:xfrm>
          <a:prstGeom prst="rect">
            <a:avLst/>
          </a:prstGeom>
        </p:spPr>
        <p:txBody>
          <a:bodyPr wrap="none">
            <a:spAutoFit/>
          </a:bodyPr>
          <a:lstStyle/>
          <a:p>
            <a:r>
              <a:rPr lang="en-US" dirty="0" smtClean="0">
                <a:solidFill>
                  <a:srgbClr val="002738"/>
                </a:solidFill>
                <a:latin typeface="Yellix"/>
              </a:rPr>
              <a:t>The web scraping process</a:t>
            </a:r>
            <a:endParaRPr lang="en-US" b="0" i="0" dirty="0">
              <a:solidFill>
                <a:srgbClr val="002738"/>
              </a:solidFill>
              <a:effectLst/>
              <a:latin typeface="Yellix"/>
            </a:endParaRPr>
          </a:p>
        </p:txBody>
      </p:sp>
      <p:sp>
        <p:nvSpPr>
          <p:cNvPr id="3" name="Rectangle 2"/>
          <p:cNvSpPr/>
          <p:nvPr/>
        </p:nvSpPr>
        <p:spPr>
          <a:xfrm>
            <a:off x="566057" y="1038220"/>
            <a:ext cx="7794172" cy="3076291"/>
          </a:xfrm>
          <a:prstGeom prst="rect">
            <a:avLst/>
          </a:prstGeom>
        </p:spPr>
        <p:txBody>
          <a:bodyPr wrap="square">
            <a:spAutoFit/>
          </a:bodyPr>
          <a:lstStyle/>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Identify the target website</a:t>
            </a:r>
          </a:p>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Collect URLs of the pages where you want to extract data from</a:t>
            </a:r>
          </a:p>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Make a request to these URLs to get the HTML of the page</a:t>
            </a:r>
          </a:p>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Use locators to find the data in the HTML</a:t>
            </a:r>
          </a:p>
          <a:p>
            <a:pPr algn="just">
              <a:lnSpc>
                <a:spcPct val="200000"/>
              </a:lnSpc>
              <a:buFont typeface="+mj-lt"/>
              <a:buAutoNum type="arabicPeriod"/>
            </a:pPr>
            <a:r>
              <a:rPr lang="en-US" sz="2000" dirty="0">
                <a:solidFill>
                  <a:srgbClr val="002738"/>
                </a:solidFill>
                <a:latin typeface="Times New Roman" panose="02020603050405020304" pitchFamily="18" charset="0"/>
                <a:cs typeface="Times New Roman" panose="02020603050405020304" pitchFamily="18" charset="0"/>
              </a:rPr>
              <a:t>Save the data in a JSON or CSV file or some other structured format</a:t>
            </a:r>
            <a:endParaRPr lang="en-US" sz="2000" b="0" i="0" dirty="0">
              <a:solidFill>
                <a:srgbClr val="00273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4451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183" y="-61895"/>
            <a:ext cx="10363200" cy="6247864"/>
          </a:xfrm>
          <a:prstGeom prst="rect">
            <a:avLst/>
          </a:prstGeom>
        </p:spPr>
        <p:txBody>
          <a:bodyPr wrap="square">
            <a:spAutoFit/>
          </a:bodyPr>
          <a:lstStyle/>
          <a:p>
            <a:pPr algn="just">
              <a:lnSpc>
                <a:spcPct val="200000"/>
              </a:lnSpc>
            </a:pPr>
            <a:r>
              <a:rPr lang="en-US" sz="2000" b="1" dirty="0">
                <a:latin typeface="Times New Roman" panose="02020603050405020304" pitchFamily="18" charset="0"/>
                <a:cs typeface="Times New Roman" panose="02020603050405020304" pitchFamily="18" charset="0"/>
              </a:rPr>
              <a:t>What is web scraping used for</a:t>
            </a:r>
            <a:r>
              <a:rPr lang="en-US" sz="2000" b="1" dirty="0" smtClean="0">
                <a:latin typeface="Times New Roman" panose="02020603050405020304" pitchFamily="18" charset="0"/>
                <a:cs typeface="Times New Roman" panose="02020603050405020304" pitchFamily="18" charset="0"/>
              </a:rPr>
              <a:t>?</a:t>
            </a:r>
          </a:p>
          <a:p>
            <a:pPr algn="just">
              <a:lnSpc>
                <a:spcPct val="200000"/>
              </a:lnSpc>
            </a:pPr>
            <a:r>
              <a:rPr lang="en-US" sz="2000" dirty="0" smtClean="0">
                <a:latin typeface="Times New Roman" panose="02020603050405020304" pitchFamily="18" charset="0"/>
                <a:cs typeface="Times New Roman" panose="02020603050405020304" pitchFamily="18" charset="0"/>
              </a:rPr>
              <a:t>Price intelligence is </a:t>
            </a:r>
            <a:r>
              <a:rPr lang="en-US" sz="2000" dirty="0">
                <a:latin typeface="Times New Roman" panose="02020603050405020304" pitchFamily="18" charset="0"/>
                <a:cs typeface="Times New Roman" panose="02020603050405020304" pitchFamily="18" charset="0"/>
              </a:rPr>
              <a:t>the biggest use case for web scraping. Extracting product and pricing information from e-commerce websites, then turning it into intelligence is an important part of modern e-commerce companies that want to make better pricing/marketing decisions based on data.</a:t>
            </a:r>
          </a:p>
          <a:p>
            <a:pPr algn="just">
              <a:lnSpc>
                <a:spcPct val="200000"/>
              </a:lnSpc>
            </a:pPr>
            <a:r>
              <a:rPr lang="en-US" sz="2000" dirty="0" smtClean="0">
                <a:latin typeface="Times New Roman" panose="02020603050405020304" pitchFamily="18" charset="0"/>
                <a:cs typeface="Times New Roman" panose="02020603050405020304" pitchFamily="18" charset="0"/>
              </a:rPr>
              <a:t>How </a:t>
            </a:r>
            <a:r>
              <a:rPr lang="en-US" sz="2000" dirty="0">
                <a:latin typeface="Times New Roman" panose="02020603050405020304" pitchFamily="18" charset="0"/>
                <a:cs typeface="Times New Roman" panose="02020603050405020304" pitchFamily="18" charset="0"/>
              </a:rPr>
              <a:t>web pricing data and price intelligence can be useful:</a:t>
            </a:r>
          </a:p>
          <a:p>
            <a:pPr marL="342900" indent="-342900" algn="just">
              <a:lnSpc>
                <a:spcPct val="20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Dynamic </a:t>
            </a:r>
            <a:r>
              <a:rPr lang="en-US" sz="2000" dirty="0">
                <a:latin typeface="Times New Roman" panose="02020603050405020304" pitchFamily="18" charset="0"/>
                <a:cs typeface="Times New Roman" panose="02020603050405020304" pitchFamily="18" charset="0"/>
              </a:rPr>
              <a:t>pricing</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Revenue optimization</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Competitor monitoring</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 trend monitoring</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Brand and MAP compliance</a:t>
            </a:r>
          </a:p>
        </p:txBody>
      </p:sp>
    </p:spTree>
    <p:extLst>
      <p:ext uri="{BB962C8B-B14F-4D97-AF65-F5344CB8AC3E}">
        <p14:creationId xmlns:p14="http://schemas.microsoft.com/office/powerpoint/2010/main" val="21864922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NLTK: Natural Language Tool Kit</a:t>
            </a:r>
            <a:endParaRPr lang="en-IN" dirty="0"/>
          </a:p>
        </p:txBody>
      </p:sp>
      <p:sp>
        <p:nvSpPr>
          <p:cNvPr id="3" name="Content Placeholder 2"/>
          <p:cNvSpPr>
            <a:spLocks noGrp="1"/>
          </p:cNvSpPr>
          <p:nvPr>
            <p:ph idx="1"/>
          </p:nvPr>
        </p:nvSpPr>
        <p:spPr/>
        <p:txBody>
          <a:bodyPr/>
          <a:lstStyle/>
          <a:p>
            <a:r>
              <a:rPr lang="en-US" dirty="0"/>
              <a:t>The Natural Language Toolkit (NLTK) is an open source Python library for Natural Language Processing.</a:t>
            </a:r>
            <a:endParaRPr lang="en-IN" dirty="0"/>
          </a:p>
          <a:p>
            <a:r>
              <a:rPr lang="en-US" dirty="0" smtClean="0"/>
              <a:t>NLTK </a:t>
            </a:r>
            <a:r>
              <a:rPr lang="en-US" dirty="0"/>
              <a:t>is a leading platform for building Python programs to work with human language data</a:t>
            </a:r>
            <a:r>
              <a:rPr lang="en-US" dirty="0" smtClean="0"/>
              <a:t>.</a:t>
            </a:r>
          </a:p>
          <a:p>
            <a:r>
              <a:rPr lang="en-US" dirty="0"/>
              <a:t>T</a:t>
            </a:r>
            <a:r>
              <a:rPr lang="en-US" dirty="0" smtClean="0"/>
              <a:t>ext </a:t>
            </a:r>
            <a:r>
              <a:rPr lang="en-US" dirty="0"/>
              <a:t>processing libraries for classification, tokenization, stemming, tagging, parsing, and semantic reasoning, wrappers for industrial-strength NLP </a:t>
            </a:r>
            <a:r>
              <a:rPr lang="en-US" dirty="0" smtClean="0"/>
              <a:t>libraries.</a:t>
            </a:r>
          </a:p>
        </p:txBody>
      </p:sp>
    </p:spTree>
    <p:extLst>
      <p:ext uri="{BB962C8B-B14F-4D97-AF65-F5344CB8AC3E}">
        <p14:creationId xmlns:p14="http://schemas.microsoft.com/office/powerpoint/2010/main" val="40250352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NLTK Installation</a:t>
            </a:r>
            <a:endParaRPr lang="en-IN" dirty="0"/>
          </a:p>
        </p:txBody>
      </p:sp>
      <p:sp>
        <p:nvSpPr>
          <p:cNvPr id="3" name="Content Placeholder 2"/>
          <p:cNvSpPr>
            <a:spLocks noGrp="1"/>
          </p:cNvSpPr>
          <p:nvPr>
            <p:ph idx="1"/>
          </p:nvPr>
        </p:nvSpPr>
        <p:spPr/>
        <p:txBody>
          <a:bodyPr/>
          <a:lstStyle/>
          <a:p>
            <a:r>
              <a:rPr lang="en-US" dirty="0"/>
              <a:t>I</a:t>
            </a:r>
            <a:r>
              <a:rPr lang="en-US" dirty="0" smtClean="0"/>
              <a:t>nstall </a:t>
            </a:r>
            <a:r>
              <a:rPr lang="en-US" dirty="0"/>
              <a:t>NLTK, start up the Python interpreter as before, and install the data </a:t>
            </a:r>
            <a:endParaRPr lang="en-US" dirty="0" smtClean="0"/>
          </a:p>
          <a:p>
            <a:pPr marL="0" indent="0">
              <a:buNone/>
            </a:pPr>
            <a:r>
              <a:rPr lang="en-IN" dirty="0"/>
              <a:t>&gt;&gt;&gt; import </a:t>
            </a:r>
            <a:r>
              <a:rPr lang="en-IN" dirty="0" err="1"/>
              <a:t>nltk</a:t>
            </a:r>
            <a:endParaRPr lang="en-IN" dirty="0"/>
          </a:p>
          <a:p>
            <a:pPr marL="0" indent="0">
              <a:buNone/>
            </a:pPr>
            <a:r>
              <a:rPr lang="en-IN" dirty="0"/>
              <a:t>&gt;&gt;&gt; </a:t>
            </a:r>
            <a:r>
              <a:rPr lang="en-IN" dirty="0" err="1"/>
              <a:t>nltk.download</a:t>
            </a:r>
            <a:r>
              <a:rPr lang="en-IN" dirty="0"/>
              <a:t>()</a:t>
            </a:r>
          </a:p>
        </p:txBody>
      </p:sp>
      <p:pic>
        <p:nvPicPr>
          <p:cNvPr id="1027" name="Picture 3" descr="../images/nltk-downloa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736" y="3419203"/>
            <a:ext cx="63627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2426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Tokenizing</a:t>
            </a:r>
            <a:endParaRPr lang="en-IN" dirty="0"/>
          </a:p>
        </p:txBody>
      </p:sp>
      <p:sp>
        <p:nvSpPr>
          <p:cNvPr id="3" name="Content Placeholder 2"/>
          <p:cNvSpPr>
            <a:spLocks noGrp="1"/>
          </p:cNvSpPr>
          <p:nvPr>
            <p:ph idx="1"/>
          </p:nvPr>
        </p:nvSpPr>
        <p:spPr/>
        <p:txBody>
          <a:bodyPr/>
          <a:lstStyle/>
          <a:p>
            <a:r>
              <a:rPr lang="en-US" dirty="0" smtClean="0"/>
              <a:t>Splitting </a:t>
            </a:r>
            <a:r>
              <a:rPr lang="en-US" dirty="0"/>
              <a:t>up text by word or by sentence. </a:t>
            </a:r>
            <a:endParaRPr lang="en-US" dirty="0" smtClean="0"/>
          </a:p>
          <a:p>
            <a:r>
              <a:rPr lang="en-US" dirty="0"/>
              <a:t>This will allow you to work with smaller pieces of text that are still relatively coherent and meaningful even outside of the context of the rest of the text. </a:t>
            </a:r>
            <a:endParaRPr lang="en-US" dirty="0" smtClean="0"/>
          </a:p>
          <a:p>
            <a:r>
              <a:rPr lang="en-IN" sz="2400" dirty="0" smtClean="0"/>
              <a:t>Tokenization is of two types</a:t>
            </a:r>
          </a:p>
          <a:p>
            <a:pPr marL="0" indent="0">
              <a:buNone/>
            </a:pPr>
            <a:r>
              <a:rPr lang="en-IN" sz="2400" dirty="0"/>
              <a:t> </a:t>
            </a:r>
            <a:r>
              <a:rPr lang="en-IN" sz="2400" dirty="0" smtClean="0"/>
              <a:t>                   1. Tokenizing </a:t>
            </a:r>
            <a:r>
              <a:rPr lang="en-IN" sz="2400" dirty="0"/>
              <a:t>by </a:t>
            </a:r>
            <a:r>
              <a:rPr lang="en-IN" sz="2400" dirty="0" smtClean="0"/>
              <a:t>word</a:t>
            </a:r>
          </a:p>
          <a:p>
            <a:pPr marL="0" indent="0">
              <a:buNone/>
            </a:pPr>
            <a:r>
              <a:rPr lang="en-IN" sz="2400" dirty="0" smtClean="0"/>
              <a:t>                    2. Tokenizing </a:t>
            </a:r>
            <a:r>
              <a:rPr lang="en-IN" sz="2400" dirty="0"/>
              <a:t>by </a:t>
            </a:r>
            <a:r>
              <a:rPr lang="en-IN" sz="2400" dirty="0" smtClean="0"/>
              <a:t>sentence</a:t>
            </a:r>
          </a:p>
          <a:p>
            <a:pPr marL="0" indent="0">
              <a:buNone/>
            </a:pPr>
            <a:endParaRPr lang="en-IN" sz="2400" dirty="0"/>
          </a:p>
        </p:txBody>
      </p:sp>
      <p:sp>
        <p:nvSpPr>
          <p:cNvPr id="4" name="Rectangle 1"/>
          <p:cNvSpPr>
            <a:spLocks noChangeArrowheads="1"/>
          </p:cNvSpPr>
          <p:nvPr/>
        </p:nvSpPr>
        <p:spPr bwMode="auto">
          <a:xfrm>
            <a:off x="-191589" y="159157"/>
            <a:ext cx="184731"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13071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 and Sentence Tokenize</a:t>
            </a:r>
            <a:endParaRPr lang="en-IN" dirty="0"/>
          </a:p>
        </p:txBody>
      </p:sp>
      <p:sp>
        <p:nvSpPr>
          <p:cNvPr id="3" name="Content Placeholder 2"/>
          <p:cNvSpPr>
            <a:spLocks noGrp="1"/>
          </p:cNvSpPr>
          <p:nvPr>
            <p:ph idx="1"/>
          </p:nvPr>
        </p:nvSpPr>
        <p:spPr/>
        <p:txBody>
          <a:bodyPr/>
          <a:lstStyle/>
          <a:p>
            <a:pPr lvl="0"/>
            <a:r>
              <a:rPr lang="en-US" altLang="en-US" sz="2000" dirty="0">
                <a:latin typeface="SFMono-Regular"/>
              </a:rPr>
              <a:t>from </a:t>
            </a:r>
            <a:r>
              <a:rPr lang="en-US" altLang="en-US" sz="2000" dirty="0" err="1">
                <a:latin typeface="SFMono-Regular"/>
              </a:rPr>
              <a:t>nltk.tokenize</a:t>
            </a:r>
            <a:r>
              <a:rPr lang="en-US" altLang="en-US" sz="2000" dirty="0">
                <a:latin typeface="SFMono-Regular"/>
              </a:rPr>
              <a:t> import </a:t>
            </a:r>
            <a:r>
              <a:rPr lang="en-US" altLang="en-US" sz="2000" dirty="0" err="1">
                <a:latin typeface="Arial" panose="020B0604020202020204" pitchFamily="34" charset="0"/>
              </a:rPr>
              <a:t>sent_tokenize</a:t>
            </a:r>
            <a:r>
              <a:rPr lang="en-US" altLang="en-US" sz="2000" dirty="0">
                <a:latin typeface="SFMono-Regular"/>
              </a:rPr>
              <a:t>, </a:t>
            </a:r>
            <a:r>
              <a:rPr lang="en-US" altLang="en-US" sz="2000" dirty="0" err="1">
                <a:latin typeface="Arial" panose="020B0604020202020204" pitchFamily="34" charset="0"/>
              </a:rPr>
              <a:t>word_tokenize</a:t>
            </a:r>
            <a:r>
              <a:rPr lang="en-US" altLang="en-US" sz="2000" dirty="0"/>
              <a:t> </a:t>
            </a:r>
            <a:endParaRPr lang="en-US" altLang="en-US" sz="2000" dirty="0">
              <a:latin typeface="Arial" panose="020B0604020202020204" pitchFamily="34" charset="0"/>
            </a:endParaRPr>
          </a:p>
          <a:p>
            <a:pPr lvl="0"/>
            <a:r>
              <a:rPr lang="en-US" altLang="en-US" sz="2000" dirty="0" err="1">
                <a:solidFill>
                  <a:srgbClr val="000000"/>
                </a:solidFill>
                <a:latin typeface="Arial" panose="020B0604020202020204" pitchFamily="34" charset="0"/>
              </a:rPr>
              <a:t>example_string</a:t>
            </a:r>
            <a:r>
              <a:rPr lang="en-US" altLang="en-US" sz="2000" dirty="0">
                <a:solidFill>
                  <a:srgbClr val="212529"/>
                </a:solidFill>
                <a:latin typeface="SFMono-Regular"/>
              </a:rPr>
              <a:t> </a:t>
            </a:r>
            <a:r>
              <a:rPr lang="en-US" altLang="en-US" sz="2000" dirty="0">
                <a:solidFill>
                  <a:srgbClr val="CE5C00"/>
                </a:solidFill>
                <a:latin typeface="Arial" panose="020B0604020202020204" pitchFamily="34" charset="0"/>
              </a:rPr>
              <a:t>=</a:t>
            </a:r>
            <a:r>
              <a:rPr lang="en-US" altLang="en-US" sz="2000" dirty="0">
                <a:solidFill>
                  <a:srgbClr val="212529"/>
                </a:solidFill>
                <a:latin typeface="SFMono-Regular"/>
              </a:rPr>
              <a:t> </a:t>
            </a:r>
            <a:r>
              <a:rPr lang="en-US" altLang="en-US" sz="2000" dirty="0">
                <a:latin typeface="SFMono-Regular"/>
              </a:rPr>
              <a:t>""" </a:t>
            </a:r>
            <a:r>
              <a:rPr lang="en-US" altLang="en-US" sz="2000" dirty="0" err="1" smtClean="0">
                <a:latin typeface="SFMono-Regular"/>
              </a:rPr>
              <a:t>Muad'Dib</a:t>
            </a:r>
            <a:r>
              <a:rPr lang="en-US" altLang="en-US" sz="2000" dirty="0" smtClean="0">
                <a:latin typeface="SFMono-Regular"/>
              </a:rPr>
              <a:t> </a:t>
            </a:r>
            <a:r>
              <a:rPr lang="en-US" altLang="en-US" sz="2000" dirty="0">
                <a:latin typeface="SFMono-Regular"/>
              </a:rPr>
              <a:t>learned rapidly because his first training was in how to learn. </a:t>
            </a:r>
            <a:r>
              <a:rPr lang="en-US" altLang="en-US" sz="2000" dirty="0" smtClean="0">
                <a:latin typeface="SFMono-Regular"/>
              </a:rPr>
              <a:t>And </a:t>
            </a:r>
            <a:r>
              <a:rPr lang="en-US" altLang="en-US" sz="2000" dirty="0">
                <a:latin typeface="SFMono-Regular"/>
              </a:rPr>
              <a:t>the first lesson of all was the basic trust that he could learn</a:t>
            </a:r>
            <a:r>
              <a:rPr lang="en-US" altLang="en-US" sz="2000" dirty="0" smtClean="0">
                <a:latin typeface="SFMono-Regular"/>
              </a:rPr>
              <a:t>. </a:t>
            </a:r>
            <a:r>
              <a:rPr lang="en-US" altLang="en-US" sz="2000" dirty="0">
                <a:latin typeface="SFMono-Regular"/>
              </a:rPr>
              <a:t>It's shocking to find how many people do not believe they can learn, </a:t>
            </a:r>
            <a:r>
              <a:rPr lang="en-US" altLang="en-US" sz="2000" dirty="0" smtClean="0">
                <a:latin typeface="SFMono-Regular"/>
              </a:rPr>
              <a:t> </a:t>
            </a:r>
            <a:r>
              <a:rPr lang="en-US" altLang="en-US" sz="2000" dirty="0">
                <a:latin typeface="SFMono-Regular"/>
              </a:rPr>
              <a:t>and how many more believe learning to be difficult."""</a:t>
            </a:r>
            <a:r>
              <a:rPr lang="en-US" altLang="en-US" sz="2000" dirty="0"/>
              <a:t> </a:t>
            </a:r>
            <a:endParaRPr lang="en-US" altLang="en-US" sz="2000" dirty="0" smtClean="0"/>
          </a:p>
          <a:p>
            <a:pPr lvl="0"/>
            <a:endParaRPr lang="en-US" altLang="en-US" sz="2000" dirty="0">
              <a:latin typeface="Arial" panose="020B0604020202020204" pitchFamily="34" charset="0"/>
            </a:endParaRPr>
          </a:p>
          <a:p>
            <a:pPr lvl="0"/>
            <a:r>
              <a:rPr lang="en-US" altLang="en-US" sz="2000" dirty="0" err="1">
                <a:solidFill>
                  <a:srgbClr val="000000"/>
                </a:solidFill>
                <a:latin typeface="Arial" panose="020B0604020202020204" pitchFamily="34" charset="0"/>
              </a:rPr>
              <a:t>sent_tokenize</a:t>
            </a:r>
            <a:r>
              <a:rPr lang="en-US" altLang="en-US" sz="2000" dirty="0">
                <a:solidFill>
                  <a:srgbClr val="000000"/>
                </a:solidFill>
                <a:latin typeface="SFMono-Regular"/>
              </a:rPr>
              <a:t>(</a:t>
            </a:r>
            <a:r>
              <a:rPr lang="en-US" altLang="en-US" sz="2000" dirty="0" err="1">
                <a:solidFill>
                  <a:srgbClr val="000000"/>
                </a:solidFill>
                <a:latin typeface="Arial" panose="020B0604020202020204" pitchFamily="34" charset="0"/>
              </a:rPr>
              <a:t>example_string</a:t>
            </a:r>
            <a:r>
              <a:rPr lang="en-US" altLang="en-US" sz="2000" dirty="0" smtClean="0">
                <a:solidFill>
                  <a:srgbClr val="000000"/>
                </a:solidFill>
                <a:latin typeface="SFMono-Regular"/>
              </a:rPr>
              <a:t>)</a:t>
            </a:r>
          </a:p>
          <a:p>
            <a:pPr marL="0" lvl="0" indent="0">
              <a:buNone/>
            </a:pPr>
            <a:r>
              <a:rPr lang="en-US" altLang="en-US" sz="2000" dirty="0" smtClean="0">
                <a:solidFill>
                  <a:srgbClr val="212529"/>
                </a:solidFill>
                <a:latin typeface="SFMono-Regular"/>
              </a:rPr>
              <a:t> </a:t>
            </a:r>
            <a:r>
              <a:rPr lang="en-US" altLang="en-US" sz="2000" dirty="0">
                <a:solidFill>
                  <a:srgbClr val="6C757D"/>
                </a:solidFill>
                <a:latin typeface="SFMono-Regular"/>
              </a:rPr>
              <a:t>["</a:t>
            </a:r>
            <a:r>
              <a:rPr lang="en-US" altLang="en-US" sz="2000" dirty="0" err="1">
                <a:solidFill>
                  <a:srgbClr val="6C757D"/>
                </a:solidFill>
                <a:latin typeface="SFMono-Regular"/>
              </a:rPr>
              <a:t>Muad'Dib</a:t>
            </a:r>
            <a:r>
              <a:rPr lang="en-US" altLang="en-US" sz="2000" dirty="0">
                <a:solidFill>
                  <a:srgbClr val="6C757D"/>
                </a:solidFill>
                <a:latin typeface="SFMono-Regular"/>
              </a:rPr>
              <a:t> learned rapidly because his first training was in how to learn.",</a:t>
            </a:r>
            <a:r>
              <a:rPr lang="en-US" altLang="en-US" sz="2000" dirty="0">
                <a:solidFill>
                  <a:srgbClr val="212529"/>
                </a:solidFill>
                <a:latin typeface="SFMono-Regular"/>
              </a:rPr>
              <a:t> </a:t>
            </a:r>
            <a:r>
              <a:rPr lang="en-US" altLang="en-US" sz="2000" dirty="0">
                <a:solidFill>
                  <a:srgbClr val="6C757D"/>
                </a:solidFill>
                <a:latin typeface="SFMono-Regular"/>
              </a:rPr>
              <a:t>'And the first lesson of all was the basic trust that he could learn.',</a:t>
            </a:r>
            <a:r>
              <a:rPr lang="en-US" altLang="en-US" sz="2000" dirty="0">
                <a:solidFill>
                  <a:srgbClr val="212529"/>
                </a:solidFill>
                <a:latin typeface="SFMono-Regular"/>
              </a:rPr>
              <a:t> </a:t>
            </a:r>
            <a:r>
              <a:rPr lang="en-US" altLang="en-US" sz="2000" dirty="0">
                <a:solidFill>
                  <a:srgbClr val="6C757D"/>
                </a:solidFill>
                <a:latin typeface="SFMono-Regular"/>
              </a:rPr>
              <a:t>"It's shocking to find how many people do not believe they can learn, and how many more believe learning to be difficult."]</a:t>
            </a:r>
            <a:r>
              <a:rPr lang="en-US" altLang="en-US" sz="2000" dirty="0"/>
              <a:t> </a:t>
            </a:r>
            <a:endParaRPr lang="en-US" altLang="en-US" sz="2000" dirty="0">
              <a:latin typeface="Arial" panose="020B0604020202020204" pitchFamily="34" charset="0"/>
            </a:endParaRPr>
          </a:p>
          <a:p>
            <a:endParaRPr lang="en-IN" sz="2000" dirty="0"/>
          </a:p>
        </p:txBody>
      </p:sp>
      <p:sp>
        <p:nvSpPr>
          <p:cNvPr id="6" name="Rectangle 3"/>
          <p:cNvSpPr>
            <a:spLocks noChangeArrowheads="1"/>
          </p:cNvSpPr>
          <p:nvPr/>
        </p:nvSpPr>
        <p:spPr bwMode="auto">
          <a:xfrm>
            <a:off x="0" y="136267"/>
            <a:ext cx="184731" cy="184666"/>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36267"/>
            <a:ext cx="184731" cy="184666"/>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182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IN" dirty="0" smtClean="0"/>
              <a:t>Functions of array creation</a:t>
            </a:r>
            <a:endParaRPr lang="en-IN" dirty="0"/>
          </a:p>
        </p:txBody>
      </p:sp>
      <p:sp>
        <p:nvSpPr>
          <p:cNvPr id="3" name="Content Placeholder 2"/>
          <p:cNvSpPr>
            <a:spLocks noGrp="1"/>
          </p:cNvSpPr>
          <p:nvPr>
            <p:ph idx="1"/>
          </p:nvPr>
        </p:nvSpPr>
        <p:spPr>
          <a:xfrm>
            <a:off x="838200" y="1280160"/>
            <a:ext cx="10515600" cy="4896803"/>
          </a:xfrm>
        </p:spPr>
        <p:txBody>
          <a:bodyPr/>
          <a:lstStyle/>
          <a:p>
            <a:r>
              <a:rPr lang="en-IN" dirty="0" smtClean="0"/>
              <a:t>Create linear-spaced array items:</a:t>
            </a:r>
          </a:p>
          <a:p>
            <a:pPr marL="0" indent="0">
              <a:buNone/>
            </a:pPr>
            <a:r>
              <a:rPr lang="en-IN" dirty="0" smtClean="0"/>
              <a:t>	</a:t>
            </a:r>
            <a:r>
              <a:rPr lang="en-IN" dirty="0" err="1" smtClean="0"/>
              <a:t>np.linspace</a:t>
            </a:r>
            <a:r>
              <a:rPr lang="en-IN" dirty="0" smtClean="0"/>
              <a:t>(0,1,21)</a:t>
            </a:r>
          </a:p>
          <a:p>
            <a:pPr marL="0" lvl="0" indent="0">
              <a:buNone/>
            </a:pPr>
            <a:r>
              <a:rPr lang="en-IN" dirty="0" smtClean="0"/>
              <a:t>	</a:t>
            </a:r>
            <a:r>
              <a:rPr lang="en-US" altLang="en-US" dirty="0">
                <a:solidFill>
                  <a:srgbClr val="000000"/>
                </a:solidFill>
                <a:latin typeface="Courier New" panose="02070309020205020404" pitchFamily="49" charset="0"/>
                <a:cs typeface="Courier New" panose="02070309020205020404" pitchFamily="49" charset="0"/>
              </a:rPr>
              <a:t>array([0. , 0.05, 0.1 , 0.15, 0.2 , 0.25, 0.3 , 0.35, 0.4 , 0.45, 0.5 , 0.55, 0.6 , 0.65, 0.7 , 0.75, 0.8 , 0.85, 0.9 , 0.95, 1. ])</a:t>
            </a:r>
            <a:r>
              <a:rPr kumimoji="0" lang="en-US" altLang="en-US" sz="2000" b="0" i="0" u="none" strike="noStrike" cap="none" normalizeH="0" baseline="0" dirty="0" smtClean="0">
                <a:ln>
                  <a:noFill/>
                </a:ln>
                <a:solidFill>
                  <a:schemeClr val="tx1"/>
                </a:solidFill>
                <a:effectLst/>
              </a:rPr>
              <a:t> </a:t>
            </a:r>
          </a:p>
          <a:p>
            <a:r>
              <a:rPr kumimoji="0" lang="en-US" altLang="en-US" b="0" i="0" u="none" strike="noStrike" cap="none" normalizeH="0" baseline="0" dirty="0" smtClean="0">
                <a:ln>
                  <a:noFill/>
                </a:ln>
                <a:solidFill>
                  <a:schemeClr val="tx1"/>
                </a:solidFill>
                <a:effectLst/>
                <a:latin typeface="Arial" panose="020B0604020202020204" pitchFamily="34" charset="0"/>
              </a:rPr>
              <a:t>Create</a:t>
            </a:r>
            <a:r>
              <a:rPr kumimoji="0" lang="en-US" altLang="en-US" b="0" i="0" u="none" strike="noStrike" cap="none" normalizeH="0" dirty="0" smtClean="0">
                <a:ln>
                  <a:noFill/>
                </a:ln>
                <a:solidFill>
                  <a:schemeClr val="tx1"/>
                </a:solidFill>
                <a:effectLst/>
                <a:latin typeface="Arial" panose="020B0604020202020204" pitchFamily="34" charset="0"/>
              </a:rPr>
              <a:t> log-space array items:</a:t>
            </a:r>
          </a:p>
          <a:p>
            <a:pPr marL="0" indent="0">
              <a:buNone/>
            </a:pPr>
            <a:r>
              <a:rPr lang="en-US" altLang="en-US" baseline="0" dirty="0">
                <a:latin typeface="Arial" panose="020B0604020202020204" pitchFamily="34" charset="0"/>
              </a:rPr>
              <a:t>	</a:t>
            </a:r>
            <a:r>
              <a:rPr lang="en-US" altLang="en-US" baseline="0" dirty="0" err="1" smtClean="0">
                <a:latin typeface="Arial" panose="020B0604020202020204" pitchFamily="34" charset="0"/>
              </a:rPr>
              <a:t>np.logspace</a:t>
            </a:r>
            <a:r>
              <a:rPr lang="en-US" altLang="en-US" baseline="0" dirty="0" smtClean="0">
                <a:latin typeface="Arial" panose="020B0604020202020204" pitchFamily="34" charset="0"/>
              </a:rPr>
              <a:t>(-2,2,5)</a:t>
            </a:r>
          </a:p>
          <a:p>
            <a:pPr marL="0" lvl="0" indent="0">
              <a:buNone/>
            </a:pPr>
            <a:r>
              <a:rPr kumimoji="0" lang="en-US" altLang="en-US" b="0" i="0" u="none" strike="noStrike" cap="none" normalizeH="0" baseline="0" dirty="0" smtClean="0">
                <a:ln>
                  <a:noFill/>
                </a:ln>
                <a:solidFill>
                  <a:schemeClr val="tx1"/>
                </a:solidFill>
                <a:effectLst/>
                <a:latin typeface="Arial" panose="020B0604020202020204" pitchFamily="34" charset="0"/>
              </a:rPr>
              <a:t>	</a:t>
            </a:r>
            <a:r>
              <a:rPr lang="en-US" altLang="en-US" dirty="0">
                <a:solidFill>
                  <a:srgbClr val="000000"/>
                </a:solidFill>
                <a:latin typeface="Courier New" panose="02070309020205020404" pitchFamily="49" charset="0"/>
                <a:cs typeface="Courier New" panose="02070309020205020404" pitchFamily="49" charset="0"/>
              </a:rPr>
              <a:t>array([1.e-02, 1.e-01, 1.e+00, 1.e+01, 1.e+02])</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IN" dirty="0" smtClean="0"/>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09850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normAutofit lnSpcReduction="10000"/>
          </a:bodyPr>
          <a:lstStyle/>
          <a:p>
            <a:r>
              <a:rPr lang="en-IN" sz="4500" dirty="0" err="1"/>
              <a:t>word_tokenize</a:t>
            </a:r>
            <a:r>
              <a:rPr lang="en-IN" sz="4500" dirty="0"/>
              <a:t>(</a:t>
            </a:r>
            <a:r>
              <a:rPr lang="en-IN" sz="4500" dirty="0" err="1"/>
              <a:t>example_string</a:t>
            </a:r>
            <a:r>
              <a:rPr lang="en-IN" sz="4500" dirty="0" smtClean="0"/>
              <a:t>) 	</a:t>
            </a:r>
          </a:p>
          <a:p>
            <a:r>
              <a:rPr lang="en-IN" dirty="0"/>
              <a:t>["</a:t>
            </a:r>
            <a:r>
              <a:rPr lang="en-IN" dirty="0" err="1"/>
              <a:t>Muad'Dib</a:t>
            </a:r>
            <a:r>
              <a:rPr lang="en-IN" dirty="0"/>
              <a:t>",</a:t>
            </a:r>
          </a:p>
          <a:p>
            <a:r>
              <a:rPr lang="en-IN" dirty="0"/>
              <a:t> 'learned',</a:t>
            </a:r>
          </a:p>
          <a:p>
            <a:r>
              <a:rPr lang="en-IN" dirty="0"/>
              <a:t> 'rapidly',</a:t>
            </a:r>
          </a:p>
          <a:p>
            <a:r>
              <a:rPr lang="en-IN" dirty="0"/>
              <a:t> 'because',</a:t>
            </a:r>
          </a:p>
          <a:p>
            <a:r>
              <a:rPr lang="en-IN" dirty="0"/>
              <a:t> 'his',</a:t>
            </a:r>
          </a:p>
          <a:p>
            <a:r>
              <a:rPr lang="en-IN" dirty="0"/>
              <a:t> 'first',</a:t>
            </a:r>
          </a:p>
          <a:p>
            <a:r>
              <a:rPr lang="en-IN" dirty="0"/>
              <a:t> 'training',</a:t>
            </a:r>
          </a:p>
          <a:p>
            <a:r>
              <a:rPr lang="en-IN" dirty="0"/>
              <a:t> 'was',</a:t>
            </a:r>
          </a:p>
          <a:p>
            <a:r>
              <a:rPr lang="en-IN" dirty="0"/>
              <a:t> 'in',</a:t>
            </a:r>
          </a:p>
          <a:p>
            <a:r>
              <a:rPr lang="en-IN" dirty="0"/>
              <a:t> 'how</a:t>
            </a:r>
            <a:r>
              <a:rPr lang="en-IN" dirty="0" smtClean="0"/>
              <a:t>',…..]</a:t>
            </a:r>
            <a:endParaRPr lang="en-IN" dirty="0"/>
          </a:p>
        </p:txBody>
      </p:sp>
    </p:spTree>
    <p:extLst>
      <p:ext uri="{BB962C8B-B14F-4D97-AF65-F5344CB8AC3E}">
        <p14:creationId xmlns:p14="http://schemas.microsoft.com/office/powerpoint/2010/main" val="12791588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Filtering Stop </a:t>
            </a:r>
            <a:r>
              <a:rPr lang="en-IN" b="1" dirty="0" smtClean="0"/>
              <a:t>Words</a:t>
            </a:r>
            <a:endParaRPr lang="en-IN" dirty="0"/>
          </a:p>
        </p:txBody>
      </p:sp>
      <p:sp>
        <p:nvSpPr>
          <p:cNvPr id="3" name="Content Placeholder 2"/>
          <p:cNvSpPr>
            <a:spLocks noGrp="1"/>
          </p:cNvSpPr>
          <p:nvPr>
            <p:ph idx="1"/>
          </p:nvPr>
        </p:nvSpPr>
        <p:spPr/>
        <p:txBody>
          <a:bodyPr>
            <a:normAutofit fontScale="40000" lnSpcReduction="20000"/>
          </a:bodyPr>
          <a:lstStyle/>
          <a:p>
            <a:r>
              <a:rPr lang="en-US" dirty="0"/>
              <a:t>Stop words are words that you want to ignore, so you filter them out of your text when you’re processing it. Very common words like 'in', 'is', and 'an' are often used as stop words since they don’t add a lot of meaning to a text in and of themselves</a:t>
            </a:r>
            <a:r>
              <a:rPr lang="en-US" dirty="0" smtClean="0"/>
              <a:t>.</a:t>
            </a:r>
          </a:p>
          <a:p>
            <a:pPr marL="0" indent="0">
              <a:buNone/>
            </a:pPr>
            <a:r>
              <a:rPr lang="en-IN" dirty="0"/>
              <a:t>&gt;&gt;&gt; </a:t>
            </a:r>
            <a:r>
              <a:rPr lang="en-IN" dirty="0" err="1"/>
              <a:t>nltk.download</a:t>
            </a:r>
            <a:r>
              <a:rPr lang="en-IN" dirty="0"/>
              <a:t>("</a:t>
            </a:r>
            <a:r>
              <a:rPr lang="en-IN" dirty="0" err="1"/>
              <a:t>stopwords</a:t>
            </a:r>
            <a:r>
              <a:rPr lang="en-IN" dirty="0"/>
              <a:t>")</a:t>
            </a:r>
          </a:p>
          <a:p>
            <a:pPr marL="0" indent="0">
              <a:buNone/>
            </a:pPr>
            <a:r>
              <a:rPr lang="en-IN" dirty="0" smtClean="0"/>
              <a:t>&gt;&gt;&gt; </a:t>
            </a:r>
            <a:r>
              <a:rPr lang="en-IN" dirty="0"/>
              <a:t>from </a:t>
            </a:r>
            <a:r>
              <a:rPr lang="en-IN" dirty="0" err="1"/>
              <a:t>nltk.corpus</a:t>
            </a:r>
            <a:r>
              <a:rPr lang="en-IN" dirty="0"/>
              <a:t> import </a:t>
            </a:r>
            <a:r>
              <a:rPr lang="en-IN" dirty="0" err="1"/>
              <a:t>stopwords</a:t>
            </a:r>
            <a:endParaRPr lang="en-IN" dirty="0"/>
          </a:p>
          <a:p>
            <a:pPr marL="0" indent="0">
              <a:buNone/>
            </a:pPr>
            <a:r>
              <a:rPr lang="en-IN" dirty="0"/>
              <a:t>&gt;&gt;&gt; from </a:t>
            </a:r>
            <a:r>
              <a:rPr lang="en-IN" dirty="0" err="1"/>
              <a:t>nltk.tokenize</a:t>
            </a:r>
            <a:r>
              <a:rPr lang="en-IN" dirty="0"/>
              <a:t> import </a:t>
            </a:r>
            <a:r>
              <a:rPr lang="en-IN" dirty="0" err="1"/>
              <a:t>word_tokenize</a:t>
            </a:r>
            <a:endParaRPr lang="en-IN" dirty="0"/>
          </a:p>
          <a:p>
            <a:pPr marL="0" indent="0">
              <a:buNone/>
            </a:pPr>
            <a:r>
              <a:rPr lang="en-IN" dirty="0"/>
              <a:t>&gt;&gt;&gt; Sentence="Sir, I Protest. I am not merry man!"</a:t>
            </a:r>
          </a:p>
          <a:p>
            <a:pPr marL="0" indent="0">
              <a:buNone/>
            </a:pPr>
            <a:r>
              <a:rPr lang="en-IN" dirty="0"/>
              <a:t>&gt;&gt;&gt; words=</a:t>
            </a:r>
            <a:r>
              <a:rPr lang="en-IN" dirty="0" err="1"/>
              <a:t>word_tokenize</a:t>
            </a:r>
            <a:r>
              <a:rPr lang="en-IN" dirty="0"/>
              <a:t>(Sentence)</a:t>
            </a:r>
          </a:p>
          <a:p>
            <a:pPr marL="0" indent="0">
              <a:buNone/>
            </a:pPr>
            <a:r>
              <a:rPr lang="en-IN" dirty="0"/>
              <a:t>&gt;&gt;&gt; words</a:t>
            </a:r>
          </a:p>
          <a:p>
            <a:pPr marL="0" indent="0">
              <a:buNone/>
            </a:pPr>
            <a:r>
              <a:rPr lang="en-IN" dirty="0"/>
              <a:t>['Sir', ',', 'I', 'Protest', '.', 'I', 'am', 'not', 'merry', 'man', '!']</a:t>
            </a:r>
          </a:p>
          <a:p>
            <a:pPr marL="0" indent="0">
              <a:buNone/>
            </a:pPr>
            <a:r>
              <a:rPr lang="en-IN" dirty="0"/>
              <a:t>&gt;&gt;&gt; stop=set(</a:t>
            </a:r>
            <a:r>
              <a:rPr lang="en-IN" dirty="0" err="1"/>
              <a:t>stopwords.words</a:t>
            </a:r>
            <a:r>
              <a:rPr lang="en-IN" dirty="0"/>
              <a:t>('</a:t>
            </a:r>
            <a:r>
              <a:rPr lang="en-IN" dirty="0" err="1"/>
              <a:t>english</a:t>
            </a:r>
            <a:r>
              <a:rPr lang="en-IN" dirty="0" smtClean="0"/>
              <a:t>'))</a:t>
            </a:r>
            <a:endParaRPr lang="en-IN" dirty="0"/>
          </a:p>
          <a:p>
            <a:pPr marL="0" indent="0">
              <a:buNone/>
            </a:pPr>
            <a:r>
              <a:rPr lang="en-IN" dirty="0"/>
              <a:t>&gt;&gt;&gt; </a:t>
            </a:r>
            <a:r>
              <a:rPr lang="en-IN" dirty="0" err="1"/>
              <a:t>filtword</a:t>
            </a:r>
            <a:r>
              <a:rPr lang="en-IN" dirty="0" smtClean="0"/>
              <a:t>=[]</a:t>
            </a:r>
          </a:p>
          <a:p>
            <a:pPr marL="0" indent="0">
              <a:buNone/>
            </a:pPr>
            <a:r>
              <a:rPr lang="en-IN" dirty="0"/>
              <a:t>&gt;&gt;&gt; </a:t>
            </a:r>
            <a:r>
              <a:rPr lang="en-IN" dirty="0" err="1"/>
              <a:t>filtword</a:t>
            </a:r>
            <a:endParaRPr lang="en-IN" dirty="0"/>
          </a:p>
          <a:p>
            <a:pPr marL="0" indent="0">
              <a:buNone/>
            </a:pPr>
            <a:r>
              <a:rPr lang="en-IN" dirty="0"/>
              <a:t>['Sir', ',', 'I', 'Protest', '.', 'I', 'merry', 'man', '!']</a:t>
            </a:r>
          </a:p>
          <a:p>
            <a:pPr marL="0" indent="0">
              <a:buNone/>
            </a:pPr>
            <a:r>
              <a:rPr lang="en-IN" dirty="0"/>
              <a:t>&gt;&gt;&gt; stop</a:t>
            </a:r>
          </a:p>
          <a:p>
            <a:pPr marL="0" indent="0">
              <a:buNone/>
            </a:pPr>
            <a:r>
              <a:rPr lang="en-IN" dirty="0"/>
              <a:t>{"it's", 'and', 'o', 'them', 'your', 'you', 'through', 'who', 'over', 'an', 'own', 'against', 'why', "hasn't", "needn't", 'y', 'theirs', 'until', 'very', 'hers', 'because', 'the', 'have', 'same', '</a:t>
            </a:r>
            <a:r>
              <a:rPr lang="en-IN" dirty="0" err="1"/>
              <a:t>mustn</a:t>
            </a:r>
            <a:r>
              <a:rPr lang="en-IN" dirty="0"/>
              <a:t>', 'more', 'these', 'were', 'her', 'ours', 'it', '</a:t>
            </a:r>
            <a:r>
              <a:rPr lang="en-IN" dirty="0" err="1"/>
              <a:t>shan</a:t>
            </a:r>
            <a:r>
              <a:rPr lang="en-IN" dirty="0"/>
              <a:t>', 'having', "don't", "couldn't", 'other', 'into', 'he', 'under', "isn't", 's', 'again', 'don', 'too', 'we', 'where', 'but', 'was', 'so', 'in', 'than', 'haven', 'all', 'what', 'been', 'ourselves', '</a:t>
            </a:r>
            <a:r>
              <a:rPr lang="en-IN" dirty="0" err="1"/>
              <a:t>isn</a:t>
            </a:r>
            <a:r>
              <a:rPr lang="en-IN" dirty="0"/>
              <a:t>', "you've", 'now', 'which', 'be', 'before', 'then', 'do', 'd', "wouldn't", 'not', 'should', "you're", 'few', 'when', "weren't", "should've", "shouldn't", 'no', 'this', 'on', 'above', 'his', 'between', 'can', "you'd", 'once', '</a:t>
            </a:r>
            <a:r>
              <a:rPr lang="en-IN" dirty="0" err="1"/>
              <a:t>didn</a:t>
            </a:r>
            <a:r>
              <a:rPr lang="en-IN" dirty="0"/>
              <a:t>', 'are', 'my', 've', 'm', 'their', 'being', 'if', "aren't", 'our', '</a:t>
            </a:r>
            <a:r>
              <a:rPr lang="en-IN" dirty="0" err="1"/>
              <a:t>i</a:t>
            </a:r>
            <a:r>
              <a:rPr lang="en-IN" dirty="0"/>
              <a:t>', 'yours', '</a:t>
            </a:r>
            <a:r>
              <a:rPr lang="en-IN" dirty="0" err="1"/>
              <a:t>wasn</a:t>
            </a:r>
            <a:r>
              <a:rPr lang="en-IN" dirty="0"/>
              <a:t>', 'only', "you'll", 'him', 'doing', 'by', 'most', 'off', 'out', 'a', 'about', "wasn't", 'does', 'such', "didn't", 'll', 'me', 'will', 'after', 'yourselves', 'himself', 'that', 'did', '</a:t>
            </a:r>
            <a:r>
              <a:rPr lang="en-IN" dirty="0" err="1"/>
              <a:t>wouldn</a:t>
            </a:r>
            <a:r>
              <a:rPr lang="en-IN" dirty="0"/>
              <a:t>', 'up', 'down', '</a:t>
            </a:r>
            <a:r>
              <a:rPr lang="en-IN" dirty="0" err="1"/>
              <a:t>ain</a:t>
            </a:r>
            <a:r>
              <a:rPr lang="en-IN" dirty="0"/>
              <a:t>', 'at', "she's", 'she', 't', 're', "shan't", 'or', "mightn't", "doesn't", 'won', 'those', 'while', '</a:t>
            </a:r>
            <a:r>
              <a:rPr lang="en-IN" dirty="0" err="1"/>
              <a:t>aren</a:t>
            </a:r>
            <a:r>
              <a:rPr lang="en-IN" dirty="0"/>
              <a:t>', '</a:t>
            </a:r>
            <a:r>
              <a:rPr lang="en-IN" dirty="0" err="1"/>
              <a:t>hadn</a:t>
            </a:r>
            <a:r>
              <a:rPr lang="en-IN" dirty="0"/>
              <a:t>', 'there', 'is', 'had', 'some', '</a:t>
            </a:r>
            <a:r>
              <a:rPr lang="en-IN" dirty="0" err="1"/>
              <a:t>couldn</a:t>
            </a:r>
            <a:r>
              <a:rPr lang="en-IN" dirty="0"/>
              <a:t>', "that'll", 'any', 'both', 'am', 'as', 'here', 'ma', 'each', '</a:t>
            </a:r>
            <a:r>
              <a:rPr lang="en-IN" dirty="0" err="1"/>
              <a:t>weren</a:t>
            </a:r>
            <a:r>
              <a:rPr lang="en-IN" dirty="0"/>
              <a:t>', 'of', 'has', 'for', 'herself', 'itself', "mustn't", '</a:t>
            </a:r>
            <a:r>
              <a:rPr lang="en-IN" dirty="0" err="1"/>
              <a:t>needn</a:t>
            </a:r>
            <a:r>
              <a:rPr lang="en-IN" dirty="0"/>
              <a:t>', 'whom', '</a:t>
            </a:r>
            <a:r>
              <a:rPr lang="en-IN" dirty="0" err="1"/>
              <a:t>shouldn</a:t>
            </a:r>
            <a:r>
              <a:rPr lang="en-IN" dirty="0"/>
              <a:t>', 'how', 'further', '</a:t>
            </a:r>
            <a:r>
              <a:rPr lang="en-IN" dirty="0" err="1"/>
              <a:t>mightn</a:t>
            </a:r>
            <a:r>
              <a:rPr lang="en-IN" dirty="0"/>
              <a:t>', 'yourself', 'themselves', 'its', 'below', 'with', 'myself', 'just', "won't", 'from', 'during', "hadn't", 'to', '</a:t>
            </a:r>
            <a:r>
              <a:rPr lang="en-IN" dirty="0" err="1"/>
              <a:t>hasn</a:t>
            </a:r>
            <a:r>
              <a:rPr lang="en-IN" dirty="0"/>
              <a:t>', "haven't", '</a:t>
            </a:r>
            <a:r>
              <a:rPr lang="en-IN" dirty="0" err="1"/>
              <a:t>doesn</a:t>
            </a:r>
            <a:r>
              <a:rPr lang="en-IN" dirty="0"/>
              <a:t>', 'nor', 'they'}</a:t>
            </a:r>
          </a:p>
        </p:txBody>
      </p:sp>
    </p:spTree>
    <p:extLst>
      <p:ext uri="{BB962C8B-B14F-4D97-AF65-F5344CB8AC3E}">
        <p14:creationId xmlns:p14="http://schemas.microsoft.com/office/powerpoint/2010/main" val="15001780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Stemming</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Stemming</a:t>
            </a:r>
            <a:r>
              <a:rPr lang="en-US" dirty="0"/>
              <a:t> is a text processing task in which you reduce words to their root, which is the core part of a word. </a:t>
            </a:r>
            <a:endParaRPr lang="en-US" dirty="0" smtClean="0"/>
          </a:p>
          <a:p>
            <a:r>
              <a:rPr lang="en-US" dirty="0" smtClean="0"/>
              <a:t>For example, </a:t>
            </a:r>
            <a:r>
              <a:rPr lang="en-US" dirty="0"/>
              <a:t>the words “</a:t>
            </a:r>
            <a:r>
              <a:rPr lang="en-US" dirty="0" smtClean="0"/>
              <a:t>helping” </a:t>
            </a:r>
            <a:r>
              <a:rPr lang="en-US" dirty="0"/>
              <a:t>and “helper” share the root “help</a:t>
            </a:r>
            <a:r>
              <a:rPr lang="en-US" dirty="0" smtClean="0"/>
              <a:t>.”</a:t>
            </a:r>
          </a:p>
          <a:p>
            <a:r>
              <a:rPr lang="en-US" dirty="0"/>
              <a:t>&gt;&gt;&gt; from </a:t>
            </a:r>
            <a:r>
              <a:rPr lang="en-US" dirty="0" err="1"/>
              <a:t>nltk.stem</a:t>
            </a:r>
            <a:r>
              <a:rPr lang="en-US" dirty="0"/>
              <a:t> import </a:t>
            </a:r>
            <a:r>
              <a:rPr lang="en-US" dirty="0" err="1"/>
              <a:t>PorterStemmer</a:t>
            </a:r>
            <a:endParaRPr lang="en-US" dirty="0"/>
          </a:p>
          <a:p>
            <a:r>
              <a:rPr lang="en-US" dirty="0"/>
              <a:t>&gt;&gt;&gt; from </a:t>
            </a:r>
            <a:r>
              <a:rPr lang="en-US" dirty="0" err="1"/>
              <a:t>nltk.tokenize</a:t>
            </a:r>
            <a:r>
              <a:rPr lang="en-US" dirty="0"/>
              <a:t> import </a:t>
            </a:r>
            <a:r>
              <a:rPr lang="en-US" dirty="0" err="1" smtClean="0"/>
              <a:t>word_tokenize</a:t>
            </a:r>
            <a:endParaRPr lang="en-US" dirty="0" smtClean="0"/>
          </a:p>
          <a:p>
            <a:r>
              <a:rPr lang="en-IN" dirty="0"/>
              <a:t>&gt;&gt;&gt; stemmer = </a:t>
            </a:r>
            <a:r>
              <a:rPr lang="en-IN" dirty="0" err="1"/>
              <a:t>PorterStemmer</a:t>
            </a:r>
            <a:r>
              <a:rPr lang="en-IN" dirty="0" smtClean="0"/>
              <a:t>()</a:t>
            </a:r>
          </a:p>
          <a:p>
            <a:r>
              <a:rPr lang="en-US" dirty="0"/>
              <a:t>&gt;&gt;&gt; </a:t>
            </a:r>
            <a:r>
              <a:rPr lang="en-US" dirty="0" err="1"/>
              <a:t>string_for_stemming</a:t>
            </a:r>
            <a:r>
              <a:rPr lang="en-US" dirty="0"/>
              <a:t> = """</a:t>
            </a:r>
          </a:p>
          <a:p>
            <a:r>
              <a:rPr lang="en-US" dirty="0" smtClean="0"/>
              <a:t> </a:t>
            </a:r>
            <a:r>
              <a:rPr lang="en-US" dirty="0"/>
              <a:t>The crew of the USS Discovery discovered many discoveries.</a:t>
            </a:r>
          </a:p>
          <a:p>
            <a:r>
              <a:rPr lang="en-US" dirty="0" smtClean="0"/>
              <a:t>Discovering </a:t>
            </a:r>
            <a:r>
              <a:rPr lang="en-US" dirty="0"/>
              <a:t>is what explorers do</a:t>
            </a:r>
            <a:r>
              <a:rPr lang="en-US" dirty="0" smtClean="0"/>
              <a:t>.""“</a:t>
            </a:r>
          </a:p>
          <a:p>
            <a:r>
              <a:rPr lang="en-IN" dirty="0"/>
              <a:t>&gt;&gt;&gt; words = </a:t>
            </a:r>
            <a:r>
              <a:rPr lang="en-IN" dirty="0" err="1"/>
              <a:t>word_tokenize</a:t>
            </a:r>
            <a:r>
              <a:rPr lang="en-IN" dirty="0"/>
              <a:t>(</a:t>
            </a:r>
            <a:r>
              <a:rPr lang="en-IN" dirty="0" err="1"/>
              <a:t>string_for_stemming</a:t>
            </a:r>
            <a:r>
              <a:rPr lang="en-IN" dirty="0" smtClean="0"/>
              <a:t>)</a:t>
            </a:r>
          </a:p>
          <a:p>
            <a:r>
              <a:rPr lang="en-US" dirty="0" err="1"/>
              <a:t>stemmed_words</a:t>
            </a:r>
            <a:r>
              <a:rPr lang="en-US" dirty="0"/>
              <a:t> = [</a:t>
            </a:r>
            <a:r>
              <a:rPr lang="en-US" dirty="0" err="1"/>
              <a:t>stemmer.stem</a:t>
            </a:r>
            <a:r>
              <a:rPr lang="en-US" dirty="0"/>
              <a:t>(word) for word in words</a:t>
            </a:r>
            <a:r>
              <a:rPr lang="en-US" dirty="0" smtClean="0"/>
              <a:t>]</a:t>
            </a:r>
          </a:p>
          <a:p>
            <a:endParaRPr lang="en-IN" dirty="0"/>
          </a:p>
        </p:txBody>
      </p:sp>
    </p:spTree>
    <p:extLst>
      <p:ext uri="{BB962C8B-B14F-4D97-AF65-F5344CB8AC3E}">
        <p14:creationId xmlns:p14="http://schemas.microsoft.com/office/powerpoint/2010/main" val="34241905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7977"/>
            <a:ext cx="10515600" cy="5488986"/>
          </a:xfrm>
        </p:spPr>
        <p:txBody>
          <a:bodyPr>
            <a:normAutofit fontScale="62500" lnSpcReduction="20000"/>
          </a:bodyPr>
          <a:lstStyle/>
          <a:p>
            <a:pPr marL="0" indent="0">
              <a:buNone/>
            </a:pPr>
            <a:r>
              <a:rPr lang="en-IN" sz="3800" dirty="0" smtClean="0"/>
              <a:t>&gt;&gt;&gt; </a:t>
            </a:r>
            <a:r>
              <a:rPr lang="en-IN" sz="3800" dirty="0" err="1" smtClean="0"/>
              <a:t>stemmed_words</a:t>
            </a:r>
            <a:endParaRPr lang="en-IN" sz="3800" dirty="0"/>
          </a:p>
          <a:p>
            <a:pPr marL="0" indent="0">
              <a:buNone/>
            </a:pPr>
            <a:r>
              <a:rPr lang="en-IN" dirty="0"/>
              <a:t>['the',</a:t>
            </a:r>
          </a:p>
          <a:p>
            <a:pPr marL="0" indent="0">
              <a:buNone/>
            </a:pPr>
            <a:r>
              <a:rPr lang="en-IN" dirty="0"/>
              <a:t> 'crew',</a:t>
            </a:r>
          </a:p>
          <a:p>
            <a:pPr marL="0" indent="0">
              <a:buNone/>
            </a:pPr>
            <a:r>
              <a:rPr lang="en-IN" dirty="0"/>
              <a:t> 'of',</a:t>
            </a:r>
          </a:p>
          <a:p>
            <a:pPr marL="0" indent="0">
              <a:buNone/>
            </a:pPr>
            <a:r>
              <a:rPr lang="en-IN" dirty="0"/>
              <a:t> 'the',</a:t>
            </a:r>
          </a:p>
          <a:p>
            <a:pPr marL="0" indent="0">
              <a:buNone/>
            </a:pPr>
            <a:r>
              <a:rPr lang="en-IN" dirty="0"/>
              <a:t> '</a:t>
            </a:r>
            <a:r>
              <a:rPr lang="en-IN" dirty="0" err="1"/>
              <a:t>uss</a:t>
            </a:r>
            <a:r>
              <a:rPr lang="en-IN" dirty="0"/>
              <a:t>',</a:t>
            </a:r>
          </a:p>
          <a:p>
            <a:pPr marL="0" indent="0">
              <a:buNone/>
            </a:pPr>
            <a:r>
              <a:rPr lang="en-IN" dirty="0"/>
              <a:t> '</a:t>
            </a:r>
            <a:r>
              <a:rPr lang="en-IN" dirty="0" err="1"/>
              <a:t>discoveri</a:t>
            </a:r>
            <a:r>
              <a:rPr lang="en-IN" dirty="0"/>
              <a:t>',</a:t>
            </a:r>
          </a:p>
          <a:p>
            <a:pPr marL="0" indent="0">
              <a:buNone/>
            </a:pPr>
            <a:r>
              <a:rPr lang="en-IN" dirty="0"/>
              <a:t> '</a:t>
            </a:r>
            <a:r>
              <a:rPr lang="en-IN" dirty="0" err="1"/>
              <a:t>discov</a:t>
            </a:r>
            <a:r>
              <a:rPr lang="en-IN" dirty="0"/>
              <a:t>',</a:t>
            </a:r>
          </a:p>
          <a:p>
            <a:pPr marL="0" indent="0">
              <a:buNone/>
            </a:pPr>
            <a:r>
              <a:rPr lang="en-IN" dirty="0"/>
              <a:t> '</a:t>
            </a:r>
            <a:r>
              <a:rPr lang="en-IN" dirty="0" err="1"/>
              <a:t>mani</a:t>
            </a:r>
            <a:r>
              <a:rPr lang="en-IN" dirty="0"/>
              <a:t>',</a:t>
            </a:r>
          </a:p>
          <a:p>
            <a:pPr marL="0" indent="0">
              <a:buNone/>
            </a:pPr>
            <a:r>
              <a:rPr lang="en-IN" dirty="0"/>
              <a:t> '</a:t>
            </a:r>
            <a:r>
              <a:rPr lang="en-IN" dirty="0" err="1"/>
              <a:t>discoveri</a:t>
            </a:r>
            <a:r>
              <a:rPr lang="en-IN" dirty="0"/>
              <a:t>',</a:t>
            </a:r>
          </a:p>
          <a:p>
            <a:pPr marL="0" indent="0">
              <a:buNone/>
            </a:pPr>
            <a:r>
              <a:rPr lang="en-IN" dirty="0"/>
              <a:t> '.',</a:t>
            </a:r>
          </a:p>
          <a:p>
            <a:pPr marL="0" indent="0">
              <a:buNone/>
            </a:pPr>
            <a:r>
              <a:rPr lang="en-IN" dirty="0"/>
              <a:t> '</a:t>
            </a:r>
            <a:r>
              <a:rPr lang="en-IN" dirty="0" err="1"/>
              <a:t>discov</a:t>
            </a:r>
            <a:r>
              <a:rPr lang="en-IN" dirty="0"/>
              <a:t>',</a:t>
            </a:r>
          </a:p>
          <a:p>
            <a:pPr marL="0" indent="0">
              <a:buNone/>
            </a:pPr>
            <a:r>
              <a:rPr lang="en-IN" dirty="0"/>
              <a:t> 'is',</a:t>
            </a:r>
          </a:p>
          <a:p>
            <a:pPr marL="0" indent="0">
              <a:buNone/>
            </a:pPr>
            <a:r>
              <a:rPr lang="en-IN" dirty="0"/>
              <a:t> 'what',</a:t>
            </a:r>
          </a:p>
          <a:p>
            <a:pPr marL="0" indent="0">
              <a:buNone/>
            </a:pPr>
            <a:r>
              <a:rPr lang="en-IN" dirty="0"/>
              <a:t> '</a:t>
            </a:r>
            <a:r>
              <a:rPr lang="en-IN" dirty="0" err="1"/>
              <a:t>explor</a:t>
            </a:r>
            <a:r>
              <a:rPr lang="en-IN" dirty="0"/>
              <a:t>',</a:t>
            </a:r>
          </a:p>
          <a:p>
            <a:pPr marL="0" indent="0">
              <a:buNone/>
            </a:pPr>
            <a:r>
              <a:rPr lang="en-IN" dirty="0"/>
              <a:t> 'do',</a:t>
            </a:r>
          </a:p>
          <a:p>
            <a:pPr marL="0" indent="0">
              <a:buNone/>
            </a:pPr>
            <a:r>
              <a:rPr lang="en-IN" dirty="0"/>
              <a:t> '.']</a:t>
            </a:r>
          </a:p>
        </p:txBody>
      </p:sp>
    </p:spTree>
    <p:extLst>
      <p:ext uri="{BB962C8B-B14F-4D97-AF65-F5344CB8AC3E}">
        <p14:creationId xmlns:p14="http://schemas.microsoft.com/office/powerpoint/2010/main" val="10115307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Tagging Parts of Speech</a:t>
            </a:r>
          </a:p>
        </p:txBody>
      </p:sp>
      <p:sp>
        <p:nvSpPr>
          <p:cNvPr id="3" name="Content Placeholder 2"/>
          <p:cNvSpPr>
            <a:spLocks noGrp="1"/>
          </p:cNvSpPr>
          <p:nvPr>
            <p:ph idx="1"/>
          </p:nvPr>
        </p:nvSpPr>
        <p:spPr/>
        <p:txBody>
          <a:bodyPr>
            <a:normAutofit fontScale="92500" lnSpcReduction="20000"/>
          </a:bodyPr>
          <a:lstStyle/>
          <a:p>
            <a:r>
              <a:rPr lang="en-US" b="1" dirty="0"/>
              <a:t>Part of speech</a:t>
            </a:r>
            <a:r>
              <a:rPr lang="en-US" dirty="0"/>
              <a:t> is a grammatical term that deals with the roles words play when you use them together in sentences</a:t>
            </a:r>
            <a:r>
              <a:rPr lang="en-US" dirty="0" smtClean="0"/>
              <a:t>.</a:t>
            </a:r>
          </a:p>
          <a:p>
            <a:pPr marL="0" indent="0">
              <a:buNone/>
            </a:pPr>
            <a:r>
              <a:rPr lang="en-US" dirty="0"/>
              <a:t>&gt;&gt;&gt; from </a:t>
            </a:r>
            <a:r>
              <a:rPr lang="en-US" dirty="0" err="1"/>
              <a:t>nltk</a:t>
            </a:r>
            <a:r>
              <a:rPr lang="en-US" dirty="0"/>
              <a:t> import </a:t>
            </a:r>
            <a:r>
              <a:rPr lang="en-US" dirty="0" err="1"/>
              <a:t>pos_tag</a:t>
            </a:r>
            <a:endParaRPr lang="en-US" dirty="0"/>
          </a:p>
          <a:p>
            <a:pPr marL="0" indent="0">
              <a:buNone/>
            </a:pPr>
            <a:r>
              <a:rPr lang="en-US" dirty="0"/>
              <a:t>&gt;&gt;&gt; Sentence="Sir, I Protest. I am not merry man</a:t>
            </a:r>
            <a:r>
              <a:rPr lang="en-US" dirty="0" smtClean="0"/>
              <a:t>!“</a:t>
            </a:r>
          </a:p>
          <a:p>
            <a:pPr marL="0" indent="0">
              <a:buNone/>
            </a:pPr>
            <a:r>
              <a:rPr lang="en-US" dirty="0" smtClean="0"/>
              <a:t>&gt;&gt;&gt; </a:t>
            </a:r>
            <a:r>
              <a:rPr lang="en-US" dirty="0"/>
              <a:t>from </a:t>
            </a:r>
            <a:r>
              <a:rPr lang="en-US" dirty="0" err="1"/>
              <a:t>nltk.tokenize</a:t>
            </a:r>
            <a:r>
              <a:rPr lang="en-US" dirty="0"/>
              <a:t> import </a:t>
            </a:r>
            <a:r>
              <a:rPr lang="en-US" dirty="0" err="1"/>
              <a:t>word_tokenize</a:t>
            </a:r>
            <a:endParaRPr lang="en-US" dirty="0"/>
          </a:p>
          <a:p>
            <a:pPr marL="0" indent="0">
              <a:buNone/>
            </a:pPr>
            <a:r>
              <a:rPr lang="en-US" dirty="0"/>
              <a:t>&gt;&gt;&gt; words= </a:t>
            </a:r>
            <a:r>
              <a:rPr lang="en-US" dirty="0" err="1"/>
              <a:t>word_tokenize</a:t>
            </a:r>
            <a:r>
              <a:rPr lang="en-US" dirty="0"/>
              <a:t>(Sentence)</a:t>
            </a:r>
          </a:p>
          <a:p>
            <a:pPr marL="0" indent="0">
              <a:buNone/>
            </a:pPr>
            <a:r>
              <a:rPr lang="en-US" dirty="0"/>
              <a:t>&gt;&gt;&gt; words</a:t>
            </a:r>
          </a:p>
          <a:p>
            <a:pPr marL="0" indent="0">
              <a:buNone/>
            </a:pPr>
            <a:r>
              <a:rPr lang="en-US" dirty="0"/>
              <a:t>['Sir', ',', 'I', 'Protest', '.', 'I', 'am', 'not', 'merry', 'man', '!']</a:t>
            </a:r>
          </a:p>
          <a:p>
            <a:pPr marL="0" indent="0">
              <a:buNone/>
            </a:pPr>
            <a:r>
              <a:rPr lang="en-US" dirty="0"/>
              <a:t>&gt;&gt;&gt; </a:t>
            </a:r>
            <a:r>
              <a:rPr lang="en-US" dirty="0" err="1"/>
              <a:t>pos_tag</a:t>
            </a:r>
            <a:r>
              <a:rPr lang="en-US" dirty="0"/>
              <a:t>(words)</a:t>
            </a:r>
          </a:p>
          <a:p>
            <a:pPr marL="0" indent="0">
              <a:buNone/>
            </a:pPr>
            <a:r>
              <a:rPr lang="en-US" dirty="0"/>
              <a:t>[('Sir', 'NNP</a:t>
            </a:r>
            <a:r>
              <a:rPr lang="en-US" dirty="0" smtClean="0"/>
              <a:t>'), (',', ','), </a:t>
            </a:r>
            <a:r>
              <a:rPr lang="en-US" dirty="0"/>
              <a:t>('I', 'PRP'), ('Protest', 'VBP'), ('.', '.'), ('I', 'PRP'), ('am', 'VBP'), ('not', 'RB'), ('merry', 'JJ'), ('man', 'NN'), ('!', '.')]</a:t>
            </a:r>
            <a:endParaRPr lang="en-IN" dirty="0"/>
          </a:p>
        </p:txBody>
      </p:sp>
    </p:spTree>
    <p:extLst>
      <p:ext uri="{BB962C8B-B14F-4D97-AF65-F5344CB8AC3E}">
        <p14:creationId xmlns:p14="http://schemas.microsoft.com/office/powerpoint/2010/main" val="31432603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0537" y="411480"/>
            <a:ext cx="10601325" cy="5371012"/>
          </a:xfrm>
          <a:prstGeom prst="rect">
            <a:avLst/>
          </a:prstGeom>
        </p:spPr>
      </p:pic>
    </p:spTree>
    <p:extLst>
      <p:ext uri="{BB962C8B-B14F-4D97-AF65-F5344CB8AC3E}">
        <p14:creationId xmlns:p14="http://schemas.microsoft.com/office/powerpoint/2010/main" val="35838648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mensionality Reduction Techn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26" y="628106"/>
            <a:ext cx="7534094" cy="513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35027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424101"/>
            <a:ext cx="10633166" cy="5632311"/>
          </a:xfrm>
          <a:prstGeom prst="rect">
            <a:avLst/>
          </a:prstGeom>
        </p:spPr>
        <p:txBody>
          <a:bodyPr wrap="square">
            <a:spAutoFit/>
          </a:bodyPr>
          <a:lstStyle/>
          <a:p>
            <a:pPr algn="just"/>
            <a:r>
              <a:rPr lang="en-US" b="1" i="0" dirty="0" smtClean="0">
                <a:solidFill>
                  <a:srgbClr val="610B38"/>
                </a:solidFill>
                <a:effectLst/>
                <a:latin typeface="Times New Roman" panose="02020603050405020304" pitchFamily="18" charset="0"/>
                <a:cs typeface="Times New Roman" panose="02020603050405020304" pitchFamily="18" charset="0"/>
              </a:rPr>
              <a:t>The Curse of Dimensionality</a:t>
            </a:r>
          </a:p>
          <a:p>
            <a:pPr algn="just"/>
            <a:endParaRPr lang="en-US" b="1" i="0" dirty="0" smtClean="0">
              <a:solidFill>
                <a:srgbClr val="610B38"/>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Handling the high-dimensional data is very difficult in practice, commonly known as the curse of dimensionality. </a:t>
            </a: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If the dimensionality of the input dataset increases, any machine learning algorithm and model becomes more complex.</a:t>
            </a: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 As the number of features increases, the number of samples also gets increased proportionally, and the chance of overfitting also increases.</a:t>
            </a: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 If the machine learning model is trained on high-dimensional data, it becomes overfitted and results in poor performance.</a:t>
            </a:r>
          </a:p>
          <a:p>
            <a:pPr marL="285750" indent="-285750" algn="just">
              <a:lnSpc>
                <a:spcPct val="200000"/>
              </a:lnSpc>
              <a:buFont typeface="Arial" panose="020B0604020202020204" pitchFamily="34" charset="0"/>
              <a:buChar char="•"/>
            </a:pPr>
            <a:r>
              <a:rPr lang="en-US" dirty="0" smtClean="0">
                <a:solidFill>
                  <a:srgbClr val="333333"/>
                </a:solidFill>
                <a:effectLst/>
                <a:latin typeface="Times New Roman" panose="02020603050405020304" pitchFamily="18" charset="0"/>
                <a:cs typeface="Times New Roman" panose="02020603050405020304" pitchFamily="18" charset="0"/>
              </a:rPr>
              <a:t>Hence, it is often required to reduce the number of features, which can be done with dimensionality reduction.</a:t>
            </a:r>
            <a:endParaRPr lang="en-US"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5533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5990" y="377735"/>
            <a:ext cx="10639425" cy="5562600"/>
          </a:xfrm>
          <a:prstGeom prst="rect">
            <a:avLst/>
          </a:prstGeom>
        </p:spPr>
      </p:pic>
    </p:spTree>
    <p:extLst>
      <p:ext uri="{BB962C8B-B14F-4D97-AF65-F5344CB8AC3E}">
        <p14:creationId xmlns:p14="http://schemas.microsoft.com/office/powerpoint/2010/main" val="52071208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4135" y="189133"/>
            <a:ext cx="10369187" cy="6319300"/>
          </a:xfrm>
          <a:prstGeom prst="rect">
            <a:avLst/>
          </a:prstGeom>
        </p:spPr>
      </p:pic>
    </p:spTree>
    <p:extLst>
      <p:ext uri="{BB962C8B-B14F-4D97-AF65-F5344CB8AC3E}">
        <p14:creationId xmlns:p14="http://schemas.microsoft.com/office/powerpoint/2010/main" val="1462745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3058</TotalTime>
  <Words>3844</Words>
  <Application>Microsoft Office PowerPoint</Application>
  <PresentationFormat>Widescreen</PresentationFormat>
  <Paragraphs>738</Paragraphs>
  <Slides>108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108</vt:i4>
      </vt:variant>
    </vt:vector>
  </HeadingPairs>
  <TitlesOfParts>
    <vt:vector size="121" baseType="lpstr">
      <vt:lpstr>Arial</vt:lpstr>
      <vt:lpstr>Cabin</vt:lpstr>
      <vt:lpstr>Calibri</vt:lpstr>
      <vt:lpstr>Calibri Light</vt:lpstr>
      <vt:lpstr>Consolas</vt:lpstr>
      <vt:lpstr>Courier New</vt:lpstr>
      <vt:lpstr>Helvetica Neue</vt:lpstr>
      <vt:lpstr>inherit</vt:lpstr>
      <vt:lpstr>SFMono-Regular</vt:lpstr>
      <vt:lpstr>Times New Roman</vt:lpstr>
      <vt:lpstr>urw-din</vt:lpstr>
      <vt:lpstr>Yellix</vt:lpstr>
      <vt:lpstr>Office Theme</vt:lpstr>
      <vt:lpstr>UNIT-4</vt:lpstr>
      <vt:lpstr>Python Libraries</vt:lpstr>
      <vt:lpstr>NumPy: Numerical Python</vt:lpstr>
      <vt:lpstr>Alternative ways</vt:lpstr>
      <vt:lpstr>N-dimensional arrays: </vt:lpstr>
      <vt:lpstr>Creating an Array:</vt:lpstr>
      <vt:lpstr>Functions for Array Creation</vt:lpstr>
      <vt:lpstr>Functions for Array Creation</vt:lpstr>
      <vt:lpstr>Functions of array creation</vt:lpstr>
      <vt:lpstr>Scalar operations on Vectors</vt:lpstr>
      <vt:lpstr>Matrix multiplication </vt:lpstr>
      <vt:lpstr>Append function </vt:lpstr>
      <vt:lpstr>Column stack and row stack</vt:lpstr>
      <vt:lpstr>Array Access</vt:lpstr>
      <vt:lpstr>Accessing with Negative indexing</vt:lpstr>
      <vt:lpstr>Multidimensional array accessing </vt:lpstr>
      <vt:lpstr>Transposing an array</vt:lpstr>
      <vt:lpstr>Boolean Indexing</vt:lpstr>
      <vt:lpstr>Broadcasting array operations</vt:lpstr>
      <vt:lpstr>Broadcasting</vt:lpstr>
      <vt:lpstr>Properties of Arrays</vt:lpstr>
      <vt:lpstr>Random Module in NumPy</vt:lpstr>
      <vt:lpstr>Linear algebra with np.linalg</vt:lpstr>
      <vt:lpstr>Unary functions</vt:lpstr>
      <vt:lpstr>Binary Functions</vt:lpstr>
      <vt:lpstr>Basic Statistical methods</vt:lpstr>
      <vt:lpstr>Pandas</vt:lpstr>
      <vt:lpstr>Installing pandas </vt:lpstr>
      <vt:lpstr>Descriptive Statistics</vt:lpstr>
      <vt:lpstr>PowerPoint Presentation</vt:lpstr>
      <vt:lpstr>Creating DataFrames</vt:lpstr>
      <vt:lpstr>Two Dimensional Data Structure</vt:lpstr>
      <vt:lpstr>DataFrame and Properties</vt:lpstr>
      <vt:lpstr>Accessing a Specific location in dataFrame</vt:lpstr>
      <vt:lpstr>Appending a DataFrame with another DataFrame</vt:lpstr>
      <vt:lpstr>Boolean indexing of dataframes </vt:lpstr>
      <vt:lpstr>Boolean indexing</vt:lpstr>
      <vt:lpstr>Categorical Data</vt:lpstr>
      <vt:lpstr>Creating large  random dataset</vt:lpstr>
      <vt:lpstr>Computational Tools</vt:lpstr>
      <vt:lpstr>PowerPoint Presentation</vt:lpstr>
      <vt:lpstr>Dealing with categorical variables- One Hot encoding</vt:lpstr>
      <vt:lpstr>Duplicated Data</vt:lpstr>
      <vt:lpstr>Drop Duplicates</vt:lpstr>
      <vt:lpstr>Counting and getting unique values</vt:lpstr>
      <vt:lpstr>groupby</vt:lpstr>
      <vt:lpstr>Reading and Writing into files</vt:lpstr>
      <vt:lpstr>Merging of DataFrames</vt:lpstr>
      <vt:lpstr>PowerPoint Presentation</vt:lpstr>
      <vt:lpstr>Concatenation</vt:lpstr>
      <vt:lpstr>PowerPoint Presentation</vt:lpstr>
      <vt:lpstr>Filling of missing values</vt:lpstr>
      <vt:lpstr>PowerPoint Presentation</vt:lpstr>
      <vt:lpstr>Line Plot</vt:lpstr>
      <vt:lpstr>Scatter plot</vt:lpstr>
      <vt:lpstr>Shaded Line</vt:lpstr>
      <vt:lpstr>Shaded Region with transparency</vt:lpstr>
      <vt:lpstr>Simple Plot</vt:lpstr>
      <vt:lpstr>Heatmap</vt:lpstr>
      <vt:lpstr>Heatmap</vt:lpstr>
      <vt:lpstr>Figure and Axes Objects</vt:lpstr>
      <vt:lpstr>Create an axes</vt:lpstr>
      <vt:lpstr>Bar graph</vt:lpstr>
      <vt:lpstr>Color, Marker and Line codes</vt:lpstr>
      <vt:lpstr>Scikit-Learn</vt:lpstr>
      <vt:lpstr>Dataset Loading </vt:lpstr>
      <vt:lpstr>PowerPoint Presentation</vt:lpstr>
      <vt:lpstr>Splitting the dataset</vt:lpstr>
      <vt:lpstr>Training and Prediction</vt:lpstr>
      <vt:lpstr>SVM, Naïve Bayesian</vt:lpstr>
      <vt:lpstr>Decision Tree, Random Forest</vt:lpstr>
      <vt:lpstr>Metrics for Evaluation</vt:lpstr>
      <vt:lpstr>Classification report and Accuracy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NLTK: Natural Language Tool Kit</vt:lpstr>
      <vt:lpstr>NLTK Installation</vt:lpstr>
      <vt:lpstr>Tokenizing</vt:lpstr>
      <vt:lpstr>Word and Sentence Tokenize</vt:lpstr>
      <vt:lpstr>PowerPoint Presentation</vt:lpstr>
      <vt:lpstr>Filtering Stop Words</vt:lpstr>
      <vt:lpstr>Stemming</vt:lpstr>
      <vt:lpstr>PowerPoint Presentation</vt:lpstr>
      <vt:lpstr>Tagging Parts of Speech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MadhuMurali</dc:creator>
  <cp:lastModifiedBy>MadhuMurali</cp:lastModifiedBy>
  <cp:revision>90</cp:revision>
  <dcterms:created xsi:type="dcterms:W3CDTF">2021-06-08T08:32:12Z</dcterms:created>
  <dcterms:modified xsi:type="dcterms:W3CDTF">2021-06-29T09:41:27Z</dcterms:modified>
</cp:coreProperties>
</file>