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 id="271" r:id="rId16"/>
    <p:sldId id="270"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19EFC7-8E58-401E-BFC4-B09EE912A0F4}"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21894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19EFC7-8E58-401E-BFC4-B09EE912A0F4}"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244117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19EFC7-8E58-401E-BFC4-B09EE912A0F4}"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379691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19EFC7-8E58-401E-BFC4-B09EE912A0F4}"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48434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9EFC7-8E58-401E-BFC4-B09EE912A0F4}"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287005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19EFC7-8E58-401E-BFC4-B09EE912A0F4}"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21188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19EFC7-8E58-401E-BFC4-B09EE912A0F4}"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313297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19EFC7-8E58-401E-BFC4-B09EE912A0F4}"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238883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9EFC7-8E58-401E-BFC4-B09EE912A0F4}" type="datetimeFigureOut">
              <a:rPr lang="en-IN" smtClean="0"/>
              <a:t>02-06-2021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331914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19EFC7-8E58-401E-BFC4-B09EE912A0F4}"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145840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19EFC7-8E58-401E-BFC4-B09EE912A0F4}"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1F3BA4-C016-443E-9732-34BD9220CD7E}" type="slidenum">
              <a:rPr lang="en-IN" smtClean="0"/>
              <a:t>‹#›</a:t>
            </a:fld>
            <a:endParaRPr lang="en-IN"/>
          </a:p>
        </p:txBody>
      </p:sp>
    </p:spTree>
    <p:extLst>
      <p:ext uri="{BB962C8B-B14F-4D97-AF65-F5344CB8AC3E}">
        <p14:creationId xmlns:p14="http://schemas.microsoft.com/office/powerpoint/2010/main" val="42438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9EFC7-8E58-401E-BFC4-B09EE912A0F4}" type="datetimeFigureOut">
              <a:rPr lang="en-IN" smtClean="0"/>
              <a:t>02-06-2021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F3BA4-C016-443E-9732-34BD9220CD7E}" type="slidenum">
              <a:rPr lang="en-IN" smtClean="0"/>
              <a:t>‹#›</a:t>
            </a:fld>
            <a:endParaRPr lang="en-IN"/>
          </a:p>
        </p:txBody>
      </p:sp>
    </p:spTree>
    <p:extLst>
      <p:ext uri="{BB962C8B-B14F-4D97-AF65-F5344CB8AC3E}">
        <p14:creationId xmlns:p14="http://schemas.microsoft.com/office/powerpoint/2010/main" val="353110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Concepts of Data Sciences</a:t>
            </a:r>
            <a:endParaRPr lang="en-IN" dirty="0"/>
          </a:p>
        </p:txBody>
      </p:sp>
    </p:spTree>
    <p:extLst>
      <p:ext uri="{BB962C8B-B14F-4D97-AF65-F5344CB8AC3E}">
        <p14:creationId xmlns:p14="http://schemas.microsoft.com/office/powerpoint/2010/main" val="1156609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269693"/>
            <a:ext cx="10515600" cy="5991770"/>
          </a:xfrm>
          <a:prstGeom prst="rect">
            <a:avLst/>
          </a:prstGeom>
        </p:spPr>
      </p:pic>
    </p:spTree>
    <p:extLst>
      <p:ext uri="{BB962C8B-B14F-4D97-AF65-F5344CB8AC3E}">
        <p14:creationId xmlns:p14="http://schemas.microsoft.com/office/powerpoint/2010/main" val="193377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09612" y="365125"/>
            <a:ext cx="10772775" cy="6087926"/>
          </a:xfrm>
          <a:prstGeom prst="rect">
            <a:avLst/>
          </a:prstGeom>
        </p:spPr>
      </p:pic>
    </p:spTree>
    <p:extLst>
      <p:ext uri="{BB962C8B-B14F-4D97-AF65-F5344CB8AC3E}">
        <p14:creationId xmlns:p14="http://schemas.microsoft.com/office/powerpoint/2010/main" val="223391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218531"/>
            <a:ext cx="10572750" cy="6042932"/>
          </a:xfrm>
          <a:prstGeom prst="rect">
            <a:avLst/>
          </a:prstGeom>
        </p:spPr>
      </p:pic>
    </p:spTree>
    <p:extLst>
      <p:ext uri="{BB962C8B-B14F-4D97-AF65-F5344CB8AC3E}">
        <p14:creationId xmlns:p14="http://schemas.microsoft.com/office/powerpoint/2010/main" val="176053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290377"/>
            <a:ext cx="10658475" cy="5971086"/>
          </a:xfrm>
          <a:prstGeom prst="rect">
            <a:avLst/>
          </a:prstGeom>
        </p:spPr>
      </p:pic>
    </p:spTree>
    <p:extLst>
      <p:ext uri="{BB962C8B-B14F-4D97-AF65-F5344CB8AC3E}">
        <p14:creationId xmlns:p14="http://schemas.microsoft.com/office/powerpoint/2010/main" val="374526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https://www.guru99.com/images/1/030119_1121_WhatisData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98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02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libraries used in Data </a:t>
            </a:r>
            <a:r>
              <a:rPr lang="en-US" b="1" dirty="0" smtClean="0"/>
              <a:t>Science</a:t>
            </a:r>
            <a:endParaRPr lang="en-IN" dirty="0"/>
          </a:p>
        </p:txBody>
      </p:sp>
      <p:sp>
        <p:nvSpPr>
          <p:cNvPr id="3" name="Content Placeholder 2"/>
          <p:cNvSpPr>
            <a:spLocks noGrp="1"/>
          </p:cNvSpPr>
          <p:nvPr>
            <p:ph idx="1"/>
          </p:nvPr>
        </p:nvSpPr>
        <p:spPr>
          <a:xfrm>
            <a:off x="838200" y="1825624"/>
            <a:ext cx="10515600" cy="4784181"/>
          </a:xfrm>
        </p:spPr>
        <p:txBody>
          <a:bodyPr>
            <a:normAutofit fontScale="77500" lnSpcReduction="20000"/>
          </a:bodyPr>
          <a:lstStyle/>
          <a:p>
            <a:r>
              <a:rPr lang="en-US" b="1" dirty="0" err="1"/>
              <a:t>NumPy</a:t>
            </a:r>
            <a:r>
              <a:rPr lang="en-US" b="1" dirty="0"/>
              <a:t>:</a:t>
            </a:r>
            <a:r>
              <a:rPr lang="en-US" dirty="0"/>
              <a:t> It is the basic library used for numerical computations. It is mainly used for data analysis.</a:t>
            </a:r>
          </a:p>
          <a:p>
            <a:r>
              <a:rPr lang="en-US" b="1" dirty="0"/>
              <a:t>Pandas: </a:t>
            </a:r>
            <a:r>
              <a:rPr lang="en-US" dirty="0"/>
              <a:t>It is the must-know library which is used for data cleaning, data storage, and time series.</a:t>
            </a:r>
          </a:p>
          <a:p>
            <a:r>
              <a:rPr lang="en-US" b="1" dirty="0" err="1"/>
              <a:t>SciPy</a:t>
            </a:r>
            <a:r>
              <a:rPr lang="en-US" b="1" dirty="0"/>
              <a:t>:</a:t>
            </a:r>
            <a:r>
              <a:rPr lang="en-US" dirty="0"/>
              <a:t> It is another python library which is used to solve differential equations and linear algebra.</a:t>
            </a:r>
          </a:p>
          <a:p>
            <a:r>
              <a:rPr lang="en-US" b="1" dirty="0" err="1"/>
              <a:t>Matplotlib</a:t>
            </a:r>
            <a:r>
              <a:rPr lang="en-US" b="1" dirty="0"/>
              <a:t>:</a:t>
            </a:r>
            <a:r>
              <a:rPr lang="en-US" dirty="0"/>
              <a:t> It is the data visualization library used to analyze correlation, determine outliers using scatter plot, and to visualize data distribution.</a:t>
            </a:r>
          </a:p>
          <a:p>
            <a:r>
              <a:rPr lang="en-US" b="1" dirty="0" err="1"/>
              <a:t>TensorFlow</a:t>
            </a:r>
            <a:r>
              <a:rPr lang="en-US" b="1" dirty="0"/>
              <a:t>: </a:t>
            </a:r>
            <a:r>
              <a:rPr lang="en-US" dirty="0"/>
              <a:t>It is used for high-performance computations that reduce error by 50%. It is used for speech, image detection, time series, and video detection.</a:t>
            </a:r>
          </a:p>
          <a:p>
            <a:r>
              <a:rPr lang="en-US" b="1" dirty="0" err="1"/>
              <a:t>Scikit</a:t>
            </a:r>
            <a:r>
              <a:rPr lang="en-US" b="1" dirty="0"/>
              <a:t>-Learn:</a:t>
            </a:r>
            <a:r>
              <a:rPr lang="en-US" dirty="0"/>
              <a:t> It is used to implement supervised and unsupervised machine learning models.</a:t>
            </a:r>
          </a:p>
          <a:p>
            <a:r>
              <a:rPr lang="en-US" b="1" dirty="0" err="1"/>
              <a:t>Keras</a:t>
            </a:r>
            <a:r>
              <a:rPr lang="en-US" b="1" dirty="0"/>
              <a:t>:</a:t>
            </a:r>
            <a:r>
              <a:rPr lang="en-US" dirty="0"/>
              <a:t> It runs easily on CPU and GPU, and supports the neural networks.</a:t>
            </a:r>
          </a:p>
          <a:p>
            <a:r>
              <a:rPr lang="en-US" b="1" dirty="0" err="1"/>
              <a:t>Seaborn</a:t>
            </a:r>
            <a:r>
              <a:rPr lang="en-US" b="1" dirty="0"/>
              <a:t>: </a:t>
            </a:r>
            <a:r>
              <a:rPr lang="en-US" dirty="0"/>
              <a:t>It is another data visualization library used for multi-plot grids, histograms, scatterplots, bar charts, etc.</a:t>
            </a:r>
          </a:p>
          <a:p>
            <a:endParaRPr lang="en-IN" dirty="0"/>
          </a:p>
        </p:txBody>
      </p:sp>
    </p:spTree>
    <p:extLst>
      <p:ext uri="{BB962C8B-B14F-4D97-AF65-F5344CB8AC3E}">
        <p14:creationId xmlns:p14="http://schemas.microsoft.com/office/powerpoint/2010/main" val="357064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BigData</a:t>
            </a:r>
            <a:r>
              <a:rPr lang="en-IN" dirty="0" smtClean="0"/>
              <a:t> and its characteristics</a:t>
            </a:r>
            <a:endParaRPr lang="en-IN" dirty="0"/>
          </a:p>
        </p:txBody>
      </p:sp>
      <p:sp>
        <p:nvSpPr>
          <p:cNvPr id="3" name="Content Placeholder 2"/>
          <p:cNvSpPr>
            <a:spLocks noGrp="1"/>
          </p:cNvSpPr>
          <p:nvPr>
            <p:ph idx="1"/>
          </p:nvPr>
        </p:nvSpPr>
        <p:spPr/>
        <p:txBody>
          <a:bodyPr/>
          <a:lstStyle/>
          <a:p>
            <a:r>
              <a:rPr lang="en-US" dirty="0"/>
              <a:t>Businesses, governmental institutions, HCPs (Health Care Providers), and financial as well as academic institutions, are all leveraging the power of Big Data to enhance business prospects along with improved customer experience</a:t>
            </a:r>
            <a:r>
              <a:rPr lang="en-US" dirty="0" smtClean="0"/>
              <a:t>.</a:t>
            </a:r>
          </a:p>
          <a:p>
            <a:r>
              <a:rPr lang="en-US" dirty="0"/>
              <a:t>IBM maintains that businesses around the world generate nearly 2.5 quintillion bytes of data daily! Almost 90% of the global data has been produced in the last 2 years alone</a:t>
            </a:r>
            <a:r>
              <a:rPr lang="en-US" dirty="0" smtClean="0"/>
              <a:t>.</a:t>
            </a:r>
          </a:p>
          <a:p>
            <a:r>
              <a:rPr lang="en-US" dirty="0"/>
              <a:t>Big Data has penetrated almost every industry today and is a dominant driving force behind the success of enterprises and organizations across the globe. </a:t>
            </a:r>
            <a:endParaRPr lang="en-IN" dirty="0"/>
          </a:p>
        </p:txBody>
      </p:sp>
    </p:spTree>
    <p:extLst>
      <p:ext uri="{BB962C8B-B14F-4D97-AF65-F5344CB8AC3E}">
        <p14:creationId xmlns:p14="http://schemas.microsoft.com/office/powerpoint/2010/main" val="43243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Big Data?</a:t>
            </a:r>
            <a:br>
              <a:rPr lang="en-IN" b="1" dirty="0"/>
            </a:br>
            <a:endParaRPr lang="en-IN" dirty="0"/>
          </a:p>
        </p:txBody>
      </p:sp>
      <p:sp>
        <p:nvSpPr>
          <p:cNvPr id="3" name="Content Placeholder 2"/>
          <p:cNvSpPr>
            <a:spLocks noGrp="1"/>
          </p:cNvSpPr>
          <p:nvPr>
            <p:ph idx="1"/>
          </p:nvPr>
        </p:nvSpPr>
        <p:spPr>
          <a:xfrm>
            <a:off x="1680754" y="2896780"/>
            <a:ext cx="9255034" cy="1492341"/>
          </a:xfrm>
        </p:spPr>
        <p:txBody>
          <a:bodyPr>
            <a:normAutofit lnSpcReduction="10000"/>
          </a:bodyPr>
          <a:lstStyle/>
          <a:p>
            <a:r>
              <a:rPr lang="en-US" i="1" dirty="0"/>
              <a:t>“Big data” is high-volume, velocity, and variety information assets that demand cost-effective, innovative forms of information processing for enhanced insight and decision making.”</a:t>
            </a:r>
            <a:endParaRPr lang="en-IN" dirty="0"/>
          </a:p>
        </p:txBody>
      </p:sp>
    </p:spTree>
    <p:extLst>
      <p:ext uri="{BB962C8B-B14F-4D97-AF65-F5344CB8AC3E}">
        <p14:creationId xmlns:p14="http://schemas.microsoft.com/office/powerpoint/2010/main" val="3712757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Big Data</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Structured: </a:t>
            </a:r>
            <a:r>
              <a:rPr lang="en-US" dirty="0"/>
              <a:t>D</a:t>
            </a:r>
            <a:r>
              <a:rPr lang="en-US" dirty="0" smtClean="0"/>
              <a:t>ata </a:t>
            </a:r>
            <a:r>
              <a:rPr lang="en-US" dirty="0"/>
              <a:t>that can be processed, stored, and retrieved in a fixed format. It refers to highly organized information that can be readily and seamlessly stored and accessed from a database by simple search engine algorithms.</a:t>
            </a:r>
            <a:endParaRPr lang="en-IN" b="1" dirty="0"/>
          </a:p>
          <a:p>
            <a:r>
              <a:rPr lang="en-IN" b="1" dirty="0" smtClean="0"/>
              <a:t>Unstructured:</a:t>
            </a:r>
            <a:r>
              <a:rPr lang="en-IN" dirty="0" smtClean="0"/>
              <a:t> </a:t>
            </a:r>
            <a:r>
              <a:rPr lang="en-US" dirty="0"/>
              <a:t>D</a:t>
            </a:r>
            <a:r>
              <a:rPr lang="en-US" dirty="0" smtClean="0"/>
              <a:t>ata </a:t>
            </a:r>
            <a:r>
              <a:rPr lang="en-US" dirty="0"/>
              <a:t>that lacks any specific form or structure whatsoever. This makes it very difficult and time-consuming to process and analyze unstructured data. Email is an example of unstructured data.</a:t>
            </a:r>
            <a:endParaRPr lang="en-IN" b="1" dirty="0"/>
          </a:p>
          <a:p>
            <a:r>
              <a:rPr lang="en-IN" b="1" dirty="0" smtClean="0"/>
              <a:t>Semi-structured: </a:t>
            </a:r>
            <a:r>
              <a:rPr lang="en-US" dirty="0"/>
              <a:t>D</a:t>
            </a:r>
            <a:r>
              <a:rPr lang="en-US" dirty="0" smtClean="0"/>
              <a:t>ata </a:t>
            </a:r>
            <a:r>
              <a:rPr lang="en-US" dirty="0"/>
              <a:t>containing both the formats mentioned above, that is, structured and unstructured data. To be precise, it refers to the data that although has not been classified under a particular repository (database), yet contains vital information or tags that segregate individual elements within the data.</a:t>
            </a:r>
            <a:endParaRPr lang="en-IN" b="1" dirty="0"/>
          </a:p>
          <a:p>
            <a:endParaRPr lang="en-IN" dirty="0"/>
          </a:p>
        </p:txBody>
      </p:sp>
    </p:spTree>
    <p:extLst>
      <p:ext uri="{BB962C8B-B14F-4D97-AF65-F5344CB8AC3E}">
        <p14:creationId xmlns:p14="http://schemas.microsoft.com/office/powerpoint/2010/main" val="2288781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Big </a:t>
            </a:r>
            <a:r>
              <a:rPr lang="en-IN" b="1" dirty="0" smtClean="0"/>
              <a:t>Data- 7 V’s</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1" y="1489710"/>
            <a:ext cx="10779034" cy="4945924"/>
          </a:xfrm>
          <a:prstGeom prst="rect">
            <a:avLst/>
          </a:prstGeom>
        </p:spPr>
      </p:pic>
    </p:spTree>
    <p:extLst>
      <p:ext uri="{BB962C8B-B14F-4D97-AF65-F5344CB8AC3E}">
        <p14:creationId xmlns:p14="http://schemas.microsoft.com/office/powerpoint/2010/main" val="254266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Concepts of Data Science</a:t>
            </a:r>
            <a:endParaRPr lang="en-IN" dirty="0"/>
          </a:p>
        </p:txBody>
      </p:sp>
      <p:sp>
        <p:nvSpPr>
          <p:cNvPr id="3" name="Content Placeholder 2"/>
          <p:cNvSpPr>
            <a:spLocks noGrp="1"/>
          </p:cNvSpPr>
          <p:nvPr>
            <p:ph idx="1"/>
          </p:nvPr>
        </p:nvSpPr>
        <p:spPr/>
        <p:txBody>
          <a:bodyPr/>
          <a:lstStyle/>
          <a:p>
            <a:r>
              <a:rPr lang="en-US" dirty="0"/>
              <a:t>Data Science is the field that helps in extracting meaningful insights from data using programming skills, domain knowledge, and mathematical and statistical knowledge. </a:t>
            </a:r>
            <a:endParaRPr lang="en-US" dirty="0" smtClean="0"/>
          </a:p>
          <a:p>
            <a:r>
              <a:rPr lang="en-US" dirty="0" smtClean="0"/>
              <a:t>It </a:t>
            </a:r>
            <a:r>
              <a:rPr lang="en-US" dirty="0"/>
              <a:t>helps to analyze the raw data and find the hidden patterns</a:t>
            </a:r>
            <a:r>
              <a:rPr lang="en-US" dirty="0" smtClean="0"/>
              <a:t>.</a:t>
            </a:r>
          </a:p>
          <a:p>
            <a:r>
              <a:rPr lang="en-US" dirty="0"/>
              <a:t>Data Science is an interdisciplinary field that allows you to extract knowledge from structured or unstructured data. </a:t>
            </a:r>
            <a:endParaRPr lang="en-US" dirty="0" smtClean="0"/>
          </a:p>
          <a:p>
            <a:r>
              <a:rPr lang="en-US" dirty="0"/>
              <a:t> </a:t>
            </a:r>
            <a:r>
              <a:rPr lang="en-US" dirty="0" smtClean="0"/>
              <a:t>A </a:t>
            </a:r>
            <a:r>
              <a:rPr lang="en-US" dirty="0"/>
              <a:t>person should be clear with </a:t>
            </a:r>
            <a:r>
              <a:rPr lang="en-US" b="1" dirty="0"/>
              <a:t>statistics concepts</a:t>
            </a:r>
            <a:r>
              <a:rPr lang="en-US" dirty="0"/>
              <a:t>, machine learning, and a programming language such as Python or R to be successful in this field</a:t>
            </a:r>
            <a:endParaRPr lang="en-IN" dirty="0"/>
          </a:p>
        </p:txBody>
      </p:sp>
    </p:spTree>
    <p:extLst>
      <p:ext uri="{BB962C8B-B14F-4D97-AF65-F5344CB8AC3E}">
        <p14:creationId xmlns:p14="http://schemas.microsoft.com/office/powerpoint/2010/main" val="2864663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Big Data</a:t>
            </a:r>
            <a:endParaRPr lang="en-IN" dirty="0"/>
          </a:p>
        </p:txBody>
      </p:sp>
      <p:sp>
        <p:nvSpPr>
          <p:cNvPr id="3" name="Content Placeholder 2"/>
          <p:cNvSpPr>
            <a:spLocks noGrp="1"/>
          </p:cNvSpPr>
          <p:nvPr>
            <p:ph idx="1"/>
          </p:nvPr>
        </p:nvSpPr>
        <p:spPr/>
        <p:txBody>
          <a:bodyPr>
            <a:normAutofit fontScale="92500" lnSpcReduction="20000"/>
          </a:bodyPr>
          <a:lstStyle/>
          <a:p>
            <a:r>
              <a:rPr lang="en-US" dirty="0"/>
              <a:t>Big Data analytics tools can predict outcomes accurately, thereby, allowing businesses and organizations to make better decisions, while simultaneously optimizing their operational efficiencies and reducing risks</a:t>
            </a:r>
            <a:r>
              <a:rPr lang="en-US" dirty="0" smtClean="0"/>
              <a:t>.</a:t>
            </a:r>
          </a:p>
          <a:p>
            <a:r>
              <a:rPr lang="en-US" dirty="0"/>
              <a:t>S</a:t>
            </a:r>
            <a:r>
              <a:rPr lang="en-US" dirty="0" smtClean="0"/>
              <a:t>ocial </a:t>
            </a:r>
            <a:r>
              <a:rPr lang="en-US" dirty="0"/>
              <a:t>media platforms using Big Data analytics tools, businesses around the world are streamlining their digital marketing strategies to enhance the overall consumer experience. Big Data provides insights into the customer pain points and allows companies to improve upon their products and services</a:t>
            </a:r>
            <a:r>
              <a:rPr lang="en-US" dirty="0" smtClean="0"/>
              <a:t>.</a:t>
            </a:r>
          </a:p>
          <a:p>
            <a:r>
              <a:rPr lang="en-US" dirty="0"/>
              <a:t>Big Data analytics tools to understand how well their products/services are doing in the market and how the customers are responding to them. Thus, the can understand better where to invest their time and money</a:t>
            </a:r>
            <a:r>
              <a:rPr lang="en-US" dirty="0" smtClean="0"/>
              <a:t>.</a:t>
            </a:r>
          </a:p>
          <a:p>
            <a:r>
              <a:rPr lang="en-US" dirty="0"/>
              <a:t>Big Data insights allow you to learn customer behavior to understand the customer trends and provide a highly ‘personalized’ experience to them.</a:t>
            </a:r>
            <a:endParaRPr lang="en-IN" dirty="0"/>
          </a:p>
        </p:txBody>
      </p:sp>
    </p:spTree>
    <p:extLst>
      <p:ext uri="{BB962C8B-B14F-4D97-AF65-F5344CB8AC3E}">
        <p14:creationId xmlns:p14="http://schemas.microsoft.com/office/powerpoint/2010/main" val="50470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Scraping</a:t>
            </a:r>
            <a:endParaRPr lang="en-IN" dirty="0"/>
          </a:p>
        </p:txBody>
      </p:sp>
      <p:sp>
        <p:nvSpPr>
          <p:cNvPr id="3" name="Content Placeholder 2"/>
          <p:cNvSpPr>
            <a:spLocks noGrp="1"/>
          </p:cNvSpPr>
          <p:nvPr>
            <p:ph idx="1"/>
          </p:nvPr>
        </p:nvSpPr>
        <p:spPr/>
        <p:txBody>
          <a:bodyPr/>
          <a:lstStyle/>
          <a:p>
            <a:r>
              <a:rPr lang="en-IN" dirty="0" smtClean="0"/>
              <a:t>Web Scraping is a technique to fetch data and information from websites</a:t>
            </a:r>
          </a:p>
          <a:p>
            <a:r>
              <a:rPr lang="en-IN" dirty="0" smtClean="0"/>
              <a:t>Everything you see on the web page can be scraped</a:t>
            </a:r>
          </a:p>
          <a:p>
            <a:r>
              <a:rPr lang="en-IN" dirty="0" smtClean="0"/>
              <a:t>Web Scraping is one the Technique for collecting data.</a:t>
            </a:r>
          </a:p>
          <a:p>
            <a:endParaRPr lang="en-IN" dirty="0" smtClean="0"/>
          </a:p>
          <a:p>
            <a:r>
              <a:rPr lang="en-IN" dirty="0" smtClean="0"/>
              <a:t>Definition:</a:t>
            </a:r>
            <a:endParaRPr lang="en-IN" dirty="0"/>
          </a:p>
          <a:p>
            <a:pPr marL="0" indent="0">
              <a:buNone/>
            </a:pPr>
            <a:r>
              <a:rPr lang="en-US" dirty="0" smtClean="0"/>
              <a:t>		Web </a:t>
            </a:r>
            <a:r>
              <a:rPr lang="en-US" dirty="0"/>
              <a:t>scraping, also </a:t>
            </a:r>
            <a:r>
              <a:rPr lang="en-US" dirty="0" smtClean="0"/>
              <a:t>called </a:t>
            </a:r>
            <a:r>
              <a:rPr lang="en-US" dirty="0"/>
              <a:t>web harvesting, is the process of constructing an agent which can extract, parse, download and organize useful information from the web automatically.</a:t>
            </a:r>
            <a:endParaRPr lang="en-IN" dirty="0" smtClean="0"/>
          </a:p>
          <a:p>
            <a:endParaRPr lang="en-IN" dirty="0"/>
          </a:p>
        </p:txBody>
      </p:sp>
    </p:spTree>
    <p:extLst>
      <p:ext uri="{BB962C8B-B14F-4D97-AF65-F5344CB8AC3E}">
        <p14:creationId xmlns:p14="http://schemas.microsoft.com/office/powerpoint/2010/main" val="158789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Uses of Web Scraping </a:t>
            </a:r>
          </a:p>
        </p:txBody>
      </p:sp>
      <p:sp>
        <p:nvSpPr>
          <p:cNvPr id="3" name="Content Placeholder 2"/>
          <p:cNvSpPr>
            <a:spLocks noGrp="1"/>
          </p:cNvSpPr>
          <p:nvPr>
            <p:ph idx="1"/>
          </p:nvPr>
        </p:nvSpPr>
        <p:spPr/>
        <p:txBody>
          <a:bodyPr>
            <a:normAutofit fontScale="92500" lnSpcReduction="20000"/>
          </a:bodyPr>
          <a:lstStyle/>
          <a:p>
            <a:r>
              <a:rPr lang="en-US" dirty="0"/>
              <a:t>Web scrapers can do anything like ordering online food, scanning online shopping website for you and buying ticket of a match the moment they are available etc</a:t>
            </a:r>
            <a:r>
              <a:rPr lang="en-US" dirty="0" smtClean="0"/>
              <a:t>.</a:t>
            </a:r>
          </a:p>
          <a:p>
            <a:r>
              <a:rPr lang="en-US" dirty="0"/>
              <a:t>E-commerce Websites: Web scrapers can collect the data specially related to the price of a specific product from various e-commerce websites for their comparison. </a:t>
            </a:r>
            <a:endParaRPr lang="en-US" dirty="0" smtClean="0"/>
          </a:p>
          <a:p>
            <a:r>
              <a:rPr lang="en-US" dirty="0"/>
              <a:t>Content Aggregators: Web scraping is used widely by content aggregators like news aggregators and job aggregators for providing updated data to their users. </a:t>
            </a:r>
            <a:endParaRPr lang="en-US" dirty="0" smtClean="0"/>
          </a:p>
          <a:p>
            <a:r>
              <a:rPr lang="en-US" dirty="0"/>
              <a:t>Marketing and Sales Campaigns: Web scrapers can be used to get the data like emails, phone number etc. for sales and marketing campaigns</a:t>
            </a:r>
            <a:r>
              <a:rPr lang="en-US" dirty="0" smtClean="0"/>
              <a:t>.</a:t>
            </a:r>
          </a:p>
          <a:p>
            <a:r>
              <a:rPr lang="en-US" dirty="0"/>
              <a:t>Data for Machine Learning Projects: Retrieval of data for machine learning projects depends upon web scraping.</a:t>
            </a:r>
            <a:endParaRPr lang="en-IN" dirty="0"/>
          </a:p>
        </p:txBody>
      </p:sp>
    </p:spTree>
    <p:extLst>
      <p:ext uri="{BB962C8B-B14F-4D97-AF65-F5344CB8AC3E}">
        <p14:creationId xmlns:p14="http://schemas.microsoft.com/office/powerpoint/2010/main" val="1055621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Web scraping</a:t>
            </a:r>
            <a:endParaRPr lang="en-IN" dirty="0"/>
          </a:p>
        </p:txBody>
      </p:sp>
      <p:sp>
        <p:nvSpPr>
          <p:cNvPr id="3" name="Content Placeholder 2"/>
          <p:cNvSpPr>
            <a:spLocks noGrp="1"/>
          </p:cNvSpPr>
          <p:nvPr>
            <p:ph idx="1"/>
          </p:nvPr>
        </p:nvSpPr>
        <p:spPr>
          <a:xfrm>
            <a:off x="838200" y="1825625"/>
            <a:ext cx="7409329" cy="4351338"/>
          </a:xfrm>
        </p:spPr>
        <p:txBody>
          <a:bodyPr>
            <a:normAutofit fontScale="92500" lnSpcReduction="20000"/>
          </a:bodyPr>
          <a:lstStyle/>
          <a:p>
            <a:r>
              <a:rPr lang="en-US" dirty="0"/>
              <a:t>Step 1: Downloading Contents from Web Pages In this step, a web scraper will download the requested contents from multiple web pages. </a:t>
            </a:r>
            <a:endParaRPr lang="en-US" dirty="0" smtClean="0"/>
          </a:p>
          <a:p>
            <a:r>
              <a:rPr lang="en-US" dirty="0" smtClean="0"/>
              <a:t>Step </a:t>
            </a:r>
            <a:r>
              <a:rPr lang="en-US" dirty="0"/>
              <a:t>2: Extracting Data The data on websites is HTML and mostly unstructured. Hence, in this step, web scraper will parse and extract structured data from the downloaded contents. </a:t>
            </a:r>
            <a:endParaRPr lang="en-US" dirty="0" smtClean="0"/>
          </a:p>
          <a:p>
            <a:r>
              <a:rPr lang="en-US" dirty="0" smtClean="0"/>
              <a:t>Step </a:t>
            </a:r>
            <a:r>
              <a:rPr lang="en-US" dirty="0"/>
              <a:t>3: Storing the Data Here, a web scraper will store and save the extracted data in any of the format like CSV, JSON or in database. </a:t>
            </a:r>
            <a:endParaRPr lang="en-US" dirty="0" smtClean="0"/>
          </a:p>
          <a:p>
            <a:r>
              <a:rPr lang="en-US" dirty="0" smtClean="0"/>
              <a:t>Step </a:t>
            </a:r>
            <a:r>
              <a:rPr lang="en-US" dirty="0"/>
              <a:t>4: Analyzing the Data After all these steps are successfully done, the web scraper will analyze the data thus obtained.</a:t>
            </a:r>
            <a:endParaRPr lang="en-IN" dirty="0"/>
          </a:p>
        </p:txBody>
      </p:sp>
      <p:pic>
        <p:nvPicPr>
          <p:cNvPr id="4" name="Picture 3"/>
          <p:cNvPicPr>
            <a:picLocks noChangeAspect="1"/>
          </p:cNvPicPr>
          <p:nvPr/>
        </p:nvPicPr>
        <p:blipFill>
          <a:blip r:embed="rId2"/>
          <a:stretch>
            <a:fillRect/>
          </a:stretch>
        </p:blipFill>
        <p:spPr>
          <a:xfrm>
            <a:off x="8570860" y="1825625"/>
            <a:ext cx="3267075" cy="4181475"/>
          </a:xfrm>
          <a:prstGeom prst="rect">
            <a:avLst/>
          </a:prstGeom>
        </p:spPr>
      </p:pic>
    </p:spTree>
    <p:extLst>
      <p:ext uri="{BB962C8B-B14F-4D97-AF65-F5344CB8AC3E}">
        <p14:creationId xmlns:p14="http://schemas.microsoft.com/office/powerpoint/2010/main" val="1227982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Modules for Web Scraping</a:t>
            </a:r>
            <a:endParaRPr lang="en-IN" dirty="0"/>
          </a:p>
        </p:txBody>
      </p:sp>
      <p:sp>
        <p:nvSpPr>
          <p:cNvPr id="3" name="Content Placeholder 2"/>
          <p:cNvSpPr>
            <a:spLocks noGrp="1"/>
          </p:cNvSpPr>
          <p:nvPr>
            <p:ph idx="1"/>
          </p:nvPr>
        </p:nvSpPr>
        <p:spPr/>
        <p:txBody>
          <a:bodyPr/>
          <a:lstStyle/>
          <a:p>
            <a:r>
              <a:rPr lang="en-IN" dirty="0" smtClean="0"/>
              <a:t>Requests</a:t>
            </a:r>
          </a:p>
          <a:p>
            <a:r>
              <a:rPr lang="en-IN" dirty="0" smtClean="0"/>
              <a:t>Urllib3</a:t>
            </a:r>
          </a:p>
          <a:p>
            <a:r>
              <a:rPr lang="en-IN" dirty="0" smtClean="0"/>
              <a:t>Selenium</a:t>
            </a:r>
          </a:p>
          <a:p>
            <a:r>
              <a:rPr lang="en-IN" dirty="0" err="1" smtClean="0"/>
              <a:t>Scrapy</a:t>
            </a:r>
            <a:endParaRPr lang="en-IN" dirty="0" smtClean="0"/>
          </a:p>
          <a:p>
            <a:pPr marL="0" indent="0">
              <a:buNone/>
            </a:pPr>
            <a:endParaRPr lang="en-IN" dirty="0"/>
          </a:p>
        </p:txBody>
      </p:sp>
    </p:spTree>
    <p:extLst>
      <p:ext uri="{BB962C8B-B14F-4D97-AF65-F5344CB8AC3E}">
        <p14:creationId xmlns:p14="http://schemas.microsoft.com/office/powerpoint/2010/main" val="1659107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Scraping Implementation</a:t>
            </a:r>
            <a:endParaRPr lang="en-IN" dirty="0"/>
          </a:p>
        </p:txBody>
      </p:sp>
      <p:sp>
        <p:nvSpPr>
          <p:cNvPr id="3" name="Content Placeholder 2"/>
          <p:cNvSpPr>
            <a:spLocks noGrp="1"/>
          </p:cNvSpPr>
          <p:nvPr>
            <p:ph idx="1"/>
          </p:nvPr>
        </p:nvSpPr>
        <p:spPr/>
        <p:txBody>
          <a:bodyPr/>
          <a:lstStyle/>
          <a:p>
            <a:r>
              <a:rPr lang="en-US" dirty="0"/>
              <a:t>from </a:t>
            </a:r>
            <a:r>
              <a:rPr lang="en-US" dirty="0" err="1"/>
              <a:t>urllib.request</a:t>
            </a:r>
            <a:r>
              <a:rPr lang="en-US" dirty="0"/>
              <a:t> import </a:t>
            </a:r>
            <a:r>
              <a:rPr lang="en-US" dirty="0" err="1"/>
              <a:t>urlopen</a:t>
            </a:r>
            <a:r>
              <a:rPr lang="en-US" dirty="0"/>
              <a:t> </a:t>
            </a:r>
            <a:endParaRPr lang="en-US" dirty="0" smtClean="0"/>
          </a:p>
          <a:p>
            <a:r>
              <a:rPr lang="en-US" dirty="0" smtClean="0"/>
              <a:t>from </a:t>
            </a:r>
            <a:r>
              <a:rPr lang="en-US" dirty="0"/>
              <a:t>bs4 import </a:t>
            </a:r>
            <a:r>
              <a:rPr lang="en-US" dirty="0" err="1" smtClean="0"/>
              <a:t>BeautifulSoup</a:t>
            </a:r>
            <a:endParaRPr lang="en-US" dirty="0" smtClean="0"/>
          </a:p>
          <a:p>
            <a:r>
              <a:rPr lang="nl-NL" dirty="0"/>
              <a:t>url = "http://www.hubertiming.com/results/2017GPTR10K" </a:t>
            </a:r>
            <a:endParaRPr lang="nl-NL" dirty="0" smtClean="0"/>
          </a:p>
          <a:p>
            <a:r>
              <a:rPr lang="nl-NL" dirty="0" smtClean="0"/>
              <a:t>html </a:t>
            </a:r>
            <a:r>
              <a:rPr lang="nl-NL" dirty="0"/>
              <a:t>= urlopen(url</a:t>
            </a:r>
            <a:r>
              <a:rPr lang="nl-NL" dirty="0" smtClean="0"/>
              <a:t>)</a:t>
            </a:r>
          </a:p>
          <a:p>
            <a:r>
              <a:rPr lang="en-IN" dirty="0"/>
              <a:t>soup = </a:t>
            </a:r>
            <a:r>
              <a:rPr lang="en-IN" dirty="0" err="1"/>
              <a:t>BeautifulSoup</a:t>
            </a:r>
            <a:r>
              <a:rPr lang="en-IN" dirty="0"/>
              <a:t>(html, '</a:t>
            </a:r>
            <a:r>
              <a:rPr lang="en-IN" dirty="0" err="1"/>
              <a:t>lxml</a:t>
            </a:r>
            <a:r>
              <a:rPr lang="en-IN" dirty="0"/>
              <a:t>') </a:t>
            </a:r>
            <a:endParaRPr lang="en-IN" dirty="0" smtClean="0"/>
          </a:p>
          <a:p>
            <a:r>
              <a:rPr lang="en-IN" dirty="0" smtClean="0"/>
              <a:t>type(soup)</a:t>
            </a:r>
          </a:p>
          <a:p>
            <a:r>
              <a:rPr lang="en-IN" dirty="0"/>
              <a:t>title = </a:t>
            </a:r>
            <a:r>
              <a:rPr lang="en-IN" dirty="0" err="1"/>
              <a:t>soup.title</a:t>
            </a:r>
            <a:r>
              <a:rPr lang="en-IN" dirty="0"/>
              <a:t> </a:t>
            </a:r>
            <a:endParaRPr lang="en-IN" dirty="0" smtClean="0"/>
          </a:p>
          <a:p>
            <a:r>
              <a:rPr lang="en-IN" dirty="0" smtClean="0"/>
              <a:t>print(title</a:t>
            </a:r>
            <a:r>
              <a:rPr lang="en-IN" dirty="0"/>
              <a:t>)</a:t>
            </a:r>
          </a:p>
        </p:txBody>
      </p:sp>
    </p:spTree>
    <p:extLst>
      <p:ext uri="{BB962C8B-B14F-4D97-AF65-F5344CB8AC3E}">
        <p14:creationId xmlns:p14="http://schemas.microsoft.com/office/powerpoint/2010/main" val="189830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Data Analysis Report </a:t>
            </a:r>
            <a:endParaRPr lang="en-IN" dirty="0"/>
          </a:p>
        </p:txBody>
      </p:sp>
      <p:sp>
        <p:nvSpPr>
          <p:cNvPr id="3" name="Content Placeholder 2"/>
          <p:cNvSpPr>
            <a:spLocks noGrp="1"/>
          </p:cNvSpPr>
          <p:nvPr>
            <p:ph idx="1"/>
          </p:nvPr>
        </p:nvSpPr>
        <p:spPr/>
        <p:txBody>
          <a:bodyPr/>
          <a:lstStyle/>
          <a:p>
            <a:r>
              <a:rPr lang="en-US" dirty="0"/>
              <a:t>A data analysis report is somewhat different from other types of professional writing that you may have done or seen, or will learn about in the future</a:t>
            </a:r>
            <a:r>
              <a:rPr lang="en-US" dirty="0" smtClean="0"/>
              <a:t>.</a:t>
            </a:r>
          </a:p>
          <a:p>
            <a:r>
              <a:rPr lang="en-US" dirty="0"/>
              <a:t>The overall structure of a data analysis report is simple: </a:t>
            </a:r>
            <a:endParaRPr lang="en-US" dirty="0" smtClean="0"/>
          </a:p>
          <a:p>
            <a:pPr marL="0" indent="0">
              <a:buNone/>
            </a:pPr>
            <a:r>
              <a:rPr lang="en-US" dirty="0" smtClean="0"/>
              <a:t>		1</a:t>
            </a:r>
            <a:r>
              <a:rPr lang="en-US" dirty="0"/>
              <a:t>. Introduction </a:t>
            </a:r>
            <a:endParaRPr lang="en-US" dirty="0" smtClean="0"/>
          </a:p>
          <a:p>
            <a:pPr marL="0" indent="0">
              <a:buNone/>
            </a:pPr>
            <a:r>
              <a:rPr lang="en-US" dirty="0"/>
              <a:t>	</a:t>
            </a:r>
            <a:r>
              <a:rPr lang="en-US" dirty="0" smtClean="0"/>
              <a:t>	2</a:t>
            </a:r>
            <a:r>
              <a:rPr lang="en-US" dirty="0"/>
              <a:t>. Body </a:t>
            </a:r>
            <a:endParaRPr lang="en-US" dirty="0" smtClean="0"/>
          </a:p>
          <a:p>
            <a:pPr marL="0" indent="0">
              <a:buNone/>
            </a:pPr>
            <a:r>
              <a:rPr lang="en-US" dirty="0"/>
              <a:t>	</a:t>
            </a:r>
            <a:r>
              <a:rPr lang="en-US" dirty="0" smtClean="0"/>
              <a:t>	3</a:t>
            </a:r>
            <a:r>
              <a:rPr lang="en-US" dirty="0"/>
              <a:t>. Conclusion(s)/Discussion </a:t>
            </a:r>
            <a:endParaRPr lang="en-US" dirty="0" smtClean="0"/>
          </a:p>
          <a:p>
            <a:pPr marL="0" indent="0">
              <a:buNone/>
            </a:pPr>
            <a:r>
              <a:rPr lang="en-US" dirty="0"/>
              <a:t>	</a:t>
            </a:r>
            <a:r>
              <a:rPr lang="en-US" dirty="0" smtClean="0"/>
              <a:t>	4</a:t>
            </a:r>
            <a:r>
              <a:rPr lang="en-US" dirty="0"/>
              <a:t>. Appendix/Appendices</a:t>
            </a:r>
            <a:endParaRPr lang="en-IN" dirty="0"/>
          </a:p>
        </p:txBody>
      </p:sp>
    </p:spTree>
    <p:extLst>
      <p:ext uri="{BB962C8B-B14F-4D97-AF65-F5344CB8AC3E}">
        <p14:creationId xmlns:p14="http://schemas.microsoft.com/office/powerpoint/2010/main" val="217518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 of Report </a:t>
            </a:r>
            <a:r>
              <a:rPr lang="en-IN" dirty="0" err="1" smtClean="0"/>
              <a:t>Writting</a:t>
            </a:r>
            <a:endParaRPr lang="en-IN" dirty="0"/>
          </a:p>
        </p:txBody>
      </p:sp>
      <p:sp>
        <p:nvSpPr>
          <p:cNvPr id="3" name="Content Placeholder 2"/>
          <p:cNvSpPr>
            <a:spLocks noGrp="1"/>
          </p:cNvSpPr>
          <p:nvPr>
            <p:ph idx="1"/>
          </p:nvPr>
        </p:nvSpPr>
        <p:spPr/>
        <p:txBody>
          <a:bodyPr/>
          <a:lstStyle/>
          <a:p>
            <a:r>
              <a:rPr lang="en-US" dirty="0" smtClean="0"/>
              <a:t>Introduction:</a:t>
            </a:r>
          </a:p>
          <a:p>
            <a:pPr marL="0" indent="0">
              <a:buNone/>
            </a:pPr>
            <a:r>
              <a:rPr lang="en-US" dirty="0"/>
              <a:t>	</a:t>
            </a:r>
            <a:r>
              <a:rPr lang="en-US" dirty="0" smtClean="0"/>
              <a:t> </a:t>
            </a:r>
            <a:r>
              <a:rPr lang="en-US" dirty="0"/>
              <a:t>Good features for the Introduction include: </a:t>
            </a:r>
            <a:endParaRPr lang="en-US" dirty="0" smtClean="0"/>
          </a:p>
          <a:p>
            <a:pPr marL="0" indent="0">
              <a:buNone/>
            </a:pPr>
            <a:r>
              <a:rPr lang="en-US" dirty="0"/>
              <a:t>	</a:t>
            </a:r>
            <a:r>
              <a:rPr lang="en-US" dirty="0" smtClean="0"/>
              <a:t>	• </a:t>
            </a:r>
            <a:r>
              <a:rPr lang="en-US" dirty="0"/>
              <a:t>Summary of the study and data, as well as any relevant substantive context, background, or framing issues. </a:t>
            </a:r>
            <a:endParaRPr lang="en-US" dirty="0" smtClean="0"/>
          </a:p>
          <a:p>
            <a:pPr marL="0" indent="0">
              <a:buNone/>
            </a:pPr>
            <a:r>
              <a:rPr lang="en-US" dirty="0"/>
              <a:t>	</a:t>
            </a:r>
            <a:r>
              <a:rPr lang="en-US" dirty="0" smtClean="0"/>
              <a:t>	• </a:t>
            </a:r>
            <a:r>
              <a:rPr lang="en-US" dirty="0"/>
              <a:t>The “big questions” answered by your data analyses, and summaries of your conclusions about these questions. </a:t>
            </a:r>
            <a:endParaRPr lang="en-US" dirty="0" smtClean="0"/>
          </a:p>
          <a:p>
            <a:pPr marL="0" indent="0">
              <a:buNone/>
            </a:pPr>
            <a:r>
              <a:rPr lang="en-US" dirty="0"/>
              <a:t>	</a:t>
            </a:r>
            <a:r>
              <a:rPr lang="en-US" dirty="0" smtClean="0"/>
              <a:t>	• </a:t>
            </a:r>
            <a:r>
              <a:rPr lang="en-US" dirty="0"/>
              <a:t>Brief outline of remainder of paper. </a:t>
            </a:r>
            <a:endParaRPr lang="en-US" dirty="0" smtClean="0"/>
          </a:p>
          <a:p>
            <a:pPr marL="0" indent="0">
              <a:buNone/>
            </a:pPr>
            <a:r>
              <a:rPr lang="en-US" dirty="0" smtClean="0"/>
              <a:t>The </a:t>
            </a:r>
            <a:r>
              <a:rPr lang="en-US" dirty="0"/>
              <a:t>above is a pretty good order to present this material in as well</a:t>
            </a:r>
            <a:endParaRPr lang="en-IN" dirty="0"/>
          </a:p>
        </p:txBody>
      </p:sp>
    </p:spTree>
    <p:extLst>
      <p:ext uri="{BB962C8B-B14F-4D97-AF65-F5344CB8AC3E}">
        <p14:creationId xmlns:p14="http://schemas.microsoft.com/office/powerpoint/2010/main" val="3477633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9269"/>
            <a:ext cx="10515600" cy="5497694"/>
          </a:xfrm>
        </p:spPr>
        <p:txBody>
          <a:bodyPr>
            <a:normAutofit fontScale="92500" lnSpcReduction="20000"/>
          </a:bodyPr>
          <a:lstStyle/>
          <a:p>
            <a:r>
              <a:rPr lang="en-US" dirty="0" smtClean="0"/>
              <a:t>Body: </a:t>
            </a:r>
            <a:r>
              <a:rPr lang="en-US" dirty="0"/>
              <a:t>The body can be organized in several ways</a:t>
            </a:r>
            <a:r>
              <a:rPr lang="en-US" dirty="0" smtClean="0"/>
              <a:t>.</a:t>
            </a:r>
          </a:p>
          <a:p>
            <a:r>
              <a:rPr lang="en-US" dirty="0" smtClean="0"/>
              <a:t>Divide </a:t>
            </a:r>
            <a:r>
              <a:rPr lang="en-US" dirty="0"/>
              <a:t>the body up into several sections at the same level as the Introduction, with names like: </a:t>
            </a:r>
            <a:endParaRPr lang="en-US" dirty="0" smtClean="0"/>
          </a:p>
          <a:p>
            <a:pPr marL="0" indent="0">
              <a:buNone/>
            </a:pPr>
            <a:r>
              <a:rPr lang="en-US" dirty="0"/>
              <a:t>	</a:t>
            </a:r>
            <a:r>
              <a:rPr lang="en-US" dirty="0" smtClean="0"/>
              <a:t>– </a:t>
            </a:r>
            <a:r>
              <a:rPr lang="en-US" dirty="0"/>
              <a:t>Data </a:t>
            </a:r>
            <a:endParaRPr lang="en-US" dirty="0" smtClean="0"/>
          </a:p>
          <a:p>
            <a:pPr marL="0" indent="0">
              <a:buNone/>
            </a:pPr>
            <a:r>
              <a:rPr lang="en-US" dirty="0"/>
              <a:t>	</a:t>
            </a:r>
            <a:r>
              <a:rPr lang="en-US" dirty="0" smtClean="0"/>
              <a:t>– </a:t>
            </a:r>
            <a:r>
              <a:rPr lang="en-US" dirty="0"/>
              <a:t>Methods </a:t>
            </a:r>
            <a:endParaRPr lang="en-US" dirty="0" smtClean="0"/>
          </a:p>
          <a:p>
            <a:pPr marL="0" indent="0">
              <a:buNone/>
            </a:pPr>
            <a:r>
              <a:rPr lang="en-US" dirty="0"/>
              <a:t>	</a:t>
            </a:r>
            <a:r>
              <a:rPr lang="en-US" dirty="0" smtClean="0"/>
              <a:t>– </a:t>
            </a:r>
            <a:r>
              <a:rPr lang="en-US" dirty="0"/>
              <a:t>Analysis </a:t>
            </a:r>
            <a:endParaRPr lang="en-US" dirty="0" smtClean="0"/>
          </a:p>
          <a:p>
            <a:pPr marL="0" indent="0">
              <a:buNone/>
            </a:pPr>
            <a:r>
              <a:rPr lang="en-US" dirty="0"/>
              <a:t>	</a:t>
            </a:r>
            <a:r>
              <a:rPr lang="en-US" dirty="0" smtClean="0"/>
              <a:t>– </a:t>
            </a:r>
            <a:r>
              <a:rPr lang="en-US" dirty="0"/>
              <a:t>Results </a:t>
            </a:r>
            <a:endParaRPr lang="en-US" dirty="0" smtClean="0"/>
          </a:p>
          <a:p>
            <a:pPr marL="0" indent="0">
              <a:buNone/>
            </a:pPr>
            <a:r>
              <a:rPr lang="en-US" dirty="0"/>
              <a:t>	</a:t>
            </a:r>
            <a:r>
              <a:rPr lang="en-US" dirty="0" smtClean="0"/>
              <a:t>This </a:t>
            </a:r>
            <a:r>
              <a:rPr lang="en-US" dirty="0"/>
              <a:t>format is very familiar to those who have written psych research papers. </a:t>
            </a:r>
            <a:endParaRPr lang="en-US" dirty="0" smtClean="0"/>
          </a:p>
          <a:p>
            <a:pPr marL="0" indent="0">
              <a:buNone/>
            </a:pPr>
            <a:r>
              <a:rPr lang="en-US" dirty="0"/>
              <a:t>	</a:t>
            </a:r>
            <a:r>
              <a:rPr lang="en-US" dirty="0" smtClean="0"/>
              <a:t>It </a:t>
            </a:r>
            <a:r>
              <a:rPr lang="en-US" dirty="0"/>
              <a:t>often works well for a data analysis paper as well, though one problem with it is that the Methods section often sounds like a bit of a stretch: In a psych research paper the Methods section describes what you did to get your data. </a:t>
            </a:r>
            <a:endParaRPr lang="en-US" dirty="0" smtClean="0"/>
          </a:p>
          <a:p>
            <a:pPr marL="0" indent="0">
              <a:buNone/>
            </a:pPr>
            <a:r>
              <a:rPr lang="en-US" dirty="0"/>
              <a:t>	</a:t>
            </a:r>
            <a:r>
              <a:rPr lang="en-US" dirty="0" smtClean="0"/>
              <a:t>In </a:t>
            </a:r>
            <a:r>
              <a:rPr lang="en-US" dirty="0"/>
              <a:t>a data analysis paper, you should describe the analyses that you performed. </a:t>
            </a:r>
            <a:endParaRPr lang="en-IN" dirty="0"/>
          </a:p>
        </p:txBody>
      </p:sp>
    </p:spTree>
    <p:extLst>
      <p:ext uri="{BB962C8B-B14F-4D97-AF65-F5344CB8AC3E}">
        <p14:creationId xmlns:p14="http://schemas.microsoft.com/office/powerpoint/2010/main" val="97542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223"/>
            <a:ext cx="10515600" cy="5645740"/>
          </a:xfrm>
        </p:spPr>
        <p:txBody>
          <a:bodyPr/>
          <a:lstStyle/>
          <a:p>
            <a:r>
              <a:rPr lang="en-US" dirty="0" smtClean="0"/>
              <a:t>Question-oriented: </a:t>
            </a:r>
          </a:p>
          <a:p>
            <a:pPr marL="0" indent="0">
              <a:buNone/>
            </a:pPr>
            <a:r>
              <a:rPr lang="en-US" dirty="0"/>
              <a:t>	</a:t>
            </a:r>
            <a:r>
              <a:rPr lang="en-US" dirty="0" smtClean="0"/>
              <a:t>In </a:t>
            </a:r>
            <a:r>
              <a:rPr lang="en-US" dirty="0"/>
              <a:t>this format there is a single Body section, usually called “Analysis”, and then there is a subsection for each question raised in the introduction, usually taken in the same order as in the </a:t>
            </a:r>
            <a:r>
              <a:rPr lang="en-US" dirty="0" smtClean="0"/>
              <a:t>introduction. </a:t>
            </a:r>
          </a:p>
          <a:p>
            <a:pPr marL="0" indent="0">
              <a:buNone/>
            </a:pPr>
            <a:r>
              <a:rPr lang="en-US" dirty="0" smtClean="0"/>
              <a:t>Within </a:t>
            </a:r>
            <a:r>
              <a:rPr lang="en-US" dirty="0"/>
              <a:t>each subsection, statistical method, analyses, and conclusion would be described </a:t>
            </a:r>
            <a:r>
              <a:rPr lang="en-US" dirty="0" smtClean="0"/>
              <a:t>. </a:t>
            </a:r>
          </a:p>
          <a:p>
            <a:pPr marL="0" indent="0">
              <a:buNone/>
            </a:pPr>
            <a:r>
              <a:rPr lang="en-US" dirty="0" smtClean="0"/>
              <a:t>It </a:t>
            </a:r>
            <a:r>
              <a:rPr lang="en-US" dirty="0"/>
              <a:t>is useful to provide one or two well-chosen tables or graphs per question in the body of the report, for two reasons: </a:t>
            </a:r>
            <a:endParaRPr lang="en-US" dirty="0" smtClean="0"/>
          </a:p>
          <a:p>
            <a:pPr marL="0" indent="0">
              <a:buNone/>
            </a:pPr>
            <a:r>
              <a:rPr lang="en-US" dirty="0"/>
              <a:t>	</a:t>
            </a:r>
            <a:r>
              <a:rPr lang="en-US" dirty="0" smtClean="0"/>
              <a:t>First</a:t>
            </a:r>
            <a:r>
              <a:rPr lang="en-US" dirty="0"/>
              <a:t>, graphical and tabular displays can convey your points more efficiently than words; and </a:t>
            </a:r>
            <a:endParaRPr lang="en-US" dirty="0" smtClean="0"/>
          </a:p>
          <a:p>
            <a:pPr marL="0" indent="0">
              <a:buNone/>
            </a:pPr>
            <a:r>
              <a:rPr lang="en-US" dirty="0" smtClean="0"/>
              <a:t>	Second</a:t>
            </a:r>
            <a:r>
              <a:rPr lang="en-US" dirty="0"/>
              <a:t>, your “skimming” audiences will be more likely to have their eye caught by an interesting graph or table than by running text. </a:t>
            </a:r>
            <a:endParaRPr lang="en-IN" dirty="0"/>
          </a:p>
        </p:txBody>
      </p:sp>
    </p:spTree>
    <p:extLst>
      <p:ext uri="{BB962C8B-B14F-4D97-AF65-F5344CB8AC3E}">
        <p14:creationId xmlns:p14="http://schemas.microsoft.com/office/powerpoint/2010/main" val="75330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Data Science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38" y="365125"/>
            <a:ext cx="10604862" cy="622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767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6423"/>
            <a:ext cx="10515600" cy="5950540"/>
          </a:xfrm>
        </p:spPr>
        <p:txBody>
          <a:bodyPr/>
          <a:lstStyle/>
          <a:p>
            <a:r>
              <a:rPr lang="en-US" dirty="0"/>
              <a:t>Conclusion(s)/</a:t>
            </a:r>
            <a:r>
              <a:rPr lang="en-US" dirty="0" smtClean="0"/>
              <a:t>Discussion: </a:t>
            </a:r>
            <a:r>
              <a:rPr lang="en-US" dirty="0"/>
              <a:t>The conclusion should reprise the questions and conclusions of the </a:t>
            </a:r>
            <a:r>
              <a:rPr lang="en-US" dirty="0" smtClean="0"/>
              <a:t>introduction</a:t>
            </a:r>
            <a:r>
              <a:rPr lang="en-US" dirty="0"/>
              <a:t>, perhaps augmented by some additional observations or details gleaned from the analysis section. New questions, future work, etc., can also be raised here</a:t>
            </a:r>
            <a:r>
              <a:rPr lang="en-US" dirty="0" smtClean="0"/>
              <a:t>.</a:t>
            </a:r>
          </a:p>
          <a:p>
            <a:r>
              <a:rPr lang="en-US" dirty="0"/>
              <a:t>Appendix/Appendices. One or more appendices are the place to out details and ancillary materials. </a:t>
            </a:r>
            <a:endParaRPr lang="en-US" dirty="0" smtClean="0"/>
          </a:p>
          <a:p>
            <a:r>
              <a:rPr lang="en-US" dirty="0" smtClean="0"/>
              <a:t>These </a:t>
            </a:r>
            <a:r>
              <a:rPr lang="en-US" dirty="0"/>
              <a:t>might include such items as </a:t>
            </a:r>
            <a:endParaRPr lang="en-US" dirty="0" smtClean="0"/>
          </a:p>
          <a:p>
            <a:pPr marL="0" indent="0">
              <a:buNone/>
            </a:pPr>
            <a:r>
              <a:rPr lang="en-US" dirty="0"/>
              <a:t>	</a:t>
            </a:r>
            <a:r>
              <a:rPr lang="en-US" dirty="0" smtClean="0"/>
              <a:t>• </a:t>
            </a:r>
            <a:r>
              <a:rPr lang="en-US" dirty="0"/>
              <a:t>Technical descriptions of (unusual) statistical procedures </a:t>
            </a:r>
            <a:endParaRPr lang="en-US" dirty="0" smtClean="0"/>
          </a:p>
          <a:p>
            <a:pPr marL="0" indent="0">
              <a:buNone/>
            </a:pPr>
            <a:r>
              <a:rPr lang="en-US" dirty="0"/>
              <a:t>	</a:t>
            </a:r>
            <a:r>
              <a:rPr lang="en-US" dirty="0" smtClean="0"/>
              <a:t>• </a:t>
            </a:r>
            <a:r>
              <a:rPr lang="en-US" dirty="0"/>
              <a:t>Detailed tables or computer output </a:t>
            </a:r>
            <a:endParaRPr lang="en-US" dirty="0" smtClean="0"/>
          </a:p>
          <a:p>
            <a:pPr marL="0" indent="0">
              <a:buNone/>
            </a:pPr>
            <a:r>
              <a:rPr lang="en-US" dirty="0"/>
              <a:t>	</a:t>
            </a:r>
            <a:r>
              <a:rPr lang="en-US" dirty="0" smtClean="0"/>
              <a:t>• </a:t>
            </a:r>
            <a:r>
              <a:rPr lang="en-US" dirty="0"/>
              <a:t>Figures that were not central to the arguments presented in the body of the report </a:t>
            </a:r>
            <a:endParaRPr lang="en-US" dirty="0" smtClean="0"/>
          </a:p>
          <a:p>
            <a:pPr marL="0" indent="0">
              <a:buNone/>
            </a:pPr>
            <a:r>
              <a:rPr lang="en-US"/>
              <a:t>	</a:t>
            </a:r>
            <a:r>
              <a:rPr lang="en-US" smtClean="0"/>
              <a:t>• </a:t>
            </a:r>
            <a:r>
              <a:rPr lang="en-US" dirty="0"/>
              <a:t>Computer code used to obtain results. </a:t>
            </a:r>
            <a:endParaRPr lang="en-IN" dirty="0"/>
          </a:p>
        </p:txBody>
      </p:sp>
    </p:spTree>
    <p:extLst>
      <p:ext uri="{BB962C8B-B14F-4D97-AF65-F5344CB8AC3E}">
        <p14:creationId xmlns:p14="http://schemas.microsoft.com/office/powerpoint/2010/main" val="284476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97884" y="272142"/>
            <a:ext cx="11039475" cy="6400800"/>
          </a:xfrm>
          <a:prstGeom prst="rect">
            <a:avLst/>
          </a:prstGeom>
        </p:spPr>
      </p:pic>
    </p:spTree>
    <p:extLst>
      <p:ext uri="{BB962C8B-B14F-4D97-AF65-F5344CB8AC3E}">
        <p14:creationId xmlns:p14="http://schemas.microsoft.com/office/powerpoint/2010/main" val="417735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10629900" cy="5811838"/>
          </a:xfrm>
          <a:prstGeom prst="rect">
            <a:avLst/>
          </a:prstGeom>
        </p:spPr>
      </p:pic>
    </p:spTree>
    <p:extLst>
      <p:ext uri="{BB962C8B-B14F-4D97-AF65-F5344CB8AC3E}">
        <p14:creationId xmlns:p14="http://schemas.microsoft.com/office/powerpoint/2010/main" val="111337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57250" y="244655"/>
            <a:ext cx="10496550" cy="6025515"/>
          </a:xfrm>
          <a:prstGeom prst="rect">
            <a:avLst/>
          </a:prstGeom>
        </p:spPr>
      </p:pic>
    </p:spTree>
    <p:extLst>
      <p:ext uri="{BB962C8B-B14F-4D97-AF65-F5344CB8AC3E}">
        <p14:creationId xmlns:p14="http://schemas.microsoft.com/office/powerpoint/2010/main" val="349558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10429875" cy="5966006"/>
          </a:xfrm>
          <a:prstGeom prst="rect">
            <a:avLst/>
          </a:prstGeom>
        </p:spPr>
      </p:pic>
    </p:spTree>
    <p:extLst>
      <p:ext uri="{BB962C8B-B14F-4D97-AF65-F5344CB8AC3E}">
        <p14:creationId xmlns:p14="http://schemas.microsoft.com/office/powerpoint/2010/main" val="34305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28662" y="365124"/>
            <a:ext cx="10734675" cy="5974715"/>
          </a:xfrm>
          <a:prstGeom prst="rect">
            <a:avLst/>
          </a:prstGeom>
        </p:spPr>
      </p:pic>
    </p:spTree>
    <p:extLst>
      <p:ext uri="{BB962C8B-B14F-4D97-AF65-F5344CB8AC3E}">
        <p14:creationId xmlns:p14="http://schemas.microsoft.com/office/powerpoint/2010/main" val="106325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00087" y="365125"/>
            <a:ext cx="10791825" cy="5878921"/>
          </a:xfrm>
          <a:prstGeom prst="rect">
            <a:avLst/>
          </a:prstGeom>
        </p:spPr>
      </p:pic>
    </p:spTree>
    <p:extLst>
      <p:ext uri="{BB962C8B-B14F-4D97-AF65-F5344CB8AC3E}">
        <p14:creationId xmlns:p14="http://schemas.microsoft.com/office/powerpoint/2010/main" val="1016531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916</Words>
  <Application>Microsoft Office PowerPoint</Application>
  <PresentationFormat>Widescreen</PresentationFormat>
  <Paragraphs>99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Concepts of Data Sciences</vt:lpstr>
      <vt:lpstr>Concepts of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libraries used in Data Science</vt:lpstr>
      <vt:lpstr>BigData and its characteristics</vt:lpstr>
      <vt:lpstr>What is Big Data? </vt:lpstr>
      <vt:lpstr>Types of Big Data</vt:lpstr>
      <vt:lpstr>Characteristics of Big Data- 7 V’s</vt:lpstr>
      <vt:lpstr>Advantages of Big Data</vt:lpstr>
      <vt:lpstr>Web Scraping</vt:lpstr>
      <vt:lpstr>Uses of Web Scraping </vt:lpstr>
      <vt:lpstr>Working of Web scraping</vt:lpstr>
      <vt:lpstr>Python Modules for Web Scraping</vt:lpstr>
      <vt:lpstr>Web Scraping Implementation</vt:lpstr>
      <vt:lpstr>Structure of a Data Analysis Report </vt:lpstr>
      <vt:lpstr>Outline of Report Writting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Data Sciences</dc:title>
  <dc:creator>MadhuMurali</dc:creator>
  <cp:lastModifiedBy>MadhuMurali</cp:lastModifiedBy>
  <cp:revision>19</cp:revision>
  <dcterms:created xsi:type="dcterms:W3CDTF">2021-05-25T07:32:47Z</dcterms:created>
  <dcterms:modified xsi:type="dcterms:W3CDTF">2021-06-02T02:59:17Z</dcterms:modified>
</cp:coreProperties>
</file>