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9" r:id="rId15"/>
    <p:sldId id="272" r:id="rId16"/>
    <p:sldId id="278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91" r:id="rId28"/>
    <p:sldId id="284" r:id="rId29"/>
    <p:sldId id="290" r:id="rId30"/>
    <p:sldId id="285" r:id="rId31"/>
    <p:sldId id="288" r:id="rId32"/>
    <p:sldId id="287" r:id="rId33"/>
    <p:sldId id="289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8C35-9CA2-422D-8BCE-CC99A0A6B0E1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AA2B-8D01-4D07-A57A-FB52B4BA6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20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8C35-9CA2-422D-8BCE-CC99A0A6B0E1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AA2B-8D01-4D07-A57A-FB52B4BA6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19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8C35-9CA2-422D-8BCE-CC99A0A6B0E1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AA2B-8D01-4D07-A57A-FB52B4BA6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62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8C35-9CA2-422D-8BCE-CC99A0A6B0E1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AA2B-8D01-4D07-A57A-FB52B4BA6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19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8C35-9CA2-422D-8BCE-CC99A0A6B0E1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AA2B-8D01-4D07-A57A-FB52B4BA6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28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8C35-9CA2-422D-8BCE-CC99A0A6B0E1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AA2B-8D01-4D07-A57A-FB52B4BA6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0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8C35-9CA2-422D-8BCE-CC99A0A6B0E1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AA2B-8D01-4D07-A57A-FB52B4BA6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75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8C35-9CA2-422D-8BCE-CC99A0A6B0E1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AA2B-8D01-4D07-A57A-FB52B4BA6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20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8C35-9CA2-422D-8BCE-CC99A0A6B0E1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AA2B-8D01-4D07-A57A-FB52B4BA6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28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8C35-9CA2-422D-8BCE-CC99A0A6B0E1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AA2B-8D01-4D07-A57A-FB52B4BA6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5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8C35-9CA2-422D-8BCE-CC99A0A6B0E1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AA2B-8D01-4D07-A57A-FB52B4BA6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65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8C35-9CA2-422D-8BCE-CC99A0A6B0E1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DAA2B-8D01-4D07-A57A-FB52B4BA6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0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Recommender Systems, Sentiment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54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questions that arise in the content-based </a:t>
            </a:r>
            <a:r>
              <a:rPr lang="en-US" dirty="0" smtClean="0"/>
              <a:t>recommendation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systems automatically acquire and continuously improve user profiles? </a:t>
            </a:r>
            <a:endParaRPr lang="en-US" dirty="0"/>
          </a:p>
          <a:p>
            <a:r>
              <a:rPr lang="en-US" dirty="0" smtClean="0"/>
              <a:t>How do we determine which items match, or are at least similar to or compatible with, a user’s interests? </a:t>
            </a:r>
            <a:endParaRPr lang="en-US" dirty="0"/>
          </a:p>
          <a:p>
            <a:r>
              <a:rPr lang="en-US" dirty="0" smtClean="0"/>
              <a:t>What techniques can be used to automatically extract or learn the item descriptions to reduce manual annotation?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25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content-based recommendation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First, it does not require large user groups to achieve reasonable recommendation accuracy. In addition, new items can be immediately recommended once item attributes are available.</a:t>
            </a:r>
          </a:p>
          <a:p>
            <a:r>
              <a:rPr lang="en-US" dirty="0" smtClean="0"/>
              <a:t>In some domains, such item descriptions can be automatically extracted or are already available in an electronic catalog.</a:t>
            </a:r>
          </a:p>
          <a:p>
            <a:r>
              <a:rPr lang="en-US" dirty="0" smtClean="0"/>
              <a:t>In many domains, however, the more subjective characteristics of an item – such as “ease of use” or “elegance of design” – would be useful in the recommendation process. </a:t>
            </a:r>
          </a:p>
          <a:p>
            <a:r>
              <a:rPr lang="en-US" dirty="0" smtClean="0"/>
              <a:t>These characteristics are hard to acquire automatically, however, meaning that such information must be manually entered into the system in a potentially expensive and error-prone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54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Hybrid approaches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already seen that the different approaches discussed so far have certain advantages and, of course, disadvantages depending on the problem setting.</a:t>
            </a:r>
          </a:p>
          <a:p>
            <a:r>
              <a:rPr lang="en-US" dirty="0" smtClean="0"/>
              <a:t>One obvious solution is to combine different techniques to generate better or more precise recommendations</a:t>
            </a:r>
          </a:p>
          <a:p>
            <a:r>
              <a:rPr lang="en-US" dirty="0" smtClean="0"/>
              <a:t>If, for instance, community knowledge exists and detailed information about the individual items is available, a recommender system could be enhanced by hybridizing collaborative or social filtering with content-based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32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630/1*ReuY4yOoqKMatHNJupcM5A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347707"/>
            <a:ext cx="10641874" cy="608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5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Sentiment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Sentiment Analysis (or Opinion Mining) is a natural language processing technique used to determine whether the data is positive, negative or neutral.</a:t>
            </a:r>
          </a:p>
          <a:p>
            <a:r>
              <a:rPr lang="en-IN" dirty="0" smtClean="0"/>
              <a:t>Sentiment Analysis is often performed on textual data to help businesses monitor brand and product sentiment in customer feedback and understand customer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9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Sentiment Analysis is process of detecting positive or negative sentiment in the text. </a:t>
            </a:r>
          </a:p>
          <a:p>
            <a:r>
              <a:rPr lang="en-IN" dirty="0" smtClean="0"/>
              <a:t>Its often used by businesses to detect sentiment in social data, brand reputation and understand customers.</a:t>
            </a:r>
          </a:p>
          <a:p>
            <a:r>
              <a:rPr lang="en-IN" dirty="0" smtClean="0"/>
              <a:t>Since customers express their thoughts and feelings more openly than ever before sentiment analysis is an essential tool to monitor and understand the customer.</a:t>
            </a:r>
          </a:p>
          <a:p>
            <a:r>
              <a:rPr lang="en-IN" dirty="0" smtClean="0"/>
              <a:t>It allows businesses learn what makes customers happy or frustrated.</a:t>
            </a:r>
          </a:p>
          <a:p>
            <a:r>
              <a:rPr lang="en-IN" dirty="0" smtClean="0"/>
              <a:t>For Example, using sentiment analysis to automatically analyse 4000+ reviews about the product could help you discover whether the customers are happy about product and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Sentiment Analysis is Important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Sentiment Analysis is extremely important because it helps businesses quickly understand the overall opinions of their customers. By automatically sorting sentiment behind reviews.</a:t>
            </a:r>
          </a:p>
          <a:p>
            <a:r>
              <a:rPr lang="en-IN" dirty="0" smtClean="0"/>
              <a:t>For this huge volumes of unstructured data are created everyday : emails, support tickets, chats, social media conversations surveys.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5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Sentiment Analysis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7" y="2313305"/>
            <a:ext cx="11096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Fined grained Sentiment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polarity precision is important to your business, consider expanding your polarity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32" y="3100524"/>
            <a:ext cx="111728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Emotion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type of SA aims to detect emotion like happiness, frustration, anger, sadness and so on</a:t>
            </a:r>
          </a:p>
          <a:p>
            <a:r>
              <a:rPr lang="en-IN" dirty="0" smtClean="0"/>
              <a:t>Many emotion detection systems use lexicons (i.e., list of words and the emotion they convey) or complex machine learning algorithms.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31" y="3901576"/>
            <a:ext cx="89058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Recommender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Recommender </a:t>
            </a:r>
            <a:r>
              <a:rPr lang="en-US" dirty="0"/>
              <a:t>systems are algorithms aimed at suggesting relevant items to </a:t>
            </a:r>
            <a:r>
              <a:rPr lang="en-US" dirty="0" smtClean="0"/>
              <a:t>users (</a:t>
            </a:r>
            <a:r>
              <a:rPr lang="en-US" dirty="0"/>
              <a:t>items being movies to watch, </a:t>
            </a:r>
            <a:r>
              <a:rPr lang="en-US" dirty="0" smtClean="0"/>
              <a:t>products </a:t>
            </a:r>
            <a:r>
              <a:rPr lang="en-US" dirty="0"/>
              <a:t>to buy or anything else depending on industries</a:t>
            </a:r>
            <a:r>
              <a:rPr lang="en-US" dirty="0" smtClean="0"/>
              <a:t>).</a:t>
            </a:r>
          </a:p>
          <a:p>
            <a:r>
              <a:rPr lang="en-US" dirty="0"/>
              <a:t>Recommender systems are really critical in some industries as they can generate a huge amount of income when they are efficient or also be a way to stand out significantly from competitors. </a:t>
            </a:r>
            <a:endParaRPr lang="en-US" dirty="0" smtClean="0"/>
          </a:p>
          <a:p>
            <a:r>
              <a:rPr lang="en-US" dirty="0"/>
              <a:t> Netflix </a:t>
            </a:r>
            <a:r>
              <a:rPr lang="en-US" dirty="0" err="1"/>
              <a:t>organised</a:t>
            </a:r>
            <a:r>
              <a:rPr lang="en-US" dirty="0"/>
              <a:t> a challenges (the “Netflix prize”) where the goal was to produce a recommender system that performs better than its own algorithm with a prize of 1 million dollars to win.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328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Aspect based Sentiment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analysing sentiments of text lets say product reviews we will want to know which particular aspect or features people are mentioning in positive, negative or neutral way.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Example: The battery life of this camera is too short, a aspect based classifier able to determine that the sentence expresses a negative opinion about the feature battery life.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90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Multilingual </a:t>
            </a:r>
            <a:r>
              <a:rPr lang="en-IN" dirty="0"/>
              <a:t>S</a:t>
            </a:r>
            <a:r>
              <a:rPr lang="en-IN" dirty="0" smtClean="0"/>
              <a:t>entiment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Multilingual Sentiment Analysis can be difficult.</a:t>
            </a:r>
          </a:p>
          <a:p>
            <a:r>
              <a:rPr lang="en-IN" dirty="0" smtClean="0"/>
              <a:t>It involves a lot of </a:t>
            </a:r>
            <a:r>
              <a:rPr lang="en-IN" dirty="0" err="1" smtClean="0"/>
              <a:t>preprocessing</a:t>
            </a:r>
            <a:r>
              <a:rPr lang="en-IN" dirty="0" smtClean="0"/>
              <a:t> and resources</a:t>
            </a:r>
          </a:p>
          <a:p>
            <a:pPr marL="0" indent="0">
              <a:buNone/>
            </a:pPr>
            <a:r>
              <a:rPr lang="en-IN" dirty="0" smtClean="0"/>
              <a:t>Example: Noise detection Algorithms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Sentiment lexicons translated corpora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5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Sentiment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Storing data at scale: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It is difficult to sort thousands of review manually. Sentiment analysis helps business process huge amount of data in efficient and cost effective way.</a:t>
            </a:r>
          </a:p>
          <a:p>
            <a:r>
              <a:rPr lang="en-IN" dirty="0" smtClean="0"/>
              <a:t>Real Time Analysis: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Sentiment Analysis can identify critical issues in real time. Sentiment Analysis models can help you immediately identify thesis kinds of situations.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6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Sentiment Analysis Algorithms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01" y="1825625"/>
            <a:ext cx="10287197" cy="385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  Based Sentiment Analysis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 rule based system uses a set of human crafted rules to help identify, subjective polarity or subject of an opinion.</a:t>
            </a:r>
          </a:p>
          <a:p>
            <a:r>
              <a:rPr lang="en-IN" dirty="0" smtClean="0"/>
              <a:t>Rules may include various NLP techniques such as:</a:t>
            </a:r>
          </a:p>
          <a:p>
            <a:pPr marL="0" indent="0">
              <a:buNone/>
            </a:pPr>
            <a:r>
              <a:rPr lang="en-IN" dirty="0" smtClean="0"/>
              <a:t>Stemming, tokenization, part of speech, tagging.</a:t>
            </a:r>
          </a:p>
          <a:p>
            <a:pPr marL="0" indent="0">
              <a:buNone/>
            </a:pPr>
            <a:r>
              <a:rPr lang="en-IN" dirty="0" smtClean="0"/>
              <a:t>Lexicons </a:t>
            </a:r>
          </a:p>
          <a:p>
            <a:pPr marL="0" indent="0">
              <a:buNone/>
            </a:pPr>
            <a:r>
              <a:rPr lang="en-IN" dirty="0" smtClean="0"/>
              <a:t>Working: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Define two lists of polarized words(negative and positive words)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Counts the number of positive and negative words in given text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Based on number of polarity ratio the system returns its sentiment.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5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Automatic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" y="62752"/>
            <a:ext cx="12047445" cy="679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19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Transforming data into lower case: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dirty="0"/>
              <a:t>	</a:t>
            </a:r>
            <a:r>
              <a:rPr lang="en-US" dirty="0"/>
              <a:t>text = “This is a Demo Text for NLP using NLTK. Full form of NLTK </a:t>
            </a:r>
            <a:r>
              <a:rPr lang="en-US" dirty="0" smtClean="0"/>
              <a:t>			is </a:t>
            </a:r>
            <a:r>
              <a:rPr lang="en-US" dirty="0"/>
              <a:t>Natural Language Toolkit”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lower_text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text.lower</a:t>
            </a:r>
            <a:r>
              <a:rPr lang="en-US" dirty="0" smtClean="0"/>
              <a:t>()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Removing punctuations: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dirty="0"/>
              <a:t>	</a:t>
            </a:r>
            <a:r>
              <a:rPr lang="en-US" altLang="en-US" dirty="0">
                <a:solidFill>
                  <a:srgbClr val="000000"/>
                </a:solidFill>
                <a:latin typeface="Input Sans Narrow"/>
              </a:rPr>
              <a:t>sentence = "Think and wonder, wonder and think."</a:t>
            </a: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Input Sans Narrow"/>
              </a:rPr>
              <a:t>	words </a:t>
            </a:r>
            <a:r>
              <a:rPr lang="en-US" altLang="en-US" dirty="0">
                <a:solidFill>
                  <a:srgbClr val="000000"/>
                </a:solidFill>
                <a:latin typeface="Input Sans Narrow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Input Sans Narrow"/>
              </a:rPr>
              <a:t>nltk.word_tokenize</a:t>
            </a:r>
            <a:r>
              <a:rPr lang="en-US" altLang="en-US" dirty="0">
                <a:solidFill>
                  <a:srgbClr val="000000"/>
                </a:solidFill>
                <a:latin typeface="Input Sans Narrow"/>
              </a:rPr>
              <a:t>(sentence)</a:t>
            </a: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Input Sans Narrow"/>
              </a:rPr>
              <a:t>	</a:t>
            </a:r>
            <a:r>
              <a:rPr lang="en-US" altLang="en-US" dirty="0" err="1" smtClean="0">
                <a:solidFill>
                  <a:srgbClr val="000000"/>
                </a:solidFill>
                <a:latin typeface="Input Sans Narrow"/>
              </a:rPr>
              <a:t>new_words</a:t>
            </a:r>
            <a:r>
              <a:rPr lang="en-US" altLang="en-US" dirty="0">
                <a:solidFill>
                  <a:srgbClr val="000000"/>
                </a:solidFill>
                <a:latin typeface="Input Sans Narrow"/>
              </a:rPr>
              <a:t>= [word </a:t>
            </a:r>
            <a:r>
              <a:rPr lang="en-US" altLang="en-US" b="1" dirty="0">
                <a:solidFill>
                  <a:srgbClr val="000000"/>
                </a:solidFill>
                <a:latin typeface="Input Sans Narrow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Input Sans Narrow"/>
              </a:rPr>
              <a:t> word </a:t>
            </a:r>
            <a:r>
              <a:rPr lang="en-US" altLang="en-US" b="1" dirty="0">
                <a:solidFill>
                  <a:srgbClr val="000000"/>
                </a:solidFill>
                <a:latin typeface="Input Sans Narrow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Input Sans Narrow"/>
              </a:rPr>
              <a:t> words </a:t>
            </a:r>
            <a:r>
              <a:rPr lang="en-US" altLang="en-US" b="1" dirty="0">
                <a:solidFill>
                  <a:srgbClr val="000000"/>
                </a:solidFill>
                <a:latin typeface="Input Sans Narrow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Input Sans Narrow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Input Sans Narrow"/>
              </a:rPr>
              <a:t>word.isalnum</a:t>
            </a:r>
            <a:r>
              <a:rPr lang="en-US" altLang="en-US" dirty="0">
                <a:solidFill>
                  <a:srgbClr val="000000"/>
                </a:solidFill>
                <a:latin typeface="Input Sans Narrow"/>
              </a:rPr>
              <a:t>()]</a:t>
            </a: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Input Sans Narrow"/>
              </a:rPr>
              <a:t>	print</a:t>
            </a:r>
            <a:r>
              <a:rPr lang="en-US" altLang="en-US" dirty="0" smtClean="0">
                <a:solidFill>
                  <a:srgbClr val="000000"/>
                </a:solidFill>
                <a:latin typeface="Input Sans Narrow"/>
              </a:rPr>
              <a:t>(</a:t>
            </a:r>
            <a:r>
              <a:rPr lang="en-US" altLang="en-US" dirty="0" err="1" smtClean="0">
                <a:solidFill>
                  <a:srgbClr val="000000"/>
                </a:solidFill>
                <a:latin typeface="Input Sans Narrow"/>
              </a:rPr>
              <a:t>new_words</a:t>
            </a:r>
            <a:r>
              <a:rPr lang="en-US" altLang="en-US" dirty="0">
                <a:solidFill>
                  <a:srgbClr val="000000"/>
                </a:solidFill>
                <a:latin typeface="Input Sans Narrow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8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806"/>
            <a:ext cx="10515600" cy="622662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Removing </a:t>
            </a:r>
            <a:r>
              <a:rPr lang="en-IN" dirty="0" smtClean="0"/>
              <a:t>emoji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Removing </a:t>
            </a:r>
            <a:r>
              <a:rPr lang="en-IN" dirty="0"/>
              <a:t>stop words</a:t>
            </a:r>
          </a:p>
          <a:p>
            <a:r>
              <a:rPr lang="en-IN" dirty="0"/>
              <a:t>Lemmatization or </a:t>
            </a:r>
            <a:r>
              <a:rPr lang="en-IN" dirty="0" smtClean="0"/>
              <a:t>stemming	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51" y="1162050"/>
            <a:ext cx="9588138" cy="444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8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An Overview for Text Representations in NLP | by jiawei hu | Towards Data 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6" y="1362165"/>
            <a:ext cx="10866120" cy="549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431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5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N-grams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446"/>
            <a:ext cx="10515600" cy="542544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</a:t>
            </a:r>
            <a:r>
              <a:rPr lang="en-US" dirty="0"/>
              <a:t> </a:t>
            </a:r>
            <a:r>
              <a:rPr lang="en-US" b="1" i="1" dirty="0"/>
              <a:t>n</a:t>
            </a:r>
            <a:r>
              <a:rPr lang="en-US" b="1" dirty="0"/>
              <a:t>-gram</a:t>
            </a:r>
            <a:r>
              <a:rPr lang="en-US" dirty="0"/>
              <a:t> is a contiguous sequence of </a:t>
            </a:r>
            <a:r>
              <a:rPr lang="en-US" i="1" dirty="0"/>
              <a:t>n</a:t>
            </a:r>
            <a:r>
              <a:rPr lang="en-US" dirty="0"/>
              <a:t> items from a given sample of text or speech. </a:t>
            </a:r>
            <a:endParaRPr lang="en-US" dirty="0" smtClean="0"/>
          </a:p>
          <a:p>
            <a:r>
              <a:rPr lang="en-US" i="1" dirty="0"/>
              <a:t>n</a:t>
            </a:r>
            <a:r>
              <a:rPr lang="en-US" dirty="0"/>
              <a:t>-gram of size 1 is referred to as a "unigram"; size 2 is a "</a:t>
            </a:r>
            <a:r>
              <a:rPr lang="en-US" dirty="0" smtClean="0"/>
              <a:t>bigram“, size </a:t>
            </a:r>
            <a:r>
              <a:rPr lang="en-US" dirty="0"/>
              <a:t>3 is a "trigram".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1026" name="Picture 2" descr="N-Grams Definition | Deep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432" y="3268664"/>
            <a:ext cx="66198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70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Paradigms of Recommender Systems</a:t>
            </a:r>
            <a:endParaRPr lang="en-IN" dirty="0"/>
          </a:p>
        </p:txBody>
      </p:sp>
      <p:pic>
        <p:nvPicPr>
          <p:cNvPr id="1026" name="Picture 2" descr="https://miro.medium.com/max/3630/1*rCK9VjrPgpHUvSNYw7qcuQ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6" y="1310671"/>
            <a:ext cx="11265408" cy="537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480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Bag of 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https://miro.medium.com/max/2945/1*p9mjd2wNhiN3L2Eu9-g99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" y="1576252"/>
            <a:ext cx="10754472" cy="493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0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 Embedding: Word2vec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The amazing power of word vectors | the morning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4" y="1567543"/>
            <a:ext cx="10771505" cy="489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014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1223"/>
            <a:ext cx="10515600" cy="5645740"/>
          </a:xfrm>
        </p:spPr>
        <p:txBody>
          <a:bodyPr/>
          <a:lstStyle/>
          <a:p>
            <a:r>
              <a:rPr lang="en-US" dirty="0"/>
              <a:t>Word embedding is a mapping of words into vectors</a:t>
            </a:r>
            <a:r>
              <a:rPr lang="en-US" dirty="0" smtClean="0"/>
              <a:t>.</a:t>
            </a:r>
          </a:p>
          <a:p>
            <a:r>
              <a:rPr lang="en-US" dirty="0"/>
              <a:t>A word gets converted into a vector of N dimensions, where each of these dimensions will have an underlying meaning. How the word relates to these underlying meanings will define the values for the dimension</a:t>
            </a:r>
            <a:r>
              <a:rPr lang="en-US" dirty="0" smtClean="0"/>
              <a:t>.</a:t>
            </a:r>
          </a:p>
          <a:p>
            <a:r>
              <a:rPr lang="en-US" dirty="0"/>
              <a:t>A word embedding of 2 dimensions may map words as follows:</a:t>
            </a:r>
          </a:p>
          <a:p>
            <a:pPr marL="0" indent="0">
              <a:buNone/>
            </a:pPr>
            <a:r>
              <a:rPr lang="en-US" dirty="0"/>
              <a:t>man → [0.85, 0.05 ]</a:t>
            </a:r>
          </a:p>
          <a:p>
            <a:pPr marL="0" indent="0">
              <a:buNone/>
            </a:pPr>
            <a:r>
              <a:rPr lang="en-US" dirty="0"/>
              <a:t>dog → [ 0.9, 0.1 ]</a:t>
            </a:r>
          </a:p>
          <a:p>
            <a:pPr marL="0" indent="0">
              <a:buNone/>
            </a:pPr>
            <a:r>
              <a:rPr lang="en-US" dirty="0"/>
              <a:t>apple → [ 0.12, 0.9 ]</a:t>
            </a:r>
          </a:p>
          <a:p>
            <a:pPr marL="0" indent="0">
              <a:buNone/>
            </a:pPr>
            <a:r>
              <a:rPr lang="en-US" dirty="0"/>
              <a:t>banana → [0.06, 0.95 ]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026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&lt;man&gt; — &lt;woman&gt; = &lt;king&gt; — &lt;queen&gt;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https://miro.medium.com/max/1881/1*sXNXYfAqfLUeiDXPCo130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857411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9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6416"/>
            <a:ext cx="10515600" cy="567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72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 Prediction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https://jalammar.github.io/images/word2vec/swiftkey-key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32" y="1690688"/>
            <a:ext cx="3686175" cy="206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jalammar.github.io/images/word2vec/thou-shalt-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32" y="3759994"/>
            <a:ext cx="11274425" cy="25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262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448235"/>
            <a:ext cx="10777818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1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Collaborative Recommendation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idea of these systems is that if users shared the same interests in the past – if they viewed or bought the same books, for instance – they will also have similar tastes in the future.</a:t>
            </a:r>
          </a:p>
          <a:p>
            <a:r>
              <a:rPr lang="en-US" dirty="0" smtClean="0"/>
              <a:t>for example, user A and user B have a purchase history that overlaps strongly and user A has recently bought a book that B has not yet seen, the basic rationale is to propose this book also to B. Because this selection of hopefully interesting books involves filtering the most promising ones from a large set and because the users implicitly collaborate with one another, this technique is also called collaborative filtering (CF).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03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questions that arise in the context of collaborative approaches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we find users with similar tastes to the user for whom we need a recommendation? </a:t>
            </a:r>
            <a:endParaRPr lang="en-US" dirty="0"/>
          </a:p>
          <a:p>
            <a:r>
              <a:rPr lang="en-US" dirty="0" smtClean="0"/>
              <a:t>How do we measure similarity? </a:t>
            </a:r>
            <a:endParaRPr lang="en-US" dirty="0"/>
          </a:p>
          <a:p>
            <a:r>
              <a:rPr lang="en-US" dirty="0" smtClean="0"/>
              <a:t>What should we do with new users, for whom a buying history is not yet available? </a:t>
            </a:r>
          </a:p>
          <a:p>
            <a:r>
              <a:rPr lang="en-US" dirty="0" smtClean="0"/>
              <a:t> How do we deal with new items that nobody has bought yet?  </a:t>
            </a:r>
          </a:p>
          <a:p>
            <a:r>
              <a:rPr lang="en-US" dirty="0" smtClean="0"/>
              <a:t>What if we have only a few ratings that we can exploit? </a:t>
            </a:r>
            <a:endParaRPr lang="en-US" dirty="0"/>
          </a:p>
          <a:p>
            <a:r>
              <a:rPr lang="en-US" dirty="0" smtClean="0"/>
              <a:t>What other techniques besides looking for similar users can we use for making a prediction about whether a certain user will like an item?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92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35" y="134385"/>
            <a:ext cx="11435241" cy="647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3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Content-based recommendation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ecommender systems can also be seen as tools for dealing with information overload, as these systems aim to select the most interesting items from a larger set.</a:t>
            </a:r>
          </a:p>
          <a:p>
            <a:r>
              <a:rPr lang="en-US" dirty="0" smtClean="0"/>
              <a:t>Recommender systems research is also strongly rooted in the fields of information retrieval and information filtering.</a:t>
            </a:r>
          </a:p>
          <a:p>
            <a:r>
              <a:rPr lang="en-US" dirty="0" smtClean="0"/>
              <a:t>In these areas, however, the focus lies mainly on the problem of discriminating between relevant and irrelevant documents</a:t>
            </a:r>
          </a:p>
          <a:p>
            <a:r>
              <a:rPr lang="en-US" dirty="0" smtClean="0"/>
              <a:t>Many of the techniques developed in these areas exploit information derived from the documents’ contents to rank them.</a:t>
            </a:r>
          </a:p>
          <a:p>
            <a:r>
              <a:rPr lang="en-US" dirty="0" smtClean="0"/>
              <a:t>These techniques will be discussed in the chapter on content-based recommendation.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45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8822"/>
            <a:ext cx="10707624" cy="568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0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1223"/>
            <a:ext cx="10515600" cy="5645740"/>
          </a:xfrm>
        </p:spPr>
        <p:txBody>
          <a:bodyPr>
            <a:normAutofit/>
          </a:bodyPr>
          <a:lstStyle/>
          <a:p>
            <a:r>
              <a:rPr lang="en-US" dirty="0" smtClean="0"/>
              <a:t>Content-based recommendation is based on the availability of item descriptions and a profile that assigns importance to these characteristics.</a:t>
            </a:r>
          </a:p>
          <a:p>
            <a:r>
              <a:rPr lang="en-US" dirty="0" smtClean="0"/>
              <a:t>If we think again of the bookstore example, the possible characteristics of books might include the genre, the specific topic, or the author. </a:t>
            </a:r>
          </a:p>
          <a:p>
            <a:r>
              <a:rPr lang="en-US" dirty="0" smtClean="0"/>
              <a:t>Similar to item descriptions, user profiles may also be automatically derived and “learned” either by analyzing user behavior and feedback or by asking explicitly about interests and 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58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1287</Words>
  <Application>Microsoft Office PowerPoint</Application>
  <PresentationFormat>Widescreen</PresentationFormat>
  <Paragraphs>120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Input Sans Narrow</vt:lpstr>
      <vt:lpstr>Office Theme</vt:lpstr>
      <vt:lpstr>Unit-5</vt:lpstr>
      <vt:lpstr>Recommender Systems</vt:lpstr>
      <vt:lpstr>Paradigms of Recommender Systems</vt:lpstr>
      <vt:lpstr>Collaborative Recommendation</vt:lpstr>
      <vt:lpstr>Typical questions that arise in the context of collaborative approaches</vt:lpstr>
      <vt:lpstr>PowerPoint Presentation</vt:lpstr>
      <vt:lpstr>Content-based recommendation</vt:lpstr>
      <vt:lpstr>PowerPoint Presentation</vt:lpstr>
      <vt:lpstr>PowerPoint Presentation</vt:lpstr>
      <vt:lpstr>Typical questions that arise in the content-based recommendation</vt:lpstr>
      <vt:lpstr>Advantages of content-based recommendation</vt:lpstr>
      <vt:lpstr>Hybrid approaches</vt:lpstr>
      <vt:lpstr>PowerPoint Presentation</vt:lpstr>
      <vt:lpstr>Sentiment Analysis</vt:lpstr>
      <vt:lpstr>Definition</vt:lpstr>
      <vt:lpstr>Why Sentiment Analysis is Important</vt:lpstr>
      <vt:lpstr>Types of Sentiment Analysis</vt:lpstr>
      <vt:lpstr>Fined grained Sentiment Analysis</vt:lpstr>
      <vt:lpstr>Emotion Detection</vt:lpstr>
      <vt:lpstr>Aspect based Sentiment Analysis</vt:lpstr>
      <vt:lpstr>Multilingual Sentiment Analysis</vt:lpstr>
      <vt:lpstr>Benefits of Sentiment Analysis</vt:lpstr>
      <vt:lpstr>Sentiment Analysis Algorithms</vt:lpstr>
      <vt:lpstr>Rule  Based Sentiment Analysis </vt:lpstr>
      <vt:lpstr>Automatic Approach</vt:lpstr>
      <vt:lpstr>Data Cleaning</vt:lpstr>
      <vt:lpstr>PowerPoint Presentation</vt:lpstr>
      <vt:lpstr>Text Representation</vt:lpstr>
      <vt:lpstr>N-grams</vt:lpstr>
      <vt:lpstr>Bag of words</vt:lpstr>
      <vt:lpstr>Word Embedding: Word2vec</vt:lpstr>
      <vt:lpstr>PowerPoint Presentation</vt:lpstr>
      <vt:lpstr>&lt;man&gt; — &lt;woman&gt; = &lt;king&gt; — &lt;queen&gt;</vt:lpstr>
      <vt:lpstr>PowerPoint Presentation</vt:lpstr>
      <vt:lpstr>Word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Unit-5</dc:title>
  <dc:creator>MadhuMurali</dc:creator>
  <cp:lastModifiedBy>MadhuMurali</cp:lastModifiedBy>
  <cp:revision>34</cp:revision>
  <dcterms:created xsi:type="dcterms:W3CDTF">2021-06-24T08:07:50Z</dcterms:created>
  <dcterms:modified xsi:type="dcterms:W3CDTF">2021-06-30T03:56:01Z</dcterms:modified>
</cp:coreProperties>
</file>