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92" r:id="rId4"/>
    <p:sldId id="258" r:id="rId5"/>
    <p:sldId id="259" r:id="rId6"/>
    <p:sldId id="297" r:id="rId7"/>
    <p:sldId id="294" r:id="rId8"/>
    <p:sldId id="295" r:id="rId9"/>
    <p:sldId id="296" r:id="rId10"/>
    <p:sldId id="277" r:id="rId11"/>
    <p:sldId id="266" r:id="rId12"/>
    <p:sldId id="270" r:id="rId13"/>
    <p:sldId id="29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9" autoAdjust="0"/>
    <p:restoredTop sz="94660" autoAdjust="0"/>
  </p:normalViewPr>
  <p:slideViewPr>
    <p:cSldViewPr>
      <p:cViewPr>
        <p:scale>
          <a:sx n="75" d="100"/>
          <a:sy n="75" d="100"/>
        </p:scale>
        <p:origin x="1426"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74348-21BF-454B-91F8-F6FC6FD70723}" type="datetimeFigureOut">
              <a:rPr lang="en-IN" smtClean="0"/>
              <a:t>10-02-2024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174D2-CD8E-450F-8805-AC883672BE0E}" type="slidenum">
              <a:rPr lang="en-IN" smtClean="0"/>
              <a:t>‹#›</a:t>
            </a:fld>
            <a:endParaRPr lang="en-IN"/>
          </a:p>
        </p:txBody>
      </p:sp>
    </p:spTree>
    <p:extLst>
      <p:ext uri="{BB962C8B-B14F-4D97-AF65-F5344CB8AC3E}">
        <p14:creationId xmlns:p14="http://schemas.microsoft.com/office/powerpoint/2010/main" val="341882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7174D2-CD8E-450F-8805-AC883672BE0E}" type="slidenum">
              <a:rPr lang="en-IN" smtClean="0"/>
              <a:t>1</a:t>
            </a:fld>
            <a:endParaRPr lang="en-IN" dirty="0"/>
          </a:p>
        </p:txBody>
      </p:sp>
    </p:spTree>
    <p:extLst>
      <p:ext uri="{BB962C8B-B14F-4D97-AF65-F5344CB8AC3E}">
        <p14:creationId xmlns:p14="http://schemas.microsoft.com/office/powerpoint/2010/main" val="186515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97530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71274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330802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1544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9CD7C-F46E-4B0B-8218-5077BB2C7E00}"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417960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49CD7C-F46E-4B0B-8218-5077BB2C7E00}"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8864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49CD7C-F46E-4B0B-8218-5077BB2C7E00}" type="datetimeFigureOut">
              <a:rPr lang="en-IN" smtClean="0"/>
              <a:t>10-02-2024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08768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49CD7C-F46E-4B0B-8218-5077BB2C7E00}" type="datetimeFigureOut">
              <a:rPr lang="en-IN" smtClean="0"/>
              <a:t>10-02-2024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397073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9CD7C-F46E-4B0B-8218-5077BB2C7E00}" type="datetimeFigureOut">
              <a:rPr lang="en-IN" smtClean="0"/>
              <a:t>10-02-2024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06997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9CD7C-F46E-4B0B-8218-5077BB2C7E00}"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22460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9CD7C-F46E-4B0B-8218-5077BB2C7E00}"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2282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9CD7C-F46E-4B0B-8218-5077BB2C7E00}" type="datetimeFigureOut">
              <a:rPr lang="en-IN" smtClean="0"/>
              <a:t>10-02-2024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FBBA4-CA4B-42C9-A184-AA9F663DDDC5}" type="slidenum">
              <a:rPr lang="en-IN" smtClean="0"/>
              <a:t>‹#›</a:t>
            </a:fld>
            <a:endParaRPr lang="en-IN"/>
          </a:p>
        </p:txBody>
      </p:sp>
    </p:spTree>
    <p:extLst>
      <p:ext uri="{BB962C8B-B14F-4D97-AF65-F5344CB8AC3E}">
        <p14:creationId xmlns:p14="http://schemas.microsoft.com/office/powerpoint/2010/main" val="295896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057400"/>
            <a:ext cx="7772400" cy="1219200"/>
          </a:xfrm>
          <a:solidFill>
            <a:schemeClr val="bg1">
              <a:lumMod val="85000"/>
            </a:schemeClr>
          </a:solidFill>
        </p:spPr>
        <p:style>
          <a:lnRef idx="2">
            <a:schemeClr val="dk1"/>
          </a:lnRef>
          <a:fillRef idx="1">
            <a:schemeClr val="lt1"/>
          </a:fillRef>
          <a:effectRef idx="0">
            <a:schemeClr val="dk1"/>
          </a:effectRef>
          <a:fontRef idx="minor">
            <a:schemeClr val="dk1"/>
          </a:fontRef>
        </p:style>
        <p:txBody>
          <a:bodyPr>
            <a:noAutofit/>
          </a:bodyPr>
          <a:lstStyle/>
          <a:p>
            <a:pPr>
              <a:lnSpc>
                <a:spcPct val="150000"/>
              </a:lnSpc>
            </a:pP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DIABETES DETECTION USING DEEP LEARNING</a:t>
            </a:r>
            <a:br>
              <a:rPr lang="en-IN" sz="1800" dirty="0">
                <a:effectLst/>
                <a:latin typeface="Arial" panose="020B0604020202020204" pitchFamily="34" charset="0"/>
                <a:ea typeface="Arial" panose="020B0604020202020204" pitchFamily="34" charset="0"/>
              </a:rPr>
            </a:br>
            <a:endParaRPr lang="en-IN" sz="2200" b="1" dirty="0">
              <a:solidFill>
                <a:schemeClr val="tx1"/>
              </a:solidFill>
            </a:endParaRPr>
          </a:p>
        </p:txBody>
      </p:sp>
      <p:cxnSp>
        <p:nvCxnSpPr>
          <p:cNvPr id="5" name="Straight Connector 4">
            <a:extLst>
              <a:ext uri="{FF2B5EF4-FFF2-40B4-BE49-F238E27FC236}">
                <a16:creationId xmlns:a16="http://schemas.microsoft.com/office/drawing/2014/main" id="{46072D4F-BA43-18BA-06B0-71393BA597BE}"/>
              </a:ext>
            </a:extLst>
          </p:cNvPr>
          <p:cNvCxnSpPr>
            <a:cxnSpLocks/>
          </p:cNvCxnSpPr>
          <p:nvPr/>
        </p:nvCxnSpPr>
        <p:spPr>
          <a:xfrm>
            <a:off x="4572000" y="3962400"/>
            <a:ext cx="0" cy="2362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282E819-2C89-E3EA-9E95-D1C2495CE381}"/>
              </a:ext>
            </a:extLst>
          </p:cNvPr>
          <p:cNvSpPr/>
          <p:nvPr/>
        </p:nvSpPr>
        <p:spPr>
          <a:xfrm>
            <a:off x="152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ubtitle 2">
            <a:extLst>
              <a:ext uri="{FF2B5EF4-FFF2-40B4-BE49-F238E27FC236}">
                <a16:creationId xmlns:a16="http://schemas.microsoft.com/office/drawing/2014/main" id="{F5446F88-CC42-5408-EDE1-26BD2B8A68CD}"/>
              </a:ext>
            </a:extLst>
          </p:cNvPr>
          <p:cNvSpPr txBox="1">
            <a:spLocks/>
          </p:cNvSpPr>
          <p:nvPr/>
        </p:nvSpPr>
        <p:spPr>
          <a:xfrm>
            <a:off x="152400" y="4038600"/>
            <a:ext cx="4419600" cy="2667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200" b="1" i="1" dirty="0">
                <a:solidFill>
                  <a:schemeClr val="tx1"/>
                </a:solidFill>
                <a:latin typeface="Times New Roman" panose="02020603050405020304" pitchFamily="18" charset="0"/>
                <a:cs typeface="Times New Roman" panose="02020603050405020304" pitchFamily="18" charset="0"/>
              </a:rPr>
              <a:t>Guided by, </a:t>
            </a:r>
          </a:p>
          <a:p>
            <a:pPr algn="l"/>
            <a:r>
              <a:rPr lang="en-US" sz="1800" b="1" dirty="0" err="1">
                <a:solidFill>
                  <a:schemeClr val="tx1"/>
                </a:solidFill>
                <a:latin typeface="Times New Roman" panose="02020603050405020304" pitchFamily="18" charset="0"/>
                <a:cs typeface="Times New Roman" panose="02020603050405020304" pitchFamily="18" charset="0"/>
              </a:rPr>
              <a:t>MRS.Rajeswari</a:t>
            </a:r>
            <a:r>
              <a:rPr lang="en-US" sz="1800" b="1" dirty="0">
                <a:solidFill>
                  <a:schemeClr val="tx1"/>
                </a:solidFill>
                <a:latin typeface="Times New Roman" panose="02020603050405020304" pitchFamily="18" charset="0"/>
                <a:cs typeface="Times New Roman" panose="02020603050405020304" pitchFamily="18" charset="0"/>
              </a:rPr>
              <a:t> ,</a:t>
            </a:r>
          </a:p>
          <a:p>
            <a:pPr algn="l"/>
            <a:r>
              <a:rPr lang="en-US" sz="1800" b="1" dirty="0">
                <a:solidFill>
                  <a:schemeClr val="tx1"/>
                </a:solidFill>
                <a:latin typeface="Times New Roman" panose="02020603050405020304" pitchFamily="18" charset="0"/>
                <a:cs typeface="Times New Roman" panose="02020603050405020304" pitchFamily="18" charset="0"/>
              </a:rPr>
              <a:t>Placement Trainer, </a:t>
            </a:r>
            <a:r>
              <a:rPr lang="en-US" sz="1400" b="1" dirty="0">
                <a:solidFill>
                  <a:schemeClr val="tx1"/>
                </a:solidFill>
                <a:latin typeface="Times New Roman" panose="02020603050405020304" pitchFamily="18" charset="0"/>
                <a:cs typeface="Times New Roman" panose="02020603050405020304" pitchFamily="18" charset="0"/>
              </a:rPr>
              <a:t> </a:t>
            </a:r>
          </a:p>
          <a:p>
            <a:pPr algn="l"/>
            <a:r>
              <a:rPr lang="en-US" sz="1400" b="1" dirty="0" err="1">
                <a:solidFill>
                  <a:schemeClr val="tx1"/>
                </a:solidFill>
                <a:latin typeface="Times New Roman" panose="02020603050405020304" pitchFamily="18" charset="0"/>
                <a:cs typeface="Times New Roman" panose="02020603050405020304" pitchFamily="18" charset="0"/>
              </a:rPr>
              <a:t>Karpagam</a:t>
            </a:r>
            <a:r>
              <a:rPr lang="en-US" sz="1400" b="1" dirty="0">
                <a:solidFill>
                  <a:schemeClr val="tx1"/>
                </a:solidFill>
                <a:latin typeface="Times New Roman" panose="02020603050405020304" pitchFamily="18" charset="0"/>
                <a:cs typeface="Times New Roman" panose="02020603050405020304" pitchFamily="18" charset="0"/>
              </a:rPr>
              <a:t> Institute of Technology, </a:t>
            </a:r>
          </a:p>
          <a:p>
            <a:pPr algn="l"/>
            <a:r>
              <a:rPr lang="en-US" sz="1400" b="1" dirty="0">
                <a:solidFill>
                  <a:schemeClr val="tx1"/>
                </a:solidFill>
                <a:latin typeface="Times New Roman" panose="02020603050405020304" pitchFamily="18" charset="0"/>
                <a:cs typeface="Times New Roman" panose="02020603050405020304" pitchFamily="18" charset="0"/>
              </a:rPr>
              <a:t>Coimbatore.</a:t>
            </a:r>
          </a:p>
        </p:txBody>
      </p:sp>
      <p:sp>
        <p:nvSpPr>
          <p:cNvPr id="6" name="Subtitle 2">
            <a:extLst>
              <a:ext uri="{FF2B5EF4-FFF2-40B4-BE49-F238E27FC236}">
                <a16:creationId xmlns:a16="http://schemas.microsoft.com/office/drawing/2014/main" id="{BC30088C-CF7B-991C-5B50-E78C9EBE1491}"/>
              </a:ext>
            </a:extLst>
          </p:cNvPr>
          <p:cNvSpPr>
            <a:spLocks noGrp="1"/>
          </p:cNvSpPr>
          <p:nvPr>
            <p:ph type="subTitle" idx="1"/>
          </p:nvPr>
        </p:nvSpPr>
        <p:spPr>
          <a:xfrm>
            <a:off x="4572000" y="3962400"/>
            <a:ext cx="4343400" cy="2438400"/>
          </a:xfrm>
        </p:spPr>
        <p:txBody>
          <a:bodyPr>
            <a:normAutofit fontScale="77500" lnSpcReduction="20000"/>
          </a:bodyPr>
          <a:lstStyle/>
          <a:p>
            <a:pPr algn="r"/>
            <a:r>
              <a:rPr lang="en-US" sz="2900" b="1" i="1" dirty="0">
                <a:solidFill>
                  <a:schemeClr val="tx1"/>
                </a:solidFill>
                <a:latin typeface="Times New Roman" panose="02020603050405020304" pitchFamily="18" charset="0"/>
                <a:cs typeface="Times New Roman" pitchFamily="18" charset="0"/>
              </a:rPr>
              <a:t>Presented by</a:t>
            </a:r>
          </a:p>
          <a:p>
            <a:pPr algn="r"/>
            <a:r>
              <a:rPr lang="en-IN" sz="2300" b="1" dirty="0">
                <a:solidFill>
                  <a:schemeClr val="tx1"/>
                </a:solidFill>
                <a:latin typeface="Times New Roman" panose="02020603050405020304" pitchFamily="18" charset="0"/>
                <a:cs typeface="Times New Roman" panose="02020603050405020304" pitchFamily="18" charset="0"/>
              </a:rPr>
              <a:t>DHARSHINI S (721221243015),</a:t>
            </a:r>
          </a:p>
          <a:p>
            <a:pPr algn="r"/>
            <a:r>
              <a:rPr lang="en-IN" sz="2300" b="1" dirty="0">
                <a:solidFill>
                  <a:schemeClr val="tx1"/>
                </a:solidFill>
                <a:latin typeface="Times New Roman" panose="02020603050405020304" pitchFamily="18" charset="0"/>
                <a:cs typeface="Times New Roman" panose="02020603050405020304" pitchFamily="18" charset="0"/>
              </a:rPr>
              <a:t>KEERTHIKA G(721221243030),</a:t>
            </a:r>
          </a:p>
          <a:p>
            <a:pPr algn="r"/>
            <a:r>
              <a:rPr lang="en-IN" sz="2300" b="1" dirty="0">
                <a:solidFill>
                  <a:schemeClr val="tx1"/>
                </a:solidFill>
                <a:latin typeface="Times New Roman" panose="02020603050405020304" pitchFamily="18" charset="0"/>
                <a:cs typeface="Times New Roman" panose="02020603050405020304" pitchFamily="18" charset="0"/>
              </a:rPr>
              <a:t>PRANESH RK(721221243043),</a:t>
            </a:r>
          </a:p>
          <a:p>
            <a:pPr algn="r"/>
            <a:r>
              <a:rPr lang="en-IN" sz="2300" b="1" dirty="0">
                <a:solidFill>
                  <a:schemeClr val="tx1"/>
                </a:solidFill>
                <a:latin typeface="Times New Roman" panose="02020603050405020304" pitchFamily="18" charset="0"/>
                <a:cs typeface="Times New Roman" panose="02020603050405020304" pitchFamily="18" charset="0"/>
              </a:rPr>
              <a:t>SATHISH KUMAR S(721221243056)</a:t>
            </a:r>
          </a:p>
          <a:p>
            <a:pPr algn="r"/>
            <a:r>
              <a:rPr lang="en-IN" sz="1800" b="1" dirty="0">
                <a:solidFill>
                  <a:schemeClr val="tx1"/>
                </a:solidFill>
                <a:latin typeface="Times New Roman" panose="02020603050405020304" pitchFamily="18" charset="0"/>
                <a:cs typeface="Times New Roman" panose="02020603050405020304" pitchFamily="18" charset="0"/>
              </a:rPr>
              <a:t>Department of Artificial Intelligence and Data Science, </a:t>
            </a:r>
          </a:p>
          <a:p>
            <a:pPr algn="r"/>
            <a:r>
              <a:rPr lang="en-IN" sz="1800" b="1" dirty="0">
                <a:solidFill>
                  <a:schemeClr val="tx1"/>
                </a:solidFill>
                <a:latin typeface="Times New Roman" panose="02020603050405020304" pitchFamily="18" charset="0"/>
                <a:cs typeface="Times New Roman" panose="02020603050405020304" pitchFamily="18" charset="0"/>
              </a:rPr>
              <a:t>Karpagam Institute of Technology, </a:t>
            </a:r>
          </a:p>
          <a:p>
            <a:pPr algn="r"/>
            <a:r>
              <a:rPr lang="en-IN" sz="1800" b="1" dirty="0">
                <a:solidFill>
                  <a:schemeClr val="tx1"/>
                </a:solidFill>
                <a:latin typeface="Times New Roman" panose="02020603050405020304" pitchFamily="18" charset="0"/>
                <a:cs typeface="Times New Roman" panose="02020603050405020304" pitchFamily="18" charset="0"/>
              </a:rPr>
              <a:t>Coimbatore.</a:t>
            </a:r>
            <a:r>
              <a:rPr lang="en-US" sz="1800" b="1" dirty="0">
                <a:latin typeface="Times New Roman" panose="02020603050405020304" pitchFamily="18" charset="0"/>
                <a:cs typeface="Times New Roman" pitchFamily="18" charset="0"/>
              </a:rPr>
              <a:t> </a:t>
            </a:r>
          </a:p>
        </p:txBody>
      </p:sp>
      <p:pic>
        <p:nvPicPr>
          <p:cNvPr id="7" name="Picture 6">
            <a:extLst>
              <a:ext uri="{FF2B5EF4-FFF2-40B4-BE49-F238E27FC236}">
                <a16:creationId xmlns:a16="http://schemas.microsoft.com/office/drawing/2014/main" id="{B454215C-6337-5113-7C65-24F761EEED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52400"/>
            <a:ext cx="2315852" cy="1678000"/>
          </a:xfrm>
          <a:prstGeom prst="rect">
            <a:avLst/>
          </a:prstGeom>
        </p:spPr>
      </p:pic>
      <p:pic>
        <p:nvPicPr>
          <p:cNvPr id="12" name="Picture 11" descr="A black and blue text with orange letters&#10;&#10;Description automatically generated">
            <a:extLst>
              <a:ext uri="{FF2B5EF4-FFF2-40B4-BE49-F238E27FC236}">
                <a16:creationId xmlns:a16="http://schemas.microsoft.com/office/drawing/2014/main" id="{B7B85962-C4A7-CDCE-4D50-5CAE99B833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4147" y="457200"/>
            <a:ext cx="3672926" cy="1113008"/>
          </a:xfrm>
          <a:prstGeom prst="rect">
            <a:avLst/>
          </a:prstGeom>
        </p:spPr>
      </p:pic>
    </p:spTree>
    <p:extLst>
      <p:ext uri="{BB962C8B-B14F-4D97-AF65-F5344CB8AC3E}">
        <p14:creationId xmlns:p14="http://schemas.microsoft.com/office/powerpoint/2010/main" val="116227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1F94136F-41FB-2D8A-7B84-090A2FF6516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E787DC29-795C-46A3-D543-A27DE94C786D}"/>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Image Processing Screenshot</a:t>
            </a:r>
          </a:p>
        </p:txBody>
      </p:sp>
      <p:pic>
        <p:nvPicPr>
          <p:cNvPr id="9" name="Content Placeholder 8">
            <a:extLst>
              <a:ext uri="{FF2B5EF4-FFF2-40B4-BE49-F238E27FC236}">
                <a16:creationId xmlns:a16="http://schemas.microsoft.com/office/drawing/2014/main" id="{58F7A445-DC14-780B-DB9D-CF1A10BB54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991635"/>
            <a:ext cx="4038600" cy="3743092"/>
          </a:xfrm>
        </p:spPr>
      </p:pic>
      <p:pic>
        <p:nvPicPr>
          <p:cNvPr id="11" name="Content Placeholder 10">
            <a:extLst>
              <a:ext uri="{FF2B5EF4-FFF2-40B4-BE49-F238E27FC236}">
                <a16:creationId xmlns:a16="http://schemas.microsoft.com/office/drawing/2014/main" id="{30F2CC40-B83C-9C46-B911-A541FC2388F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48145" y="1600200"/>
            <a:ext cx="3838709" cy="4525963"/>
          </a:xfrm>
        </p:spPr>
      </p:pic>
      <p:sp>
        <p:nvSpPr>
          <p:cNvPr id="8" name="Title 1">
            <a:extLst>
              <a:ext uri="{FF2B5EF4-FFF2-40B4-BE49-F238E27FC236}">
                <a16:creationId xmlns:a16="http://schemas.microsoft.com/office/drawing/2014/main" id="{DE3B59B4-637C-2739-E0BD-2FBAE7E212AE}"/>
              </a:ext>
            </a:extLst>
          </p:cNvPr>
          <p:cNvSpPr txBox="1">
            <a:spLocks/>
          </p:cNvSpPr>
          <p:nvPr/>
        </p:nvSpPr>
        <p:spPr>
          <a:xfrm>
            <a:off x="451884" y="400523"/>
            <a:ext cx="8382000" cy="81867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p>
        </p:txBody>
      </p:sp>
    </p:spTree>
    <p:extLst>
      <p:ext uri="{BB962C8B-B14F-4D97-AF65-F5344CB8AC3E}">
        <p14:creationId xmlns:p14="http://schemas.microsoft.com/office/powerpoint/2010/main" val="1624216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3" algn="ctr" rtl="0">
              <a:spcBef>
                <a:spcPct val="0"/>
              </a:spcBef>
            </a:pPr>
            <a:r>
              <a:rPr lang="en-IN" sz="2400" b="1" dirty="0">
                <a:latin typeface="Times New Roman" panose="02020603050405020304" pitchFamily="18" charset="0"/>
                <a:cs typeface="Times New Roman" panose="02020603050405020304" pitchFamily="18" charset="0"/>
              </a:rPr>
              <a:t>DIABETES DETECTION USING EYE RETINA </a:t>
            </a:r>
          </a:p>
        </p:txBody>
      </p:sp>
      <p:sp>
        <p:nvSpPr>
          <p:cNvPr id="4" name="Rectangle: Diagonal Corners Rounded 3">
            <a:extLst>
              <a:ext uri="{FF2B5EF4-FFF2-40B4-BE49-F238E27FC236}">
                <a16:creationId xmlns:a16="http://schemas.microsoft.com/office/drawing/2014/main" id="{1F94136F-41FB-2D8A-7B84-090A2FF6516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Content Placeholder 9">
            <a:extLst>
              <a:ext uri="{FF2B5EF4-FFF2-40B4-BE49-F238E27FC236}">
                <a16:creationId xmlns:a16="http://schemas.microsoft.com/office/drawing/2014/main" id="{551908D7-2C85-CEA2-3477-AFE48C188B67}"/>
              </a:ext>
            </a:extLst>
          </p:cNvPr>
          <p:cNvPicPr>
            <a:picLocks noGrp="1" noChangeAspect="1"/>
          </p:cNvPicPr>
          <p:nvPr>
            <p:ph idx="1"/>
          </p:nvPr>
        </p:nvPicPr>
        <p:blipFill rotWithShape="1">
          <a:blip r:embed="rId2"/>
          <a:srcRect l="1639" t="13654" r="-1639" b="-13654"/>
          <a:stretch/>
        </p:blipFill>
        <p:spPr>
          <a:xfrm>
            <a:off x="2286000" y="2088357"/>
            <a:ext cx="4648200" cy="4022724"/>
          </a:xfrm>
          <a:prstGeom prst="rect">
            <a:avLst/>
          </a:prstGeom>
        </p:spPr>
      </p:pic>
    </p:spTree>
    <p:extLst>
      <p:ext uri="{BB962C8B-B14F-4D97-AF65-F5344CB8AC3E}">
        <p14:creationId xmlns:p14="http://schemas.microsoft.com/office/powerpoint/2010/main" val="160022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88C628-8943-80C3-DA47-FC6F65C340F8}"/>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REFERENCE </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7B99A8F-8DD1-F881-2775-ACAE13E0CBB9}"/>
              </a:ext>
            </a:extLst>
          </p:cNvPr>
          <p:cNvSpPr txBox="1"/>
          <p:nvPr/>
        </p:nvSpPr>
        <p:spPr>
          <a:xfrm>
            <a:off x="609600" y="1295400"/>
            <a:ext cx="8305800" cy="5363007"/>
          </a:xfrm>
          <a:prstGeom prst="rect">
            <a:avLst/>
          </a:prstGeom>
          <a:noFill/>
        </p:spPr>
        <p:txBody>
          <a:bodyPr wrap="square">
            <a:spAutoFit/>
          </a:bodyPr>
          <a:lstStyle/>
          <a:p>
            <a:pPr algn="just">
              <a:lnSpc>
                <a:spcPct val="115000"/>
              </a:lnSpc>
            </a:pPr>
            <a:r>
              <a:rPr lang="en-IN" sz="1800" dirty="0">
                <a:effectLst/>
                <a:latin typeface="Arial" panose="020B0604020202020204" pitchFamily="34" charset="0"/>
                <a:ea typeface="Arial" panose="020B0604020202020204" pitchFamily="34" charset="0"/>
              </a:rPr>
              <a:t>1.Diagnosis of Diabetes using Computer Methods: Soft Computing methods for Diabetes detection using Iris, World Academy of Science, Engineering and Technology Conference, pages 1-6, 2019</a:t>
            </a:r>
          </a:p>
          <a:p>
            <a:pPr algn="just">
              <a:lnSpc>
                <a:spcPct val="115000"/>
              </a:lnSpc>
            </a:pPr>
            <a:r>
              <a:rPr lang="en-IN" sz="1800" dirty="0">
                <a:effectLst/>
                <a:latin typeface="Arial" panose="020B0604020202020204" pitchFamily="34" charset="0"/>
                <a:ea typeface="Arial" panose="020B0604020202020204" pitchFamily="34" charset="0"/>
              </a:rPr>
              <a:t>2.Diabetes Prediction System based on Iridology using Machine Learning, IEEE Conference, Semarang, Indonesia, pages 1-9, 2011</a:t>
            </a:r>
          </a:p>
          <a:p>
            <a:pPr algn="just">
              <a:lnSpc>
                <a:spcPct val="115000"/>
              </a:lnSpc>
            </a:pPr>
            <a:r>
              <a:rPr lang="en-IN" sz="1800" dirty="0">
                <a:effectLst/>
                <a:latin typeface="Arial" panose="020B0604020202020204" pitchFamily="34" charset="0"/>
                <a:ea typeface="Arial" panose="020B0604020202020204" pitchFamily="34" charset="0"/>
              </a:rPr>
              <a:t>3.Iridology Simplified by Bernard Jensen, Book Pub Co; 5th Edition, 2011.</a:t>
            </a:r>
          </a:p>
          <a:p>
            <a:pPr algn="just">
              <a:lnSpc>
                <a:spcPct val="115000"/>
              </a:lnSpc>
            </a:pPr>
            <a:r>
              <a:rPr lang="en-IN" sz="1800" dirty="0">
                <a:effectLst/>
                <a:latin typeface="Arial" panose="020B0604020202020204" pitchFamily="34" charset="0"/>
                <a:ea typeface="Arial" panose="020B0604020202020204" pitchFamily="34" charset="0"/>
              </a:rPr>
              <a:t>4.Neural Networks and Deep Learning by Pat Nakamoto, CreateSpace Independent Publishing Platform, 2018.</a:t>
            </a:r>
          </a:p>
          <a:p>
            <a:pPr algn="just">
              <a:lnSpc>
                <a:spcPct val="115000"/>
              </a:lnSpc>
            </a:pPr>
            <a:r>
              <a:rPr lang="en-IN" sz="1800" dirty="0">
                <a:effectLst/>
                <a:latin typeface="Arial" panose="020B0604020202020204" pitchFamily="34" charset="0"/>
                <a:ea typeface="Arial" panose="020B0604020202020204" pitchFamily="34" charset="0"/>
              </a:rPr>
              <a:t>5.Christopher	picture	publications,	https://	www. christopherpublications.com/Iridology.html, Accessed 13 Mar. 2011</a:t>
            </a:r>
          </a:p>
          <a:p>
            <a:pPr algn="just">
              <a:lnSpc>
                <a:spcPct val="115000"/>
              </a:lnSpc>
            </a:pPr>
            <a:r>
              <a:rPr lang="en-IN" sz="1800" dirty="0">
                <a:effectLst/>
                <a:latin typeface="Arial" panose="020B0604020202020204" pitchFamily="34" charset="0"/>
                <a:ea typeface="Arial" panose="020B0604020202020204" pitchFamily="34" charset="0"/>
              </a:rPr>
              <a:t>6.Carolina Research, https:// www. </a:t>
            </a:r>
            <a:r>
              <a:rPr lang="en-IN" sz="1800" dirty="0" err="1">
                <a:effectLst/>
                <a:latin typeface="Arial" panose="020B0604020202020204" pitchFamily="34" charset="0"/>
                <a:ea typeface="Arial" panose="020B0604020202020204" pitchFamily="34" charset="0"/>
              </a:rPr>
              <a:t>carolinaeyecare</a:t>
            </a:r>
            <a:r>
              <a:rPr lang="en-IN" sz="1800" dirty="0">
                <a:effectLst/>
                <a:latin typeface="Arial" panose="020B0604020202020204" pitchFamily="34" charset="0"/>
                <a:ea typeface="Arial" panose="020B0604020202020204" pitchFamily="34" charset="0"/>
              </a:rPr>
              <a:t>. com/retina- </a:t>
            </a:r>
            <a:r>
              <a:rPr lang="en-IN" sz="1800" dirty="0" err="1">
                <a:effectLst/>
                <a:latin typeface="Arial" panose="020B0604020202020204" pitchFamily="34" charset="0"/>
                <a:ea typeface="Arial" panose="020B0604020202020204" pitchFamily="34" charset="0"/>
              </a:rPr>
              <a:t>charleston</a:t>
            </a:r>
            <a:r>
              <a:rPr lang="en-IN" sz="1800" dirty="0">
                <a:effectLst/>
                <a:latin typeface="Arial" panose="020B0604020202020204" pitchFamily="34" charset="0"/>
                <a:ea typeface="Arial" panose="020B0604020202020204" pitchFamily="34" charset="0"/>
              </a:rPr>
              <a:t>/</a:t>
            </a:r>
            <a:r>
              <a:rPr lang="en-IN" sz="1800" dirty="0" err="1">
                <a:effectLst/>
                <a:latin typeface="Arial" panose="020B0604020202020204" pitchFamily="34" charset="0"/>
                <a:ea typeface="Arial" panose="020B0604020202020204" pitchFamily="34" charset="0"/>
              </a:rPr>
              <a:t>diabeticretinopathy</a:t>
            </a:r>
            <a:r>
              <a:rPr lang="en-IN" sz="1800" dirty="0">
                <a:effectLst/>
                <a:latin typeface="Arial" panose="020B0604020202020204" pitchFamily="34" charset="0"/>
                <a:ea typeface="Arial" panose="020B0604020202020204" pitchFamily="34" charset="0"/>
              </a:rPr>
              <a:t>/, Accessed 12 April, 2003</a:t>
            </a:r>
          </a:p>
          <a:p>
            <a:pPr algn="just">
              <a:lnSpc>
                <a:spcPct val="115000"/>
              </a:lnSpc>
            </a:pPr>
            <a:r>
              <a:rPr lang="en-IN" sz="1800" dirty="0">
                <a:effectLst/>
                <a:latin typeface="Arial" panose="020B0604020202020204" pitchFamily="34" charset="0"/>
                <a:ea typeface="Arial" panose="020B0604020202020204" pitchFamily="34" charset="0"/>
              </a:rPr>
              <a:t>7.Science	direct	research,	https://	www. sciencedirect.com/science/article/abs/</a:t>
            </a:r>
            <a:r>
              <a:rPr lang="en-IN" sz="1800" dirty="0" err="1">
                <a:effectLst/>
                <a:latin typeface="Arial" panose="020B0604020202020204" pitchFamily="34" charset="0"/>
                <a:ea typeface="Arial" panose="020B0604020202020204" pitchFamily="34" charset="0"/>
              </a:rPr>
              <a:t>pii</a:t>
            </a:r>
            <a:r>
              <a:rPr lang="en-IN" sz="1800" dirty="0">
                <a:effectLst/>
                <a:latin typeface="Arial" panose="020B0604020202020204" pitchFamily="34" charset="0"/>
                <a:ea typeface="Arial" panose="020B0604020202020204" pitchFamily="34" charset="0"/>
              </a:rPr>
              <a:t>/S0045790618302556, Accessed 8 January, 2011</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B8BB93E2-5CBA-FDED-FD88-52A7480F457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2D14E2BA-8FEC-FC96-D90F-BE4E8E2DB70B}"/>
              </a:ext>
            </a:extLst>
          </p:cNvPr>
          <p:cNvSpPr>
            <a:spLocks noGrp="1"/>
          </p:cNvSpPr>
          <p:nvPr>
            <p:ph type="title"/>
          </p:nvPr>
        </p:nvSpPr>
        <p:spPr>
          <a:xfrm>
            <a:off x="3162300" y="3009900"/>
            <a:ext cx="2819400" cy="838200"/>
          </a:xfrm>
        </p:spPr>
        <p:txBody>
          <a:bodyPr>
            <a:normAutofit/>
          </a:bodyPr>
          <a:lstStyle/>
          <a:p>
            <a:r>
              <a:rPr lang="en-IN" sz="2600" b="1" dirty="0">
                <a:latin typeface="Times New Roman" pitchFamily="18" charset="0"/>
                <a:cs typeface="Times New Roman" pitchFamily="18" charset="0"/>
              </a:rPr>
              <a:t>THANK YOU!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1135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IN" sz="2600" b="1" dirty="0">
                <a:latin typeface="Times New Roman" pitchFamily="18" charset="0"/>
                <a:cs typeface="Times New Roman" pitchFamily="18" charset="0"/>
              </a:rPr>
              <a:t>ABSTRACT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
        <p:nvSpPr>
          <p:cNvPr id="7" name="Rectangle: Diagonal Corners Rounded 6">
            <a:extLst>
              <a:ext uri="{FF2B5EF4-FFF2-40B4-BE49-F238E27FC236}">
                <a16:creationId xmlns:a16="http://schemas.microsoft.com/office/drawing/2014/main" id="{E4303240-21DA-910D-33F3-0C39E87AD96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Content Placeholder 2">
            <a:extLst>
              <a:ext uri="{FF2B5EF4-FFF2-40B4-BE49-F238E27FC236}">
                <a16:creationId xmlns:a16="http://schemas.microsoft.com/office/drawing/2014/main" id="{022FBDD2-E30F-E705-18BE-E160DC108925}"/>
              </a:ext>
            </a:extLst>
          </p:cNvPr>
          <p:cNvSpPr>
            <a:spLocks noGrp="1"/>
          </p:cNvSpPr>
          <p:nvPr>
            <p:ph sz="quarter" idx="1"/>
          </p:nvPr>
        </p:nvSpPr>
        <p:spPr>
          <a:xfrm>
            <a:off x="266700" y="1131026"/>
            <a:ext cx="8610600" cy="5269774"/>
          </a:xfrm>
        </p:spPr>
        <p:txBody>
          <a:bodyPr>
            <a:normAutofit fontScale="92500" lnSpcReduction="10000"/>
          </a:bodyPr>
          <a:lstStyle/>
          <a:p>
            <a:r>
              <a:rPr lang="en-IN" sz="1700" dirty="0">
                <a:effectLst/>
                <a:latin typeface="Times New Roman" panose="02020603050405020304" pitchFamily="18" charset="0"/>
                <a:ea typeface="Arial" panose="020B0604020202020204" pitchFamily="34" charset="0"/>
                <a:cs typeface="Times New Roman" panose="02020603050405020304" pitchFamily="18" charset="0"/>
              </a:rPr>
              <a:t>Diabetes, also known as Diabetes Mellitus, is a disease that happens to a person when one’s blood glucose or blood sugar is extremely high. Insulin is a hormone secreted by the organ pancreas and helps to convert the blood glucose into useful energy for the body. </a:t>
            </a:r>
          </a:p>
          <a:p>
            <a:r>
              <a:rPr lang="en-IN" sz="1700" dirty="0">
                <a:effectLst/>
                <a:latin typeface="Times New Roman" panose="02020603050405020304" pitchFamily="18" charset="0"/>
                <a:ea typeface="Arial" panose="020B0604020202020204" pitchFamily="34" charset="0"/>
                <a:cs typeface="Times New Roman" panose="02020603050405020304" pitchFamily="18" charset="0"/>
              </a:rPr>
              <a:t>In some cases, the body doesn’t produce enough, or any amount of insulin or doesn’t use the produced insulin properly. Hence the Glucose remains in the blood and doesn’t reach the body cells. </a:t>
            </a:r>
          </a:p>
          <a:p>
            <a:r>
              <a:rPr lang="en-IN" sz="1700" dirty="0">
                <a:effectLst/>
                <a:latin typeface="Times New Roman" panose="02020603050405020304" pitchFamily="18" charset="0"/>
                <a:ea typeface="Arial" panose="020B0604020202020204" pitchFamily="34" charset="0"/>
                <a:cs typeface="Times New Roman" panose="02020603050405020304" pitchFamily="18" charset="0"/>
              </a:rPr>
              <a:t>Thus, having a lot of glucose in your blood can causes health problems, which is what exactly happens in Diabetes. Long- term complications of Diabetes develop gradually. Having Diabetes for a long time along with uncontrolled blood sugar levels can cause dangerous complications. </a:t>
            </a:r>
          </a:p>
          <a:p>
            <a:r>
              <a:rPr lang="en-IN" sz="1700" dirty="0">
                <a:effectLst/>
                <a:latin typeface="Times New Roman" panose="02020603050405020304" pitchFamily="18" charset="0"/>
                <a:ea typeface="Arial" panose="020B0604020202020204" pitchFamily="34" charset="0"/>
                <a:cs typeface="Times New Roman" panose="02020603050405020304" pitchFamily="18" charset="0"/>
              </a:rPr>
              <a:t>In the due course, diabetes complications may be disabling or even life-threatening. Making things even worse, there is no cure for this disease yet! Even though there’s no cure for diabetes, it can be treated and controlled, and some people may go into a state of remission.</a:t>
            </a:r>
          </a:p>
          <a:p>
            <a:r>
              <a:rPr lang="en-IN" sz="1700" dirty="0">
                <a:effectLst/>
                <a:latin typeface="Times New Roman" panose="02020603050405020304" pitchFamily="18" charset="0"/>
                <a:ea typeface="Arial" panose="020B0604020202020204" pitchFamily="34" charset="0"/>
                <a:cs typeface="Times New Roman" panose="02020603050405020304" pitchFamily="18" charset="0"/>
              </a:rPr>
              <a:t> But the very first step towards controlling and minimizing the ill effects of Diabetes is – the early detection of the disease! Thus, we need comfortable, reliable, and quick methods of detection.</a:t>
            </a:r>
          </a:p>
          <a:p>
            <a:r>
              <a:rPr lang="en-IN" sz="1700" dirty="0">
                <a:effectLst/>
                <a:latin typeface="Times New Roman" panose="02020603050405020304" pitchFamily="18" charset="0"/>
                <a:ea typeface="Arial" panose="020B0604020202020204" pitchFamily="34" charset="0"/>
                <a:cs typeface="Times New Roman" panose="02020603050405020304" pitchFamily="18" charset="0"/>
              </a:rPr>
              <a:t> Hence, we are proposing an efficient, reliable, comfortable, and time-saving Diabetes detection system for Diabetes detection using diabetic Retinopathy and Implementation of Convolutional Neural Networks (CNN). The level of Diabetic retinopathy present will also give a direct indication about the level of Diabetes. </a:t>
            </a:r>
          </a:p>
          <a:p>
            <a:r>
              <a:rPr lang="en-IN" sz="1700" dirty="0">
                <a:effectLst/>
                <a:latin typeface="Times New Roman" panose="02020603050405020304" pitchFamily="18" charset="0"/>
                <a:ea typeface="Arial" panose="020B0604020202020204" pitchFamily="34" charset="0"/>
                <a:cs typeface="Times New Roman" panose="02020603050405020304" pitchFamily="18" charset="0"/>
              </a:rPr>
              <a:t>The implementation of this method of Diabetes detection will increase accuracy, efficiency, and ease of Diabetes detection, and further the prognosis and treatment. Also, it will prove to be a better alternative to conventional testing for the disease.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22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IN" sz="2600" b="1" dirty="0">
                <a:latin typeface="Times New Roman" pitchFamily="18" charset="0"/>
                <a:cs typeface="Times New Roman" pitchFamily="18" charset="0"/>
              </a:rPr>
              <a:t>OBJECTIVE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
        <p:nvSpPr>
          <p:cNvPr id="7" name="Rectangle: Diagonal Corners Rounded 6">
            <a:extLst>
              <a:ext uri="{FF2B5EF4-FFF2-40B4-BE49-F238E27FC236}">
                <a16:creationId xmlns:a16="http://schemas.microsoft.com/office/drawing/2014/main" id="{E4303240-21DA-910D-33F3-0C39E87AD96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Content Placeholder 2">
            <a:extLst>
              <a:ext uri="{FF2B5EF4-FFF2-40B4-BE49-F238E27FC236}">
                <a16:creationId xmlns:a16="http://schemas.microsoft.com/office/drawing/2014/main" id="{022FBDD2-E30F-E705-18BE-E160DC108925}"/>
              </a:ext>
            </a:extLst>
          </p:cNvPr>
          <p:cNvSpPr>
            <a:spLocks noGrp="1"/>
          </p:cNvSpPr>
          <p:nvPr>
            <p:ph sz="quarter" idx="1"/>
          </p:nvPr>
        </p:nvSpPr>
        <p:spPr>
          <a:xfrm>
            <a:off x="323850" y="876300"/>
            <a:ext cx="8496300" cy="5067300"/>
          </a:xfrm>
        </p:spPr>
        <p:txBody>
          <a:bodyPr>
            <a:noAutofit/>
          </a:bodyPr>
          <a:lstStyle/>
          <a:p>
            <a:pPr marL="0" indent="0" algn="just">
              <a:lnSpc>
                <a:spcPct val="115000"/>
              </a:lnSpc>
              <a:buNone/>
            </a:pPr>
            <a:br>
              <a:rPr lang="en-US" sz="1800" b="0" i="0" dirty="0">
                <a:effectLst/>
                <a:latin typeface="Times New Roman" panose="02020603050405020304" pitchFamily="18" charset="0"/>
                <a:cs typeface="Times New Roman" panose="02020603050405020304" pitchFamily="18" charset="0"/>
              </a:rPr>
            </a:br>
            <a:r>
              <a:rPr lang="en-IN" sz="1800" b="1" dirty="0">
                <a:effectLst/>
                <a:latin typeface="Arial" panose="020B0604020202020204" pitchFamily="34" charset="0"/>
                <a:ea typeface="Arial" panose="020B0604020202020204" pitchFamily="34" charset="0"/>
              </a:rPr>
              <a:t>OBJECTIVE: </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The objective of using deep learning for diabetes detection is to leverage advanced computational models to analyse medical data and identify patterns that can assist in the early detection or monitoring of diabetes. Early detection is crucial for timely intervention and effective management of the disease. Here are the key objectives: </a:t>
            </a:r>
          </a:p>
          <a:p>
            <a:pPr algn="just">
              <a:lnSpc>
                <a:spcPct val="115000"/>
              </a:lnSpc>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1. Early Detection </a:t>
            </a:r>
          </a:p>
          <a:p>
            <a:pPr algn="just">
              <a:lnSpc>
                <a:spcPct val="115000"/>
              </a:lnSpc>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2. Accuracy and Precision  </a:t>
            </a:r>
          </a:p>
          <a:p>
            <a:pPr algn="just">
              <a:lnSpc>
                <a:spcPct val="115000"/>
              </a:lnSpc>
            </a:pPr>
            <a:r>
              <a:rPr lang="en-IN" sz="1600" dirty="0">
                <a:latin typeface="Times New Roman" panose="02020603050405020304" pitchFamily="18" charset="0"/>
                <a:ea typeface="Arial" panose="020B0604020202020204" pitchFamily="34" charset="0"/>
                <a:cs typeface="Times New Roman" panose="02020603050405020304" pitchFamily="18" charset="0"/>
              </a:rPr>
              <a:t>3</a:t>
            </a:r>
            <a:r>
              <a:rPr lang="en-IN" sz="1600" dirty="0">
                <a:effectLst/>
                <a:latin typeface="Times New Roman" panose="02020603050405020304" pitchFamily="18" charset="0"/>
                <a:ea typeface="Arial" panose="020B0604020202020204" pitchFamily="34" charset="0"/>
                <a:cs typeface="Times New Roman" panose="02020603050405020304" pitchFamily="18" charset="0"/>
              </a:rPr>
              <a:t>. Feature Extraction </a:t>
            </a:r>
          </a:p>
          <a:p>
            <a:pPr algn="just">
              <a:lnSpc>
                <a:spcPct val="115000"/>
              </a:lnSpc>
            </a:pPr>
            <a:r>
              <a:rPr lang="en-IN" sz="1600" dirty="0">
                <a:latin typeface="Times New Roman" panose="02020603050405020304" pitchFamily="18" charset="0"/>
                <a:ea typeface="Arial" panose="020B0604020202020204" pitchFamily="34" charset="0"/>
                <a:cs typeface="Times New Roman" panose="02020603050405020304" pitchFamily="18" charset="0"/>
              </a:rPr>
              <a:t>4</a:t>
            </a:r>
            <a:r>
              <a:rPr lang="en-IN" sz="1600" dirty="0">
                <a:effectLst/>
                <a:latin typeface="Times New Roman" panose="02020603050405020304" pitchFamily="18" charset="0"/>
                <a:ea typeface="Arial" panose="020B0604020202020204" pitchFamily="34" charset="0"/>
                <a:cs typeface="Times New Roman" panose="02020603050405020304" pitchFamily="18" charset="0"/>
              </a:rPr>
              <a:t>. Personalized Medicine </a:t>
            </a:r>
          </a:p>
          <a:p>
            <a:pPr algn="just">
              <a:lnSpc>
                <a:spcPct val="115000"/>
              </a:lnSpc>
            </a:pPr>
            <a:r>
              <a:rPr lang="en-IN" sz="1600" dirty="0">
                <a:latin typeface="Times New Roman" panose="02020603050405020304" pitchFamily="18" charset="0"/>
                <a:ea typeface="Arial" panose="020B0604020202020204" pitchFamily="34" charset="0"/>
                <a:cs typeface="Times New Roman" panose="02020603050405020304" pitchFamily="18" charset="0"/>
              </a:rPr>
              <a:t>5</a:t>
            </a:r>
            <a:r>
              <a:rPr lang="en-IN" sz="1600" dirty="0">
                <a:effectLst/>
                <a:latin typeface="Times New Roman" panose="02020603050405020304" pitchFamily="18" charset="0"/>
                <a:ea typeface="Arial" panose="020B0604020202020204" pitchFamily="34" charset="0"/>
                <a:cs typeface="Times New Roman" panose="02020603050405020304" pitchFamily="18" charset="0"/>
              </a:rPr>
              <a:t>.Real-time Monitoring </a:t>
            </a:r>
          </a:p>
          <a:p>
            <a:pPr algn="just">
              <a:lnSpc>
                <a:spcPct val="115000"/>
              </a:lnSpc>
            </a:pPr>
            <a:r>
              <a:rPr lang="en-IN" sz="1600" dirty="0">
                <a:latin typeface="Times New Roman" panose="02020603050405020304" pitchFamily="18" charset="0"/>
                <a:ea typeface="Arial" panose="020B0604020202020204" pitchFamily="34" charset="0"/>
                <a:cs typeface="Times New Roman" panose="02020603050405020304" pitchFamily="18" charset="0"/>
              </a:rPr>
              <a:t>6</a:t>
            </a:r>
            <a:r>
              <a:rPr lang="en-IN" sz="1600" dirty="0">
                <a:effectLst/>
                <a:latin typeface="Times New Roman" panose="02020603050405020304" pitchFamily="18" charset="0"/>
                <a:ea typeface="Arial" panose="020B0604020202020204" pitchFamily="34" charset="0"/>
                <a:cs typeface="Times New Roman" panose="02020603050405020304" pitchFamily="18" charset="0"/>
              </a:rPr>
              <a:t>.Explainability and Interpretability </a:t>
            </a:r>
          </a:p>
          <a:p>
            <a:pPr algn="just">
              <a:lnSpc>
                <a:spcPct val="115000"/>
              </a:lnSpc>
            </a:pPr>
            <a:r>
              <a:rPr lang="en-IN" sz="1600" dirty="0">
                <a:latin typeface="Times New Roman" panose="02020603050405020304" pitchFamily="18" charset="0"/>
                <a:ea typeface="Arial" panose="020B0604020202020204" pitchFamily="34" charset="0"/>
                <a:cs typeface="Times New Roman" panose="02020603050405020304" pitchFamily="18" charset="0"/>
              </a:rPr>
              <a:t>7</a:t>
            </a:r>
            <a:r>
              <a:rPr lang="en-IN" sz="1600" dirty="0">
                <a:effectLst/>
                <a:latin typeface="Times New Roman" panose="02020603050405020304" pitchFamily="18" charset="0"/>
                <a:ea typeface="Arial" panose="020B0604020202020204" pitchFamily="34" charset="0"/>
                <a:cs typeface="Times New Roman" panose="02020603050405020304" pitchFamily="18" charset="0"/>
              </a:rPr>
              <a:t>. Scalability and Generalizability </a:t>
            </a:r>
          </a:p>
          <a:p>
            <a:pPr algn="just">
              <a:lnSpc>
                <a:spcPct val="115000"/>
              </a:lnSpc>
            </a:pPr>
            <a:r>
              <a:rPr lang="en-IN" sz="1600" dirty="0">
                <a:latin typeface="Times New Roman" panose="02020603050405020304" pitchFamily="18" charset="0"/>
                <a:ea typeface="Arial" panose="020B0604020202020204" pitchFamily="34" charset="0"/>
                <a:cs typeface="Times New Roman" panose="02020603050405020304" pitchFamily="18" charset="0"/>
              </a:rPr>
              <a:t>8</a:t>
            </a:r>
            <a:r>
              <a:rPr lang="en-IN" sz="1600" dirty="0">
                <a:effectLst/>
                <a:latin typeface="Times New Roman" panose="02020603050405020304" pitchFamily="18" charset="0"/>
                <a:ea typeface="Arial" panose="020B0604020202020204" pitchFamily="34" charset="0"/>
                <a:cs typeface="Times New Roman" panose="02020603050405020304" pitchFamily="18" charset="0"/>
              </a:rPr>
              <a:t>. Ethical Considerations</a:t>
            </a:r>
          </a:p>
          <a:p>
            <a:pPr marL="0" indent="0" algn="l">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28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C230ADBD-C589-A556-2C91-6486219F99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8E31E5E5-E500-317B-90E8-EBBD876BD084}"/>
              </a:ext>
            </a:extLst>
          </p:cNvPr>
          <p:cNvSpPr>
            <a:spLocks noGrp="1"/>
          </p:cNvSpPr>
          <p:nvPr>
            <p:ph type="title"/>
          </p:nvPr>
        </p:nvSpPr>
        <p:spPr/>
        <p:txBody>
          <a:bodyPr>
            <a:normAutofit/>
          </a:bodyPr>
          <a:lstStyle/>
          <a:p>
            <a:pPr algn="l"/>
            <a:r>
              <a:rPr lang="en-IN" sz="2400" b="1" dirty="0">
                <a:latin typeface="Times New Roman" panose="02020603050405020304" pitchFamily="18" charset="0"/>
                <a:cs typeface="Times New Roman" panose="02020603050405020304" pitchFamily="18" charset="0"/>
              </a:rPr>
              <a:t>EXISTING SYSTEM:</a:t>
            </a:r>
          </a:p>
        </p:txBody>
      </p:sp>
      <p:sp>
        <p:nvSpPr>
          <p:cNvPr id="7" name="Content Placeholder 2">
            <a:extLst>
              <a:ext uri="{FF2B5EF4-FFF2-40B4-BE49-F238E27FC236}">
                <a16:creationId xmlns:a16="http://schemas.microsoft.com/office/drawing/2014/main" id="{90C5E049-4389-605E-2FFA-44FE602A243F}"/>
              </a:ext>
            </a:extLst>
          </p:cNvPr>
          <p:cNvSpPr>
            <a:spLocks noGrp="1"/>
          </p:cNvSpPr>
          <p:nvPr>
            <p:ph idx="1"/>
          </p:nvPr>
        </p:nvSpPr>
        <p:spPr/>
        <p:txBody>
          <a:bodyPr>
            <a:noAutofit/>
          </a:bodyPr>
          <a:lstStyle/>
          <a:p>
            <a:pPr marL="0" indent="0">
              <a:lnSpc>
                <a:spcPct val="160000"/>
              </a:lnSpc>
              <a:buNone/>
            </a:pPr>
            <a:r>
              <a:rPr lang="en-IN" sz="1800" b="1" i="0" dirty="0">
                <a:solidFill>
                  <a:srgbClr val="0D0D0D"/>
                </a:solidFill>
                <a:effectLst/>
                <a:latin typeface="Times New Roman" panose="02020603050405020304" pitchFamily="18" charset="0"/>
                <a:cs typeface="Times New Roman" panose="02020603050405020304" pitchFamily="18" charset="0"/>
              </a:rPr>
              <a:t>Blood Glucose Monitoring Devices</a:t>
            </a:r>
            <a:r>
              <a:rPr lang="en-IN" sz="1800" b="0" i="0" dirty="0">
                <a:solidFill>
                  <a:srgbClr val="0D0D0D"/>
                </a:solidFill>
                <a:effectLst/>
                <a:latin typeface="Times New Roman" panose="02020603050405020304" pitchFamily="18" charset="0"/>
                <a:cs typeface="Times New Roman" panose="02020603050405020304" pitchFamily="18" charset="0"/>
              </a:rPr>
              <a:t>: </a:t>
            </a:r>
          </a:p>
          <a:p>
            <a:pPr marL="0" indent="0">
              <a:lnSpc>
                <a:spcPct val="160000"/>
              </a:lnSpc>
              <a:buNone/>
            </a:pPr>
            <a:r>
              <a:rPr lang="en-IN" sz="1800" b="0" i="0" dirty="0">
                <a:solidFill>
                  <a:srgbClr val="0D0D0D"/>
                </a:solidFill>
                <a:effectLst/>
                <a:latin typeface="Times New Roman" panose="02020603050405020304" pitchFamily="18" charset="0"/>
                <a:cs typeface="Times New Roman" panose="02020603050405020304" pitchFamily="18" charset="0"/>
              </a:rPr>
              <a:t>These devices measure blood glucose levels through a small blood sample obtained via fingerstick or continuous glucose monitoring (CGM) systems. They are commonly used for diabetes diagnosis, management, and monitoring of blood sugar levels over time.</a:t>
            </a:r>
          </a:p>
          <a:p>
            <a:pPr marL="0" indent="0">
              <a:lnSpc>
                <a:spcPct val="160000"/>
              </a:lnSpc>
              <a:buNone/>
            </a:pPr>
            <a:endParaRPr lang="en-IN" sz="1600" dirty="0">
              <a:solidFill>
                <a:srgbClr val="0D0D0D"/>
              </a:solidFill>
              <a:latin typeface="Arial" panose="020B0604020202020204" pitchFamily="34" charset="0"/>
              <a:cs typeface="Arial" panose="020B0604020202020204" pitchFamily="34" charset="0"/>
            </a:endParaRPr>
          </a:p>
          <a:p>
            <a:pPr marL="0" indent="0">
              <a:lnSpc>
                <a:spcPct val="16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Hemoglobin A1c (HbA1c) Testing</a:t>
            </a:r>
            <a:r>
              <a:rPr lang="en-US" sz="1800" b="0" i="0" dirty="0">
                <a:solidFill>
                  <a:srgbClr val="0D0D0D"/>
                </a:solidFill>
                <a:effectLst/>
                <a:latin typeface="Times New Roman" panose="02020603050405020304" pitchFamily="18" charset="0"/>
                <a:cs typeface="Times New Roman" panose="02020603050405020304" pitchFamily="18" charset="0"/>
              </a:rPr>
              <a:t>: HbA1c tests provide an indication of average blood glucose levels over the past two to three months. This test is widely used for diagnosing diabetes and monitoring long-term glycemic control in individuals with diabetes.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88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944"/>
            <a:ext cx="8229600" cy="762000"/>
          </a:xfrm>
        </p:spPr>
        <p:txBody>
          <a:bodyPr>
            <a:normAutofit/>
          </a:bodyPr>
          <a:lstStyle/>
          <a:p>
            <a:r>
              <a:rPr lang="en-IN" sz="2400" b="1" dirty="0">
                <a:latin typeface="Times New Roman" pitchFamily="18" charset="0"/>
                <a:cs typeface="Times New Roman" pitchFamily="18" charset="0"/>
              </a:rPr>
              <a:t>PROPOSED SYSTEM AND MODULES</a:t>
            </a:r>
            <a:endParaRPr lang="en-IN" sz="2400"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EFF61180-F821-E17A-0F37-AF0315989C9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Content Placeholder 9">
            <a:extLst>
              <a:ext uri="{FF2B5EF4-FFF2-40B4-BE49-F238E27FC236}">
                <a16:creationId xmlns:a16="http://schemas.microsoft.com/office/drawing/2014/main" id="{21781A87-B47A-5398-D212-CDD7777255B2}"/>
              </a:ext>
            </a:extLst>
          </p:cNvPr>
          <p:cNvSpPr>
            <a:spLocks noGrp="1"/>
          </p:cNvSpPr>
          <p:nvPr>
            <p:ph idx="1"/>
          </p:nvPr>
        </p:nvSpPr>
        <p:spPr/>
        <p:txBody>
          <a:bodyPr>
            <a:normAutofit/>
          </a:bodyPr>
          <a:lstStyle/>
          <a:p>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 Proposed project uses the features of the Retina to detect the presence of Diabetes in an Individual. Diabetic Retinopathy screening is the working principle here, and accurate detection and good progress can be made using image classification and pattern recognition.</a:t>
            </a:r>
          </a:p>
          <a:p>
            <a:pPr algn="just">
              <a:lnSpc>
                <a:spcPct val="115000"/>
              </a:lnSpc>
            </a:pPr>
            <a:r>
              <a:rPr lang="en-IN" sz="1800" dirty="0">
                <a:effectLst/>
                <a:latin typeface="Arial" panose="020B0604020202020204" pitchFamily="34" charset="0"/>
                <a:ea typeface="Arial" panose="020B0604020202020204" pitchFamily="34" charset="0"/>
              </a:rPr>
              <a:t>Following are the Prime concepts used in the implemented project: </a:t>
            </a:r>
          </a:p>
          <a:p>
            <a:r>
              <a:rPr lang="en-IN" sz="1800" b="1" dirty="0">
                <a:effectLst/>
                <a:latin typeface="Arial" panose="020B0604020202020204" pitchFamily="34" charset="0"/>
                <a:ea typeface="Arial" panose="020B0604020202020204" pitchFamily="34" charset="0"/>
              </a:rPr>
              <a:t>DIABETIC RETINOPATHY</a:t>
            </a:r>
            <a:r>
              <a:rPr lang="en-IN" sz="1800" dirty="0">
                <a:effectLst/>
                <a:latin typeface="Arial" panose="020B0604020202020204" pitchFamily="34" charset="0"/>
                <a:ea typeface="Arial" panose="020B0604020202020204" pitchFamily="34" charset="0"/>
              </a:rPr>
              <a:t>: This is an after-effect of diabetes that damages the eyes. Diabetic retinopathy is brought about by harm to the veins in the body tissues at the backside of the eye (retina). </a:t>
            </a:r>
            <a:endParaRPr lang="en-IN" sz="1800" dirty="0">
              <a:latin typeface="Times New Roman" panose="02020603050405020304" pitchFamily="18" charset="0"/>
              <a:cs typeface="Times New Roman" panose="02020603050405020304" pitchFamily="18" charset="0"/>
            </a:endParaRPr>
          </a:p>
        </p:txBody>
      </p:sp>
      <p:pic>
        <p:nvPicPr>
          <p:cNvPr id="11" name="image8.png">
            <a:extLst>
              <a:ext uri="{FF2B5EF4-FFF2-40B4-BE49-F238E27FC236}">
                <a16:creationId xmlns:a16="http://schemas.microsoft.com/office/drawing/2014/main" id="{24FA365F-5990-92BD-ACE2-08916E5C1CEF}"/>
              </a:ext>
            </a:extLst>
          </p:cNvPr>
          <p:cNvPicPr/>
          <p:nvPr/>
        </p:nvPicPr>
        <p:blipFill>
          <a:blip r:embed="rId2"/>
          <a:srcRect/>
          <a:stretch>
            <a:fillRect/>
          </a:stretch>
        </p:blipFill>
        <p:spPr>
          <a:xfrm>
            <a:off x="1295400" y="4184650"/>
            <a:ext cx="5943600" cy="2146300"/>
          </a:xfrm>
          <a:prstGeom prst="rect">
            <a:avLst/>
          </a:prstGeom>
          <a:ln/>
        </p:spPr>
      </p:pic>
    </p:spTree>
    <p:extLst>
      <p:ext uri="{BB962C8B-B14F-4D97-AF65-F5344CB8AC3E}">
        <p14:creationId xmlns:p14="http://schemas.microsoft.com/office/powerpoint/2010/main" val="84766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6D581-E0CD-0652-6ED6-FAD7A8A554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F46247-150B-412D-F60E-21A84AAA7299}"/>
              </a:ext>
            </a:extLst>
          </p:cNvPr>
          <p:cNvSpPr>
            <a:spLocks noGrp="1"/>
          </p:cNvSpPr>
          <p:nvPr>
            <p:ph type="title"/>
          </p:nvPr>
        </p:nvSpPr>
        <p:spPr>
          <a:xfrm>
            <a:off x="457200" y="296944"/>
            <a:ext cx="8229600" cy="762000"/>
          </a:xfrm>
        </p:spPr>
        <p:txBody>
          <a:bodyPr>
            <a:normAutofit/>
          </a:bodyPr>
          <a:lstStyle/>
          <a:p>
            <a:r>
              <a:rPr lang="en-IN" sz="2400" b="1" dirty="0">
                <a:latin typeface="Times New Roman" pitchFamily="18" charset="0"/>
                <a:cs typeface="Times New Roman" pitchFamily="18" charset="0"/>
              </a:rPr>
              <a:t>PROPOSED SYSTEM AND MODULES</a:t>
            </a:r>
            <a:endParaRPr lang="en-IN" sz="2400"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6D22D25A-20E2-34E7-658D-5853EBC4586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Content Placeholder 9">
            <a:extLst>
              <a:ext uri="{FF2B5EF4-FFF2-40B4-BE49-F238E27FC236}">
                <a16:creationId xmlns:a16="http://schemas.microsoft.com/office/drawing/2014/main" id="{B4277CD2-1FD2-751B-C2D0-797070EC9873}"/>
              </a:ext>
            </a:extLst>
          </p:cNvPr>
          <p:cNvSpPr>
            <a:spLocks noGrp="1"/>
          </p:cNvSpPr>
          <p:nvPr>
            <p:ph idx="1"/>
          </p:nvPr>
        </p:nvSpPr>
        <p:spPr/>
        <p:txBody>
          <a:bodyPr>
            <a:normAutofit/>
          </a:bodyPr>
          <a:lstStyle/>
          <a:p>
            <a:pPr algn="just">
              <a:lnSpc>
                <a:spcPct val="115000"/>
              </a:lnSpc>
            </a:pPr>
            <a:r>
              <a:rPr lang="en-IN" sz="1800" b="1" dirty="0">
                <a:latin typeface="Arial" panose="020B0604020202020204" pitchFamily="34" charset="0"/>
                <a:ea typeface="Arial" panose="020B0604020202020204" pitchFamily="34" charset="0"/>
                <a:cs typeface="Arial" panose="020B0604020202020204" pitchFamily="34" charset="0"/>
              </a:rPr>
              <a:t>CONVOLUTIONAL NEURAL NETWORK</a:t>
            </a:r>
            <a:r>
              <a:rPr lang="en-IN" sz="1800" dirty="0">
                <a:latin typeface="Times New Roman" panose="02020603050405020304" pitchFamily="18" charset="0"/>
                <a:ea typeface="Arial" panose="020B0604020202020204" pitchFamily="34" charset="0"/>
                <a:cs typeface="Times New Roman" panose="02020603050405020304" pitchFamily="18" charset="0"/>
              </a:rPr>
              <a:t>:</a:t>
            </a:r>
          </a:p>
          <a:p>
            <a:pPr algn="just">
              <a:lnSpc>
                <a:spcPct val="115000"/>
              </a:lnSpc>
            </a:pPr>
            <a:r>
              <a:rPr lang="en-IN" sz="1800" dirty="0">
                <a:solidFill>
                  <a:srgbClr val="212121"/>
                </a:solidFill>
                <a:effectLst/>
                <a:latin typeface="Arial" panose="020B0604020202020204" pitchFamily="34" charset="0"/>
                <a:ea typeface="Arial" panose="020B0604020202020204" pitchFamily="34" charset="0"/>
              </a:rPr>
              <a:t>DL model comprising pre-processing and classification stages was proposed in. Retinal images from different data sets were extracted to standardize their size in the pre-processing stage, and a CNN algorithm was used to generate the classification. An end-to-end CNN model was proposed for the grading of the severity of diabetic diagnosis. After cropping and resizing the image, the red, green, and blue channels were scaled to zero mean and unit variance. The model comprised three convolutional blocks and one block of fully connected layers, and the number of training samples was enhanced through data augmentation techniques.</a:t>
            </a:r>
            <a:endParaRPr lang="en-IN" sz="1800" dirty="0">
              <a:effectLst/>
              <a:latin typeface="Arial" panose="020B0604020202020204" pitchFamily="34" charset="0"/>
              <a:ea typeface="Arial" panose="020B0604020202020204" pitchFamily="34" charset="0"/>
            </a:endParaRPr>
          </a:p>
          <a:p>
            <a:pPr algn="just">
              <a:lnSpc>
                <a:spcPct val="115000"/>
              </a:lnSpc>
            </a:pP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5003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944"/>
            <a:ext cx="8229600" cy="762000"/>
          </a:xfrm>
        </p:spPr>
        <p:txBody>
          <a:bodyPr>
            <a:normAutofit/>
          </a:bodyPr>
          <a:lstStyle/>
          <a:p>
            <a:pPr algn="l"/>
            <a:r>
              <a:rPr lang="en-IN" sz="2400" b="1" dirty="0">
                <a:effectLst/>
                <a:latin typeface="Arial" panose="020B0604020202020204" pitchFamily="34" charset="0"/>
                <a:ea typeface="Arial" panose="020B0604020202020204" pitchFamily="34" charset="0"/>
              </a:rPr>
              <a:t> Implementation Methodology:</a:t>
            </a:r>
            <a:endParaRPr lang="en-IN" sz="2400" b="1"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EFF61180-F821-E17A-0F37-AF0315989C9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Content Placeholder 2">
            <a:extLst>
              <a:ext uri="{FF2B5EF4-FFF2-40B4-BE49-F238E27FC236}">
                <a16:creationId xmlns:a16="http://schemas.microsoft.com/office/drawing/2014/main" id="{B932C4DF-04BD-0383-CACD-BAE795647B40}"/>
              </a:ext>
            </a:extLst>
          </p:cNvPr>
          <p:cNvSpPr>
            <a:spLocks noGrp="1"/>
          </p:cNvSpPr>
          <p:nvPr>
            <p:ph sz="quarter" idx="1"/>
          </p:nvPr>
        </p:nvSpPr>
        <p:spPr>
          <a:xfrm>
            <a:off x="381000" y="1104900"/>
            <a:ext cx="8458200" cy="5448300"/>
          </a:xfrm>
        </p:spPr>
        <p:txBody>
          <a:bodyPr>
            <a:noAutofit/>
          </a:bodyPr>
          <a:lstStyle/>
          <a:p>
            <a:pPr marL="0" indent="0" algn="just">
              <a:lnSpc>
                <a:spcPct val="115000"/>
              </a:lnSpc>
              <a:buNone/>
            </a:pPr>
            <a:r>
              <a:rPr lang="en-IN" sz="1800" dirty="0">
                <a:effectLst/>
                <a:latin typeface="Arial" panose="020B0604020202020204" pitchFamily="34" charset="0"/>
                <a:ea typeface="Arial" panose="020B0604020202020204" pitchFamily="34" charset="0"/>
              </a:rPr>
              <a:t> </a:t>
            </a:r>
          </a:p>
          <a:p>
            <a:pPr algn="just">
              <a:lnSpc>
                <a:spcPct val="115000"/>
              </a:lnSpc>
            </a:pPr>
            <a:r>
              <a:rPr lang="en-IN" sz="1800" dirty="0">
                <a:effectLst/>
                <a:latin typeface="Arial" panose="020B0604020202020204" pitchFamily="34" charset="0"/>
                <a:ea typeface="Arial" panose="020B0604020202020204" pitchFamily="34" charset="0"/>
              </a:rPr>
              <a:t>We have high resolution Retina Images of the person to be tested as input data. A left and Right eye image (Retina Image) is present for each subject. Our proposed automated system will detect the presence of Diabetes in the individual based on Diabetic Retinopathy. </a:t>
            </a:r>
          </a:p>
          <a:p>
            <a:pPr algn="just">
              <a:lnSpc>
                <a:spcPct val="115000"/>
              </a:lnSpc>
            </a:pPr>
            <a:r>
              <a:rPr lang="en-IN" sz="1800" dirty="0">
                <a:effectLst/>
                <a:latin typeface="Arial" panose="020B0604020202020204" pitchFamily="34" charset="0"/>
                <a:ea typeface="Arial" panose="020B0604020202020204" pitchFamily="34" charset="0"/>
              </a:rPr>
              <a:t>The system will also predict the level of Diabetes in each subject on a scale of 0 (zero) to 4 (four) according to the following considerations: </a:t>
            </a:r>
          </a:p>
          <a:p>
            <a:pPr>
              <a:lnSpc>
                <a:spcPct val="115000"/>
              </a:lnSpc>
            </a:pPr>
            <a:r>
              <a:rPr lang="en-IN" sz="1800" dirty="0">
                <a:effectLst/>
                <a:latin typeface="Arial" panose="020B0604020202020204" pitchFamily="34" charset="0"/>
                <a:ea typeface="Arial" panose="020B0604020202020204" pitchFamily="34" charset="0"/>
              </a:rPr>
              <a:t>0-non-Diabetic </a:t>
            </a:r>
          </a:p>
          <a:p>
            <a:pPr>
              <a:lnSpc>
                <a:spcPct val="115000"/>
              </a:lnSpc>
            </a:pPr>
            <a:r>
              <a:rPr lang="en-IN" sz="1800" dirty="0">
                <a:effectLst/>
                <a:latin typeface="Arial" panose="020B0604020202020204" pitchFamily="34" charset="0"/>
                <a:ea typeface="Arial" panose="020B0604020202020204" pitchFamily="34" charset="0"/>
              </a:rPr>
              <a:t>1-Mild</a:t>
            </a:r>
          </a:p>
          <a:p>
            <a:pPr>
              <a:lnSpc>
                <a:spcPct val="115000"/>
              </a:lnSpc>
            </a:pPr>
            <a:r>
              <a:rPr lang="en-IN" sz="1800" dirty="0">
                <a:effectLst/>
                <a:latin typeface="Arial" panose="020B0604020202020204" pitchFamily="34" charset="0"/>
                <a:ea typeface="Arial" panose="020B0604020202020204" pitchFamily="34" charset="0"/>
              </a:rPr>
              <a:t>2-Moderate </a:t>
            </a:r>
          </a:p>
          <a:p>
            <a:pPr>
              <a:lnSpc>
                <a:spcPct val="115000"/>
              </a:lnSpc>
            </a:pPr>
            <a:r>
              <a:rPr lang="en-IN" sz="1800" dirty="0">
                <a:effectLst/>
                <a:latin typeface="Arial" panose="020B0604020202020204" pitchFamily="34" charset="0"/>
                <a:ea typeface="Arial" panose="020B0604020202020204" pitchFamily="34" charset="0"/>
              </a:rPr>
              <a:t>3- Severe</a:t>
            </a:r>
          </a:p>
          <a:p>
            <a:pPr>
              <a:lnSpc>
                <a:spcPct val="115000"/>
              </a:lnSpc>
            </a:pPr>
            <a:r>
              <a:rPr lang="en-IN" sz="1800" dirty="0">
                <a:effectLst/>
                <a:latin typeface="Arial" panose="020B0604020202020204" pitchFamily="34" charset="0"/>
                <a:ea typeface="Arial" panose="020B0604020202020204" pitchFamily="34" charset="0"/>
              </a:rPr>
              <a:t>4- Proliferative Diabetes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36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944"/>
            <a:ext cx="8229600" cy="762000"/>
          </a:xfrm>
        </p:spPr>
        <p:txBody>
          <a:bodyPr>
            <a:normAutofit/>
          </a:bodyPr>
          <a:lstStyle/>
          <a:p>
            <a:r>
              <a:rPr lang="en-US" sz="2400" b="1" dirty="0">
                <a:latin typeface="Times New Roman" panose="02020603050405020304" pitchFamily="18" charset="0"/>
                <a:cs typeface="Times New Roman" panose="02020603050405020304" pitchFamily="18" charset="0"/>
              </a:rPr>
              <a:t> FLOW DIAGRAM  </a:t>
            </a:r>
            <a:endParaRPr lang="en-IN" sz="2400" b="1"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EFF61180-F821-E17A-0F37-AF0315989C9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Content Placeholder 2">
            <a:extLst>
              <a:ext uri="{FF2B5EF4-FFF2-40B4-BE49-F238E27FC236}">
                <a16:creationId xmlns:a16="http://schemas.microsoft.com/office/drawing/2014/main" id="{6F3E8D5B-5A86-AB47-A285-2F8F0CEDAA4A}"/>
              </a:ext>
            </a:extLst>
          </p:cNvPr>
          <p:cNvPicPr>
            <a:picLocks noGrp="1" noChangeAspect="1"/>
          </p:cNvPicPr>
          <p:nvPr>
            <p:ph sz="quarter" idx="1"/>
          </p:nvPr>
        </p:nvPicPr>
        <p:blipFill>
          <a:blip r:embed="rId2"/>
          <a:stretch>
            <a:fillRect/>
          </a:stretch>
        </p:blipFill>
        <p:spPr>
          <a:xfrm>
            <a:off x="1676400" y="1138703"/>
            <a:ext cx="6286758" cy="5243014"/>
          </a:xfrm>
          <a:prstGeom prst="rect">
            <a:avLst/>
          </a:prstGeom>
        </p:spPr>
      </p:pic>
    </p:spTree>
    <p:extLst>
      <p:ext uri="{BB962C8B-B14F-4D97-AF65-F5344CB8AC3E}">
        <p14:creationId xmlns:p14="http://schemas.microsoft.com/office/powerpoint/2010/main" val="302282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944"/>
            <a:ext cx="8229600" cy="762000"/>
          </a:xfrm>
        </p:spPr>
        <p:txBody>
          <a:bodyPr>
            <a:normAutofit/>
          </a:bodyPr>
          <a:lstStyle/>
          <a:p>
            <a:r>
              <a:rPr lang="en-US" sz="2400" b="1" dirty="0">
                <a:latin typeface="Times New Roman" panose="02020603050405020304" pitchFamily="18" charset="0"/>
                <a:cs typeface="Times New Roman" panose="02020603050405020304" pitchFamily="18" charset="0"/>
              </a:rPr>
              <a:t>FLOW DIAGRAM </a:t>
            </a:r>
            <a:endParaRPr lang="en-IN" sz="2400" b="1"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EFF61180-F821-E17A-0F37-AF0315989C9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image7.png">
            <a:extLst>
              <a:ext uri="{FF2B5EF4-FFF2-40B4-BE49-F238E27FC236}">
                <a16:creationId xmlns:a16="http://schemas.microsoft.com/office/drawing/2014/main" id="{A0405DC9-B1CD-9342-6144-FC5DE569E330}"/>
              </a:ext>
            </a:extLst>
          </p:cNvPr>
          <p:cNvPicPr>
            <a:picLocks noGrp="1"/>
          </p:cNvPicPr>
          <p:nvPr>
            <p:ph sz="quarter" idx="1"/>
          </p:nvPr>
        </p:nvPicPr>
        <p:blipFill rotWithShape="1">
          <a:blip r:embed="rId2"/>
          <a:srcRect t="-4221" b="4221"/>
          <a:stretch/>
        </p:blipFill>
        <p:spPr>
          <a:xfrm>
            <a:off x="2628900" y="1524000"/>
            <a:ext cx="3886200" cy="4419600"/>
          </a:xfrm>
          <a:prstGeom prst="rect">
            <a:avLst/>
          </a:prstGeom>
          <a:ln/>
        </p:spPr>
      </p:pic>
    </p:spTree>
    <p:extLst>
      <p:ext uri="{BB962C8B-B14F-4D97-AF65-F5344CB8AC3E}">
        <p14:creationId xmlns:p14="http://schemas.microsoft.com/office/powerpoint/2010/main" val="2101788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1442</TotalTime>
  <Words>1068</Words>
  <Application>Microsoft Office PowerPoint</Application>
  <PresentationFormat>On-screen Show (4:3)</PresentationFormat>
  <Paragraphs>68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DIABETES DETECTION USING DEEP LEARNING </vt:lpstr>
      <vt:lpstr>ABSTRACT  </vt:lpstr>
      <vt:lpstr>OBJECTIVE  </vt:lpstr>
      <vt:lpstr>EXISTING SYSTEM:</vt:lpstr>
      <vt:lpstr>PROPOSED SYSTEM AND MODULES</vt:lpstr>
      <vt:lpstr>PROPOSED SYSTEM AND MODULES</vt:lpstr>
      <vt:lpstr> Implementation Methodology:</vt:lpstr>
      <vt:lpstr> FLOW DIAGRAM  </vt:lpstr>
      <vt:lpstr>FLOW DIAGRAM </vt:lpstr>
      <vt:lpstr>Image Processing Screenshot</vt:lpstr>
      <vt:lpstr>DIABETES DETECTION USING EYE RETINA </vt:lpstr>
      <vt:lpstr>REFERENCE </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BEAR-BULL STOCK MARKET PREDICTION USING LSTM</dc:title>
  <dc:creator>Mahindha Chinnusamy</dc:creator>
  <cp:lastModifiedBy>Keerthika Gangatharan</cp:lastModifiedBy>
  <cp:revision>52</cp:revision>
  <dcterms:created xsi:type="dcterms:W3CDTF">2023-01-24T05:06:10Z</dcterms:created>
  <dcterms:modified xsi:type="dcterms:W3CDTF">2024-02-10T07:52:51Z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2023-11-20T06:33:59Z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200c4137-a9bb-4e74-bb48-478d1a3c6515</vt:lpwstr>
  </property>
  <property fmtid="{D5CDD505-2E9C-101B-9397-08002B2CF9AE}" pid="7" name="MSIP_Label_defa4170-0d19-0005-0004-bc88714345d2_ActionId">
    <vt:lpwstr>a0ed77d5-5c32-4f1d-9df8-9ef168934bff</vt:lpwstr>
  </property>
  <property fmtid="{D5CDD505-2E9C-101B-9397-08002B2CF9AE}" pid="8" name="MSIP_Label_defa4170-0d19-0005-0004-bc88714345d2_ContentBits">
    <vt:lpwstr>0</vt:lpwstr>
  </property>
</Properties>
</file>