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neet Singh" userId="f52a0a4822d34e1d" providerId="LiveId" clId="{9DF359E1-B08A-4DB5-A315-EE03367E3B09}"/>
    <pc:docChg chg="undo custSel addSld delSld modSld">
      <pc:chgData name="Avneet Singh" userId="f52a0a4822d34e1d" providerId="LiveId" clId="{9DF359E1-B08A-4DB5-A315-EE03367E3B09}" dt="2021-11-14T20:50:54.218" v="5" actId="680"/>
      <pc:docMkLst>
        <pc:docMk/>
      </pc:docMkLst>
      <pc:sldChg chg="modSp mod">
        <pc:chgData name="Avneet Singh" userId="f52a0a4822d34e1d" providerId="LiveId" clId="{9DF359E1-B08A-4DB5-A315-EE03367E3B09}" dt="2021-11-14T20:50:49.972" v="1" actId="313"/>
        <pc:sldMkLst>
          <pc:docMk/>
          <pc:sldMk cId="371985247" sldId="269"/>
        </pc:sldMkLst>
        <pc:spChg chg="mod">
          <ac:chgData name="Avneet Singh" userId="f52a0a4822d34e1d" providerId="LiveId" clId="{9DF359E1-B08A-4DB5-A315-EE03367E3B09}" dt="2021-11-14T20:50:49.972" v="1" actId="313"/>
          <ac:spMkLst>
            <pc:docMk/>
            <pc:sldMk cId="371985247" sldId="269"/>
            <ac:spMk id="3" creationId="{5A4B282C-84FB-4906-9B65-D71D5EC53CF7}"/>
          </ac:spMkLst>
        </pc:spChg>
      </pc:sldChg>
      <pc:sldChg chg="new del">
        <pc:chgData name="Avneet Singh" userId="f52a0a4822d34e1d" providerId="LiveId" clId="{9DF359E1-B08A-4DB5-A315-EE03367E3B09}" dt="2021-11-14T20:50:54.218" v="5" actId="680"/>
        <pc:sldMkLst>
          <pc:docMk/>
          <pc:sldMk cId="1032965409" sldId="270"/>
        </pc:sldMkLst>
      </pc:sldChg>
      <pc:sldChg chg="new del">
        <pc:chgData name="Avneet Singh" userId="f52a0a4822d34e1d" providerId="LiveId" clId="{9DF359E1-B08A-4DB5-A315-EE03367E3B09}" dt="2021-11-14T20:50:51.981" v="3" actId="680"/>
        <pc:sldMkLst>
          <pc:docMk/>
          <pc:sldMk cId="3243163623"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11/15/2021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11/15/2021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11/15/2021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9D0A-5FD7-473B-BE35-C03209264816}"/>
              </a:ext>
            </a:extLst>
          </p:cNvPr>
          <p:cNvSpPr>
            <a:spLocks noGrp="1"/>
          </p:cNvSpPr>
          <p:nvPr>
            <p:ph type="ctrTitle"/>
          </p:nvPr>
        </p:nvSpPr>
        <p:spPr/>
        <p:txBody>
          <a:bodyPr/>
          <a:lstStyle/>
          <a:p>
            <a:r>
              <a:rPr lang="en-US" dirty="0"/>
              <a:t>Sports stats</a:t>
            </a:r>
            <a:endParaRPr lang="en-IN" dirty="0"/>
          </a:p>
        </p:txBody>
      </p:sp>
      <p:sp>
        <p:nvSpPr>
          <p:cNvPr id="3" name="Subtitle 2">
            <a:extLst>
              <a:ext uri="{FF2B5EF4-FFF2-40B4-BE49-F238E27FC236}">
                <a16:creationId xmlns:a16="http://schemas.microsoft.com/office/drawing/2014/main" id="{BEC88D94-0F0E-4B02-9E51-E0D801B399F8}"/>
              </a:ext>
            </a:extLst>
          </p:cNvPr>
          <p:cNvSpPr>
            <a:spLocks noGrp="1"/>
          </p:cNvSpPr>
          <p:nvPr>
            <p:ph type="subTitle" idx="1"/>
          </p:nvPr>
        </p:nvSpPr>
        <p:spPr/>
        <p:txBody>
          <a:bodyPr/>
          <a:lstStyle/>
          <a:p>
            <a:r>
              <a:rPr lang="en-US" dirty="0"/>
              <a:t>Data Analysis Project</a:t>
            </a:r>
          </a:p>
          <a:p>
            <a:endParaRPr lang="en-US" dirty="0"/>
          </a:p>
          <a:p>
            <a:endParaRPr lang="en-IN" dirty="0"/>
          </a:p>
        </p:txBody>
      </p:sp>
    </p:spTree>
    <p:extLst>
      <p:ext uri="{BB962C8B-B14F-4D97-AF65-F5344CB8AC3E}">
        <p14:creationId xmlns:p14="http://schemas.microsoft.com/office/powerpoint/2010/main" val="24463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40F80-0D44-4028-AB79-279DA850BF15}"/>
              </a:ext>
            </a:extLst>
          </p:cNvPr>
          <p:cNvSpPr>
            <a:spLocks noGrp="1"/>
          </p:cNvSpPr>
          <p:nvPr>
            <p:ph idx="1"/>
          </p:nvPr>
        </p:nvSpPr>
        <p:spPr>
          <a:xfrm>
            <a:off x="1371600" y="1207363"/>
            <a:ext cx="9601200" cy="4660037"/>
          </a:xfrm>
        </p:spPr>
        <p:txBody>
          <a:bodyPr>
            <a:normAutofit/>
          </a:bodyPr>
          <a:lstStyle/>
          <a:p>
            <a:pPr marL="0" indent="0">
              <a:buNone/>
            </a:pPr>
            <a:r>
              <a:rPr lang="en-US" sz="1800" dirty="0"/>
              <a:t>This graph shows that Male to Female ratio has been reducing with every successful passing games. The winter games (highlighted in Blue bars) have slightly higher gender ratio when compared to summer games. This concludes that seasons does have some impact on the gender ratio.</a:t>
            </a:r>
            <a:endParaRPr lang="en-IN" sz="1800" dirty="0"/>
          </a:p>
        </p:txBody>
      </p:sp>
      <p:pic>
        <p:nvPicPr>
          <p:cNvPr id="5" name="Picture 4">
            <a:extLst>
              <a:ext uri="{FF2B5EF4-FFF2-40B4-BE49-F238E27FC236}">
                <a16:creationId xmlns:a16="http://schemas.microsoft.com/office/drawing/2014/main" id="{AB957F8D-7B48-40F5-885F-AC764B0D87A8}"/>
              </a:ext>
            </a:extLst>
          </p:cNvPr>
          <p:cNvPicPr>
            <a:picLocks noChangeAspect="1"/>
          </p:cNvPicPr>
          <p:nvPr/>
        </p:nvPicPr>
        <p:blipFill>
          <a:blip r:embed="rId2"/>
          <a:stretch>
            <a:fillRect/>
          </a:stretch>
        </p:blipFill>
        <p:spPr>
          <a:xfrm>
            <a:off x="2512856" y="2396971"/>
            <a:ext cx="7166288" cy="3781887"/>
          </a:xfrm>
          <a:prstGeom prst="rect">
            <a:avLst/>
          </a:prstGeom>
        </p:spPr>
      </p:pic>
    </p:spTree>
    <p:extLst>
      <p:ext uri="{BB962C8B-B14F-4D97-AF65-F5344CB8AC3E}">
        <p14:creationId xmlns:p14="http://schemas.microsoft.com/office/powerpoint/2010/main" val="25364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FA909-DFB3-4FB9-93B4-C3ECE461CFD5}"/>
              </a:ext>
            </a:extLst>
          </p:cNvPr>
          <p:cNvSpPr>
            <a:spLocks noGrp="1"/>
          </p:cNvSpPr>
          <p:nvPr>
            <p:ph idx="1"/>
          </p:nvPr>
        </p:nvSpPr>
        <p:spPr>
          <a:xfrm>
            <a:off x="1371600" y="1251751"/>
            <a:ext cx="9601200" cy="4615649"/>
          </a:xfrm>
        </p:spPr>
        <p:txBody>
          <a:bodyPr>
            <a:normAutofit/>
          </a:bodyPr>
          <a:lstStyle/>
          <a:p>
            <a:r>
              <a:rPr lang="en-US" sz="1800" dirty="0"/>
              <a:t>Left table explores the sport in which a country had their most participation versus the country with the sport which won most medals. And if there is any correlation between these parameters.</a:t>
            </a:r>
          </a:p>
          <a:p>
            <a:r>
              <a:rPr lang="en-US" sz="1800" dirty="0"/>
              <a:t>Right table analysis will draw out the medals won on yearly basis with number of participation based on Event/games organized under each category of sport.</a:t>
            </a:r>
            <a:endParaRPr lang="en-IN" sz="1800" dirty="0"/>
          </a:p>
        </p:txBody>
      </p:sp>
      <p:pic>
        <p:nvPicPr>
          <p:cNvPr id="9" name="Picture 8">
            <a:extLst>
              <a:ext uri="{FF2B5EF4-FFF2-40B4-BE49-F238E27FC236}">
                <a16:creationId xmlns:a16="http://schemas.microsoft.com/office/drawing/2014/main" id="{A7ABC048-7161-46C6-A75E-C06687578B70}"/>
              </a:ext>
            </a:extLst>
          </p:cNvPr>
          <p:cNvPicPr>
            <a:picLocks noChangeAspect="1"/>
          </p:cNvPicPr>
          <p:nvPr/>
        </p:nvPicPr>
        <p:blipFill>
          <a:blip r:embed="rId2"/>
          <a:stretch>
            <a:fillRect/>
          </a:stretch>
        </p:blipFill>
        <p:spPr>
          <a:xfrm>
            <a:off x="1371600" y="3010806"/>
            <a:ext cx="6598015" cy="2759679"/>
          </a:xfrm>
          <a:prstGeom prst="rect">
            <a:avLst/>
          </a:prstGeom>
        </p:spPr>
      </p:pic>
      <p:pic>
        <p:nvPicPr>
          <p:cNvPr id="11" name="Picture 10">
            <a:extLst>
              <a:ext uri="{FF2B5EF4-FFF2-40B4-BE49-F238E27FC236}">
                <a16:creationId xmlns:a16="http://schemas.microsoft.com/office/drawing/2014/main" id="{37C91490-6029-4410-84E3-2A4307DD89CB}"/>
              </a:ext>
            </a:extLst>
          </p:cNvPr>
          <p:cNvPicPr>
            <a:picLocks noChangeAspect="1"/>
          </p:cNvPicPr>
          <p:nvPr/>
        </p:nvPicPr>
        <p:blipFill>
          <a:blip r:embed="rId3"/>
          <a:stretch>
            <a:fillRect/>
          </a:stretch>
        </p:blipFill>
        <p:spPr>
          <a:xfrm>
            <a:off x="8225561" y="3011019"/>
            <a:ext cx="2832554" cy="2759466"/>
          </a:xfrm>
          <a:prstGeom prst="rect">
            <a:avLst/>
          </a:prstGeom>
        </p:spPr>
      </p:pic>
    </p:spTree>
    <p:extLst>
      <p:ext uri="{BB962C8B-B14F-4D97-AF65-F5344CB8AC3E}">
        <p14:creationId xmlns:p14="http://schemas.microsoft.com/office/powerpoint/2010/main" val="132063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FA46-DF94-4F82-B7B4-EA59DC714F10}"/>
              </a:ext>
            </a:extLst>
          </p:cNvPr>
          <p:cNvSpPr>
            <a:spLocks noGrp="1"/>
          </p:cNvSpPr>
          <p:nvPr>
            <p:ph type="title"/>
          </p:nvPr>
        </p:nvSpPr>
        <p:spPr/>
        <p:txBody>
          <a:bodyPr/>
          <a:lstStyle/>
          <a:p>
            <a:r>
              <a:rPr lang="en-US" dirty="0"/>
              <a:t>Hypothesis Outcome</a:t>
            </a:r>
            <a:endParaRPr lang="en-IN" dirty="0"/>
          </a:p>
        </p:txBody>
      </p:sp>
      <p:sp>
        <p:nvSpPr>
          <p:cNvPr id="3" name="Content Placeholder 2">
            <a:extLst>
              <a:ext uri="{FF2B5EF4-FFF2-40B4-BE49-F238E27FC236}">
                <a16:creationId xmlns:a16="http://schemas.microsoft.com/office/drawing/2014/main" id="{E2F74D7A-B8E1-4B25-A842-A3A690ABF753}"/>
              </a:ext>
            </a:extLst>
          </p:cNvPr>
          <p:cNvSpPr>
            <a:spLocks noGrp="1"/>
          </p:cNvSpPr>
          <p:nvPr>
            <p:ph idx="1"/>
          </p:nvPr>
        </p:nvSpPr>
        <p:spPr>
          <a:xfrm>
            <a:off x="1371600" y="2286000"/>
            <a:ext cx="9601200" cy="3886200"/>
          </a:xfrm>
        </p:spPr>
        <p:txBody>
          <a:bodyPr>
            <a:noAutofit/>
          </a:bodyPr>
          <a:lstStyle/>
          <a:p>
            <a:pPr algn="l">
              <a:buFont typeface="Arial" panose="020B0604020202020204" pitchFamily="34" charset="0"/>
              <a:buChar char="•"/>
            </a:pPr>
            <a:r>
              <a:rPr lang="en-US" sz="1600" b="0" i="0" dirty="0">
                <a:solidFill>
                  <a:srgbClr val="000000"/>
                </a:solidFill>
                <a:effectLst/>
                <a:latin typeface="Helvetica Neue"/>
              </a:rPr>
              <a:t>Gender ratio has drastically reduced, which as per the hypothesis made earlier, got proven wrong. It’s the quite opposite of what was initially thought of. From past three decades, the ration, on average has been 1.53.</a:t>
            </a:r>
          </a:p>
          <a:p>
            <a:pPr algn="l">
              <a:buFont typeface="Arial" panose="020B0604020202020204" pitchFamily="34" charset="0"/>
              <a:buChar char="•"/>
            </a:pPr>
            <a:r>
              <a:rPr lang="en-US" sz="1600" b="0" i="0" dirty="0">
                <a:solidFill>
                  <a:srgbClr val="000000"/>
                </a:solidFill>
                <a:effectLst/>
                <a:latin typeface="Helvetica Neue"/>
              </a:rPr>
              <a:t>‘Season Based Gender Ratio’ table/graph helps us interpret that be it any season, summer or winter, the gender-based participation is not highly impacted. In all we have seen that the gap between the gender ratio has been decreasing consistently. The above calculation helps us know that summer vs winter participation has had a difference of about 1000 participants on average. Summer has more count, but not a huge difference on a larger scale.</a:t>
            </a:r>
          </a:p>
          <a:p>
            <a:pPr algn="l">
              <a:buFont typeface="Arial" panose="020B0604020202020204" pitchFamily="34" charset="0"/>
              <a:buChar char="•"/>
            </a:pPr>
            <a:r>
              <a:rPr lang="en-US" sz="1600" b="0" i="0" dirty="0">
                <a:solidFill>
                  <a:srgbClr val="000000"/>
                </a:solidFill>
                <a:effectLst/>
                <a:latin typeface="Helvetica Neue"/>
              </a:rPr>
              <a:t>Theory of more participation being directly proportion to more medals, in case of same sport, has been debunked. The ‘outcome1’ table confirms that more participation in ‘X’ sport does not guarantee more medals in that sport. Out of total of 208 countries, about ¼ were only able to satisfy this hypothesis making it not at concrete path for the intended outcome.</a:t>
            </a:r>
          </a:p>
          <a:p>
            <a:pPr algn="l">
              <a:buFont typeface="Arial" panose="020B0604020202020204" pitchFamily="34" charset="0"/>
              <a:buChar char="•"/>
            </a:pPr>
            <a:r>
              <a:rPr lang="en-US" sz="1600" b="0" i="0" dirty="0">
                <a:solidFill>
                  <a:srgbClr val="000000"/>
                </a:solidFill>
                <a:effectLst/>
                <a:latin typeface="Helvetica Neue"/>
              </a:rPr>
              <a:t>In table '</a:t>
            </a:r>
            <a:r>
              <a:rPr lang="en-US" sz="1600" b="0" i="0" dirty="0" err="1">
                <a:solidFill>
                  <a:srgbClr val="000000"/>
                </a:solidFill>
                <a:effectLst/>
                <a:latin typeface="Helvetica Neue"/>
              </a:rPr>
              <a:t>participation_event_medal</a:t>
            </a:r>
            <a:r>
              <a:rPr lang="en-US" sz="1600" b="0" i="0" dirty="0">
                <a:solidFill>
                  <a:srgbClr val="000000"/>
                </a:solidFill>
                <a:effectLst/>
                <a:latin typeface="Helvetica Neue"/>
              </a:rPr>
              <a:t>', the category of sports have increased with time, but in the recent decades, the winter sports category has reduced in numbers.</a:t>
            </a:r>
          </a:p>
        </p:txBody>
      </p:sp>
    </p:spTree>
    <p:extLst>
      <p:ext uri="{BB962C8B-B14F-4D97-AF65-F5344CB8AC3E}">
        <p14:creationId xmlns:p14="http://schemas.microsoft.com/office/powerpoint/2010/main" val="121483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6A9E-6E48-4AC3-B6E5-093589F4C633}"/>
              </a:ext>
            </a:extLst>
          </p:cNvPr>
          <p:cNvSpPr>
            <a:spLocks noGrp="1"/>
          </p:cNvSpPr>
          <p:nvPr>
            <p:ph type="title"/>
          </p:nvPr>
        </p:nvSpPr>
        <p:spPr/>
        <p:txBody>
          <a:bodyPr/>
          <a:lstStyle/>
          <a:p>
            <a:r>
              <a:rPr lang="en-US" dirty="0"/>
              <a:t>Beyond Descriptive Stats</a:t>
            </a:r>
            <a:endParaRPr lang="en-IN" dirty="0"/>
          </a:p>
        </p:txBody>
      </p:sp>
      <p:sp>
        <p:nvSpPr>
          <p:cNvPr id="3" name="Content Placeholder 2">
            <a:extLst>
              <a:ext uri="{FF2B5EF4-FFF2-40B4-BE49-F238E27FC236}">
                <a16:creationId xmlns:a16="http://schemas.microsoft.com/office/drawing/2014/main" id="{26A23F7E-1AC3-4CCB-9ABD-EAE5AC3D6FB4}"/>
              </a:ext>
            </a:extLst>
          </p:cNvPr>
          <p:cNvSpPr>
            <a:spLocks noGrp="1"/>
          </p:cNvSpPr>
          <p:nvPr>
            <p:ph idx="1"/>
          </p:nvPr>
        </p:nvSpPr>
        <p:spPr>
          <a:xfrm>
            <a:off x="1371600" y="2171700"/>
            <a:ext cx="9601200" cy="4000500"/>
          </a:xfrm>
        </p:spPr>
        <p:txBody>
          <a:bodyPr>
            <a:normAutofit lnSpcReduction="10000"/>
          </a:bodyPr>
          <a:lstStyle/>
          <a:p>
            <a:r>
              <a:rPr lang="en-US" sz="1800" dirty="0"/>
              <a:t>Multiple parameters were quantified to find the correlation between those parameters.</a:t>
            </a:r>
          </a:p>
          <a:p>
            <a:pPr lvl="1"/>
            <a:r>
              <a:rPr lang="en-IN" sz="1800" dirty="0"/>
              <a:t>Number of participants</a:t>
            </a:r>
          </a:p>
          <a:p>
            <a:pPr lvl="1"/>
            <a:r>
              <a:rPr lang="en-IN" sz="1800" dirty="0"/>
              <a:t>Number of Events</a:t>
            </a:r>
          </a:p>
          <a:p>
            <a:pPr lvl="1"/>
            <a:r>
              <a:rPr lang="en-IN" sz="1800" dirty="0"/>
              <a:t>Count of Medals</a:t>
            </a:r>
            <a:endParaRPr lang="en-US" sz="1800" dirty="0"/>
          </a:p>
          <a:p>
            <a:r>
              <a:rPr lang="en-US" sz="1800" dirty="0"/>
              <a:t>Pearson Correlation Coefficient has been calculated between these parameters to find out if there is any relationship between them .</a:t>
            </a:r>
          </a:p>
          <a:p>
            <a:pPr marL="0" indent="0">
              <a:buNone/>
            </a:pPr>
            <a:r>
              <a:rPr lang="en-US" sz="1800" dirty="0"/>
              <a:t>	Number of Participants &amp; Number of Events = 0.95</a:t>
            </a:r>
            <a:br>
              <a:rPr lang="en-US" sz="1800" dirty="0"/>
            </a:br>
            <a:r>
              <a:rPr lang="en-US" sz="1800" dirty="0"/>
              <a:t>	Number of Participants &amp; Count of Medals = 0.93</a:t>
            </a:r>
            <a:br>
              <a:rPr lang="en-US" sz="1800" dirty="0"/>
            </a:br>
            <a:r>
              <a:rPr lang="en-US" sz="1800" dirty="0"/>
              <a:t>	Number of Events &amp; Count of Medals = 0.98</a:t>
            </a:r>
          </a:p>
          <a:p>
            <a:r>
              <a:rPr lang="en-US" sz="1800" dirty="0"/>
              <a:t>Correlation coefficient quantified from all the above mentioned relations came out to be highly positive. Therefore, we can ascertain that a country if sends more number of participants taking part in more number of events, they stand a chance of winning more medals.</a:t>
            </a:r>
          </a:p>
          <a:p>
            <a:endParaRPr lang="en-US" sz="1800" dirty="0"/>
          </a:p>
        </p:txBody>
      </p:sp>
    </p:spTree>
    <p:extLst>
      <p:ext uri="{BB962C8B-B14F-4D97-AF65-F5344CB8AC3E}">
        <p14:creationId xmlns:p14="http://schemas.microsoft.com/office/powerpoint/2010/main" val="314609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266F-5F4E-4421-9441-738F0855480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A4B282C-84FB-4906-9B65-D71D5EC53CF7}"/>
              </a:ext>
            </a:extLst>
          </p:cNvPr>
          <p:cNvSpPr>
            <a:spLocks noGrp="1"/>
          </p:cNvSpPr>
          <p:nvPr>
            <p:ph idx="1"/>
          </p:nvPr>
        </p:nvSpPr>
        <p:spPr/>
        <p:txBody>
          <a:bodyPr/>
          <a:lstStyle/>
          <a:p>
            <a:pPr marL="0" indent="0">
              <a:buNone/>
            </a:pPr>
            <a:r>
              <a:rPr lang="en-US" dirty="0"/>
              <a:t>Looking through the descriptive stats and other analysis throughout, we can gauge how some variables are so inter-linked with each other that they can establish a strong relationship between them. </a:t>
            </a:r>
          </a:p>
          <a:p>
            <a:pPr marL="0" indent="0">
              <a:buNone/>
            </a:pPr>
            <a:r>
              <a:rPr lang="en-US" dirty="0"/>
              <a:t>Finding out different outcome for different parameters and how their result differs can assist many intended end-users figure out more about the situations which, on implementation or by modifying the current set </a:t>
            </a:r>
            <a:r>
              <a:rPr lang="en-US" dirty="0" err="1"/>
              <a:t>criterias</a:t>
            </a:r>
            <a:r>
              <a:rPr lang="en-US" dirty="0"/>
              <a:t>, can make a difference.</a:t>
            </a:r>
          </a:p>
          <a:p>
            <a:pPr marL="0" indent="0">
              <a:buNone/>
            </a:pPr>
            <a:r>
              <a:rPr lang="en-US" dirty="0"/>
              <a:t>This indeed can assist stakeholders determine how the game’s history has been and how it can be different or same in future. </a:t>
            </a:r>
            <a:endParaRPr lang="en-IN" dirty="0"/>
          </a:p>
        </p:txBody>
      </p:sp>
    </p:spTree>
    <p:extLst>
      <p:ext uri="{BB962C8B-B14F-4D97-AF65-F5344CB8AC3E}">
        <p14:creationId xmlns:p14="http://schemas.microsoft.com/office/powerpoint/2010/main" val="37198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4AFF-03F3-4ED9-B82A-86F757C19E57}"/>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0604CB57-477F-434E-A376-F12978079945}"/>
              </a:ext>
            </a:extLst>
          </p:cNvPr>
          <p:cNvSpPr>
            <a:spLocks noGrp="1"/>
          </p:cNvSpPr>
          <p:nvPr>
            <p:ph idx="1"/>
          </p:nvPr>
        </p:nvSpPr>
        <p:spPr/>
        <p:txBody>
          <a:bodyPr/>
          <a:lstStyle/>
          <a:p>
            <a:r>
              <a:rPr lang="en-US" dirty="0"/>
              <a:t>Project Description</a:t>
            </a:r>
          </a:p>
          <a:p>
            <a:r>
              <a:rPr lang="en-US" dirty="0"/>
              <a:t>Questions</a:t>
            </a:r>
          </a:p>
          <a:p>
            <a:r>
              <a:rPr lang="en-US" dirty="0"/>
              <a:t>Hypothesis</a:t>
            </a:r>
          </a:p>
          <a:p>
            <a:r>
              <a:rPr lang="en-US" dirty="0"/>
              <a:t>Challenges</a:t>
            </a:r>
          </a:p>
          <a:p>
            <a:r>
              <a:rPr lang="en-US" dirty="0"/>
              <a:t>Outcome of Hypothesis</a:t>
            </a:r>
          </a:p>
          <a:p>
            <a:endParaRPr lang="en-IN" dirty="0"/>
          </a:p>
        </p:txBody>
      </p:sp>
    </p:spTree>
    <p:extLst>
      <p:ext uri="{BB962C8B-B14F-4D97-AF65-F5344CB8AC3E}">
        <p14:creationId xmlns:p14="http://schemas.microsoft.com/office/powerpoint/2010/main" val="324368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85FB-0359-4B7F-ACD5-EC966EF2A92B}"/>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D482B034-907B-4E94-82F3-0AF252CD514B}"/>
              </a:ext>
            </a:extLst>
          </p:cNvPr>
          <p:cNvSpPr>
            <a:spLocks noGrp="1"/>
          </p:cNvSpPr>
          <p:nvPr>
            <p:ph idx="1"/>
          </p:nvPr>
        </p:nvSpPr>
        <p:spPr/>
        <p:txBody>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intends to bring attention of all the trainers and sports analysts who want to find out insights from Olympics data which will help them know about the trends/patterns that have existed and evolved over the years.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 countries can also find about their history in the games and how that information can help them improving their focus on participation and plan strategies around 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5469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0F5E-B9C4-43B5-B8B1-86A66E8BFA59}"/>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0268390F-4D1C-43DF-A9FD-7BF354D082F8}"/>
              </a:ext>
            </a:extLst>
          </p:cNvPr>
          <p:cNvSpPr>
            <a:spLocks noGrp="1"/>
          </p:cNvSpPr>
          <p:nvPr>
            <p:ph idx="1"/>
          </p:nvPr>
        </p:nvSpPr>
        <p:spPr/>
        <p:txBody>
          <a:bodyPr/>
          <a:lstStyle/>
          <a:p>
            <a:r>
              <a:rPr lang="en-US" sz="1800" dirty="0"/>
              <a:t>Has the gender difference remained consistent throughout the history of Olympics? </a:t>
            </a:r>
          </a:p>
          <a:p>
            <a:r>
              <a:rPr lang="en-US" sz="1800" dirty="0"/>
              <a:t>Did different seasons of Olympics have any impact on gender ratio and on participation?</a:t>
            </a:r>
          </a:p>
          <a:p>
            <a:r>
              <a:rPr lang="en-US" sz="1800" dirty="0"/>
              <a:t>Does the Sport with most participation gets a greater number of medals?</a:t>
            </a:r>
          </a:p>
          <a:p>
            <a:r>
              <a:rPr lang="en-US" sz="1800" dirty="0"/>
              <a:t>Has the number of games increased with the passing of each year?</a:t>
            </a:r>
          </a:p>
          <a:p>
            <a:endParaRPr lang="en-IN" dirty="0"/>
          </a:p>
        </p:txBody>
      </p:sp>
    </p:spTree>
    <p:extLst>
      <p:ext uri="{BB962C8B-B14F-4D97-AF65-F5344CB8AC3E}">
        <p14:creationId xmlns:p14="http://schemas.microsoft.com/office/powerpoint/2010/main" val="251417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D97F-2D92-4C75-99DA-74EE3128B287}"/>
              </a:ext>
            </a:extLst>
          </p:cNvPr>
          <p:cNvSpPr>
            <a:spLocks noGrp="1"/>
          </p:cNvSpPr>
          <p:nvPr>
            <p:ph type="title"/>
          </p:nvPr>
        </p:nvSpPr>
        <p:spPr/>
        <p:txBody>
          <a:bodyPr/>
          <a:lstStyle/>
          <a:p>
            <a:r>
              <a:rPr lang="en-US" dirty="0"/>
              <a:t>Hypothesis</a:t>
            </a:r>
            <a:endParaRPr lang="en-IN" dirty="0"/>
          </a:p>
        </p:txBody>
      </p:sp>
      <p:sp>
        <p:nvSpPr>
          <p:cNvPr id="3" name="Content Placeholder 2">
            <a:extLst>
              <a:ext uri="{FF2B5EF4-FFF2-40B4-BE49-F238E27FC236}">
                <a16:creationId xmlns:a16="http://schemas.microsoft.com/office/drawing/2014/main" id="{977BBF1E-08D4-4441-80D0-C428D6E1BDCC}"/>
              </a:ext>
            </a:extLst>
          </p:cNvPr>
          <p:cNvSpPr>
            <a:spLocks noGrp="1"/>
          </p:cNvSpPr>
          <p:nvPr>
            <p:ph idx="1"/>
          </p:nvPr>
        </p:nvSpPr>
        <p:spPr/>
        <p:txBody>
          <a:bodyPr/>
          <a:lstStyle/>
          <a:p>
            <a:r>
              <a:rPr lang="en-US" sz="1800" dirty="0"/>
              <a:t>Male ratio to female would reduce but not much.</a:t>
            </a:r>
          </a:p>
          <a:p>
            <a:r>
              <a:rPr lang="en-US" sz="1800" dirty="0"/>
              <a:t>Seasons have no impact on gender ratio, but participation reduces in winters.</a:t>
            </a:r>
          </a:p>
          <a:p>
            <a:r>
              <a:rPr lang="en-US" sz="1800" dirty="0"/>
              <a:t>More participation in ‘X’ sport brings more medals in that sport.</a:t>
            </a:r>
          </a:p>
          <a:p>
            <a:r>
              <a:rPr lang="en-US" sz="1800" dirty="0"/>
              <a:t>Number of gaming events have increased.</a:t>
            </a:r>
          </a:p>
          <a:p>
            <a:endParaRPr lang="en-IN" dirty="0"/>
          </a:p>
        </p:txBody>
      </p:sp>
    </p:spTree>
    <p:extLst>
      <p:ext uri="{BB962C8B-B14F-4D97-AF65-F5344CB8AC3E}">
        <p14:creationId xmlns:p14="http://schemas.microsoft.com/office/powerpoint/2010/main" val="221235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C5A2-C605-48AE-9AE9-5814A0855344}"/>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BF9732F8-D857-4FCB-BF4F-B09BC2908400}"/>
              </a:ext>
            </a:extLst>
          </p:cNvPr>
          <p:cNvSpPr>
            <a:spLocks noGrp="1"/>
          </p:cNvSpPr>
          <p:nvPr>
            <p:ph idx="1"/>
          </p:nvPr>
        </p:nvSpPr>
        <p:spPr/>
        <p:txBody>
          <a:bodyPr>
            <a:normAutofit/>
          </a:bodyPr>
          <a:lstStyle/>
          <a:p>
            <a:r>
              <a:rPr lang="en-US" sz="1800" dirty="0"/>
              <a:t>Creating the tables with relevant parameters, and applying conditions to those parameters to find the desired, filtered data. </a:t>
            </a:r>
          </a:p>
          <a:p>
            <a:r>
              <a:rPr lang="en-US" sz="1800" dirty="0"/>
              <a:t>Looking out for meaningful information from that narrowed data to see the connections between the elements that help in projecting the facts.</a:t>
            </a:r>
          </a:p>
          <a:p>
            <a:r>
              <a:rPr lang="en-US" sz="1800" dirty="0"/>
              <a:t>Putting those facts to visualization which can easily be perceived by the audience and information can be observed.</a:t>
            </a:r>
            <a:endParaRPr lang="en-IN" sz="1800" dirty="0"/>
          </a:p>
        </p:txBody>
      </p:sp>
    </p:spTree>
    <p:extLst>
      <p:ext uri="{BB962C8B-B14F-4D97-AF65-F5344CB8AC3E}">
        <p14:creationId xmlns:p14="http://schemas.microsoft.com/office/powerpoint/2010/main" val="117137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C64F-66BC-4627-BDE9-4B3FA0362CC9}"/>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DD26DABF-AE1B-4772-B28C-DB0E4D90DCDD}"/>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Figuring out the variables which would help in creating a new variable that can in turn help with further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Plotting a couple of graphs was challenging where the parameter was categorical in nature.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6165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E375-9F86-4552-BEE0-83F876BA8090}"/>
              </a:ext>
            </a:extLst>
          </p:cNvPr>
          <p:cNvSpPr>
            <a:spLocks noGrp="1"/>
          </p:cNvSpPr>
          <p:nvPr>
            <p:ph type="title"/>
          </p:nvPr>
        </p:nvSpPr>
        <p:spPr>
          <a:xfrm>
            <a:off x="1371600" y="685800"/>
            <a:ext cx="9601200" cy="805649"/>
          </a:xfrm>
        </p:spPr>
        <p:txBody>
          <a:bodyPr/>
          <a:lstStyle/>
          <a:p>
            <a:r>
              <a:rPr lang="en-US" dirty="0"/>
              <a:t>Entity Relational Diagram (ERD)</a:t>
            </a:r>
            <a:endParaRPr lang="en-IN" dirty="0"/>
          </a:p>
        </p:txBody>
      </p:sp>
      <p:pic>
        <p:nvPicPr>
          <p:cNvPr id="5" name="Content Placeholder 4">
            <a:extLst>
              <a:ext uri="{FF2B5EF4-FFF2-40B4-BE49-F238E27FC236}">
                <a16:creationId xmlns:a16="http://schemas.microsoft.com/office/drawing/2014/main" id="{1BAB1362-88A8-40C0-80C6-E6FA7F5B690E}"/>
              </a:ext>
            </a:extLst>
          </p:cNvPr>
          <p:cNvPicPr>
            <a:picLocks noGrp="1" noChangeAspect="1"/>
          </p:cNvPicPr>
          <p:nvPr>
            <p:ph idx="1"/>
          </p:nvPr>
        </p:nvPicPr>
        <p:blipFill>
          <a:blip r:embed="rId2"/>
          <a:stretch>
            <a:fillRect/>
          </a:stretch>
        </p:blipFill>
        <p:spPr>
          <a:xfrm>
            <a:off x="3792148" y="1638411"/>
            <a:ext cx="4607704" cy="4228989"/>
          </a:xfrm>
        </p:spPr>
      </p:pic>
    </p:spTree>
    <p:extLst>
      <p:ext uri="{BB962C8B-B14F-4D97-AF65-F5344CB8AC3E}">
        <p14:creationId xmlns:p14="http://schemas.microsoft.com/office/powerpoint/2010/main" val="214470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B051-856B-4269-9E54-64E3FC841EF6}"/>
              </a:ext>
            </a:extLst>
          </p:cNvPr>
          <p:cNvSpPr>
            <a:spLocks noGrp="1"/>
          </p:cNvSpPr>
          <p:nvPr>
            <p:ph type="title"/>
          </p:nvPr>
        </p:nvSpPr>
        <p:spPr>
          <a:xfrm>
            <a:off x="1371600" y="685800"/>
            <a:ext cx="9601200" cy="841159"/>
          </a:xfrm>
        </p:spPr>
        <p:txBody>
          <a:bodyPr/>
          <a:lstStyle/>
          <a:p>
            <a:r>
              <a:rPr lang="en-US" dirty="0"/>
              <a:t>Gender Based Analysis</a:t>
            </a:r>
            <a:endParaRPr lang="en-IN" dirty="0"/>
          </a:p>
        </p:txBody>
      </p:sp>
      <p:pic>
        <p:nvPicPr>
          <p:cNvPr id="5" name="Content Placeholder 4">
            <a:extLst>
              <a:ext uri="{FF2B5EF4-FFF2-40B4-BE49-F238E27FC236}">
                <a16:creationId xmlns:a16="http://schemas.microsoft.com/office/drawing/2014/main" id="{7D0C644B-2163-45D9-91C0-E07FB3820390}"/>
              </a:ext>
            </a:extLst>
          </p:cNvPr>
          <p:cNvPicPr>
            <a:picLocks noGrp="1" noChangeAspect="1"/>
          </p:cNvPicPr>
          <p:nvPr>
            <p:ph idx="1"/>
          </p:nvPr>
        </p:nvPicPr>
        <p:blipFill>
          <a:blip r:embed="rId2"/>
          <a:stretch>
            <a:fillRect/>
          </a:stretch>
        </p:blipFill>
        <p:spPr>
          <a:xfrm>
            <a:off x="2391117" y="3130488"/>
            <a:ext cx="7409766" cy="3156012"/>
          </a:xfrm>
        </p:spPr>
      </p:pic>
      <p:sp>
        <p:nvSpPr>
          <p:cNvPr id="9" name="TextBox 8">
            <a:extLst>
              <a:ext uri="{FF2B5EF4-FFF2-40B4-BE49-F238E27FC236}">
                <a16:creationId xmlns:a16="http://schemas.microsoft.com/office/drawing/2014/main" id="{45C7D4D5-FA53-4F1D-A158-85D9DB99A55D}"/>
              </a:ext>
            </a:extLst>
          </p:cNvPr>
          <p:cNvSpPr txBox="1"/>
          <p:nvPr/>
        </p:nvSpPr>
        <p:spPr>
          <a:xfrm>
            <a:off x="1371600" y="2059619"/>
            <a:ext cx="9539056" cy="646331"/>
          </a:xfrm>
          <a:prstGeom prst="rect">
            <a:avLst/>
          </a:prstGeom>
          <a:noFill/>
        </p:spPr>
        <p:txBody>
          <a:bodyPr wrap="square" rtlCol="0">
            <a:spAutoFit/>
          </a:bodyPr>
          <a:lstStyle/>
          <a:p>
            <a:pPr algn="l"/>
            <a:r>
              <a:rPr lang="en-US" dirty="0">
                <a:solidFill>
                  <a:schemeClr val="tx2"/>
                </a:solidFill>
                <a:latin typeface="Calibri" panose="020F0502020204030204" pitchFamily="34" charset="0"/>
                <a:cs typeface="Times New Roman" panose="02020603050405020304" pitchFamily="18" charset="0"/>
              </a:rPr>
              <a:t>This graph shows that with gradual increase in time, participation of female players has increased many folds from the inception of the games.</a:t>
            </a:r>
          </a:p>
        </p:txBody>
      </p:sp>
    </p:spTree>
    <p:extLst>
      <p:ext uri="{BB962C8B-B14F-4D97-AF65-F5344CB8AC3E}">
        <p14:creationId xmlns:p14="http://schemas.microsoft.com/office/powerpoint/2010/main" val="277585095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{1020E8F3-6347-4B99-B332-740B7BCAD7EF}tf10001105</Template>
  <TotalTime>59</TotalTime>
  <Words>883</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Franklin Gothic Book</vt:lpstr>
      <vt:lpstr>Helvetica Neue</vt:lpstr>
      <vt:lpstr>Crop</vt:lpstr>
      <vt:lpstr>Sports stats</vt:lpstr>
      <vt:lpstr>Content</vt:lpstr>
      <vt:lpstr>Project Description</vt:lpstr>
      <vt:lpstr>Questions</vt:lpstr>
      <vt:lpstr>Hypothesis</vt:lpstr>
      <vt:lpstr>Approach</vt:lpstr>
      <vt:lpstr>Challenges</vt:lpstr>
      <vt:lpstr>Entity Relational Diagram (ERD)</vt:lpstr>
      <vt:lpstr>Gender Based Analysis</vt:lpstr>
      <vt:lpstr>PowerPoint Presentation</vt:lpstr>
      <vt:lpstr>PowerPoint Presentation</vt:lpstr>
      <vt:lpstr>Hypothesis Outcome</vt:lpstr>
      <vt:lpstr>Beyond Descriptive Stats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stats</dc:title>
  <dc:creator>Avneet Singh</dc:creator>
  <cp:lastModifiedBy>Avneet Singh</cp:lastModifiedBy>
  <cp:revision>1</cp:revision>
  <dcterms:created xsi:type="dcterms:W3CDTF">2021-11-14T19:49:48Z</dcterms:created>
  <dcterms:modified xsi:type="dcterms:W3CDTF">2021-11-14T20:50:57Z</dcterms:modified>
</cp:coreProperties>
</file>