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72" r:id="rId9"/>
    <p:sldId id="275" r:id="rId10"/>
    <p:sldId id="323" r:id="rId11"/>
    <p:sldId id="267" r:id="rId12"/>
    <p:sldId id="268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324" r:id="rId23"/>
    <p:sldId id="285" r:id="rId24"/>
    <p:sldId id="286" r:id="rId25"/>
    <p:sldId id="289" r:id="rId26"/>
    <p:sldId id="325" r:id="rId27"/>
    <p:sldId id="292" r:id="rId28"/>
    <p:sldId id="301" r:id="rId29"/>
    <p:sldId id="302" r:id="rId30"/>
    <p:sldId id="303" r:id="rId31"/>
    <p:sldId id="305" r:id="rId32"/>
    <p:sldId id="308" r:id="rId33"/>
    <p:sldId id="309" r:id="rId34"/>
    <p:sldId id="310" r:id="rId35"/>
    <p:sldId id="319" r:id="rId36"/>
    <p:sldId id="316" r:id="rId37"/>
    <p:sldId id="317" r:id="rId38"/>
    <p:sldId id="326" r:id="rId39"/>
    <p:sldId id="311" r:id="rId40"/>
    <p:sldId id="312" r:id="rId41"/>
    <p:sldId id="313" r:id="rId42"/>
    <p:sldId id="314" r:id="rId43"/>
    <p:sldId id="315" r:id="rId44"/>
    <p:sldId id="320" r:id="rId45"/>
    <p:sldId id="32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6B81834-2FE9-491A-B76D-31564D5D6735}">
          <p14:sldIdLst>
            <p14:sldId id="256"/>
            <p14:sldId id="260"/>
            <p14:sldId id="261"/>
            <p14:sldId id="258"/>
            <p14:sldId id="262"/>
            <p14:sldId id="263"/>
            <p14:sldId id="264"/>
          </p14:sldIdLst>
        </p14:section>
        <p14:section name="Tools" id="{F27306D0-5625-496E-9909-015D997DE7CE}">
          <p14:sldIdLst>
            <p14:sldId id="272"/>
            <p14:sldId id="275"/>
          </p14:sldIdLst>
        </p14:section>
        <p14:section name="Dataset" id="{B7EA4109-34AD-4F7C-B000-EEFEA359BB75}">
          <p14:sldIdLst>
            <p14:sldId id="323"/>
            <p14:sldId id="267"/>
            <p14:sldId id="268"/>
          </p14:sldIdLst>
        </p14:section>
        <p14:section name="EDA" id="{A38A17EF-4EA9-4807-80EE-F7D0BF446C30}">
          <p14:sldIdLst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324"/>
            <p14:sldId id="285"/>
            <p14:sldId id="286"/>
          </p14:sldIdLst>
        </p14:section>
        <p14:section name="Feature Engineering" id="{21EE774F-2AA6-4E68-975B-74F1A2110516}">
          <p14:sldIdLst>
            <p14:sldId id="289"/>
            <p14:sldId id="325"/>
            <p14:sldId id="292"/>
          </p14:sldIdLst>
        </p14:section>
        <p14:section name="Data Modeling" id="{312EA93A-FAC4-4019-8029-118C6C0D63BA}">
          <p14:sldIdLst>
            <p14:sldId id="301"/>
            <p14:sldId id="302"/>
            <p14:sldId id="303"/>
            <p14:sldId id="305"/>
            <p14:sldId id="308"/>
          </p14:sldIdLst>
        </p14:section>
        <p14:section name="Statistical Learning" id="{24BB1382-2125-4E8D-B0CC-6F3A1A7688D1}">
          <p14:sldIdLst>
            <p14:sldId id="309"/>
            <p14:sldId id="310"/>
            <p14:sldId id="319"/>
            <p14:sldId id="316"/>
            <p14:sldId id="317"/>
          </p14:sldIdLst>
        </p14:section>
        <p14:section name="Results" id="{DF4E9C2A-5C2C-4C70-BE00-4D679637BFD5}">
          <p14:sldIdLst>
            <p14:sldId id="326"/>
            <p14:sldId id="311"/>
            <p14:sldId id="312"/>
            <p14:sldId id="313"/>
            <p14:sldId id="314"/>
            <p14:sldId id="315"/>
          </p14:sldIdLst>
        </p14:section>
        <p14:section name="Future Scope" id="{36907BC9-FEE2-4145-AB3A-7FC565358E03}">
          <p14:sldIdLst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32234-193B-4819-9EB0-AF9FC374BE3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8A69CF-4ABA-45CD-9467-2E0B3758E36E}">
      <dgm:prSet custT="1"/>
      <dgm:spPr/>
      <dgm:t>
        <a:bodyPr/>
        <a:lstStyle/>
        <a:p>
          <a:pPr algn="ctr"/>
          <a:r>
            <a: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  <a:endParaRPr lang="en-IN" sz="1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D1A7A-F3B9-44A9-B636-1E7541948015}" type="parTrans" cxnId="{07F7690B-22BC-43BF-8CC7-3A16AF26C5C6}">
      <dgm:prSet/>
      <dgm:spPr/>
      <dgm:t>
        <a:bodyPr/>
        <a:lstStyle/>
        <a:p>
          <a:endParaRPr lang="en-IN"/>
        </a:p>
      </dgm:t>
    </dgm:pt>
    <dgm:pt modelId="{2D86729F-3483-466C-8175-4A5C6484CCCC}" type="sibTrans" cxnId="{07F7690B-22BC-43BF-8CC7-3A16AF26C5C6}">
      <dgm:prSet/>
      <dgm:spPr/>
      <dgm:t>
        <a:bodyPr/>
        <a:lstStyle/>
        <a:p>
          <a:endParaRPr lang="en-IN"/>
        </a:p>
      </dgm:t>
    </dgm:pt>
    <dgm:pt modelId="{8100CD9B-7E76-43FA-8B4D-2F1C119252B7}">
      <dgm:prSet custT="1"/>
      <dgm:spPr/>
      <dgm:t>
        <a:bodyPr/>
        <a:lstStyle/>
        <a:p>
          <a:pPr algn="l"/>
          <a:r>
            <a:rPr lang="en-IN" sz="1200" dirty="0">
              <a:latin typeface="+mn-lt"/>
              <a:ea typeface="Segoe UI Black" panose="020B0A02040204020203" pitchFamily="34" charset="0"/>
            </a:rPr>
            <a:t>Background</a:t>
          </a:r>
        </a:p>
      </dgm:t>
    </dgm:pt>
    <dgm:pt modelId="{700F5FD4-1F4E-46C4-88E0-B4A65DA01261}" type="parTrans" cxnId="{ED3C6A6C-1944-4D46-9713-1FAAF9404AB7}">
      <dgm:prSet/>
      <dgm:spPr/>
      <dgm:t>
        <a:bodyPr/>
        <a:lstStyle/>
        <a:p>
          <a:endParaRPr lang="en-IN"/>
        </a:p>
      </dgm:t>
    </dgm:pt>
    <dgm:pt modelId="{0CDA5B1E-C1EC-48D4-837E-A9124C51199A}" type="sibTrans" cxnId="{ED3C6A6C-1944-4D46-9713-1FAAF9404AB7}">
      <dgm:prSet/>
      <dgm:spPr/>
      <dgm:t>
        <a:bodyPr/>
        <a:lstStyle/>
        <a:p>
          <a:endParaRPr lang="en-IN"/>
        </a:p>
      </dgm:t>
    </dgm:pt>
    <dgm:pt modelId="{2C9F191F-6A5A-482B-8B75-D6C5E1392CFF}">
      <dgm:prSet custT="1"/>
      <dgm:spPr/>
      <dgm:t>
        <a:bodyPr/>
        <a:lstStyle/>
        <a:p>
          <a:pPr algn="l"/>
          <a:r>
            <a:rPr lang="en-IN" sz="1200" dirty="0">
              <a:latin typeface="+mn-lt"/>
              <a:ea typeface="Segoe UI Black" panose="020B0A02040204020203" pitchFamily="34" charset="0"/>
            </a:rPr>
            <a:t>Objective</a:t>
          </a:r>
        </a:p>
      </dgm:t>
    </dgm:pt>
    <dgm:pt modelId="{6B8EB171-6905-42DD-8FC5-0E1D3BDE35ED}" type="parTrans" cxnId="{E840E569-F6C8-4974-82B9-886E022BB94C}">
      <dgm:prSet/>
      <dgm:spPr/>
      <dgm:t>
        <a:bodyPr/>
        <a:lstStyle/>
        <a:p>
          <a:endParaRPr lang="en-IN"/>
        </a:p>
      </dgm:t>
    </dgm:pt>
    <dgm:pt modelId="{6D76D875-94D9-419A-BA24-138DEA3607C4}" type="sibTrans" cxnId="{E840E569-F6C8-4974-82B9-886E022BB94C}">
      <dgm:prSet/>
      <dgm:spPr/>
      <dgm:t>
        <a:bodyPr/>
        <a:lstStyle/>
        <a:p>
          <a:endParaRPr lang="en-IN"/>
        </a:p>
      </dgm:t>
    </dgm:pt>
    <dgm:pt modelId="{E5DDF456-DD3E-4F3A-8275-F486D8CCAA0F}">
      <dgm:prSet custT="1"/>
      <dgm:spPr/>
      <dgm:t>
        <a:bodyPr/>
        <a:lstStyle/>
        <a:p>
          <a:pPr algn="l"/>
          <a:r>
            <a:rPr lang="en-IN" sz="1200" dirty="0">
              <a:latin typeface="+mn-lt"/>
              <a:ea typeface="Segoe UI Black" panose="020B0A02040204020203" pitchFamily="34" charset="0"/>
            </a:rPr>
            <a:t>Motivation</a:t>
          </a:r>
        </a:p>
      </dgm:t>
    </dgm:pt>
    <dgm:pt modelId="{F42B42BB-08B9-4C87-859E-1147D61C89D3}" type="parTrans" cxnId="{86C5FAEF-BF9C-412F-A676-3C9924A14E72}">
      <dgm:prSet/>
      <dgm:spPr/>
      <dgm:t>
        <a:bodyPr/>
        <a:lstStyle/>
        <a:p>
          <a:endParaRPr lang="en-IN"/>
        </a:p>
      </dgm:t>
    </dgm:pt>
    <dgm:pt modelId="{634E494B-2DE5-47C5-82EF-DFBFC0EABA7E}" type="sibTrans" cxnId="{86C5FAEF-BF9C-412F-A676-3C9924A14E72}">
      <dgm:prSet/>
      <dgm:spPr/>
      <dgm:t>
        <a:bodyPr/>
        <a:lstStyle/>
        <a:p>
          <a:endParaRPr lang="en-IN"/>
        </a:p>
      </dgm:t>
    </dgm:pt>
    <dgm:pt modelId="{4A8572B6-C7A8-42C2-B618-BDDA915CD966}">
      <dgm:prSet custT="1"/>
      <dgm:spPr/>
      <dgm:t>
        <a:bodyPr/>
        <a:lstStyle/>
        <a:p>
          <a:pPr algn="ctr"/>
          <a:r>
            <a: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</a:t>
          </a:r>
          <a:endParaRPr lang="en-IN" sz="1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3891A6-3527-474A-927A-44F833506331}" type="parTrans" cxnId="{DEBC86DF-0E77-4DAE-A4D0-DD82CE39C78C}">
      <dgm:prSet/>
      <dgm:spPr/>
      <dgm:t>
        <a:bodyPr/>
        <a:lstStyle/>
        <a:p>
          <a:endParaRPr lang="en-IN"/>
        </a:p>
      </dgm:t>
    </dgm:pt>
    <dgm:pt modelId="{5291DD1B-95AE-454C-8025-6FBFCACC9336}" type="sibTrans" cxnId="{DEBC86DF-0E77-4DAE-A4D0-DD82CE39C78C}">
      <dgm:prSet/>
      <dgm:spPr/>
      <dgm:t>
        <a:bodyPr/>
        <a:lstStyle/>
        <a:p>
          <a:endParaRPr lang="en-IN"/>
        </a:p>
      </dgm:t>
    </dgm:pt>
    <dgm:pt modelId="{579C12F7-842C-478D-9A05-4E074B268DEE}">
      <dgm:prSet custT="1"/>
      <dgm:spPr/>
      <dgm:t>
        <a:bodyPr/>
        <a:lstStyle/>
        <a:p>
          <a:pPr algn="l"/>
          <a:r>
            <a:rPr lang="en-IN" sz="1200" dirty="0"/>
            <a:t>Collection</a:t>
          </a:r>
        </a:p>
      </dgm:t>
    </dgm:pt>
    <dgm:pt modelId="{90134BB4-5B5B-438A-B6EF-DB1D747C3CF3}" type="parTrans" cxnId="{9E4DEB4D-D6E1-41B5-B3F4-B09B445EF971}">
      <dgm:prSet/>
      <dgm:spPr/>
      <dgm:t>
        <a:bodyPr/>
        <a:lstStyle/>
        <a:p>
          <a:endParaRPr lang="en-IN"/>
        </a:p>
      </dgm:t>
    </dgm:pt>
    <dgm:pt modelId="{BA45934D-40CC-48ED-96CD-2F0E80B2AF4B}" type="sibTrans" cxnId="{9E4DEB4D-D6E1-41B5-B3F4-B09B445EF971}">
      <dgm:prSet/>
      <dgm:spPr/>
      <dgm:t>
        <a:bodyPr/>
        <a:lstStyle/>
        <a:p>
          <a:endParaRPr lang="en-IN"/>
        </a:p>
      </dgm:t>
    </dgm:pt>
    <dgm:pt modelId="{881EAC39-DB4C-4232-9C14-2A72EB3B4DEB}">
      <dgm:prSet custT="1"/>
      <dgm:spPr/>
      <dgm:t>
        <a:bodyPr/>
        <a:lstStyle/>
        <a:p>
          <a:pPr algn="l"/>
          <a:r>
            <a:rPr lang="en-IN" sz="1200" dirty="0"/>
            <a:t>Description</a:t>
          </a:r>
        </a:p>
      </dgm:t>
    </dgm:pt>
    <dgm:pt modelId="{54DA82A7-2C8A-47F4-8CC6-751A7B0628D8}" type="parTrans" cxnId="{22037378-BB9B-400F-91BA-2ED685444856}">
      <dgm:prSet/>
      <dgm:spPr/>
      <dgm:t>
        <a:bodyPr/>
        <a:lstStyle/>
        <a:p>
          <a:endParaRPr lang="en-IN"/>
        </a:p>
      </dgm:t>
    </dgm:pt>
    <dgm:pt modelId="{FD1DFE0C-74DB-4BD0-8984-26BACB7AC222}" type="sibTrans" cxnId="{22037378-BB9B-400F-91BA-2ED685444856}">
      <dgm:prSet/>
      <dgm:spPr/>
      <dgm:t>
        <a:bodyPr/>
        <a:lstStyle/>
        <a:p>
          <a:endParaRPr lang="en-IN"/>
        </a:p>
      </dgm:t>
    </dgm:pt>
    <dgm:pt modelId="{E55CD78F-B43D-49AA-BE55-75A544E34BB5}">
      <dgm:prSet custT="1"/>
      <dgm:spPr/>
      <dgm:t>
        <a:bodyPr/>
        <a:lstStyle/>
        <a:p>
          <a:pPr algn="l"/>
          <a:r>
            <a:rPr lang="en-IN" sz="1200" dirty="0"/>
            <a:t>Pre-procession</a:t>
          </a:r>
        </a:p>
      </dgm:t>
    </dgm:pt>
    <dgm:pt modelId="{EED1BC6D-0559-44D3-8FE8-84B20B6CEE86}" type="parTrans" cxnId="{5E2AC192-155E-40A5-97CA-C917DDFBBE11}">
      <dgm:prSet/>
      <dgm:spPr/>
      <dgm:t>
        <a:bodyPr/>
        <a:lstStyle/>
        <a:p>
          <a:endParaRPr lang="en-IN"/>
        </a:p>
      </dgm:t>
    </dgm:pt>
    <dgm:pt modelId="{27905FC1-9643-4FA2-96CD-3C00A9E2F81B}" type="sibTrans" cxnId="{5E2AC192-155E-40A5-97CA-C917DDFBBE11}">
      <dgm:prSet/>
      <dgm:spPr/>
      <dgm:t>
        <a:bodyPr/>
        <a:lstStyle/>
        <a:p>
          <a:endParaRPr lang="en-IN"/>
        </a:p>
      </dgm:t>
    </dgm:pt>
    <dgm:pt modelId="{9CE8BF35-6233-4136-8E51-0DF961C5B97A}">
      <dgm:prSet custT="1"/>
      <dgm:spPr/>
      <dgm:t>
        <a:bodyPr/>
        <a:lstStyle/>
        <a:p>
          <a:pPr algn="l"/>
          <a:r>
            <a:rPr lang="en-IN" sz="1200" dirty="0"/>
            <a:t>Exploratory Data Analysis</a:t>
          </a:r>
        </a:p>
      </dgm:t>
    </dgm:pt>
    <dgm:pt modelId="{B917C115-407D-4F4C-A4B6-8BA1F68B3224}" type="parTrans" cxnId="{D24A4444-D748-4C60-860F-65C9BB75AC7C}">
      <dgm:prSet/>
      <dgm:spPr/>
      <dgm:t>
        <a:bodyPr/>
        <a:lstStyle/>
        <a:p>
          <a:endParaRPr lang="en-IN"/>
        </a:p>
      </dgm:t>
    </dgm:pt>
    <dgm:pt modelId="{7CDF1013-D335-432B-A34A-6B18BD7B1378}" type="sibTrans" cxnId="{D24A4444-D748-4C60-860F-65C9BB75AC7C}">
      <dgm:prSet/>
      <dgm:spPr/>
      <dgm:t>
        <a:bodyPr/>
        <a:lstStyle/>
        <a:p>
          <a:endParaRPr lang="en-IN"/>
        </a:p>
      </dgm:t>
    </dgm:pt>
    <dgm:pt modelId="{C217ECE6-C8CE-4086-9A3A-D5DA2A6E646B}">
      <dgm:prSet custT="1"/>
      <dgm:spPr/>
      <dgm:t>
        <a:bodyPr/>
        <a:lstStyle/>
        <a:p>
          <a:pPr algn="ctr"/>
          <a:r>
            <a: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Feature Engineering</a:t>
          </a:r>
        </a:p>
      </dgm:t>
    </dgm:pt>
    <dgm:pt modelId="{A6FF05C8-CE19-43ED-9E75-89A0C7C9938D}" type="parTrans" cxnId="{76A60595-9F80-41C5-B359-2A2F45816603}">
      <dgm:prSet/>
      <dgm:spPr/>
      <dgm:t>
        <a:bodyPr/>
        <a:lstStyle/>
        <a:p>
          <a:endParaRPr lang="en-IN"/>
        </a:p>
      </dgm:t>
    </dgm:pt>
    <dgm:pt modelId="{F4DFEFBE-DEF5-4CA4-BC2D-6469EEAA4A5E}" type="sibTrans" cxnId="{76A60595-9F80-41C5-B359-2A2F45816603}">
      <dgm:prSet/>
      <dgm:spPr/>
      <dgm:t>
        <a:bodyPr/>
        <a:lstStyle/>
        <a:p>
          <a:endParaRPr lang="en-IN"/>
        </a:p>
      </dgm:t>
    </dgm:pt>
    <dgm:pt modelId="{4D7CC071-F418-48E9-99AC-5AA1E5D00DF7}">
      <dgm:prSet custT="1"/>
      <dgm:spPr/>
      <dgm:t>
        <a:bodyPr/>
        <a:lstStyle/>
        <a:p>
          <a:pPr algn="l"/>
          <a:r>
            <a:rPr lang="en-IN" sz="1200" dirty="0"/>
            <a:t>Data Conversion</a:t>
          </a:r>
        </a:p>
      </dgm:t>
    </dgm:pt>
    <dgm:pt modelId="{4E022017-D46D-4A67-A3DA-8F859AB90AF6}" type="parTrans" cxnId="{E4AE1946-A7B9-4690-8A04-8ED91514DB50}">
      <dgm:prSet/>
      <dgm:spPr/>
      <dgm:t>
        <a:bodyPr/>
        <a:lstStyle/>
        <a:p>
          <a:endParaRPr lang="en-IN"/>
        </a:p>
      </dgm:t>
    </dgm:pt>
    <dgm:pt modelId="{A302DE1B-C3EA-4196-B289-481551819378}" type="sibTrans" cxnId="{E4AE1946-A7B9-4690-8A04-8ED91514DB50}">
      <dgm:prSet/>
      <dgm:spPr/>
      <dgm:t>
        <a:bodyPr/>
        <a:lstStyle/>
        <a:p>
          <a:endParaRPr lang="en-IN"/>
        </a:p>
      </dgm:t>
    </dgm:pt>
    <dgm:pt modelId="{D2A3F3CF-44E2-46FD-A9C3-424AE5903C7E}">
      <dgm:prSet custT="1"/>
      <dgm:spPr/>
      <dgm:t>
        <a:bodyPr/>
        <a:lstStyle/>
        <a:p>
          <a:pPr algn="l"/>
          <a:r>
            <a:rPr lang="en-IN" sz="1200"/>
            <a:t>Discretization</a:t>
          </a:r>
        </a:p>
      </dgm:t>
    </dgm:pt>
    <dgm:pt modelId="{EF8F1F99-7BE0-401E-9AA7-97FE0A4F9029}" type="parTrans" cxnId="{7F27E893-87F2-414B-9274-88B95A2B5570}">
      <dgm:prSet/>
      <dgm:spPr/>
      <dgm:t>
        <a:bodyPr/>
        <a:lstStyle/>
        <a:p>
          <a:endParaRPr lang="en-IN"/>
        </a:p>
      </dgm:t>
    </dgm:pt>
    <dgm:pt modelId="{B9DA78B4-76D8-4D3E-81EB-F546EACAD7CF}" type="sibTrans" cxnId="{7F27E893-87F2-414B-9274-88B95A2B5570}">
      <dgm:prSet/>
      <dgm:spPr/>
      <dgm:t>
        <a:bodyPr/>
        <a:lstStyle/>
        <a:p>
          <a:endParaRPr lang="en-IN"/>
        </a:p>
      </dgm:t>
    </dgm:pt>
    <dgm:pt modelId="{25A9929C-07E2-4814-8554-B309CC546D50}">
      <dgm:prSet custT="1"/>
      <dgm:spPr/>
      <dgm:t>
        <a:bodyPr/>
        <a:lstStyle/>
        <a:p>
          <a:pPr algn="l"/>
          <a:r>
            <a:rPr lang="en-IN" sz="1200" dirty="0" err="1"/>
            <a:t>Polychotomization</a:t>
          </a:r>
          <a:endParaRPr lang="en-IN" sz="1200" dirty="0"/>
        </a:p>
      </dgm:t>
    </dgm:pt>
    <dgm:pt modelId="{E12F3FED-CC75-4F11-94A8-23ECA3D7711A}" type="parTrans" cxnId="{F3BD6C52-0E79-47B3-93AB-4B209916FC09}">
      <dgm:prSet/>
      <dgm:spPr/>
      <dgm:t>
        <a:bodyPr/>
        <a:lstStyle/>
        <a:p>
          <a:endParaRPr lang="en-IN"/>
        </a:p>
      </dgm:t>
    </dgm:pt>
    <dgm:pt modelId="{C5501F4C-A7E4-476A-A1CE-51252F0D1111}" type="sibTrans" cxnId="{F3BD6C52-0E79-47B3-93AB-4B209916FC09}">
      <dgm:prSet/>
      <dgm:spPr/>
      <dgm:t>
        <a:bodyPr/>
        <a:lstStyle/>
        <a:p>
          <a:endParaRPr lang="en-IN"/>
        </a:p>
      </dgm:t>
    </dgm:pt>
    <dgm:pt modelId="{6E4238E7-4FC4-4BF9-A9AC-269C95971476}">
      <dgm:prSet custT="1"/>
      <dgm:spPr/>
      <dgm:t>
        <a:bodyPr/>
        <a:lstStyle/>
        <a:p>
          <a:pPr algn="l"/>
          <a:r>
            <a:rPr lang="en-IN" sz="1200" dirty="0"/>
            <a:t>Response/Target Transformation</a:t>
          </a:r>
        </a:p>
      </dgm:t>
    </dgm:pt>
    <dgm:pt modelId="{C02C3260-01BD-4AD7-8D4F-FF9AD2FE20EA}" type="parTrans" cxnId="{783F6265-6709-4C03-98C9-4C9E587F12CF}">
      <dgm:prSet/>
      <dgm:spPr/>
      <dgm:t>
        <a:bodyPr/>
        <a:lstStyle/>
        <a:p>
          <a:endParaRPr lang="en-IN"/>
        </a:p>
      </dgm:t>
    </dgm:pt>
    <dgm:pt modelId="{C747916E-468A-4A51-8CC3-9B425EAD918D}" type="sibTrans" cxnId="{783F6265-6709-4C03-98C9-4C9E587F12CF}">
      <dgm:prSet/>
      <dgm:spPr/>
      <dgm:t>
        <a:bodyPr/>
        <a:lstStyle/>
        <a:p>
          <a:endParaRPr lang="en-IN"/>
        </a:p>
      </dgm:t>
    </dgm:pt>
    <dgm:pt modelId="{1A32E3E9-2F4C-4548-8EFF-1D554B5C847A}">
      <dgm:prSet/>
      <dgm:spPr/>
      <dgm:t>
        <a:bodyPr/>
        <a:lstStyle/>
        <a:p>
          <a:pPr algn="ctr"/>
          <a:r>
            <a:rPr lang="en-IN" sz="17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Modeling</a:t>
          </a:r>
          <a:endParaRPr lang="en-IN" sz="17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103B5A3-F409-465A-8140-3D1A4E4F32ED}" type="parTrans" cxnId="{97CA3547-39DE-4574-8531-85D1E59204F2}">
      <dgm:prSet/>
      <dgm:spPr/>
      <dgm:t>
        <a:bodyPr/>
        <a:lstStyle/>
        <a:p>
          <a:endParaRPr lang="en-IN"/>
        </a:p>
      </dgm:t>
    </dgm:pt>
    <dgm:pt modelId="{DED3ED28-2ED2-4CBB-9F71-B870F1D1FC2A}" type="sibTrans" cxnId="{97CA3547-39DE-4574-8531-85D1E59204F2}">
      <dgm:prSet/>
      <dgm:spPr/>
      <dgm:t>
        <a:bodyPr/>
        <a:lstStyle/>
        <a:p>
          <a:endParaRPr lang="en-IN"/>
        </a:p>
      </dgm:t>
    </dgm:pt>
    <dgm:pt modelId="{DA56BE6C-88CA-4882-B283-7C6D2425C507}">
      <dgm:prSet custT="1"/>
      <dgm:spPr/>
      <dgm:t>
        <a:bodyPr/>
        <a:lstStyle/>
        <a:p>
          <a:pPr algn="l"/>
          <a:r>
            <a:rPr lang="en-IN" sz="1200" dirty="0"/>
            <a:t>Model Selection</a:t>
          </a:r>
        </a:p>
      </dgm:t>
    </dgm:pt>
    <dgm:pt modelId="{2A8B57E8-EBD8-4699-AA1A-3026982084FA}" type="parTrans" cxnId="{C756AB2A-D157-4BF4-BD25-F9E5AE141BC5}">
      <dgm:prSet/>
      <dgm:spPr/>
      <dgm:t>
        <a:bodyPr/>
        <a:lstStyle/>
        <a:p>
          <a:endParaRPr lang="en-IN"/>
        </a:p>
      </dgm:t>
    </dgm:pt>
    <dgm:pt modelId="{555F9C0B-7CCE-4944-A52B-5BD461407FE8}" type="sibTrans" cxnId="{C756AB2A-D157-4BF4-BD25-F9E5AE141BC5}">
      <dgm:prSet/>
      <dgm:spPr/>
      <dgm:t>
        <a:bodyPr/>
        <a:lstStyle/>
        <a:p>
          <a:endParaRPr lang="en-IN"/>
        </a:p>
      </dgm:t>
    </dgm:pt>
    <dgm:pt modelId="{FA12587D-C5D8-4A3B-A358-06B92F239F61}">
      <dgm:prSet custT="1"/>
      <dgm:spPr/>
      <dgm:t>
        <a:bodyPr/>
        <a:lstStyle/>
        <a:p>
          <a:pPr algn="l"/>
          <a:r>
            <a:rPr lang="en-IN" sz="1200" dirty="0"/>
            <a:t>Model Development</a:t>
          </a:r>
        </a:p>
      </dgm:t>
    </dgm:pt>
    <dgm:pt modelId="{8B193090-CCBC-4411-8FFD-39F8146A88E8}" type="parTrans" cxnId="{B994784F-5EF8-423A-AA9F-248A224D019C}">
      <dgm:prSet/>
      <dgm:spPr/>
      <dgm:t>
        <a:bodyPr/>
        <a:lstStyle/>
        <a:p>
          <a:endParaRPr lang="en-IN"/>
        </a:p>
      </dgm:t>
    </dgm:pt>
    <dgm:pt modelId="{44378A32-6345-46F0-ADEE-B29A139A368A}" type="sibTrans" cxnId="{B994784F-5EF8-423A-AA9F-248A224D019C}">
      <dgm:prSet/>
      <dgm:spPr/>
      <dgm:t>
        <a:bodyPr/>
        <a:lstStyle/>
        <a:p>
          <a:endParaRPr lang="en-IN"/>
        </a:p>
      </dgm:t>
    </dgm:pt>
    <dgm:pt modelId="{C0484B41-2B5B-4E8C-89AB-08478A7E031E}">
      <dgm:prSet custT="1"/>
      <dgm:spPr/>
      <dgm:t>
        <a:bodyPr/>
        <a:lstStyle/>
        <a:p>
          <a:pPr algn="l"/>
          <a:r>
            <a:rPr lang="en-IN" sz="1200" dirty="0"/>
            <a:t>Model Evaluation</a:t>
          </a:r>
        </a:p>
      </dgm:t>
    </dgm:pt>
    <dgm:pt modelId="{E148CC74-26F6-4EFB-BE55-86D616783AF6}" type="parTrans" cxnId="{83C190B3-2ED9-4D7F-BB14-AF4E82115CEC}">
      <dgm:prSet/>
      <dgm:spPr/>
      <dgm:t>
        <a:bodyPr/>
        <a:lstStyle/>
        <a:p>
          <a:endParaRPr lang="en-IN"/>
        </a:p>
      </dgm:t>
    </dgm:pt>
    <dgm:pt modelId="{3309B8E5-ACD3-43CE-8FC0-CEB225BE1E54}" type="sibTrans" cxnId="{83C190B3-2ED9-4D7F-BB14-AF4E82115CEC}">
      <dgm:prSet/>
      <dgm:spPr/>
      <dgm:t>
        <a:bodyPr/>
        <a:lstStyle/>
        <a:p>
          <a:endParaRPr lang="en-IN"/>
        </a:p>
      </dgm:t>
    </dgm:pt>
    <dgm:pt modelId="{D8A8414D-45BE-4E47-8837-4D9A9917DEB3}">
      <dgm:prSet custT="1"/>
      <dgm:spPr/>
      <dgm:t>
        <a:bodyPr/>
        <a:lstStyle/>
        <a:p>
          <a:pPr algn="l"/>
          <a:r>
            <a:rPr lang="en-IN" sz="1200" dirty="0"/>
            <a:t>Model Optimization</a:t>
          </a:r>
        </a:p>
      </dgm:t>
    </dgm:pt>
    <dgm:pt modelId="{DAF4F6AF-1CB5-4952-B62A-37D23F41495E}" type="parTrans" cxnId="{32CE379B-792C-422F-9294-3C76F020959C}">
      <dgm:prSet/>
      <dgm:spPr/>
      <dgm:t>
        <a:bodyPr/>
        <a:lstStyle/>
        <a:p>
          <a:endParaRPr lang="en-IN"/>
        </a:p>
      </dgm:t>
    </dgm:pt>
    <dgm:pt modelId="{8A0931D7-8E2F-4B43-B743-C9ACF70A4D14}" type="sibTrans" cxnId="{32CE379B-792C-422F-9294-3C76F020959C}">
      <dgm:prSet/>
      <dgm:spPr/>
      <dgm:t>
        <a:bodyPr/>
        <a:lstStyle/>
        <a:p>
          <a:endParaRPr lang="en-IN"/>
        </a:p>
      </dgm:t>
    </dgm:pt>
    <dgm:pt modelId="{D90C5645-EF68-4C01-B83A-A3C72E656F2A}">
      <dgm:prSet custT="1"/>
      <dgm:spPr/>
      <dgm:t>
        <a:bodyPr/>
        <a:lstStyle/>
        <a:p>
          <a:pPr algn="ctr"/>
          <a:r>
            <a: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Statistical Learning</a:t>
          </a:r>
        </a:p>
      </dgm:t>
    </dgm:pt>
    <dgm:pt modelId="{D5E4BB6F-406C-4BA7-A9C7-D640B07A3881}" type="parTrans" cxnId="{51F31B42-4582-4724-BA96-5BE72988FAF8}">
      <dgm:prSet/>
      <dgm:spPr/>
      <dgm:t>
        <a:bodyPr/>
        <a:lstStyle/>
        <a:p>
          <a:endParaRPr lang="en-IN"/>
        </a:p>
      </dgm:t>
    </dgm:pt>
    <dgm:pt modelId="{C1E3BB00-F2DD-4227-A8E7-DA2FCD6BC250}" type="sibTrans" cxnId="{51F31B42-4582-4724-BA96-5BE72988FAF8}">
      <dgm:prSet/>
      <dgm:spPr/>
      <dgm:t>
        <a:bodyPr/>
        <a:lstStyle/>
        <a:p>
          <a:endParaRPr lang="en-IN"/>
        </a:p>
      </dgm:t>
    </dgm:pt>
    <dgm:pt modelId="{B28C1172-69C0-4014-B993-0EB019B7BDEC}">
      <dgm:prSet custT="1"/>
      <dgm:spPr/>
      <dgm:t>
        <a:bodyPr/>
        <a:lstStyle/>
        <a:p>
          <a:pPr algn="l"/>
          <a:r>
            <a:rPr lang="en-IN" sz="1200" dirty="0"/>
            <a:t>Residual Analysis</a:t>
          </a:r>
        </a:p>
      </dgm:t>
    </dgm:pt>
    <dgm:pt modelId="{FA24397D-ECF0-4633-B830-F9F72847AA9C}" type="parTrans" cxnId="{AD57DA9B-81F0-4C1D-8B03-D3979FC2F8FE}">
      <dgm:prSet/>
      <dgm:spPr/>
      <dgm:t>
        <a:bodyPr/>
        <a:lstStyle/>
        <a:p>
          <a:endParaRPr lang="en-IN"/>
        </a:p>
      </dgm:t>
    </dgm:pt>
    <dgm:pt modelId="{3318EBF0-7035-4633-ABF7-4DE897F81CB8}" type="sibTrans" cxnId="{AD57DA9B-81F0-4C1D-8B03-D3979FC2F8FE}">
      <dgm:prSet/>
      <dgm:spPr/>
      <dgm:t>
        <a:bodyPr/>
        <a:lstStyle/>
        <a:p>
          <a:endParaRPr lang="en-IN"/>
        </a:p>
      </dgm:t>
    </dgm:pt>
    <dgm:pt modelId="{1F5E5DE3-C8A5-486E-8120-ABAA1100842C}">
      <dgm:prSet custT="1"/>
      <dgm:spPr/>
      <dgm:t>
        <a:bodyPr/>
        <a:lstStyle/>
        <a:p>
          <a:r>
            <a:rPr lang="en-IN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Results</a:t>
          </a:r>
        </a:p>
        <a:p>
          <a:endParaRPr lang="en-IN" sz="17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7AFB66-81FB-4F3E-B930-D941A6E2BBDE}" type="parTrans" cxnId="{16E001F6-7D88-48F5-A25F-F473D4EB2879}">
      <dgm:prSet/>
      <dgm:spPr/>
      <dgm:t>
        <a:bodyPr/>
        <a:lstStyle/>
        <a:p>
          <a:endParaRPr lang="en-IN"/>
        </a:p>
      </dgm:t>
    </dgm:pt>
    <dgm:pt modelId="{CCDF4657-1FFD-4BCB-94F7-168EEB3D55A0}" type="sibTrans" cxnId="{16E001F6-7D88-48F5-A25F-F473D4EB2879}">
      <dgm:prSet/>
      <dgm:spPr/>
      <dgm:t>
        <a:bodyPr/>
        <a:lstStyle/>
        <a:p>
          <a:endParaRPr lang="en-IN"/>
        </a:p>
      </dgm:t>
    </dgm:pt>
    <dgm:pt modelId="{F6DA1FF6-71F2-423E-850E-72B331C1ED4B}">
      <dgm:prSet custT="1"/>
      <dgm:spPr/>
      <dgm:t>
        <a:bodyPr/>
        <a:lstStyle/>
        <a:p>
          <a:r>
            <a: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Future Scope</a:t>
          </a:r>
          <a:endParaRPr lang="en-IN" sz="17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241084-EFB5-42C4-9659-BAD66CA3A0D2}" type="parTrans" cxnId="{243BD118-3CEA-4E26-B256-4FAEEBDF6708}">
      <dgm:prSet/>
      <dgm:spPr/>
      <dgm:t>
        <a:bodyPr/>
        <a:lstStyle/>
        <a:p>
          <a:endParaRPr lang="en-IN"/>
        </a:p>
      </dgm:t>
    </dgm:pt>
    <dgm:pt modelId="{5B0B9388-1BD8-415E-AB33-09DFA84BCABB}" type="sibTrans" cxnId="{243BD118-3CEA-4E26-B256-4FAEEBDF6708}">
      <dgm:prSet/>
      <dgm:spPr/>
      <dgm:t>
        <a:bodyPr/>
        <a:lstStyle/>
        <a:p>
          <a:endParaRPr lang="en-IN"/>
        </a:p>
      </dgm:t>
    </dgm:pt>
    <dgm:pt modelId="{4D4872CD-1946-4D15-AC18-B6CB14CBF265}">
      <dgm:prSet custT="1"/>
      <dgm:spPr/>
      <dgm:t>
        <a:bodyPr/>
        <a:lstStyle/>
        <a:p>
          <a:pPr algn="l"/>
          <a:r>
            <a:rPr lang="en-IN" sz="1200" dirty="0"/>
            <a:t>Statistical Analysis</a:t>
          </a:r>
        </a:p>
      </dgm:t>
    </dgm:pt>
    <dgm:pt modelId="{095E4A1C-BCC1-463B-9EB9-1DD655E00DE9}" type="parTrans" cxnId="{C521D976-45C8-4535-A47A-77142FA03457}">
      <dgm:prSet/>
      <dgm:spPr/>
      <dgm:t>
        <a:bodyPr/>
        <a:lstStyle/>
        <a:p>
          <a:endParaRPr lang="en-IN"/>
        </a:p>
      </dgm:t>
    </dgm:pt>
    <dgm:pt modelId="{ED79F9CD-5138-4786-8E9C-CD421408C7D6}" type="sibTrans" cxnId="{C521D976-45C8-4535-A47A-77142FA03457}">
      <dgm:prSet/>
      <dgm:spPr/>
      <dgm:t>
        <a:bodyPr/>
        <a:lstStyle/>
        <a:p>
          <a:endParaRPr lang="en-IN"/>
        </a:p>
      </dgm:t>
    </dgm:pt>
    <dgm:pt modelId="{AF91FAAA-DAF0-48A3-B7C2-12CEC5C3FAB3}">
      <dgm:prSet custT="1"/>
      <dgm:spPr/>
      <dgm:t>
        <a:bodyPr/>
        <a:lstStyle/>
        <a:p>
          <a:pPr algn="l"/>
          <a:r>
            <a:rPr lang="en-IN" sz="1200" dirty="0"/>
            <a:t>Feature Creation</a:t>
          </a:r>
        </a:p>
      </dgm:t>
    </dgm:pt>
    <dgm:pt modelId="{E52C7AFA-0E7C-4E33-9FA1-A9C830D03CEB}" type="parTrans" cxnId="{1F11F38C-737B-4CBB-A1E5-CB4D04EC3DDB}">
      <dgm:prSet/>
      <dgm:spPr/>
      <dgm:t>
        <a:bodyPr/>
        <a:lstStyle/>
        <a:p>
          <a:endParaRPr lang="en-IN"/>
        </a:p>
      </dgm:t>
    </dgm:pt>
    <dgm:pt modelId="{D17A6FF8-569E-46AF-A7C8-0AE6C356490D}" type="sibTrans" cxnId="{1F11F38C-737B-4CBB-A1E5-CB4D04EC3DDB}">
      <dgm:prSet/>
      <dgm:spPr/>
      <dgm:t>
        <a:bodyPr/>
        <a:lstStyle/>
        <a:p>
          <a:endParaRPr lang="en-IN"/>
        </a:p>
      </dgm:t>
    </dgm:pt>
    <dgm:pt modelId="{D5494A6F-EB1B-46E2-8385-43A8185DE641}">
      <dgm:prSet custT="1"/>
      <dgm:spPr/>
      <dgm:t>
        <a:bodyPr/>
        <a:lstStyle/>
        <a:p>
          <a:pPr algn="l"/>
          <a:r>
            <a:rPr lang="en-IN" sz="1200" dirty="0"/>
            <a:t>Model in Production</a:t>
          </a:r>
        </a:p>
      </dgm:t>
    </dgm:pt>
    <dgm:pt modelId="{6A55C815-49C0-47AB-B4E4-028E3715C7A5}" type="parTrans" cxnId="{2E07324D-3084-48D5-A667-B4092DC8D954}">
      <dgm:prSet/>
      <dgm:spPr/>
      <dgm:t>
        <a:bodyPr/>
        <a:lstStyle/>
        <a:p>
          <a:endParaRPr lang="en-IN"/>
        </a:p>
      </dgm:t>
    </dgm:pt>
    <dgm:pt modelId="{092EC85A-2A43-43B5-86E5-356A0439940F}" type="sibTrans" cxnId="{2E07324D-3084-48D5-A667-B4092DC8D954}">
      <dgm:prSet/>
      <dgm:spPr/>
      <dgm:t>
        <a:bodyPr/>
        <a:lstStyle/>
        <a:p>
          <a:endParaRPr lang="en-IN"/>
        </a:p>
      </dgm:t>
    </dgm:pt>
    <dgm:pt modelId="{11D13326-61EC-4D7C-BDE7-1E2CA42B19F8}">
      <dgm:prSet custT="1"/>
      <dgm:spPr/>
      <dgm:t>
        <a:bodyPr/>
        <a:lstStyle/>
        <a:p>
          <a:r>
            <a:rPr lang="en-IN" sz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Model Deployment</a:t>
          </a:r>
        </a:p>
      </dgm:t>
    </dgm:pt>
    <dgm:pt modelId="{1B2E7F2A-F47E-49B6-BED4-024EBBDB8D4D}" type="parTrans" cxnId="{FA20320F-5FF8-4EF3-98AD-C14210327936}">
      <dgm:prSet/>
      <dgm:spPr/>
      <dgm:t>
        <a:bodyPr/>
        <a:lstStyle/>
        <a:p>
          <a:endParaRPr lang="en-IN"/>
        </a:p>
      </dgm:t>
    </dgm:pt>
    <dgm:pt modelId="{2D15091F-5D1F-4276-AD30-CDF432295EDD}" type="sibTrans" cxnId="{FA20320F-5FF8-4EF3-98AD-C14210327936}">
      <dgm:prSet/>
      <dgm:spPr/>
      <dgm:t>
        <a:bodyPr/>
        <a:lstStyle/>
        <a:p>
          <a:endParaRPr lang="en-IN"/>
        </a:p>
      </dgm:t>
    </dgm:pt>
    <dgm:pt modelId="{BFE735CB-DEAA-4B44-BA31-AF1B5C41B16D}">
      <dgm:prSet custT="1"/>
      <dgm:spPr/>
      <dgm:t>
        <a:bodyPr/>
        <a:lstStyle/>
        <a:p>
          <a:endParaRPr lang="en-IN" sz="1200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9DF80D-FA6B-429D-A0DF-B722DB97B8E6}" type="parTrans" cxnId="{2888D632-7BC9-4823-AD82-9B9CDB887771}">
      <dgm:prSet/>
      <dgm:spPr/>
      <dgm:t>
        <a:bodyPr/>
        <a:lstStyle/>
        <a:p>
          <a:endParaRPr lang="en-IN"/>
        </a:p>
      </dgm:t>
    </dgm:pt>
    <dgm:pt modelId="{02FE5168-2C61-4B82-9E38-397E43C05CE1}" type="sibTrans" cxnId="{2888D632-7BC9-4823-AD82-9B9CDB887771}">
      <dgm:prSet/>
      <dgm:spPr/>
      <dgm:t>
        <a:bodyPr/>
        <a:lstStyle/>
        <a:p>
          <a:endParaRPr lang="en-IN"/>
        </a:p>
      </dgm:t>
    </dgm:pt>
    <dgm:pt modelId="{A1A4DB86-81EE-41E9-9211-5FDF7B2F3171}">
      <dgm:prSet custT="1"/>
      <dgm:spPr/>
      <dgm:t>
        <a:bodyPr/>
        <a:lstStyle/>
        <a:p>
          <a:pPr algn="l"/>
          <a:endParaRPr lang="en-IN" sz="1200" dirty="0"/>
        </a:p>
      </dgm:t>
    </dgm:pt>
    <dgm:pt modelId="{E604B969-4C13-4E02-99DE-805944CC81B6}" type="sibTrans" cxnId="{F1B5A0AE-EF15-4483-BDCF-43B410536E4D}">
      <dgm:prSet/>
      <dgm:spPr/>
      <dgm:t>
        <a:bodyPr/>
        <a:lstStyle/>
        <a:p>
          <a:endParaRPr lang="en-IN"/>
        </a:p>
      </dgm:t>
    </dgm:pt>
    <dgm:pt modelId="{54BDAE86-546C-4CEC-8770-C1DA28EA6664}" type="parTrans" cxnId="{F1B5A0AE-EF15-4483-BDCF-43B410536E4D}">
      <dgm:prSet/>
      <dgm:spPr/>
      <dgm:t>
        <a:bodyPr/>
        <a:lstStyle/>
        <a:p>
          <a:endParaRPr lang="en-IN"/>
        </a:p>
      </dgm:t>
    </dgm:pt>
    <dgm:pt modelId="{E7B4E07D-4323-44F9-A5FF-88C6D4DDD5B1}" type="pres">
      <dgm:prSet presAssocID="{D4F32234-193B-4819-9EB0-AF9FC374BE3E}" presName="CompostProcess" presStyleCnt="0">
        <dgm:presLayoutVars>
          <dgm:dir/>
          <dgm:resizeHandles val="exact"/>
        </dgm:presLayoutVars>
      </dgm:prSet>
      <dgm:spPr/>
    </dgm:pt>
    <dgm:pt modelId="{D73B6559-5285-478C-A946-BF913AA3151F}" type="pres">
      <dgm:prSet presAssocID="{D4F32234-193B-4819-9EB0-AF9FC374BE3E}" presName="arrow" presStyleLbl="bgShp" presStyleIdx="0" presStyleCnt="1"/>
      <dgm:spPr/>
    </dgm:pt>
    <dgm:pt modelId="{B0D1FE25-B5FC-4E33-90FF-020466A7F29A}" type="pres">
      <dgm:prSet presAssocID="{D4F32234-193B-4819-9EB0-AF9FC374BE3E}" presName="linearProcess" presStyleCnt="0"/>
      <dgm:spPr/>
    </dgm:pt>
    <dgm:pt modelId="{4D5AFFAC-CE35-4902-8C01-A034930E89DF}" type="pres">
      <dgm:prSet presAssocID="{7A8A69CF-4ABA-45CD-9467-2E0B3758E36E}" presName="textNode" presStyleLbl="node1" presStyleIdx="0" presStyleCnt="7" custScaleX="82563">
        <dgm:presLayoutVars>
          <dgm:bulletEnabled val="1"/>
        </dgm:presLayoutVars>
      </dgm:prSet>
      <dgm:spPr/>
    </dgm:pt>
    <dgm:pt modelId="{31358404-A419-4498-A39D-EAC014852CA2}" type="pres">
      <dgm:prSet presAssocID="{2D86729F-3483-466C-8175-4A5C6484CCCC}" presName="sibTrans" presStyleCnt="0"/>
      <dgm:spPr/>
    </dgm:pt>
    <dgm:pt modelId="{CB5F510B-A7D2-4233-9CA3-A29B6B63F8FD}" type="pres">
      <dgm:prSet presAssocID="{4A8572B6-C7A8-42C2-B618-BDDA915CD966}" presName="textNode" presStyleLbl="node1" presStyleIdx="1" presStyleCnt="7" custScaleX="89986">
        <dgm:presLayoutVars>
          <dgm:bulletEnabled val="1"/>
        </dgm:presLayoutVars>
      </dgm:prSet>
      <dgm:spPr/>
    </dgm:pt>
    <dgm:pt modelId="{927DA6CC-C7F1-4D46-8A8B-75D0284C24C7}" type="pres">
      <dgm:prSet presAssocID="{5291DD1B-95AE-454C-8025-6FBFCACC9336}" presName="sibTrans" presStyleCnt="0"/>
      <dgm:spPr/>
    </dgm:pt>
    <dgm:pt modelId="{5354CB72-44C9-47AD-A553-426674EAFAEE}" type="pres">
      <dgm:prSet presAssocID="{C217ECE6-C8CE-4086-9A3A-D5DA2A6E646B}" presName="textNode" presStyleLbl="node1" presStyleIdx="2" presStyleCnt="7">
        <dgm:presLayoutVars>
          <dgm:bulletEnabled val="1"/>
        </dgm:presLayoutVars>
      </dgm:prSet>
      <dgm:spPr/>
    </dgm:pt>
    <dgm:pt modelId="{139FE777-4F1D-4350-B9AC-6557D464E0DF}" type="pres">
      <dgm:prSet presAssocID="{F4DFEFBE-DEF5-4CA4-BC2D-6469EEAA4A5E}" presName="sibTrans" presStyleCnt="0"/>
      <dgm:spPr/>
    </dgm:pt>
    <dgm:pt modelId="{58BAA8F7-331B-45F6-97D1-B1426BA6A02D}" type="pres">
      <dgm:prSet presAssocID="{1A32E3E9-2F4C-4548-8EFF-1D554B5C847A}" presName="textNode" presStyleLbl="node1" presStyleIdx="3" presStyleCnt="7" custScaleX="93459">
        <dgm:presLayoutVars>
          <dgm:bulletEnabled val="1"/>
        </dgm:presLayoutVars>
      </dgm:prSet>
      <dgm:spPr/>
    </dgm:pt>
    <dgm:pt modelId="{D3862E3D-1DB8-449A-A0BF-D49E30017933}" type="pres">
      <dgm:prSet presAssocID="{DED3ED28-2ED2-4CBB-9F71-B870F1D1FC2A}" presName="sibTrans" presStyleCnt="0"/>
      <dgm:spPr/>
    </dgm:pt>
    <dgm:pt modelId="{57450453-3849-4D54-B29E-608EBB53E3FD}" type="pres">
      <dgm:prSet presAssocID="{D90C5645-EF68-4C01-B83A-A3C72E656F2A}" presName="textNode" presStyleLbl="node1" presStyleIdx="4" presStyleCnt="7" custScaleX="86020">
        <dgm:presLayoutVars>
          <dgm:bulletEnabled val="1"/>
        </dgm:presLayoutVars>
      </dgm:prSet>
      <dgm:spPr/>
    </dgm:pt>
    <dgm:pt modelId="{89A47211-C70A-4045-9BDD-60C1FC90F887}" type="pres">
      <dgm:prSet presAssocID="{C1E3BB00-F2DD-4227-A8E7-DA2FCD6BC250}" presName="sibTrans" presStyleCnt="0"/>
      <dgm:spPr/>
    </dgm:pt>
    <dgm:pt modelId="{050D7B28-6DDA-4903-8AA9-D52517F19AC7}" type="pres">
      <dgm:prSet presAssocID="{1F5E5DE3-C8A5-486E-8120-ABAA1100842C}" presName="textNode" presStyleLbl="node1" presStyleIdx="5" presStyleCnt="7" custScaleX="59270">
        <dgm:presLayoutVars>
          <dgm:bulletEnabled val="1"/>
        </dgm:presLayoutVars>
      </dgm:prSet>
      <dgm:spPr/>
    </dgm:pt>
    <dgm:pt modelId="{B929267D-6603-41CA-8186-BE2A65D180A4}" type="pres">
      <dgm:prSet presAssocID="{CCDF4657-1FFD-4BCB-94F7-168EEB3D55A0}" presName="sibTrans" presStyleCnt="0"/>
      <dgm:spPr/>
    </dgm:pt>
    <dgm:pt modelId="{1E1AF3C8-86D7-4F2F-A44C-43B512FA9CF8}" type="pres">
      <dgm:prSet presAssocID="{F6DA1FF6-71F2-423E-850E-72B331C1ED4B}" presName="textNode" presStyleLbl="node1" presStyleIdx="6" presStyleCnt="7" custScaleX="79694">
        <dgm:presLayoutVars>
          <dgm:bulletEnabled val="1"/>
        </dgm:presLayoutVars>
      </dgm:prSet>
      <dgm:spPr/>
    </dgm:pt>
  </dgm:ptLst>
  <dgm:cxnLst>
    <dgm:cxn modelId="{50A1EA04-4A6C-448B-ACBE-AF4EDA5DE238}" type="presOf" srcId="{25A9929C-07E2-4814-8554-B309CC546D50}" destId="{5354CB72-44C9-47AD-A553-426674EAFAEE}" srcOrd="0" destOrd="3" presId="urn:microsoft.com/office/officeart/2005/8/layout/hProcess9"/>
    <dgm:cxn modelId="{423DC607-975B-4BC4-9E5A-508148FD2FC2}" type="presOf" srcId="{8100CD9B-7E76-43FA-8B4D-2F1C119252B7}" destId="{4D5AFFAC-CE35-4902-8C01-A034930E89DF}" srcOrd="0" destOrd="1" presId="urn:microsoft.com/office/officeart/2005/8/layout/hProcess9"/>
    <dgm:cxn modelId="{07F7690B-22BC-43BF-8CC7-3A16AF26C5C6}" srcId="{D4F32234-193B-4819-9EB0-AF9FC374BE3E}" destId="{7A8A69CF-4ABA-45CD-9467-2E0B3758E36E}" srcOrd="0" destOrd="0" parTransId="{5AED1A7A-F3B9-44A9-B636-1E7541948015}" sibTransId="{2D86729F-3483-466C-8175-4A5C6484CCCC}"/>
    <dgm:cxn modelId="{75FE660D-ABB2-4FCA-BE84-65500872D770}" type="presOf" srcId="{FA12587D-C5D8-4A3B-A358-06B92F239F61}" destId="{58BAA8F7-331B-45F6-97D1-B1426BA6A02D}" srcOrd="0" destOrd="2" presId="urn:microsoft.com/office/officeart/2005/8/layout/hProcess9"/>
    <dgm:cxn modelId="{FA20320F-5FF8-4EF3-98AD-C14210327936}" srcId="{F6DA1FF6-71F2-423E-850E-72B331C1ED4B}" destId="{11D13326-61EC-4D7C-BDE7-1E2CA42B19F8}" srcOrd="0" destOrd="0" parTransId="{1B2E7F2A-F47E-49B6-BED4-024EBBDB8D4D}" sibTransId="{2D15091F-5D1F-4276-AD30-CDF432295EDD}"/>
    <dgm:cxn modelId="{243BD118-3CEA-4E26-B256-4FAEEBDF6708}" srcId="{D4F32234-193B-4819-9EB0-AF9FC374BE3E}" destId="{F6DA1FF6-71F2-423E-850E-72B331C1ED4B}" srcOrd="6" destOrd="0" parTransId="{AA241084-EFB5-42C4-9659-BAD66CA3A0D2}" sibTransId="{5B0B9388-1BD8-415E-AB33-09DFA84BCABB}"/>
    <dgm:cxn modelId="{776EB221-F0E6-4A7E-8B53-79736D2B443A}" type="presOf" srcId="{881EAC39-DB4C-4232-9C14-2A72EB3B4DEB}" destId="{CB5F510B-A7D2-4233-9CA3-A29B6B63F8FD}" srcOrd="0" destOrd="2" presId="urn:microsoft.com/office/officeart/2005/8/layout/hProcess9"/>
    <dgm:cxn modelId="{657C2624-3505-4EAE-932D-16215AA82C9E}" type="presOf" srcId="{D5494A6F-EB1B-46E2-8385-43A8185DE641}" destId="{58BAA8F7-331B-45F6-97D1-B1426BA6A02D}" srcOrd="0" destOrd="5" presId="urn:microsoft.com/office/officeart/2005/8/layout/hProcess9"/>
    <dgm:cxn modelId="{67DE8429-CE78-4AD9-A914-F3C1D6C67F55}" type="presOf" srcId="{1A32E3E9-2F4C-4548-8EFF-1D554B5C847A}" destId="{58BAA8F7-331B-45F6-97D1-B1426BA6A02D}" srcOrd="0" destOrd="0" presId="urn:microsoft.com/office/officeart/2005/8/layout/hProcess9"/>
    <dgm:cxn modelId="{C756AB2A-D157-4BF4-BD25-F9E5AE141BC5}" srcId="{1A32E3E9-2F4C-4548-8EFF-1D554B5C847A}" destId="{DA56BE6C-88CA-4882-B283-7C6D2425C507}" srcOrd="0" destOrd="0" parTransId="{2A8B57E8-EBD8-4699-AA1A-3026982084FA}" sibTransId="{555F9C0B-7CCE-4944-A52B-5BD461407FE8}"/>
    <dgm:cxn modelId="{C451892E-99B5-4C61-9CE7-125759FA3CC6}" type="presOf" srcId="{579C12F7-842C-478D-9A05-4E074B268DEE}" destId="{CB5F510B-A7D2-4233-9CA3-A29B6B63F8FD}" srcOrd="0" destOrd="1" presId="urn:microsoft.com/office/officeart/2005/8/layout/hProcess9"/>
    <dgm:cxn modelId="{9ED21532-3985-4B7F-BF44-5EC1D86A4A42}" type="presOf" srcId="{4D7CC071-F418-48E9-99AC-5AA1E5D00DF7}" destId="{5354CB72-44C9-47AD-A553-426674EAFAEE}" srcOrd="0" destOrd="1" presId="urn:microsoft.com/office/officeart/2005/8/layout/hProcess9"/>
    <dgm:cxn modelId="{2888D632-7BC9-4823-AD82-9B9CDB887771}" srcId="{F6DA1FF6-71F2-423E-850E-72B331C1ED4B}" destId="{BFE735CB-DEAA-4B44-BA31-AF1B5C41B16D}" srcOrd="1" destOrd="0" parTransId="{ED9DF80D-FA6B-429D-A0DF-B722DB97B8E6}" sibTransId="{02FE5168-2C61-4B82-9E38-397E43C05CE1}"/>
    <dgm:cxn modelId="{9B1D9D34-BC41-4C3E-BC82-F03077341203}" type="presOf" srcId="{4A8572B6-C7A8-42C2-B618-BDDA915CD966}" destId="{CB5F510B-A7D2-4233-9CA3-A29B6B63F8FD}" srcOrd="0" destOrd="0" presId="urn:microsoft.com/office/officeart/2005/8/layout/hProcess9"/>
    <dgm:cxn modelId="{51F31B42-4582-4724-BA96-5BE72988FAF8}" srcId="{D4F32234-193B-4819-9EB0-AF9FC374BE3E}" destId="{D90C5645-EF68-4C01-B83A-A3C72E656F2A}" srcOrd="4" destOrd="0" parTransId="{D5E4BB6F-406C-4BA7-A9C7-D640B07A3881}" sibTransId="{C1E3BB00-F2DD-4227-A8E7-DA2FCD6BC250}"/>
    <dgm:cxn modelId="{D24A4444-D748-4C60-860F-65C9BB75AC7C}" srcId="{4A8572B6-C7A8-42C2-B618-BDDA915CD966}" destId="{9CE8BF35-6233-4136-8E51-0DF961C5B97A}" srcOrd="3" destOrd="0" parTransId="{B917C115-407D-4F4C-A4B6-8BA1F68B3224}" sibTransId="{7CDF1013-D335-432B-A34A-6B18BD7B1378}"/>
    <dgm:cxn modelId="{D179F044-86D3-4C9E-B13B-6C513C3AB43A}" type="presOf" srcId="{9CE8BF35-6233-4136-8E51-0DF961C5B97A}" destId="{CB5F510B-A7D2-4233-9CA3-A29B6B63F8FD}" srcOrd="0" destOrd="4" presId="urn:microsoft.com/office/officeart/2005/8/layout/hProcess9"/>
    <dgm:cxn modelId="{783F6265-6709-4C03-98C9-4C9E587F12CF}" srcId="{C217ECE6-C8CE-4086-9A3A-D5DA2A6E646B}" destId="{6E4238E7-4FC4-4BF9-A9AC-269C95971476}" srcOrd="3" destOrd="0" parTransId="{C02C3260-01BD-4AD7-8D4F-FF9AD2FE20EA}" sibTransId="{C747916E-468A-4A51-8CC3-9B425EAD918D}"/>
    <dgm:cxn modelId="{E4AE1946-A7B9-4690-8A04-8ED91514DB50}" srcId="{C217ECE6-C8CE-4086-9A3A-D5DA2A6E646B}" destId="{4D7CC071-F418-48E9-99AC-5AA1E5D00DF7}" srcOrd="0" destOrd="0" parTransId="{4E022017-D46D-4A67-A3DA-8F859AB90AF6}" sibTransId="{A302DE1B-C3EA-4196-B289-481551819378}"/>
    <dgm:cxn modelId="{97CA3547-39DE-4574-8531-85D1E59204F2}" srcId="{D4F32234-193B-4819-9EB0-AF9FC374BE3E}" destId="{1A32E3E9-2F4C-4548-8EFF-1D554B5C847A}" srcOrd="3" destOrd="0" parTransId="{3103B5A3-F409-465A-8140-3D1A4E4F32ED}" sibTransId="{DED3ED28-2ED2-4CBB-9F71-B870F1D1FC2A}"/>
    <dgm:cxn modelId="{E840E569-F6C8-4974-82B9-886E022BB94C}" srcId="{7A8A69CF-4ABA-45CD-9467-2E0B3758E36E}" destId="{2C9F191F-6A5A-482B-8B75-D6C5E1392CFF}" srcOrd="1" destOrd="0" parTransId="{6B8EB171-6905-42DD-8FC5-0E1D3BDE35ED}" sibTransId="{6D76D875-94D9-419A-BA24-138DEA3607C4}"/>
    <dgm:cxn modelId="{D76C1A6A-B2FB-422D-B763-F6DE431413B4}" type="presOf" srcId="{11D13326-61EC-4D7C-BDE7-1E2CA42B19F8}" destId="{1E1AF3C8-86D7-4F2F-A44C-43B512FA9CF8}" srcOrd="0" destOrd="1" presId="urn:microsoft.com/office/officeart/2005/8/layout/hProcess9"/>
    <dgm:cxn modelId="{ED3C6A6C-1944-4D46-9713-1FAAF9404AB7}" srcId="{7A8A69CF-4ABA-45CD-9467-2E0B3758E36E}" destId="{8100CD9B-7E76-43FA-8B4D-2F1C119252B7}" srcOrd="0" destOrd="0" parTransId="{700F5FD4-1F4E-46C4-88E0-B4A65DA01261}" sibTransId="{0CDA5B1E-C1EC-48D4-837E-A9124C51199A}"/>
    <dgm:cxn modelId="{2E07324D-3084-48D5-A667-B4092DC8D954}" srcId="{1A32E3E9-2F4C-4548-8EFF-1D554B5C847A}" destId="{D5494A6F-EB1B-46E2-8385-43A8185DE641}" srcOrd="4" destOrd="0" parTransId="{6A55C815-49C0-47AB-B4E4-028E3715C7A5}" sibTransId="{092EC85A-2A43-43B5-86E5-356A0439940F}"/>
    <dgm:cxn modelId="{9E4DEB4D-D6E1-41B5-B3F4-B09B445EF971}" srcId="{4A8572B6-C7A8-42C2-B618-BDDA915CD966}" destId="{579C12F7-842C-478D-9A05-4E074B268DEE}" srcOrd="0" destOrd="0" parTransId="{90134BB4-5B5B-438A-B6EF-DB1D747C3CF3}" sibTransId="{BA45934D-40CC-48ED-96CD-2F0E80B2AF4B}"/>
    <dgm:cxn modelId="{A22D196F-E23E-43A9-BC1A-8D9970025B27}" type="presOf" srcId="{1F5E5DE3-C8A5-486E-8120-ABAA1100842C}" destId="{050D7B28-6DDA-4903-8AA9-D52517F19AC7}" srcOrd="0" destOrd="0" presId="urn:microsoft.com/office/officeart/2005/8/layout/hProcess9"/>
    <dgm:cxn modelId="{B994784F-5EF8-423A-AA9F-248A224D019C}" srcId="{1A32E3E9-2F4C-4548-8EFF-1D554B5C847A}" destId="{FA12587D-C5D8-4A3B-A358-06B92F239F61}" srcOrd="1" destOrd="0" parTransId="{8B193090-CCBC-4411-8FFD-39F8146A88E8}" sibTransId="{44378A32-6345-46F0-ADEE-B29A139A368A}"/>
    <dgm:cxn modelId="{62751C50-4153-4D2E-AC73-E87F9C85361E}" type="presOf" srcId="{B28C1172-69C0-4014-B993-0EB019B7BDEC}" destId="{57450453-3849-4D54-B29E-608EBB53E3FD}" srcOrd="0" destOrd="2" presId="urn:microsoft.com/office/officeart/2005/8/layout/hProcess9"/>
    <dgm:cxn modelId="{D5ABBB70-B7BA-46AC-98E3-A57A87B51647}" type="presOf" srcId="{C217ECE6-C8CE-4086-9A3A-D5DA2A6E646B}" destId="{5354CB72-44C9-47AD-A553-426674EAFAEE}" srcOrd="0" destOrd="0" presId="urn:microsoft.com/office/officeart/2005/8/layout/hProcess9"/>
    <dgm:cxn modelId="{91A7FF70-11FA-4A4C-AE94-D23C89C3EA31}" type="presOf" srcId="{C0484B41-2B5B-4E8C-89AB-08478A7E031E}" destId="{58BAA8F7-331B-45F6-97D1-B1426BA6A02D}" srcOrd="0" destOrd="3" presId="urn:microsoft.com/office/officeart/2005/8/layout/hProcess9"/>
    <dgm:cxn modelId="{F3BD6C52-0E79-47B3-93AB-4B209916FC09}" srcId="{C217ECE6-C8CE-4086-9A3A-D5DA2A6E646B}" destId="{25A9929C-07E2-4814-8554-B309CC546D50}" srcOrd="2" destOrd="0" parTransId="{E12F3FED-CC75-4F11-94A8-23ECA3D7711A}" sibTransId="{C5501F4C-A7E4-476A-A1CE-51252F0D1111}"/>
    <dgm:cxn modelId="{78B89A52-9566-4145-A88E-AB8A0B80D691}" type="presOf" srcId="{F6DA1FF6-71F2-423E-850E-72B331C1ED4B}" destId="{1E1AF3C8-86D7-4F2F-A44C-43B512FA9CF8}" srcOrd="0" destOrd="0" presId="urn:microsoft.com/office/officeart/2005/8/layout/hProcess9"/>
    <dgm:cxn modelId="{52FE9153-E396-4E38-B7BA-83D4A2A7615C}" type="presOf" srcId="{AF91FAAA-DAF0-48A3-B7C2-12CEC5C3FAB3}" destId="{5354CB72-44C9-47AD-A553-426674EAFAEE}" srcOrd="0" destOrd="5" presId="urn:microsoft.com/office/officeart/2005/8/layout/hProcess9"/>
    <dgm:cxn modelId="{C521D976-45C8-4535-A47A-77142FA03457}" srcId="{4A8572B6-C7A8-42C2-B618-BDDA915CD966}" destId="{4D4872CD-1946-4D15-AC18-B6CB14CBF265}" srcOrd="4" destOrd="0" parTransId="{095E4A1C-BCC1-463B-9EB9-1DD655E00DE9}" sibTransId="{ED79F9CD-5138-4786-8E9C-CD421408C7D6}"/>
    <dgm:cxn modelId="{B2534877-EFF3-4E7D-9579-80DF000F50FB}" type="presOf" srcId="{E55CD78F-B43D-49AA-BE55-75A544E34BB5}" destId="{CB5F510B-A7D2-4233-9CA3-A29B6B63F8FD}" srcOrd="0" destOrd="3" presId="urn:microsoft.com/office/officeart/2005/8/layout/hProcess9"/>
    <dgm:cxn modelId="{8DE5EE77-8B4A-4845-A09B-4FEAAE557D64}" type="presOf" srcId="{6E4238E7-4FC4-4BF9-A9AC-269C95971476}" destId="{5354CB72-44C9-47AD-A553-426674EAFAEE}" srcOrd="0" destOrd="4" presId="urn:microsoft.com/office/officeart/2005/8/layout/hProcess9"/>
    <dgm:cxn modelId="{22037378-BB9B-400F-91BA-2ED685444856}" srcId="{4A8572B6-C7A8-42C2-B618-BDDA915CD966}" destId="{881EAC39-DB4C-4232-9C14-2A72EB3B4DEB}" srcOrd="1" destOrd="0" parTransId="{54DA82A7-2C8A-47F4-8CC6-751A7B0628D8}" sibTransId="{FD1DFE0C-74DB-4BD0-8984-26BACB7AC222}"/>
    <dgm:cxn modelId="{527F2979-B7E0-4CCC-BBB7-3E3E4F25A719}" type="presOf" srcId="{D4F32234-193B-4819-9EB0-AF9FC374BE3E}" destId="{E7B4E07D-4323-44F9-A5FF-88C6D4DDD5B1}" srcOrd="0" destOrd="0" presId="urn:microsoft.com/office/officeart/2005/8/layout/hProcess9"/>
    <dgm:cxn modelId="{952D128C-0DBA-417E-B7EA-F320FE5A91D6}" type="presOf" srcId="{E5DDF456-DD3E-4F3A-8275-F486D8CCAA0F}" destId="{4D5AFFAC-CE35-4902-8C01-A034930E89DF}" srcOrd="0" destOrd="3" presId="urn:microsoft.com/office/officeart/2005/8/layout/hProcess9"/>
    <dgm:cxn modelId="{4A3FC98C-6741-482A-A930-8C66FB85B8E2}" type="presOf" srcId="{BFE735CB-DEAA-4B44-BA31-AF1B5C41B16D}" destId="{1E1AF3C8-86D7-4F2F-A44C-43B512FA9CF8}" srcOrd="0" destOrd="2" presId="urn:microsoft.com/office/officeart/2005/8/layout/hProcess9"/>
    <dgm:cxn modelId="{1F11F38C-737B-4CBB-A1E5-CB4D04EC3DDB}" srcId="{C217ECE6-C8CE-4086-9A3A-D5DA2A6E646B}" destId="{AF91FAAA-DAF0-48A3-B7C2-12CEC5C3FAB3}" srcOrd="4" destOrd="0" parTransId="{E52C7AFA-0E7C-4E33-9FA1-A9C830D03CEB}" sibTransId="{D17A6FF8-569E-46AF-A7C8-0AE6C356490D}"/>
    <dgm:cxn modelId="{5E2AC192-155E-40A5-97CA-C917DDFBBE11}" srcId="{4A8572B6-C7A8-42C2-B618-BDDA915CD966}" destId="{E55CD78F-B43D-49AA-BE55-75A544E34BB5}" srcOrd="2" destOrd="0" parTransId="{EED1BC6D-0559-44D3-8FE8-84B20B6CEE86}" sibTransId="{27905FC1-9643-4FA2-96CD-3C00A9E2F81B}"/>
    <dgm:cxn modelId="{7F27E893-87F2-414B-9274-88B95A2B5570}" srcId="{C217ECE6-C8CE-4086-9A3A-D5DA2A6E646B}" destId="{D2A3F3CF-44E2-46FD-A9C3-424AE5903C7E}" srcOrd="1" destOrd="0" parTransId="{EF8F1F99-7BE0-401E-9AA7-97FE0A4F9029}" sibTransId="{B9DA78B4-76D8-4D3E-81EB-F546EACAD7CF}"/>
    <dgm:cxn modelId="{3B553394-D7F3-463F-AEB5-E8ADA3C70006}" type="presOf" srcId="{DA56BE6C-88CA-4882-B283-7C6D2425C507}" destId="{58BAA8F7-331B-45F6-97D1-B1426BA6A02D}" srcOrd="0" destOrd="1" presId="urn:microsoft.com/office/officeart/2005/8/layout/hProcess9"/>
    <dgm:cxn modelId="{76A60595-9F80-41C5-B359-2A2F45816603}" srcId="{D4F32234-193B-4819-9EB0-AF9FC374BE3E}" destId="{C217ECE6-C8CE-4086-9A3A-D5DA2A6E646B}" srcOrd="2" destOrd="0" parTransId="{A6FF05C8-CE19-43ED-9E75-89A0C7C9938D}" sibTransId="{F4DFEFBE-DEF5-4CA4-BC2D-6469EEAA4A5E}"/>
    <dgm:cxn modelId="{32CE379B-792C-422F-9294-3C76F020959C}" srcId="{1A32E3E9-2F4C-4548-8EFF-1D554B5C847A}" destId="{D8A8414D-45BE-4E47-8837-4D9A9917DEB3}" srcOrd="3" destOrd="0" parTransId="{DAF4F6AF-1CB5-4952-B62A-37D23F41495E}" sibTransId="{8A0931D7-8E2F-4B43-B743-C9ACF70A4D14}"/>
    <dgm:cxn modelId="{AD57DA9B-81F0-4C1D-8B03-D3979FC2F8FE}" srcId="{D90C5645-EF68-4C01-B83A-A3C72E656F2A}" destId="{B28C1172-69C0-4014-B993-0EB019B7BDEC}" srcOrd="1" destOrd="0" parTransId="{FA24397D-ECF0-4633-B830-F9F72847AA9C}" sibTransId="{3318EBF0-7035-4633-ABF7-4DE897F81CB8}"/>
    <dgm:cxn modelId="{F1B5A0AE-EF15-4483-BDCF-43B410536E4D}" srcId="{D90C5645-EF68-4C01-B83A-A3C72E656F2A}" destId="{A1A4DB86-81EE-41E9-9211-5FDF7B2F3171}" srcOrd="0" destOrd="0" parTransId="{54BDAE86-546C-4CEC-8770-C1DA28EA6664}" sibTransId="{E604B969-4C13-4E02-99DE-805944CC81B6}"/>
    <dgm:cxn modelId="{83C190B3-2ED9-4D7F-BB14-AF4E82115CEC}" srcId="{1A32E3E9-2F4C-4548-8EFF-1D554B5C847A}" destId="{C0484B41-2B5B-4E8C-89AB-08478A7E031E}" srcOrd="2" destOrd="0" parTransId="{E148CC74-26F6-4EFB-BE55-86D616783AF6}" sibTransId="{3309B8E5-ACD3-43CE-8FC0-CEB225BE1E54}"/>
    <dgm:cxn modelId="{79CA38C7-18FF-408A-A6FC-6876412B127B}" type="presOf" srcId="{7A8A69CF-4ABA-45CD-9467-2E0B3758E36E}" destId="{4D5AFFAC-CE35-4902-8C01-A034930E89DF}" srcOrd="0" destOrd="0" presId="urn:microsoft.com/office/officeart/2005/8/layout/hProcess9"/>
    <dgm:cxn modelId="{8636FDD2-8A87-4593-914E-8571336D38E7}" type="presOf" srcId="{2C9F191F-6A5A-482B-8B75-D6C5E1392CFF}" destId="{4D5AFFAC-CE35-4902-8C01-A034930E89DF}" srcOrd="0" destOrd="2" presId="urn:microsoft.com/office/officeart/2005/8/layout/hProcess9"/>
    <dgm:cxn modelId="{3B6C5BD3-0CFE-4C77-BC4A-00CD94632BB9}" type="presOf" srcId="{A1A4DB86-81EE-41E9-9211-5FDF7B2F3171}" destId="{57450453-3849-4D54-B29E-608EBB53E3FD}" srcOrd="0" destOrd="1" presId="urn:microsoft.com/office/officeart/2005/8/layout/hProcess9"/>
    <dgm:cxn modelId="{6817FFDE-C595-4799-AD85-DDD08E020FDA}" type="presOf" srcId="{D90C5645-EF68-4C01-B83A-A3C72E656F2A}" destId="{57450453-3849-4D54-B29E-608EBB53E3FD}" srcOrd="0" destOrd="0" presId="urn:microsoft.com/office/officeart/2005/8/layout/hProcess9"/>
    <dgm:cxn modelId="{DEBC86DF-0E77-4DAE-A4D0-DD82CE39C78C}" srcId="{D4F32234-193B-4819-9EB0-AF9FC374BE3E}" destId="{4A8572B6-C7A8-42C2-B618-BDDA915CD966}" srcOrd="1" destOrd="0" parTransId="{183891A6-3527-474A-927A-44F833506331}" sibTransId="{5291DD1B-95AE-454C-8025-6FBFCACC9336}"/>
    <dgm:cxn modelId="{987E98E3-69C8-4946-BF45-CA2A35C3203D}" type="presOf" srcId="{D2A3F3CF-44E2-46FD-A9C3-424AE5903C7E}" destId="{5354CB72-44C9-47AD-A553-426674EAFAEE}" srcOrd="0" destOrd="2" presId="urn:microsoft.com/office/officeart/2005/8/layout/hProcess9"/>
    <dgm:cxn modelId="{86C5FAEF-BF9C-412F-A676-3C9924A14E72}" srcId="{7A8A69CF-4ABA-45CD-9467-2E0B3758E36E}" destId="{E5DDF456-DD3E-4F3A-8275-F486D8CCAA0F}" srcOrd="2" destOrd="0" parTransId="{F42B42BB-08B9-4C87-859E-1147D61C89D3}" sibTransId="{634E494B-2DE5-47C5-82EF-DFBFC0EABA7E}"/>
    <dgm:cxn modelId="{C85DD6F1-A3C0-47C6-BEE8-54B29D35E59E}" type="presOf" srcId="{D8A8414D-45BE-4E47-8837-4D9A9917DEB3}" destId="{58BAA8F7-331B-45F6-97D1-B1426BA6A02D}" srcOrd="0" destOrd="4" presId="urn:microsoft.com/office/officeart/2005/8/layout/hProcess9"/>
    <dgm:cxn modelId="{16E001F6-7D88-48F5-A25F-F473D4EB2879}" srcId="{D4F32234-193B-4819-9EB0-AF9FC374BE3E}" destId="{1F5E5DE3-C8A5-486E-8120-ABAA1100842C}" srcOrd="5" destOrd="0" parTransId="{EA7AFB66-81FB-4F3E-B930-D941A6E2BBDE}" sibTransId="{CCDF4657-1FFD-4BCB-94F7-168EEB3D55A0}"/>
    <dgm:cxn modelId="{87020BFF-D251-4367-A9FB-F72B878B223A}" type="presOf" srcId="{4D4872CD-1946-4D15-AC18-B6CB14CBF265}" destId="{CB5F510B-A7D2-4233-9CA3-A29B6B63F8FD}" srcOrd="0" destOrd="5" presId="urn:microsoft.com/office/officeart/2005/8/layout/hProcess9"/>
    <dgm:cxn modelId="{4DCEEE24-4843-4B54-9962-1FA623CC7EA9}" type="presParOf" srcId="{E7B4E07D-4323-44F9-A5FF-88C6D4DDD5B1}" destId="{D73B6559-5285-478C-A946-BF913AA3151F}" srcOrd="0" destOrd="0" presId="urn:microsoft.com/office/officeart/2005/8/layout/hProcess9"/>
    <dgm:cxn modelId="{777465E5-4E4C-4317-A709-2D099B56AB35}" type="presParOf" srcId="{E7B4E07D-4323-44F9-A5FF-88C6D4DDD5B1}" destId="{B0D1FE25-B5FC-4E33-90FF-020466A7F29A}" srcOrd="1" destOrd="0" presId="urn:microsoft.com/office/officeart/2005/8/layout/hProcess9"/>
    <dgm:cxn modelId="{2F385198-CD8D-4ACB-A03D-39EE94A103B0}" type="presParOf" srcId="{B0D1FE25-B5FC-4E33-90FF-020466A7F29A}" destId="{4D5AFFAC-CE35-4902-8C01-A034930E89DF}" srcOrd="0" destOrd="0" presId="urn:microsoft.com/office/officeart/2005/8/layout/hProcess9"/>
    <dgm:cxn modelId="{2482C26F-DDAC-48B4-80F8-8D374D8E65D4}" type="presParOf" srcId="{B0D1FE25-B5FC-4E33-90FF-020466A7F29A}" destId="{31358404-A419-4498-A39D-EAC014852CA2}" srcOrd="1" destOrd="0" presId="urn:microsoft.com/office/officeart/2005/8/layout/hProcess9"/>
    <dgm:cxn modelId="{1E06BE56-317B-4A50-939D-9355F99E088A}" type="presParOf" srcId="{B0D1FE25-B5FC-4E33-90FF-020466A7F29A}" destId="{CB5F510B-A7D2-4233-9CA3-A29B6B63F8FD}" srcOrd="2" destOrd="0" presId="urn:microsoft.com/office/officeart/2005/8/layout/hProcess9"/>
    <dgm:cxn modelId="{68C3B4E9-2B6D-48A2-B593-4DB1CB2764ED}" type="presParOf" srcId="{B0D1FE25-B5FC-4E33-90FF-020466A7F29A}" destId="{927DA6CC-C7F1-4D46-8A8B-75D0284C24C7}" srcOrd="3" destOrd="0" presId="urn:microsoft.com/office/officeart/2005/8/layout/hProcess9"/>
    <dgm:cxn modelId="{663D4849-4412-45CE-A17B-869E38229304}" type="presParOf" srcId="{B0D1FE25-B5FC-4E33-90FF-020466A7F29A}" destId="{5354CB72-44C9-47AD-A553-426674EAFAEE}" srcOrd="4" destOrd="0" presId="urn:microsoft.com/office/officeart/2005/8/layout/hProcess9"/>
    <dgm:cxn modelId="{7F7F041E-41B5-4AC8-9350-C198B58DB713}" type="presParOf" srcId="{B0D1FE25-B5FC-4E33-90FF-020466A7F29A}" destId="{139FE777-4F1D-4350-B9AC-6557D464E0DF}" srcOrd="5" destOrd="0" presId="urn:microsoft.com/office/officeart/2005/8/layout/hProcess9"/>
    <dgm:cxn modelId="{F8A6C1CB-0226-455B-A84F-76BF507C9A57}" type="presParOf" srcId="{B0D1FE25-B5FC-4E33-90FF-020466A7F29A}" destId="{58BAA8F7-331B-45F6-97D1-B1426BA6A02D}" srcOrd="6" destOrd="0" presId="urn:microsoft.com/office/officeart/2005/8/layout/hProcess9"/>
    <dgm:cxn modelId="{9F011BDC-9C72-48BE-B326-19AA5391139F}" type="presParOf" srcId="{B0D1FE25-B5FC-4E33-90FF-020466A7F29A}" destId="{D3862E3D-1DB8-449A-A0BF-D49E30017933}" srcOrd="7" destOrd="0" presId="urn:microsoft.com/office/officeart/2005/8/layout/hProcess9"/>
    <dgm:cxn modelId="{D763ABF9-4EB9-42A5-AC55-7D470DB181E9}" type="presParOf" srcId="{B0D1FE25-B5FC-4E33-90FF-020466A7F29A}" destId="{57450453-3849-4D54-B29E-608EBB53E3FD}" srcOrd="8" destOrd="0" presId="urn:microsoft.com/office/officeart/2005/8/layout/hProcess9"/>
    <dgm:cxn modelId="{CD8E657D-0B09-49CB-9B61-52D05F83D3FF}" type="presParOf" srcId="{B0D1FE25-B5FC-4E33-90FF-020466A7F29A}" destId="{89A47211-C70A-4045-9BDD-60C1FC90F887}" srcOrd="9" destOrd="0" presId="urn:microsoft.com/office/officeart/2005/8/layout/hProcess9"/>
    <dgm:cxn modelId="{42DA3C7E-38B9-46FB-B6D3-53D273DEF7EC}" type="presParOf" srcId="{B0D1FE25-B5FC-4E33-90FF-020466A7F29A}" destId="{050D7B28-6DDA-4903-8AA9-D52517F19AC7}" srcOrd="10" destOrd="0" presId="urn:microsoft.com/office/officeart/2005/8/layout/hProcess9"/>
    <dgm:cxn modelId="{3057FF6F-3560-4BEF-9774-CBB3B73305F6}" type="presParOf" srcId="{B0D1FE25-B5FC-4E33-90FF-020466A7F29A}" destId="{B929267D-6603-41CA-8186-BE2A65D180A4}" srcOrd="11" destOrd="0" presId="urn:microsoft.com/office/officeart/2005/8/layout/hProcess9"/>
    <dgm:cxn modelId="{A249AF17-737C-42AA-8EB5-3160D09176EB}" type="presParOf" srcId="{B0D1FE25-B5FC-4E33-90FF-020466A7F29A}" destId="{1E1AF3C8-86D7-4F2F-A44C-43B512FA9CF8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B6559-5285-478C-A946-BF913AA3151F}">
      <dsp:nvSpPr>
        <dsp:cNvPr id="0" name=""/>
        <dsp:cNvSpPr/>
      </dsp:nvSpPr>
      <dsp:spPr>
        <a:xfrm>
          <a:off x="853051" y="0"/>
          <a:ext cx="9667913" cy="562635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AFFAC-CE35-4902-8C01-A034930E89DF}">
      <dsp:nvSpPr>
        <dsp:cNvPr id="0" name=""/>
        <dsp:cNvSpPr/>
      </dsp:nvSpPr>
      <dsp:spPr>
        <a:xfrm>
          <a:off x="3176" y="1687907"/>
          <a:ext cx="1367105" cy="2250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Introduction</a:t>
          </a:r>
          <a:endParaRPr lang="en-IN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+mn-lt"/>
              <a:ea typeface="Segoe UI Black" panose="020B0A02040204020203" pitchFamily="34" charset="0"/>
            </a:rPr>
            <a:t>Background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+mn-lt"/>
              <a:ea typeface="Segoe UI Black" panose="020B0A02040204020203" pitchFamily="34" charset="0"/>
            </a:rPr>
            <a:t>Objective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+mn-lt"/>
              <a:ea typeface="Segoe UI Black" panose="020B0A02040204020203" pitchFamily="34" charset="0"/>
            </a:rPr>
            <a:t>Motivation</a:t>
          </a:r>
        </a:p>
      </dsp:txBody>
      <dsp:txXfrm>
        <a:off x="69913" y="1754644"/>
        <a:ext cx="1233631" cy="2117069"/>
      </dsp:txXfrm>
    </dsp:sp>
    <dsp:sp modelId="{CB5F510B-A7D2-4233-9CA3-A29B6B63F8FD}">
      <dsp:nvSpPr>
        <dsp:cNvPr id="0" name=""/>
        <dsp:cNvSpPr/>
      </dsp:nvSpPr>
      <dsp:spPr>
        <a:xfrm>
          <a:off x="1633918" y="1687907"/>
          <a:ext cx="1490017" cy="2250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</a:t>
          </a:r>
          <a:endParaRPr lang="en-IN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Collection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Description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Pre-procession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Exploratory Data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Statistical Analysis</a:t>
          </a:r>
        </a:p>
      </dsp:txBody>
      <dsp:txXfrm>
        <a:off x="1706655" y="1760644"/>
        <a:ext cx="1344543" cy="2105069"/>
      </dsp:txXfrm>
    </dsp:sp>
    <dsp:sp modelId="{5354CB72-44C9-47AD-A553-426674EAFAEE}">
      <dsp:nvSpPr>
        <dsp:cNvPr id="0" name=""/>
        <dsp:cNvSpPr/>
      </dsp:nvSpPr>
      <dsp:spPr>
        <a:xfrm>
          <a:off x="3387573" y="1687907"/>
          <a:ext cx="1655832" cy="2250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Feature Engineering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Data Conversion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Discretization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 err="1"/>
            <a:t>Polychotomization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Response/Target Transformation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Feature Creation</a:t>
          </a:r>
        </a:p>
      </dsp:txBody>
      <dsp:txXfrm>
        <a:off x="3468404" y="1768738"/>
        <a:ext cx="1494170" cy="2088881"/>
      </dsp:txXfrm>
    </dsp:sp>
    <dsp:sp modelId="{58BAA8F7-331B-45F6-97D1-B1426BA6A02D}">
      <dsp:nvSpPr>
        <dsp:cNvPr id="0" name=""/>
        <dsp:cNvSpPr/>
      </dsp:nvSpPr>
      <dsp:spPr>
        <a:xfrm>
          <a:off x="5307044" y="1687907"/>
          <a:ext cx="1547524" cy="2250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Modeling</a:t>
          </a:r>
          <a:endParaRPr lang="en-IN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Model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Model Development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Model Evaluation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Model Optimization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Model in Production</a:t>
          </a:r>
        </a:p>
      </dsp:txBody>
      <dsp:txXfrm>
        <a:off x="5382588" y="1763451"/>
        <a:ext cx="1396436" cy="2099455"/>
      </dsp:txXfrm>
    </dsp:sp>
    <dsp:sp modelId="{57450453-3849-4D54-B29E-608EBB53E3FD}">
      <dsp:nvSpPr>
        <dsp:cNvPr id="0" name=""/>
        <dsp:cNvSpPr/>
      </dsp:nvSpPr>
      <dsp:spPr>
        <a:xfrm>
          <a:off x="7118206" y="1687907"/>
          <a:ext cx="1424347" cy="2250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Statistical Learning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Residual Analysis</a:t>
          </a:r>
        </a:p>
      </dsp:txBody>
      <dsp:txXfrm>
        <a:off x="7187737" y="1757438"/>
        <a:ext cx="1285285" cy="2111481"/>
      </dsp:txXfrm>
    </dsp:sp>
    <dsp:sp modelId="{050D7B28-6DDA-4903-8AA9-D52517F19AC7}">
      <dsp:nvSpPr>
        <dsp:cNvPr id="0" name=""/>
        <dsp:cNvSpPr/>
      </dsp:nvSpPr>
      <dsp:spPr>
        <a:xfrm>
          <a:off x="8806190" y="1687907"/>
          <a:ext cx="981411" cy="2250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Results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854099" y="1735816"/>
        <a:ext cx="885593" cy="2154725"/>
      </dsp:txXfrm>
    </dsp:sp>
    <dsp:sp modelId="{1E1AF3C8-86D7-4F2F-A44C-43B512FA9CF8}">
      <dsp:nvSpPr>
        <dsp:cNvPr id="0" name=""/>
        <dsp:cNvSpPr/>
      </dsp:nvSpPr>
      <dsp:spPr>
        <a:xfrm>
          <a:off x="10051240" y="1687907"/>
          <a:ext cx="1319599" cy="2250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Future Scope</a:t>
          </a:r>
          <a:endParaRPr lang="en-IN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Model Deployment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115658" y="1752325"/>
        <a:ext cx="1190763" cy="2121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DCE5A-AB67-40E2-9BBE-7D7BF5AF4017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05AA3-6164-43EA-876C-0915F82CC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4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05AA3-6164-43EA-876C-0915F82CC9C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05AA3-6164-43EA-876C-0915F82CC9C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4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CD1D-754E-4938-8DC8-C44C2CAF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604D0-4DA3-4AF5-9764-26021C2B9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F720-CE59-4DE8-80CC-8C68FAA1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93C-5F37-4F6D-B5D6-38E747407029}" type="datetime1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0043-AB53-4006-BDE0-124F8FE6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BAF5-3558-4BB3-9A87-CB7A024B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C20A-B2C1-435C-9DE4-49850623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56311-DB46-4305-9814-B97BF59E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1BBE-DF71-475B-AC54-66AF5BC1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71B6-5431-495D-AADB-D70FAFC81ED5}" type="datetime1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B08E-F839-40AE-8527-3F5E28F4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B5E41-F461-4525-9139-91613F15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F6C2-56BA-4F3F-96AE-5FBD1EC5B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4DB43-B934-4540-B5FD-693CD5C08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D9AA-009C-4611-95F6-9E8EFF5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BBD1-2330-4F11-878E-39EB86586716}" type="datetime1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947B-DC7C-45FB-9085-9E344236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19249-B9DE-46A3-B2C2-55F69C0C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2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BA03-EC33-4F77-B5B3-FE5DEA37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D2CE-3465-4049-AE86-002326FD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4EE3-7268-4D67-A21C-574E3974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4A2A-48B8-4A96-89F6-A13F4EDF1B7F}" type="datetime1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89E88-F15E-44A2-99C7-32A974E7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0207-51F3-4B09-B75B-3EB45C29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B024-2BEC-47F5-8F7E-92CB7428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A93A-BED8-4DAC-B3FE-232D44C6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4DAC-A357-43F5-9A2A-683A3135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8AB-0621-48A1-8EFA-AC8391B51125}" type="datetime1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304D-4E9E-4C8F-8EB7-F03C6F5A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9FDB-C95D-4D3A-BA02-225401F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7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4FA7-E148-4C62-9E58-585CF7DC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7961-0BE4-4977-B2F0-6430517F4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03F1B-04BB-4153-B4EE-B0C080A9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60BF-2580-4C2A-A6C9-70A1583E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B933-7C81-48CE-B95E-415F667999C3}" type="datetime1">
              <a:rPr lang="en-IN" smtClean="0"/>
              <a:t>14-01-2019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6B44-622D-4735-9EA3-B28DB7AE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0E463-97D8-4CDF-82A5-A393406E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1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A5F8-EC5A-454C-AD0D-A6C74E25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DF17-E402-4D83-BA72-BE97F747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CBE0C-7CDF-4E12-864F-2D6FE3E2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CDCB7-F196-47BA-95C2-6E00E5F4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274DD-CD9A-40EE-B443-2B6A6159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509A8-AC74-4DD0-85B6-9E4EECDB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12D1-1959-4CFD-A992-821ABB765F92}" type="datetime1">
              <a:rPr lang="en-IN" smtClean="0"/>
              <a:t>14-01-2019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12C96-FFC9-46B0-BB96-24EA7D8B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314E2-2A79-494D-92CD-B7A72EE0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9821-DE19-4F0E-BE49-90E2BE35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DEB1A-3C1E-4F44-B691-28FB45C8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0DA6-BBC8-4F7C-95B2-315CE6F08771}" type="datetime1">
              <a:rPr lang="en-IN" smtClean="0"/>
              <a:t>14-01-2019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C4582-EA8A-42FF-AFD6-E7277F0F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4A698-F24C-4268-AC33-A9551903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2A60C-52DD-4794-943C-7BE6822E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9FCC-3D49-4721-BEDB-27DDD360A9A5}" type="datetime1">
              <a:rPr lang="en-IN" smtClean="0"/>
              <a:t>14-01-2019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4D39B-6CD8-4D84-B2F5-20E216E5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A2A1-0F10-4506-8ABD-CAEF79F6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0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76F5-41E5-4F2A-B18A-F249B6D1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FD17-8751-4616-A85E-826FE47A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A7B30-DADD-4B93-9FE5-C76A4365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BF15A-36D7-4B99-B5F5-A6CA0E6A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7959-6633-402C-A3AB-3504C79C3684}" type="datetime1">
              <a:rPr lang="en-IN" smtClean="0"/>
              <a:t>14-01-2019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2CF8-E5BF-4D63-81F5-D6576230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BF0E1-DB1B-45F6-9C9F-5C255DA0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6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4CD-02F9-4EEC-AA88-BAE809D7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9FAC-7206-4A89-A74B-FC38DF609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0272E-0495-460F-BFC9-579232BB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61DE-4389-4E91-B539-1519A7F3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CDD-AE02-443B-AA64-3C21DAF61282}" type="datetime1">
              <a:rPr lang="en-IN" smtClean="0"/>
              <a:t>14-01-2019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16B0-9174-45B8-AE8B-C9AFED3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25038-6A9D-4A46-A519-5120A930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67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3BBAA-0A26-44CD-B046-4F486ADE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6B89-5E8B-4FB5-98B4-E0F1A767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3B14-6CCD-46F5-8C41-EDB46DC4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5870-B51C-4921-8089-E1DB7120731B}" type="datetime1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3401-742D-4101-9785-DB2A588D5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B264-4633-4A15-817D-996A85CB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AC01-B227-47ED-A50D-9B9C2D2EA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ehdidag/black-friday/home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1D03FD-03D3-4B4E-A2E9-7601FB0C3BDE}"/>
              </a:ext>
            </a:extLst>
          </p:cNvPr>
          <p:cNvGrpSpPr/>
          <p:nvPr/>
        </p:nvGrpSpPr>
        <p:grpSpPr>
          <a:xfrm>
            <a:off x="2975182" y="433581"/>
            <a:ext cx="5551170" cy="1400174"/>
            <a:chOff x="282733" y="0"/>
            <a:chExt cx="3553861" cy="1399540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F18676D-AD87-4730-9D77-20D93B8924CE}"/>
                </a:ext>
              </a:extLst>
            </p:cNvPr>
            <p:cNvSpPr/>
            <p:nvPr/>
          </p:nvSpPr>
          <p:spPr>
            <a:xfrm>
              <a:off x="386362" y="0"/>
              <a:ext cx="1213067" cy="822960"/>
            </a:xfrm>
            <a:custGeom>
              <a:avLst/>
              <a:gdLst>
                <a:gd name="connsiteX0" fmla="*/ 0 w 2240281"/>
                <a:gd name="connsiteY0" fmla="*/ 0 h 822960"/>
                <a:gd name="connsiteX1" fmla="*/ 2240281 w 2240281"/>
                <a:gd name="connsiteY1" fmla="*/ 0 h 822960"/>
                <a:gd name="connsiteX2" fmla="*/ 2240281 w 2240281"/>
                <a:gd name="connsiteY2" fmla="*/ 822960 h 822960"/>
                <a:gd name="connsiteX3" fmla="*/ 0 w 2240281"/>
                <a:gd name="connsiteY3" fmla="*/ 822960 h 822960"/>
                <a:gd name="connsiteX4" fmla="*/ 0 w 2240281"/>
                <a:gd name="connsiteY4" fmla="*/ 0 h 822960"/>
                <a:gd name="connsiteX0" fmla="*/ 0 w 2240281"/>
                <a:gd name="connsiteY0" fmla="*/ 0 h 822960"/>
                <a:gd name="connsiteX1" fmla="*/ 2240281 w 2240281"/>
                <a:gd name="connsiteY1" fmla="*/ 0 h 822960"/>
                <a:gd name="connsiteX2" fmla="*/ 1659256 w 2240281"/>
                <a:gd name="connsiteY2" fmla="*/ 222885 h 822960"/>
                <a:gd name="connsiteX3" fmla="*/ 0 w 2240281"/>
                <a:gd name="connsiteY3" fmla="*/ 822960 h 822960"/>
                <a:gd name="connsiteX4" fmla="*/ 0 w 2240281"/>
                <a:gd name="connsiteY4" fmla="*/ 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0281" h="822960">
                  <a:moveTo>
                    <a:pt x="0" y="0"/>
                  </a:moveTo>
                  <a:lnTo>
                    <a:pt x="2240281" y="0"/>
                  </a:lnTo>
                  <a:lnTo>
                    <a:pt x="1659256" y="222885"/>
                  </a:lnTo>
                  <a:lnTo>
                    <a:pt x="0" y="822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" name="Text Box 178">
              <a:extLst>
                <a:ext uri="{FF2B5EF4-FFF2-40B4-BE49-F238E27FC236}">
                  <a16:creationId xmlns:a16="http://schemas.microsoft.com/office/drawing/2014/main" id="{1D214CB7-A6CE-4E0C-8B6C-E0E1E3D3363F}"/>
                </a:ext>
              </a:extLst>
            </p:cNvPr>
            <p:cNvSpPr txBox="1"/>
            <p:nvPr/>
          </p:nvSpPr>
          <p:spPr>
            <a:xfrm>
              <a:off x="282733" y="447675"/>
              <a:ext cx="3553861" cy="9518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45720" tIns="9144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2800" b="1" cap="small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Capstone Presentation </a:t>
              </a:r>
              <a:r>
                <a:rPr lang="en-IN" sz="2800" b="1" cap="small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</a:t>
              </a:r>
              <a:endPara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20040"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2800" b="1" cap="small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“Purchase Prediction on Black Friday”</a:t>
              </a:r>
              <a:endPara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algn="ctr">
                <a:spcAft>
                  <a:spcPts val="0"/>
                </a:spcAft>
              </a:pPr>
              <a:r>
                <a:rPr lang="en-US" sz="1000" dirty="0">
                  <a:solidFill>
                    <a:srgbClr val="4472C4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 Box 2">
            <a:extLst>
              <a:ext uri="{FF2B5EF4-FFF2-40B4-BE49-F238E27FC236}">
                <a16:creationId xmlns:a16="http://schemas.microsoft.com/office/drawing/2014/main" id="{13F7A3CF-3DB9-4F45-BD8E-797A91FFA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052" y="2886214"/>
            <a:ext cx="5040000" cy="36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794385" algn="l"/>
                <a:tab pos="2971800" algn="ctr"/>
              </a:tabLst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towards partial fulfilment of the criteria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794385" algn="l"/>
                <a:tab pos="2971800" algn="ctr"/>
              </a:tabLst>
            </a:pPr>
            <a:r>
              <a:rPr lang="en-IN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award of PGP-DSE by GLIM</a:t>
            </a: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No. 8 [Batch: 2018-19]</a:t>
            </a: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Members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Arjun </a:t>
            </a:r>
            <a:r>
              <a:rPr lang="en-IN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Thumbayil</a:t>
            </a: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DSEFTCJUL18006</a:t>
            </a: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Sahil Bansal - DSEFTCJUL18014</a:t>
            </a:r>
          </a:p>
          <a:p>
            <a:pPr algn="ctr">
              <a:lnSpc>
                <a:spcPct val="107000"/>
              </a:lnSpc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Shahrukh </a:t>
            </a:r>
            <a:r>
              <a:rPr lang="en-IN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Buland</a:t>
            </a: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Iqbal – DSEFTCJUL18042</a:t>
            </a: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Supervisor</a:t>
            </a:r>
            <a:endParaRPr lang="en-IN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V Subramanian</a:t>
            </a:r>
            <a:endParaRPr lang="en-IN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4BA4BB-22C9-4F4E-8853-718CE3CD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0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D6CB-F554-41C9-A1CD-74C39088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7CDD-072F-4E3B-B1FE-1BA3FB5AA6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Collection:</a:t>
            </a:r>
          </a:p>
          <a:p>
            <a:pPr lvl="1"/>
            <a:r>
              <a:rPr lang="en-IN" dirty="0"/>
              <a:t>The data comes from a competition hosted by Analytics Vidhya</a:t>
            </a:r>
            <a:r>
              <a:rPr lang="en-IN" sz="1800" baseline="30000" dirty="0"/>
              <a:t>[2]</a:t>
            </a:r>
            <a:r>
              <a:rPr lang="en-IN" dirty="0"/>
              <a:t>. 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B5E98-FE02-452E-8BA9-B26DD7398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Description:</a:t>
            </a:r>
          </a:p>
          <a:p>
            <a:pPr lvl="1"/>
            <a:r>
              <a:rPr lang="en-IN" dirty="0"/>
              <a:t>The Dataset comprises of </a:t>
            </a:r>
            <a:r>
              <a:rPr lang="en-IN" b="1" dirty="0"/>
              <a:t>550000</a:t>
            </a:r>
            <a:r>
              <a:rPr lang="en-IN" dirty="0"/>
              <a:t> observations about the Black Friday in a retail store.</a:t>
            </a:r>
          </a:p>
          <a:p>
            <a:pPr lvl="1"/>
            <a:r>
              <a:rPr lang="en-IN" dirty="0"/>
              <a:t>It contains various kinds of variables either Numeric or Categorical in nature. The dataset contains 2 columns with missing values:</a:t>
            </a:r>
          </a:p>
          <a:p>
            <a:pPr lvl="2"/>
            <a:r>
              <a:rPr lang="en-IN" b="1" dirty="0"/>
              <a:t>166986</a:t>
            </a:r>
            <a:r>
              <a:rPr lang="en-IN" dirty="0"/>
              <a:t> observations missing in column ‘Product_Category_2’.</a:t>
            </a:r>
          </a:p>
          <a:p>
            <a:pPr lvl="2"/>
            <a:r>
              <a:rPr lang="en-IN" b="1" dirty="0"/>
              <a:t>373299</a:t>
            </a:r>
            <a:r>
              <a:rPr lang="en-IN" dirty="0"/>
              <a:t> observations missing in column ‘Product_Category_3’.</a:t>
            </a:r>
          </a:p>
          <a:p>
            <a:pPr lvl="1"/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BA4B-D84A-474E-BC51-2E9A31F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pPr algn="l"/>
            <a:r>
              <a:rPr lang="en-IN" dirty="0"/>
              <a:t>[2] 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https://www.kaggle.com/mehdidag/black-friday/home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95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7512-FA36-466F-AB24-270F676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Description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A92AD7-F11D-4478-ABA1-5C233F2E7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81501"/>
              </p:ext>
            </p:extLst>
          </p:nvPr>
        </p:nvGraphicFramePr>
        <p:xfrm>
          <a:off x="2275111" y="1379383"/>
          <a:ext cx="764177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257">
                  <a:extLst>
                    <a:ext uri="{9D8B030D-6E8A-4147-A177-3AD203B41FA5}">
                      <a16:colId xmlns:a16="http://schemas.microsoft.com/office/drawing/2014/main" val="1764338055"/>
                    </a:ext>
                  </a:extLst>
                </a:gridCol>
                <a:gridCol w="5094516">
                  <a:extLst>
                    <a:ext uri="{9D8B030D-6E8A-4147-A177-3AD203B41FA5}">
                      <a16:colId xmlns:a16="http://schemas.microsoft.com/office/drawing/2014/main" val="77758207"/>
                    </a:ext>
                  </a:extLst>
                </a:gridCol>
              </a:tblGrid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7382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Integer(Discrete)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97119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Categorical</a:t>
                      </a:r>
                      <a:r>
                        <a:rPr lang="en-IN" dirty="0"/>
                        <a:t>(Discrete)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11903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2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68157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(Nominal)[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Masked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6270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City_Category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554372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Stay_In_Current_City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(Ordinal)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76419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Marital_Status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9725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Product_Category_1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(Nominal)[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Masked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25186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Product_Category_2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 [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Masked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97764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Product_Category_3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(Nominal) [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Masked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85906"/>
                  </a:ext>
                </a:extLst>
              </a:tr>
              <a:tr h="3576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583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7A90E-CDC2-40BD-8E40-E62896B8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97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8804-375D-4919-BD54-F2738D1C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B448-E9CE-4924-8E65-D18C5EC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of the raw data contained in any given Dataset is usually unprocessed, incomplete, and noisy.</a:t>
            </a:r>
          </a:p>
          <a:p>
            <a:r>
              <a:rPr lang="en-IN" dirty="0"/>
              <a:t>In order to be useful for data mining purposes, the Dataset needs to undergo pre-processing, in the form of </a:t>
            </a:r>
            <a:r>
              <a:rPr lang="en-IN" i="1" dirty="0"/>
              <a:t>‘Data Cleaning’</a:t>
            </a:r>
            <a:r>
              <a:rPr lang="en-IN" dirty="0"/>
              <a:t> and </a:t>
            </a:r>
            <a:r>
              <a:rPr lang="en-IN" i="1" dirty="0"/>
              <a:t>‘Data Transformation’</a:t>
            </a:r>
            <a:r>
              <a:rPr lang="en-IN" dirty="0"/>
              <a:t>.</a:t>
            </a:r>
          </a:p>
          <a:p>
            <a:r>
              <a:rPr lang="en-IN" dirty="0"/>
              <a:t>Handling Missing Values</a:t>
            </a:r>
            <a:r>
              <a:rPr lang="en-IN" baseline="30000" dirty="0"/>
              <a:t>[3]</a:t>
            </a:r>
            <a:r>
              <a:rPr lang="en-IN" dirty="0"/>
              <a:t> .</a:t>
            </a:r>
          </a:p>
          <a:p>
            <a:r>
              <a:rPr lang="en-IN" dirty="0"/>
              <a:t>Handling Outliers.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0D417-ACF1-407E-84D9-291F37E3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pPr algn="l"/>
            <a:r>
              <a:rPr lang="en-IN" dirty="0"/>
              <a:t>[3] </a:t>
            </a:r>
            <a:r>
              <a:rPr lang="en-IN" dirty="0" err="1"/>
              <a:t>Gallit</a:t>
            </a:r>
            <a:r>
              <a:rPr lang="en-IN" dirty="0"/>
              <a:t> </a:t>
            </a:r>
            <a:r>
              <a:rPr lang="en-IN" dirty="0" err="1"/>
              <a:t>Shmueli</a:t>
            </a:r>
            <a:r>
              <a:rPr lang="en-IN" dirty="0"/>
              <a:t>, Nitin Patel, and Peter Bruce, Data Mining for Business Intelligence, 2nd edition, John Wiley and Sons, 2010</a:t>
            </a:r>
          </a:p>
        </p:txBody>
      </p:sp>
    </p:spTree>
    <p:extLst>
      <p:ext uri="{BB962C8B-B14F-4D97-AF65-F5344CB8AC3E}">
        <p14:creationId xmlns:p14="http://schemas.microsoft.com/office/powerpoint/2010/main" val="24101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AEE8FA-9C8C-498C-935E-80930296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Exploring Categorical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F85D88-6D01-4B61-BDB6-493207F89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B4F3-0D47-4A2D-BB27-562BA8363F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Male shoppers are more frequent than Female Shoppers.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52B273-A4E4-400A-9584-CE08FE08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5E520B-D393-4151-A47D-B769F0EA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181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049521-1ED2-4C27-B036-539934F1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Exploring Categorical Variables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4FD24D-632B-4FBC-8CE6-BA795CF171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Age bracket 18-45 shops the most.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3FA2E6-CC83-4FB9-84DE-C71B3E15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54306B-5149-49E0-A244-4672208EC4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249" y="1825625"/>
            <a:ext cx="57305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049521-1ED2-4C27-B036-539934F1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Exploring Categorical Variables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4FD24D-632B-4FBC-8CE6-BA795CF171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Top 5 Customers by Purchase: </a:t>
            </a:r>
            <a:r>
              <a:rPr lang="en-IN" b="1" dirty="0"/>
              <a:t>4, 0,7,1,17</a:t>
            </a:r>
            <a:endParaRPr lang="en-IN" dirty="0"/>
          </a:p>
          <a:p>
            <a:r>
              <a:rPr lang="en-IN" dirty="0"/>
              <a:t>Lowest 5 Customers by Purchase: </a:t>
            </a:r>
            <a:r>
              <a:rPr lang="en-IN" b="1" dirty="0"/>
              <a:t>19,13,18,9,8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3FA2E6-CC83-4FB9-84DE-C71B3E15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B6BE84-09A9-41EF-821B-2E60EA083B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732" y="1690689"/>
            <a:ext cx="5903068" cy="50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4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049521-1ED2-4C27-B036-539934F1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Exploring Categorical Variables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4FD24D-632B-4FBC-8CE6-BA795CF171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Un-Married People are more frequent shoppers.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3FA2E6-CC83-4FB9-84DE-C71B3E15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BD114-654B-429F-8BFE-87303346CC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049521-1ED2-4C27-B036-539934F1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Exploring Categorical Variables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4FD24D-632B-4FBC-8CE6-BA795CF1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92246" y="1825625"/>
            <a:ext cx="3699753" cy="4351338"/>
          </a:xfrm>
        </p:spPr>
        <p:txBody>
          <a:bodyPr/>
          <a:lstStyle/>
          <a:p>
            <a:r>
              <a:rPr lang="en-IN" sz="2000" dirty="0"/>
              <a:t>Top 5 Product Categories account for 82% of the items sold.</a:t>
            </a:r>
          </a:p>
          <a:p>
            <a:r>
              <a:rPr lang="en-IN" sz="2000" dirty="0"/>
              <a:t>Product belonging to category </a:t>
            </a:r>
            <a:r>
              <a:rPr lang="en-IN" sz="2000" b="1" dirty="0"/>
              <a:t>5, 1 and 8</a:t>
            </a:r>
            <a:r>
              <a:rPr lang="en-IN" sz="2000" dirty="0"/>
              <a:t> are most likely to be sold </a:t>
            </a:r>
            <a:r>
              <a:rPr lang="en-IN" sz="2000"/>
              <a:t>on </a:t>
            </a:r>
            <a:endParaRPr lang="en-IN" sz="2000" dirty="0"/>
          </a:p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3FA2E6-CC83-4FB9-84DE-C71B3E15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5039-BB77-4AFB-8D6D-84FE58D7C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88FF9-4BEE-4594-B6AF-6C80A68C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63505"/>
            <a:ext cx="8083684" cy="52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2447A-44A9-44FE-8FF8-6BE24A3D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Exploring Multivariate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D5C8B-E700-4477-9921-96184B3A2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8599"/>
            <a:ext cx="10515600" cy="45083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19E88-DAA3-45E6-B973-440EDD7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474F-752A-40DD-806D-AE19841D8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8598"/>
            <a:ext cx="10515600" cy="4508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2D2DE-35EF-4279-847E-DEDEEAC5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418"/>
            <a:ext cx="10515600" cy="4486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20D5F-DED5-47D4-98F1-17BE75BF5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68598"/>
            <a:ext cx="10515600" cy="45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4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2447A-44A9-44FE-8FF8-6BE24A3D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Exploring Multivariate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D5C8B-E700-4477-9921-96184B3A2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8599"/>
            <a:ext cx="10515600" cy="45083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19E88-DAA3-45E6-B973-440EDD7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58C68-11B0-4BB1-A00B-C2FBB140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8599"/>
            <a:ext cx="10515599" cy="45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3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5C29-DFB4-4289-9E35-4C35F29F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99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F3A2979-067F-4EE3-894C-98B4A41D1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32223"/>
              </p:ext>
            </p:extLst>
          </p:nvPr>
        </p:nvGraphicFramePr>
        <p:xfrm>
          <a:off x="307911" y="1147665"/>
          <a:ext cx="11374016" cy="562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660F1-1458-42CE-8B88-58F3A7EC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85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2447A-44A9-44FE-8FF8-6BE24A3D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Exploring Multivariate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D5C8B-E700-4477-9921-96184B3A2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8599"/>
            <a:ext cx="10515600" cy="45083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19E88-DAA3-45E6-B973-440EDD7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58C68-11B0-4BB1-A00B-C2FBB140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8599"/>
            <a:ext cx="10515599" cy="4508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355D5-92EB-4D78-9BD0-E5F30F472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68599"/>
            <a:ext cx="10515598" cy="45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3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8804-375D-4919-BD54-F2738D1C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Statistical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B448-E9CE-4924-8E65-D18C5EC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Univariate Statistical Analysis</a:t>
            </a:r>
          </a:p>
          <a:p>
            <a:r>
              <a:rPr lang="en-IN" dirty="0"/>
              <a:t>Multivariate Statistics</a:t>
            </a:r>
          </a:p>
          <a:p>
            <a:pPr lvl="1"/>
            <a:r>
              <a:rPr lang="en-IN" dirty="0"/>
              <a:t>Chi-square Test of Independence</a:t>
            </a:r>
          </a:p>
          <a:p>
            <a:pPr lvl="1"/>
            <a:r>
              <a:rPr lang="en-IN" dirty="0"/>
              <a:t>One-Way ANOVA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0D417-ACF1-407E-84D9-291F37E3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38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C69C-2C6A-4A8E-838D-873A56FC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Univariate Statistical Analysis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FF85-B71A-4DBE-8C6D-4B29ED97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80DEB75B-71D9-4CB4-B438-F42F43CBB3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5" y="1825624"/>
            <a:ext cx="5043049" cy="4351337"/>
          </a:xfrm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E35EFDDB-C293-4133-B38A-ABCCE2797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021314"/>
              </p:ext>
            </p:extLst>
          </p:nvPr>
        </p:nvGraphicFramePr>
        <p:xfrm>
          <a:off x="6172200" y="1940767"/>
          <a:ext cx="5181600" cy="37042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94899213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20142607"/>
                    </a:ext>
                  </a:extLst>
                </a:gridCol>
              </a:tblGrid>
              <a:tr h="6173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Purchase(in US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50276"/>
                  </a:ext>
                </a:extLst>
              </a:tr>
              <a:tr h="617375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Mean(</a:t>
                      </a: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 </a:t>
                      </a:r>
                      <a:r>
                        <a:rPr lang="en-IN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9333.86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79860"/>
                  </a:ext>
                </a:extLst>
              </a:tr>
              <a:tr h="6173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4981.02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91778"/>
                  </a:ext>
                </a:extLst>
              </a:tr>
              <a:tr h="6173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89855"/>
                  </a:ext>
                </a:extLst>
              </a:tr>
              <a:tr h="6173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04435"/>
                  </a:ext>
                </a:extLst>
              </a:tr>
              <a:tr h="6173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55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2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78DA-724D-4405-9612-BB2D4062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Multivariate Statistics: Chi Square Test of Independence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244177-AE2B-4CFE-BC90-E9BC6AC8BD9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2993757"/>
              </p:ext>
            </p:extLst>
          </p:nvPr>
        </p:nvGraphicFramePr>
        <p:xfrm>
          <a:off x="838201" y="1825625"/>
          <a:ext cx="6068438" cy="435134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84747">
                  <a:extLst>
                    <a:ext uri="{9D8B030D-6E8A-4147-A177-3AD203B41FA5}">
                      <a16:colId xmlns:a16="http://schemas.microsoft.com/office/drawing/2014/main" val="3959327486"/>
                    </a:ext>
                  </a:extLst>
                </a:gridCol>
                <a:gridCol w="505390">
                  <a:extLst>
                    <a:ext uri="{9D8B030D-6E8A-4147-A177-3AD203B41FA5}">
                      <a16:colId xmlns:a16="http://schemas.microsoft.com/office/drawing/2014/main" val="2483513949"/>
                    </a:ext>
                  </a:extLst>
                </a:gridCol>
                <a:gridCol w="785541">
                  <a:extLst>
                    <a:ext uri="{9D8B030D-6E8A-4147-A177-3AD203B41FA5}">
                      <a16:colId xmlns:a16="http://schemas.microsoft.com/office/drawing/2014/main" val="3161174310"/>
                    </a:ext>
                  </a:extLst>
                </a:gridCol>
                <a:gridCol w="604597">
                  <a:extLst>
                    <a:ext uri="{9D8B030D-6E8A-4147-A177-3AD203B41FA5}">
                      <a16:colId xmlns:a16="http://schemas.microsoft.com/office/drawing/2014/main" val="2502880201"/>
                    </a:ext>
                  </a:extLst>
                </a:gridCol>
                <a:gridCol w="845439">
                  <a:extLst>
                    <a:ext uri="{9D8B030D-6E8A-4147-A177-3AD203B41FA5}">
                      <a16:colId xmlns:a16="http://schemas.microsoft.com/office/drawing/2014/main" val="652192002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1428935225"/>
                    </a:ext>
                  </a:extLst>
                </a:gridCol>
                <a:gridCol w="806131">
                  <a:extLst>
                    <a:ext uri="{9D8B030D-6E8A-4147-A177-3AD203B41FA5}">
                      <a16:colId xmlns:a16="http://schemas.microsoft.com/office/drawing/2014/main" val="1091283587"/>
                    </a:ext>
                  </a:extLst>
                </a:gridCol>
                <a:gridCol w="751222">
                  <a:extLst>
                    <a:ext uri="{9D8B030D-6E8A-4147-A177-3AD203B41FA5}">
                      <a16:colId xmlns:a16="http://schemas.microsoft.com/office/drawing/2014/main" val="1934850930"/>
                    </a:ext>
                  </a:extLst>
                </a:gridCol>
              </a:tblGrid>
              <a:tr h="94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CITY CATEGORY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GENDER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MARITAL STATUS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OCCUPATION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PRODUCT CATEGORY-1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extLst>
                  <a:ext uri="{0D108BD9-81ED-4DB2-BD59-A6C34878D82A}">
                    <a16:rowId xmlns:a16="http://schemas.microsoft.com/office/drawing/2014/main" val="1647133290"/>
                  </a:ext>
                </a:extLst>
              </a:tr>
              <a:tr h="3047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extLst>
                  <a:ext uri="{0D108BD9-81ED-4DB2-BD59-A6C34878D82A}">
                    <a16:rowId xmlns:a16="http://schemas.microsoft.com/office/drawing/2014/main" val="2928589190"/>
                  </a:ext>
                </a:extLst>
              </a:tr>
              <a:tr h="62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CITY CATEGORY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extLst>
                  <a:ext uri="{0D108BD9-81ED-4DB2-BD59-A6C34878D82A}">
                    <a16:rowId xmlns:a16="http://schemas.microsoft.com/office/drawing/2014/main" val="1019749293"/>
                  </a:ext>
                </a:extLst>
              </a:tr>
              <a:tr h="3047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GENDER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extLst>
                  <a:ext uri="{0D108BD9-81ED-4DB2-BD59-A6C34878D82A}">
                    <a16:rowId xmlns:a16="http://schemas.microsoft.com/office/drawing/2014/main" val="2075984279"/>
                  </a:ext>
                </a:extLst>
              </a:tr>
              <a:tr h="62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MARITAL STATUS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extLst>
                  <a:ext uri="{0D108BD9-81ED-4DB2-BD59-A6C34878D82A}">
                    <a16:rowId xmlns:a16="http://schemas.microsoft.com/office/drawing/2014/main" val="149190269"/>
                  </a:ext>
                </a:extLst>
              </a:tr>
              <a:tr h="62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OCCUPATION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extLst>
                  <a:ext uri="{0D108BD9-81ED-4DB2-BD59-A6C34878D82A}">
                    <a16:rowId xmlns:a16="http://schemas.microsoft.com/office/drawing/2014/main" val="938618373"/>
                  </a:ext>
                </a:extLst>
              </a:tr>
              <a:tr h="62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PRODUCT CATEGORY-1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extLst>
                  <a:ext uri="{0D108BD9-81ED-4DB2-BD59-A6C34878D82A}">
                    <a16:rowId xmlns:a16="http://schemas.microsoft.com/office/drawing/2014/main" val="723255773"/>
                  </a:ext>
                </a:extLst>
              </a:tr>
              <a:tr h="3047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18" marR="40818" marT="0" marB="0" anchor="ctr"/>
                </a:tc>
                <a:extLst>
                  <a:ext uri="{0D108BD9-81ED-4DB2-BD59-A6C34878D82A}">
                    <a16:rowId xmlns:a16="http://schemas.microsoft.com/office/drawing/2014/main" val="269074014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00F5-9444-443D-86E7-42D3EF0F5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6484" y="1825625"/>
            <a:ext cx="3727315" cy="4351338"/>
          </a:xfrm>
        </p:spPr>
        <p:txBody>
          <a:bodyPr>
            <a:normAutofit/>
          </a:bodyPr>
          <a:lstStyle/>
          <a:p>
            <a:r>
              <a:rPr lang="en-IN" sz="2000" dirty="0"/>
              <a:t>A chi-square analysis was performed to determine whether each Category was represented across all the groups proportionally to their numbers in the sample. The analysis produced a significant χ2 value, indicating that groups were overrepresented in any of the categories.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8AE14-3EB3-4CF9-91ED-9C1D64AB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05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78DA-724D-4405-9612-BB2D4062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Multivariate Statistics: One Way ANOVA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9FFC90-CFB4-4BBC-9273-3C33F481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GENDER</a:t>
            </a:r>
          </a:p>
          <a:p>
            <a:pPr lvl="1"/>
            <a:r>
              <a:rPr lang="en-IN" sz="2000" dirty="0"/>
              <a:t>We performed a one-way ANOVA to compare the Two group’s average Purchase on the eve of Black Friday. This analysis produced a statistically significant result (</a:t>
            </a:r>
            <a:r>
              <a:rPr lang="en-IN" sz="2000" i="1" dirty="0"/>
              <a:t>F</a:t>
            </a:r>
            <a:r>
              <a:rPr lang="en-IN" sz="2000" i="1" baseline="-25000" dirty="0"/>
              <a:t>(1,9998)</a:t>
            </a:r>
            <a:r>
              <a:rPr lang="en-IN" sz="2000" i="1" dirty="0"/>
              <a:t> </a:t>
            </a:r>
            <a:r>
              <a:rPr lang="en-IN" sz="2000" dirty="0"/>
              <a:t>= 47.34 ,  </a:t>
            </a:r>
            <a:r>
              <a:rPr lang="en-IN" sz="2000" i="1" dirty="0"/>
              <a:t>p</a:t>
            </a:r>
            <a:r>
              <a:rPr lang="en-IN" sz="2000" dirty="0"/>
              <a:t> &lt; .05</a:t>
            </a:r>
            <a:r>
              <a:rPr lang="en-IN" sz="2000" i="1" dirty="0"/>
              <a:t> </a:t>
            </a:r>
            <a:r>
              <a:rPr lang="en-IN" sz="2000" dirty="0"/>
              <a:t>). </a:t>
            </a:r>
          </a:p>
          <a:p>
            <a:pPr lvl="1"/>
            <a:r>
              <a:rPr lang="en-IN" sz="2000" dirty="0"/>
              <a:t>Post hoc Tukey test revealed that the only significant difference between the groups was found between Male(</a:t>
            </a:r>
            <a:r>
              <a:rPr lang="en-IN" sz="2000" i="1" dirty="0"/>
              <a:t>µ </a:t>
            </a:r>
            <a:r>
              <a:rPr lang="en-IN" sz="2000" dirty="0"/>
              <a:t>= 9504.77) and Female(</a:t>
            </a:r>
            <a:r>
              <a:rPr lang="en-IN" sz="2000" i="1" dirty="0"/>
              <a:t>µ</a:t>
            </a:r>
            <a:r>
              <a:rPr lang="en-IN" sz="2000" dirty="0"/>
              <a:t> = 8809.76), with the Male spending more on Purchase significantly more than the Females.</a:t>
            </a:r>
          </a:p>
          <a:p>
            <a:pPr lvl="1"/>
            <a:endParaRPr lang="en-IN" dirty="0"/>
          </a:p>
          <a:p>
            <a:r>
              <a:rPr lang="en-IN" dirty="0"/>
              <a:t>CITY CATEGORY</a:t>
            </a:r>
          </a:p>
          <a:p>
            <a:pPr lvl="1"/>
            <a:r>
              <a:rPr lang="en-IN" sz="2000" dirty="0"/>
              <a:t>We performed a one-way ANOVA to compare the Three group’s average Purchase on the eve of Black Friday. This analysis produced a statistically significant result (</a:t>
            </a:r>
            <a:r>
              <a:rPr lang="en-IN" sz="2000" i="1" dirty="0"/>
              <a:t>F</a:t>
            </a:r>
            <a:r>
              <a:rPr lang="en-IN" sz="2000" i="1" baseline="-25000" dirty="0"/>
              <a:t>(2,9997)</a:t>
            </a:r>
            <a:r>
              <a:rPr lang="en-IN" sz="2000" i="1" dirty="0"/>
              <a:t> </a:t>
            </a:r>
            <a:r>
              <a:rPr lang="en-IN" sz="2000" dirty="0"/>
              <a:t>=37.26 ,  </a:t>
            </a:r>
            <a:r>
              <a:rPr lang="en-IN" sz="2000" i="1" dirty="0"/>
              <a:t>p</a:t>
            </a:r>
            <a:r>
              <a:rPr lang="en-IN" sz="2000" dirty="0"/>
              <a:t> &lt; .05</a:t>
            </a:r>
            <a:r>
              <a:rPr lang="en-IN" sz="2000" i="1" dirty="0"/>
              <a:t> </a:t>
            </a:r>
            <a:r>
              <a:rPr lang="en-IN" sz="2000" dirty="0"/>
              <a:t>). </a:t>
            </a:r>
          </a:p>
          <a:p>
            <a:pPr lvl="1"/>
            <a:r>
              <a:rPr lang="en-IN" sz="2000" dirty="0"/>
              <a:t>Post hoc Tukey test revealed that significant difference between the groups was found between City A(</a:t>
            </a:r>
            <a:r>
              <a:rPr lang="en-IN" sz="2000" i="1" dirty="0"/>
              <a:t>µ</a:t>
            </a:r>
            <a:r>
              <a:rPr lang="en-IN" sz="2000" dirty="0"/>
              <a:t> = 8958.01), City B(</a:t>
            </a:r>
            <a:r>
              <a:rPr lang="en-IN" sz="2000" i="1" dirty="0"/>
              <a:t>µ</a:t>
            </a:r>
            <a:r>
              <a:rPr lang="en-IN" sz="2000" dirty="0"/>
              <a:t> =9198.65), and City C(</a:t>
            </a:r>
            <a:r>
              <a:rPr lang="en-IN" sz="2000" i="1" dirty="0"/>
              <a:t>µ</a:t>
            </a:r>
            <a:r>
              <a:rPr lang="en-IN" sz="2000" dirty="0"/>
              <a:t> = 9844.44 )with the City C Purchasing significantly more than City A and City B.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8AE14-3EB3-4CF9-91ED-9C1D64AB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7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49A6-1DBE-46CA-8975-4D8610F5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Feature Engineering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3695D5-1E26-4DC0-8190-445257BBF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746013"/>
              </p:ext>
            </p:extLst>
          </p:nvPr>
        </p:nvGraphicFramePr>
        <p:xfrm>
          <a:off x="3112849" y="1690688"/>
          <a:ext cx="6429984" cy="3676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14992">
                  <a:extLst>
                    <a:ext uri="{9D8B030D-6E8A-4147-A177-3AD203B41FA5}">
                      <a16:colId xmlns:a16="http://schemas.microsoft.com/office/drawing/2014/main" val="3470498189"/>
                    </a:ext>
                  </a:extLst>
                </a:gridCol>
                <a:gridCol w="3214992">
                  <a:extLst>
                    <a:ext uri="{9D8B030D-6E8A-4147-A177-3AD203B41FA5}">
                      <a16:colId xmlns:a16="http://schemas.microsoft.com/office/drawing/2014/main" val="2846547193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Conversion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074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as Raw Feature.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07837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as Raw Feature.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18663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‘Gender’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Converted to Binary.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58974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‘Age’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Converted to Numeric.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4898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Marital_Status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Converted to Binary.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136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‘Occupation’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as Raw Feature.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45898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City_Category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One-Hot Encoded.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88887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Stay_In_Current_City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Converted to Numeric.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93449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‘Product_Category_1’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as Raw Feature.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276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1E199-BF92-4AF3-B7AB-1FBC3C9D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2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B238-B937-4608-B2C2-CFA0757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Feature Engineering: Incorporating Ordinality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ABDA-EF7D-439D-832A-B7F58787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554101-005E-45E4-9429-E362141419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83363"/>
            <a:ext cx="5181600" cy="308843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DF41B83-801A-44A3-8A55-877D1BC396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83363"/>
            <a:ext cx="5181600" cy="30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39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DAFF-A7A7-4553-838F-62F1E0FA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A016-EECD-4083-8880-088735B5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Discretization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Polychotomization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Response/Target Transformation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Feature Creation:</a:t>
            </a:r>
          </a:p>
          <a:p>
            <a:pPr lvl="1"/>
            <a:r>
              <a:rPr lang="en-IN" dirty="0"/>
              <a:t>Based on Average Feature Purchase</a:t>
            </a:r>
          </a:p>
          <a:p>
            <a:pPr lvl="1"/>
            <a:r>
              <a:rPr lang="en-IN" dirty="0"/>
              <a:t>Based on Feature Frequency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10A8A-D653-4BD2-A7BB-97D65BE7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E13-FF07-48BD-9744-28692E6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Selection: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317F-56A3-4728-AF8A-AAD7A778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Model selection criteria:</a:t>
            </a:r>
          </a:p>
          <a:p>
            <a:pPr lvl="2"/>
            <a:r>
              <a:rPr lang="en-IN" dirty="0"/>
              <a:t>Simple</a:t>
            </a:r>
          </a:p>
          <a:p>
            <a:pPr lvl="2"/>
            <a:r>
              <a:rPr lang="en-IN" dirty="0"/>
              <a:t>Retains </a:t>
            </a:r>
            <a:r>
              <a:rPr lang="en-IN" dirty="0" err="1"/>
              <a:t>explainability</a:t>
            </a:r>
            <a:r>
              <a:rPr lang="en-IN" dirty="0"/>
              <a:t>.</a:t>
            </a:r>
          </a:p>
          <a:p>
            <a:pPr lvl="2"/>
            <a:r>
              <a:rPr lang="en-IN" dirty="0"/>
              <a:t>Easy to understand and Implement</a:t>
            </a:r>
          </a:p>
          <a:p>
            <a:pPr marL="914400" lvl="2" indent="0">
              <a:buNone/>
            </a:pPr>
            <a:endParaRPr lang="en-IN" dirty="0"/>
          </a:p>
          <a:p>
            <a:r>
              <a:rPr lang="en-IN" dirty="0"/>
              <a:t>Model that helps in answering important Business related Questions such as:</a:t>
            </a:r>
          </a:p>
          <a:p>
            <a:pPr lvl="1"/>
            <a:r>
              <a:rPr lang="en-IN" dirty="0"/>
              <a:t>Is there a relationship between Purchase on Black Friday by a Customer and Predictor variables?</a:t>
            </a:r>
          </a:p>
          <a:p>
            <a:pPr lvl="1"/>
            <a:r>
              <a:rPr lang="en-IN" dirty="0"/>
              <a:t>How strong is the relationship?</a:t>
            </a:r>
          </a:p>
          <a:p>
            <a:pPr lvl="1"/>
            <a:r>
              <a:rPr lang="en-IN" dirty="0"/>
              <a:t>Which Predictor contributes to the Purchase on the eve of Black Friday?</a:t>
            </a:r>
          </a:p>
          <a:p>
            <a:pPr lvl="1"/>
            <a:r>
              <a:rPr lang="en-IN" dirty="0"/>
              <a:t>How large is the effect of each predictor on Purchase?</a:t>
            </a:r>
          </a:p>
          <a:p>
            <a:pPr lvl="1"/>
            <a:r>
              <a:rPr lang="en-IN" dirty="0"/>
              <a:t>How accurately can we predict the Purchase?</a:t>
            </a:r>
          </a:p>
          <a:p>
            <a:pPr lvl="1"/>
            <a:r>
              <a:rPr lang="en-IN" dirty="0"/>
              <a:t>Is the relationship linear?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6ED8F-B59F-458D-BAE2-F6CAE988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2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AECA-DD6F-49E4-A376-42E04C60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5218-7B38-4A49-B103-BC862391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Step 1: Data Transformation</a:t>
            </a:r>
          </a:p>
          <a:p>
            <a:endParaRPr lang="en-IN" dirty="0"/>
          </a:p>
          <a:p>
            <a:r>
              <a:rPr lang="en-IN" dirty="0"/>
              <a:t>Step 2: Data division using ‘Validation Set Approach’</a:t>
            </a:r>
            <a:r>
              <a:rPr lang="en-IN" baseline="30000" dirty="0"/>
              <a:t>[4]</a:t>
            </a:r>
          </a:p>
          <a:p>
            <a:endParaRPr lang="en-IN" dirty="0"/>
          </a:p>
          <a:p>
            <a:r>
              <a:rPr lang="en-IN" dirty="0"/>
              <a:t>Step 3: Model Development</a:t>
            </a:r>
          </a:p>
          <a:p>
            <a:pPr marL="0" indent="0">
              <a:buNone/>
            </a:pPr>
            <a:endParaRPr lang="en-IN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60D13-CECC-4F95-A6C8-B9BB4F06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pPr algn="l"/>
            <a:r>
              <a:rPr lang="en-IN" dirty="0"/>
              <a:t>[4] G. James et al., An Introduction to Statistical Learning: with Applications in R, Springer Texts in Statistics, © Springer </a:t>
            </a:r>
            <a:r>
              <a:rPr lang="en-IN" dirty="0" err="1"/>
              <a:t>Science+Business</a:t>
            </a:r>
            <a:r>
              <a:rPr lang="en-IN" dirty="0"/>
              <a:t> Media New York 2013</a:t>
            </a:r>
          </a:p>
        </p:txBody>
      </p:sp>
    </p:spTree>
    <p:extLst>
      <p:ext uri="{BB962C8B-B14F-4D97-AF65-F5344CB8AC3E}">
        <p14:creationId xmlns:p14="http://schemas.microsoft.com/office/powerpoint/2010/main" val="307909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7512-FA36-466F-AB24-270F676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82B6-2F9A-4195-BF1F-5DBFE23F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day after Thanksgiving in the U.S. is called Black Friday (BF) and serves as the traditional start to the holiday shopping season.</a:t>
            </a:r>
          </a:p>
          <a:p>
            <a:r>
              <a:rPr lang="en-IN" sz="2000" dirty="0"/>
              <a:t>It is known for deep discounts (e.g., doorbusters), Black Friday shopping manifests adventure, competition and urgency around getting great deals.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7A90E-CDC2-40BD-8E40-E62896B8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5EA-A5AF-4D5F-9FEF-538EBD18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DEFC-7015-4C8A-B384-D1816EA9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Metrics used:</a:t>
            </a:r>
          </a:p>
          <a:p>
            <a:endParaRPr lang="en-IN" dirty="0"/>
          </a:p>
          <a:p>
            <a:pPr lvl="1"/>
            <a:r>
              <a:rPr lang="en-IN" dirty="0"/>
              <a:t>RMSE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R</a:t>
            </a:r>
            <a:r>
              <a:rPr lang="en-IN" baseline="30000" dirty="0"/>
              <a:t>2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Adjusted R</a:t>
            </a:r>
            <a:r>
              <a:rPr lang="en-IN" baseline="30000" dirty="0"/>
              <a:t>2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baseline="30000" dirty="0"/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BCBAD-09C5-4586-A40A-256D3094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FC9837-A39F-4B1F-8CCB-F94C1DF0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Evaluation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55CAB2-59F0-4B74-B085-794EC3875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89C6A02-9A8C-4F7D-84AB-EC720CF81F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9482349"/>
              </p:ext>
            </p:extLst>
          </p:nvPr>
        </p:nvGraphicFramePr>
        <p:xfrm>
          <a:off x="7101191" y="1825625"/>
          <a:ext cx="4435813" cy="3151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743">
                  <a:extLst>
                    <a:ext uri="{9D8B030D-6E8A-4147-A177-3AD203B41FA5}">
                      <a16:colId xmlns:a16="http://schemas.microsoft.com/office/drawing/2014/main" val="872197943"/>
                    </a:ext>
                  </a:extLst>
                </a:gridCol>
                <a:gridCol w="3174070">
                  <a:extLst>
                    <a:ext uri="{9D8B030D-6E8A-4147-A177-3AD203B41FA5}">
                      <a16:colId xmlns:a16="http://schemas.microsoft.com/office/drawing/2014/main" val="3357854388"/>
                    </a:ext>
                  </a:extLst>
                </a:gridCol>
              </a:tblGrid>
              <a:tr h="6251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Feature Engineering Techniques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58891"/>
                  </a:ext>
                </a:extLst>
              </a:tr>
              <a:tr h="62514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DC</a:t>
                      </a:r>
                      <a:endParaRPr lang="en-IN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Data Conversion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798911"/>
                  </a:ext>
                </a:extLst>
              </a:tr>
              <a:tr h="62514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DB</a:t>
                      </a:r>
                      <a:endParaRPr lang="en-IN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Data Binning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901962"/>
                  </a:ext>
                </a:extLst>
              </a:tr>
              <a:tr h="62514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AFP</a:t>
                      </a:r>
                      <a:endParaRPr lang="en-IN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Average Feature Purchase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2283282"/>
                  </a:ext>
                </a:extLst>
              </a:tr>
              <a:tr h="65119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FF</a:t>
                      </a:r>
                      <a:endParaRPr lang="en-IN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Feature Frequency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443226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B09C9D-1524-4591-838A-5944373A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A4E46B79-F559-45BC-A00C-B2E47482E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251422"/>
              </p:ext>
            </p:extLst>
          </p:nvPr>
        </p:nvGraphicFramePr>
        <p:xfrm>
          <a:off x="838198" y="1825625"/>
          <a:ext cx="5181601" cy="453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955">
                  <a:extLst>
                    <a:ext uri="{9D8B030D-6E8A-4147-A177-3AD203B41FA5}">
                      <a16:colId xmlns:a16="http://schemas.microsoft.com/office/drawing/2014/main" val="531501717"/>
                    </a:ext>
                  </a:extLst>
                </a:gridCol>
                <a:gridCol w="566589">
                  <a:extLst>
                    <a:ext uri="{9D8B030D-6E8A-4147-A177-3AD203B41FA5}">
                      <a16:colId xmlns:a16="http://schemas.microsoft.com/office/drawing/2014/main" val="3211216142"/>
                    </a:ext>
                  </a:extLst>
                </a:gridCol>
                <a:gridCol w="566589">
                  <a:extLst>
                    <a:ext uri="{9D8B030D-6E8A-4147-A177-3AD203B41FA5}">
                      <a16:colId xmlns:a16="http://schemas.microsoft.com/office/drawing/2014/main" val="2685146423"/>
                    </a:ext>
                  </a:extLst>
                </a:gridCol>
                <a:gridCol w="578195">
                  <a:extLst>
                    <a:ext uri="{9D8B030D-6E8A-4147-A177-3AD203B41FA5}">
                      <a16:colId xmlns:a16="http://schemas.microsoft.com/office/drawing/2014/main" val="397661356"/>
                    </a:ext>
                  </a:extLst>
                </a:gridCol>
                <a:gridCol w="578195">
                  <a:extLst>
                    <a:ext uri="{9D8B030D-6E8A-4147-A177-3AD203B41FA5}">
                      <a16:colId xmlns:a16="http://schemas.microsoft.com/office/drawing/2014/main" val="1394072684"/>
                    </a:ext>
                  </a:extLst>
                </a:gridCol>
                <a:gridCol w="747539">
                  <a:extLst>
                    <a:ext uri="{9D8B030D-6E8A-4147-A177-3AD203B41FA5}">
                      <a16:colId xmlns:a16="http://schemas.microsoft.com/office/drawing/2014/main" val="3026367656"/>
                    </a:ext>
                  </a:extLst>
                </a:gridCol>
                <a:gridCol w="747539">
                  <a:extLst>
                    <a:ext uri="{9D8B030D-6E8A-4147-A177-3AD203B41FA5}">
                      <a16:colId xmlns:a16="http://schemas.microsoft.com/office/drawing/2014/main" val="1991582899"/>
                    </a:ext>
                  </a:extLst>
                </a:gridCol>
              </a:tblGrid>
              <a:tr h="44564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Regression Models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Training Set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Validation Set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19935"/>
                  </a:ext>
                </a:extLst>
              </a:tr>
              <a:tr h="94699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r>
                        <a:rPr lang="en-IN" sz="1100" baseline="30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Adjusted R</a:t>
                      </a:r>
                      <a:r>
                        <a:rPr lang="en-IN" sz="1100" baseline="30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r>
                        <a:rPr lang="en-IN" sz="1100" baseline="30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Adjusted R</a:t>
                      </a:r>
                      <a:r>
                        <a:rPr lang="en-IN" sz="1100" baseline="30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8259004"/>
                  </a:ext>
                </a:extLst>
              </a:tr>
              <a:tr h="445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Baseline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4707.53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4715.49</a:t>
                      </a: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53524"/>
                  </a:ext>
                </a:extLst>
              </a:tr>
              <a:tr h="445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Model 1(DB)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3888.17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0.39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0.39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3895.55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0.39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0.39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0728245"/>
                  </a:ext>
                </a:extLst>
              </a:tr>
              <a:tr h="445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Model 2(AFP + FF)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4979.67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4984.44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2402683"/>
                  </a:ext>
                </a:extLst>
              </a:tr>
              <a:tr h="445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Model 3(DC + FF)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2903.5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2906.65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7677923"/>
                  </a:ext>
                </a:extLst>
              </a:tr>
              <a:tr h="445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Model 4(DC + AFP)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4979.71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4984.36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719994"/>
                  </a:ext>
                </a:extLst>
              </a:tr>
              <a:tr h="445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Ridge Regression(Model 3)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2903.84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2906.96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0.66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3383220"/>
                  </a:ext>
                </a:extLst>
              </a:tr>
              <a:tr h="464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LASSO Regression(Model 3)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2928.48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0.65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0.65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2930.12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0.66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0.66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43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32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D2ED-71A9-4DB3-96E7-518596E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AFE9-EC1F-4115-9D89-6C62AF07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Performs </a:t>
            </a:r>
            <a:r>
              <a:rPr lang="en-IN" i="1" dirty="0"/>
              <a:t>variable selection</a:t>
            </a:r>
            <a:r>
              <a:rPr lang="en-IN" dirty="0"/>
              <a:t> by forcing some of coefficient estimates to be </a:t>
            </a:r>
            <a:r>
              <a:rPr lang="en-IN" i="1" dirty="0"/>
              <a:t>zero.</a:t>
            </a:r>
          </a:p>
          <a:p>
            <a:endParaRPr lang="en-IN" dirty="0"/>
          </a:p>
          <a:p>
            <a:r>
              <a:rPr lang="en-IN" dirty="0"/>
              <a:t>Simpler and more interpretable model than Ridge.</a:t>
            </a:r>
          </a:p>
          <a:p>
            <a:endParaRPr lang="en-IN" dirty="0"/>
          </a:p>
          <a:p>
            <a:r>
              <a:rPr lang="en-IN" dirty="0"/>
              <a:t>Handles </a:t>
            </a:r>
            <a:r>
              <a:rPr lang="en-IN" b="1" i="1" dirty="0"/>
              <a:t>Multicollinearity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Initial 52 variables were in </a:t>
            </a:r>
            <a:r>
              <a:rPr lang="en-IN" b="1" dirty="0"/>
              <a:t>Model-3</a:t>
            </a:r>
            <a:r>
              <a:rPr lang="en-IN" dirty="0"/>
              <a:t>.</a:t>
            </a:r>
          </a:p>
          <a:p>
            <a:r>
              <a:rPr lang="en-IN" dirty="0"/>
              <a:t>Post LASSO Regularization:18 variables were left.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2DCF0-9C7A-45C0-B664-CDAA269E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65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0864-EAE9-4492-90FB-2DCA3D6D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Statistical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CD4DAC-57E0-48F9-98F7-F56DA7EE6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417" y="1690688"/>
            <a:ext cx="8140288" cy="41111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3AEA0-3434-4BDA-A524-8725C619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1AE873-6179-4D51-8E8D-902583647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18" y="5038928"/>
            <a:ext cx="4893012" cy="3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0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6C01-4356-43F7-9D24-7D3D3636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36F1E10-131C-41C1-B320-B0BC272C2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551760"/>
              </p:ext>
            </p:extLst>
          </p:nvPr>
        </p:nvGraphicFramePr>
        <p:xfrm>
          <a:off x="838200" y="365125"/>
          <a:ext cx="10515603" cy="532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6478572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9320725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478834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797741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3362154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5402838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67122479"/>
                    </a:ext>
                  </a:extLst>
                </a:gridCol>
              </a:tblGrid>
              <a:tr h="218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coef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std err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P&gt;|t|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[0.025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0.975]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1733226522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 err="1">
                          <a:effectLst/>
                        </a:rPr>
                        <a:t>Const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1.134e+04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20.082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564.769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1.13e+04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1.14e+04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1487195967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Product_Category_1_10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6534.2674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50.434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129.561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6435.419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6633.116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2331810273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Product_Category_1_7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4267.2267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58.652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72.755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4152.270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4382.183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1902894139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Product_Category_1_6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2659.5272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26.192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101.541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2608.192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2710.862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1327143498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Product_Category_1_16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2026.6088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36.722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55.187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1954.634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2098.583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3907514334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Product_Category_1_15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2123.6187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45.426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46.749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2034.586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2212.651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585973022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 err="1">
                          <a:effectLst/>
                        </a:rPr>
                        <a:t>City_Category_C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283.9126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10.471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27.114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263.389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304.436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1706481753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Age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10.0330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0.359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27.939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9.329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10.737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90276053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 err="1">
                          <a:effectLst/>
                        </a:rPr>
                        <a:t>Product_ID_Counts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2.5978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0.014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185.461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2.570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2.625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1455365962"/>
                  </a:ext>
                </a:extLst>
              </a:tr>
              <a:tr h="2182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 err="1">
                          <a:effectLst/>
                        </a:rPr>
                        <a:t>Stay_In_Current_City_Years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7.8901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3.708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2.128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0.033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0.622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15.158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2863602108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Occupation_1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-162.6174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17.166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-9.473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0.000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-196.262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-128.973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932510560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Product_Category_1_3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-2811.2377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26.454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-106.270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-2863.086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-2759.389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2521278222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Product_Category_1_8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-5218.7197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13.907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-375.253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-5245.977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-5191.462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2447074081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Product_Category_1_18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-9453.6809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64.223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-147.202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-9579.555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-9327.806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2578081490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Product_Category_1_11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-7742.6858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24.644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-314.179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-7790.988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-7694.384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944986844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-6633.2756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12.698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-522.406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0.000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-6658.162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-6608.389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2964598572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Product_Category_1_12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-1.122e+04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56.755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-197.758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-1.13e+04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-1.11e+04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3670581181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Product_Category_1_4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-1.045e+04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33.805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-309.155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-1.05e+04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-1.04e+04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2821326406"/>
                  </a:ext>
                </a:extLst>
              </a:tr>
              <a:tr h="2180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Product_Category_1_13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-1.191e+04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48.513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-245.426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0.000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-1.2e+04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-1.18e+04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96" marR="55096" marT="55096" marB="55096" anchor="ctr"/>
                </a:tc>
                <a:extLst>
                  <a:ext uri="{0D108BD9-81ED-4DB2-BD59-A6C34878D82A}">
                    <a16:rowId xmlns:a16="http://schemas.microsoft.com/office/drawing/2014/main" val="326828556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5B1-5943-4591-A052-DA558D41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9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1CA5-7ECF-44C2-9C0D-CCD4FDB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42B9-57E9-42D6-B272-F4467EC77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Normality of the Residuals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14F93-E295-4233-8602-EE42A85D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E9A93-8AD4-484C-BB3A-98CFEA8F71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C:\Users\IQbal\AppData\Local\Packages\Microsoft.Office.Desktop_8wekyb3d8bbwe\AC\INetCache\Content.MSO\D1533643.tmp">
            <a:extLst>
              <a:ext uri="{FF2B5EF4-FFF2-40B4-BE49-F238E27FC236}">
                <a16:creationId xmlns:a16="http://schemas.microsoft.com/office/drawing/2014/main" id="{9DE3B965-2697-48E2-B1CB-EEDDDD63A1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2" y="1734461"/>
            <a:ext cx="5286375" cy="44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IQbal\AppData\Local\Packages\Microsoft.Office.Desktop_8wekyb3d8bbwe\AC\INetCache\Content.MSO\FB304C49.tmp">
            <a:extLst>
              <a:ext uri="{FF2B5EF4-FFF2-40B4-BE49-F238E27FC236}">
                <a16:creationId xmlns:a16="http://schemas.microsoft.com/office/drawing/2014/main" id="{BF292E38-DB1B-4FA2-AA78-926D342998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49394"/>
            <a:ext cx="5600395" cy="441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9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1CA5-7ECF-44C2-9C0D-CCD4FDB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42B9-57E9-42D6-B272-F4467EC77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Non-Linearity of the Response-Predictor Relationship:</a:t>
            </a:r>
          </a:p>
          <a:p>
            <a:pPr lvl="1"/>
            <a:r>
              <a:rPr lang="en-IN" dirty="0"/>
              <a:t>No visible pattern in the residuals.</a:t>
            </a:r>
          </a:p>
          <a:p>
            <a:pPr lvl="1"/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8BB649-03F6-487D-9046-7893747762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42" y="1690689"/>
            <a:ext cx="4099915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14F93-E295-4233-8602-EE42A85D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3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1CA5-7ECF-44C2-9C0D-CCD4FDB4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42B9-57E9-42D6-B272-F4467EC77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Heteroskedasticity:</a:t>
            </a:r>
          </a:p>
          <a:p>
            <a:pPr lvl="1"/>
            <a:r>
              <a:rPr lang="en-IN" dirty="0"/>
              <a:t>Funnel shape is evident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Response Log-Transformed in order to achieve Homoskedasticity</a:t>
            </a:r>
          </a:p>
          <a:p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8BB649-03F6-487D-9046-7893747762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42" y="1690689"/>
            <a:ext cx="4099915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14F93-E295-4233-8602-EE42A85D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 descr="C:\Users\IQbal\AppData\Local\Packages\Microsoft.Office.Desktop_8wekyb3d8bbwe\AC\INetCache\Content.MSO\414CE1A5.tmp">
            <a:extLst>
              <a:ext uri="{FF2B5EF4-FFF2-40B4-BE49-F238E27FC236}">
                <a16:creationId xmlns:a16="http://schemas.microsoft.com/office/drawing/2014/main" id="{93B9115C-ADEB-416E-88F0-9C535E1533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42" y="1690688"/>
            <a:ext cx="464075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43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B339E6-C7E2-46A0-8CB2-E482EFF6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123AF-FD41-419F-9DBA-1674D513B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83" y="816210"/>
            <a:ext cx="811475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5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F7BA-58A5-432B-8878-82F0B79C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49A2-78D6-4516-BA81-6616BDD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Descriptive Analytics</a:t>
            </a:r>
          </a:p>
          <a:p>
            <a:endParaRPr lang="en-IN" dirty="0"/>
          </a:p>
          <a:p>
            <a:r>
              <a:rPr lang="en-IN" dirty="0"/>
              <a:t>Based on Behavioural Analytics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Based on Predictive Analytics</a:t>
            </a:r>
          </a:p>
          <a:p>
            <a:endParaRPr lang="en-IN" dirty="0"/>
          </a:p>
          <a:p>
            <a:r>
              <a:rPr lang="en-IN" dirty="0"/>
              <a:t>Based on Prescriptive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3317E-E004-49B4-9661-74FA78F2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68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63087-1598-4512-9CB5-54D96930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37F0-6520-4BA4-A796-C5EEF742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995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7E68-7E78-42B8-8F3C-BCAD0F4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5F3F-3586-4664-BFEF-6D4D6D42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Descriptive Analytics:</a:t>
            </a:r>
          </a:p>
          <a:p>
            <a:endParaRPr lang="en-IN" dirty="0"/>
          </a:p>
          <a:p>
            <a:pPr lvl="1"/>
            <a:r>
              <a:rPr lang="en-IN" dirty="0"/>
              <a:t>Male Shoppers are likely to buy more Products than Female Shoppers.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Older(40+) people are likely to spend more irrespective of their marital status.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Customers who arrived recently in </a:t>
            </a:r>
            <a:r>
              <a:rPr lang="en-IN" b="1" dirty="0"/>
              <a:t>City-B</a:t>
            </a:r>
            <a:r>
              <a:rPr lang="en-IN" dirty="0"/>
              <a:t> and </a:t>
            </a:r>
            <a:r>
              <a:rPr lang="en-IN" b="1" dirty="0"/>
              <a:t>City-C</a:t>
            </a:r>
            <a:r>
              <a:rPr lang="en-IN" dirty="0"/>
              <a:t> are likely to shop less frequently than those who stayed longer(Acclimatization can be an issue).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488FA-BE2C-41E4-B463-9C66CD1B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7E68-7E78-42B8-8F3C-BCAD0F4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5F3F-3586-4664-BFEF-6D4D6D42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Behavioural Analytics:</a:t>
            </a:r>
          </a:p>
          <a:p>
            <a:endParaRPr lang="en-IN" dirty="0"/>
          </a:p>
          <a:p>
            <a:pPr lvl="1"/>
            <a:r>
              <a:rPr lang="en-IN" dirty="0"/>
              <a:t>Keeping Products that are more likely to sell on the front of the store will lead to an increase in the Sales.</a:t>
            </a:r>
            <a:r>
              <a:rPr lang="en-IN" baseline="30000" dirty="0"/>
              <a:t>[6]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Products </a:t>
            </a:r>
            <a:r>
              <a:rPr lang="en-IN" b="1" dirty="0"/>
              <a:t>‘1’, ‘5’ </a:t>
            </a:r>
            <a:r>
              <a:rPr lang="en-IN" dirty="0"/>
              <a:t>and </a:t>
            </a:r>
            <a:r>
              <a:rPr lang="en-IN" b="1" dirty="0"/>
              <a:t>‘8’</a:t>
            </a:r>
            <a:r>
              <a:rPr lang="en-IN" dirty="0"/>
              <a:t> of Product_Category_1 are highest selling Products. So, should be kept at the front of the Store.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488FA-BE2C-41E4-B463-9C66CD1B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lang="en-IN" dirty="0"/>
              <a:t>[6] </a:t>
            </a:r>
            <a:r>
              <a:rPr lang="en-US" dirty="0" err="1"/>
              <a:t>Fließ</a:t>
            </a:r>
            <a:r>
              <a:rPr lang="en-US" dirty="0"/>
              <a:t>, Sabine &amp; </a:t>
            </a:r>
            <a:r>
              <a:rPr lang="en-US" dirty="0" err="1"/>
              <a:t>Hogreve</a:t>
            </a:r>
            <a:r>
              <a:rPr lang="en-US" dirty="0"/>
              <a:t>, Jens &amp; Nonnenmacher, Dirk. (2004). Emotional Effects of Shop Window Displays on Consumer Behavior.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09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7E68-7E78-42B8-8F3C-BCAD0F4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5F3F-3586-4664-BFEF-6D4D6D42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Based on Predictive Analytics:</a:t>
            </a:r>
          </a:p>
          <a:p>
            <a:pPr lvl="2"/>
            <a:r>
              <a:rPr lang="en-IN" sz="2400" dirty="0"/>
              <a:t>Purchase is heavily influenced by Product Category.</a:t>
            </a:r>
          </a:p>
          <a:p>
            <a:pPr lvl="2"/>
            <a:endParaRPr lang="en-IN" sz="2400" dirty="0"/>
          </a:p>
          <a:p>
            <a:pPr lvl="2"/>
            <a:r>
              <a:rPr lang="en-IN" sz="2400" dirty="0"/>
              <a:t>People of 60+ Age will spend as much as </a:t>
            </a:r>
            <a:r>
              <a:rPr lang="en-IN" sz="2400" b="1" dirty="0"/>
              <a:t>600</a:t>
            </a:r>
            <a:r>
              <a:rPr lang="en-IN" sz="2400" dirty="0"/>
              <a:t>$ more than Teenagers.</a:t>
            </a:r>
          </a:p>
          <a:p>
            <a:pPr lvl="2"/>
            <a:endParaRPr lang="en-IN" sz="2400" dirty="0"/>
          </a:p>
          <a:p>
            <a:pPr lvl="2"/>
            <a:r>
              <a:rPr lang="en-IN" sz="2400" dirty="0"/>
              <a:t>People belonging to Occupation-1 are likely to spend less.</a:t>
            </a:r>
          </a:p>
          <a:p>
            <a:pPr lvl="2"/>
            <a:endParaRPr lang="en-IN" sz="2400" dirty="0"/>
          </a:p>
          <a:p>
            <a:pPr lvl="2"/>
            <a:r>
              <a:rPr lang="en-IN" sz="2400" dirty="0"/>
              <a:t>Product Category that have an average price over </a:t>
            </a:r>
            <a:r>
              <a:rPr lang="en-IN" sz="2400" b="1" dirty="0"/>
              <a:t>9000</a:t>
            </a:r>
            <a:r>
              <a:rPr lang="en-IN" sz="2400" dirty="0"/>
              <a:t>$ are likely to influence Purchase positively and vice versa.</a:t>
            </a:r>
          </a:p>
          <a:p>
            <a:pPr lvl="2"/>
            <a:endParaRPr lang="en-IN" sz="2400" dirty="0"/>
          </a:p>
          <a:p>
            <a:pPr lvl="2"/>
            <a:r>
              <a:rPr lang="en-IN" sz="2400" dirty="0"/>
              <a:t>City C Customers will spend </a:t>
            </a:r>
            <a:r>
              <a:rPr lang="en-IN" sz="2400" b="1" dirty="0"/>
              <a:t>283</a:t>
            </a:r>
            <a:r>
              <a:rPr lang="en-IN" sz="2400" dirty="0"/>
              <a:t>$ more than other city Customers.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488FA-BE2C-41E4-B463-9C66CD1B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04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7E68-7E78-42B8-8F3C-BCAD0F4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5F3F-3586-4664-BFEF-6D4D6D4224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Based on Prescriptive Analytics:</a:t>
            </a:r>
          </a:p>
          <a:p>
            <a:pPr lvl="1" algn="just"/>
            <a:r>
              <a:rPr lang="en-IN" dirty="0"/>
              <a:t>If the Price of </a:t>
            </a:r>
            <a:r>
              <a:rPr lang="en-IN" b="1" dirty="0"/>
              <a:t>‘Product-5’</a:t>
            </a:r>
            <a:r>
              <a:rPr lang="en-IN" dirty="0"/>
              <a:t> is increased by </a:t>
            </a:r>
            <a:r>
              <a:rPr lang="en-IN" b="1" dirty="0"/>
              <a:t>5%</a:t>
            </a:r>
            <a:r>
              <a:rPr lang="en-IN" dirty="0"/>
              <a:t>, </a:t>
            </a:r>
            <a:r>
              <a:rPr lang="en-IN" b="1" dirty="0"/>
              <a:t>‘Product-1’</a:t>
            </a:r>
            <a:r>
              <a:rPr lang="en-IN" dirty="0"/>
              <a:t> by </a:t>
            </a:r>
            <a:r>
              <a:rPr lang="en-IN" b="1" dirty="0"/>
              <a:t>3%</a:t>
            </a:r>
            <a:r>
              <a:rPr lang="en-IN" dirty="0"/>
              <a:t> and </a:t>
            </a:r>
            <a:r>
              <a:rPr lang="en-IN" b="1" dirty="0"/>
              <a:t>‘Product-8’</a:t>
            </a:r>
            <a:r>
              <a:rPr lang="en-IN" dirty="0"/>
              <a:t> by </a:t>
            </a:r>
            <a:r>
              <a:rPr lang="en-IN" b="1" dirty="0"/>
              <a:t>4%</a:t>
            </a:r>
            <a:r>
              <a:rPr lang="en-IN" dirty="0"/>
              <a:t> then the Revenue will increase by 150 Million $ which is higher than the combined Revenue of eight lowest selling Products.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2EA27A-4FBE-404A-8B7C-A2E8A96154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488FA-BE2C-41E4-B463-9C66CD1B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FC4B3-B75D-480B-8056-C0184AF2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42417"/>
            <a:ext cx="5669771" cy="48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5DCD-C987-4A53-9FFB-A4D6148D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Future Scope: Model Deployment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DDFD5-CF3F-4066-9501-4B9156E1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https://cdn-images-1.medium.com/max/800/1*1bmoE9B6U6qr1LXKVBxGVA.png">
            <a:extLst>
              <a:ext uri="{FF2B5EF4-FFF2-40B4-BE49-F238E27FC236}">
                <a16:creationId xmlns:a16="http://schemas.microsoft.com/office/drawing/2014/main" id="{8B535F04-06F2-4690-95AA-519E40C124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621"/>
            <a:ext cx="7620000" cy="395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50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65F300-9897-4809-B17B-4D07313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1EAA5-48E4-4761-820E-15EE9EFB0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64" y="766864"/>
            <a:ext cx="5262664" cy="52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7512-FA36-466F-AB24-270F676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82B6-2F9A-4195-BF1F-5DBFE23F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day after Thanksgiving in the U.S. is called Black Friday (BF) and serves as the traditional start to the holiday shopping season.</a:t>
            </a:r>
          </a:p>
          <a:p>
            <a:r>
              <a:rPr lang="en-IN" sz="2000" dirty="0"/>
              <a:t>It is known for deep discounts (e.g., doorbusters), Black Friday shopping manifests adventure, competition and urgency around getting great deals.</a:t>
            </a:r>
          </a:p>
          <a:p>
            <a:r>
              <a:rPr lang="en-IN" sz="2000" dirty="0"/>
              <a:t>Although Cyber Monday is gaining popularity, Black Friday shopping continues to be popular because of an abundance of doorbuster deals, instant gratification, and the benefit of social shopping. 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A0577-7C94-41E2-9A81-1C5E45B66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53337"/>
            <a:ext cx="2119604" cy="1156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234E2-2892-47C1-897E-9B3039D88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8" y="4553334"/>
            <a:ext cx="3622352" cy="1156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C04BB-AF2C-4B99-9410-C22F2EC1A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96" y="4557998"/>
            <a:ext cx="3221136" cy="161896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FCF4AD-AB53-4F22-B35B-B89E4961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6AB0-B318-478B-811A-1E1D8FC1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10D7-5FE3-4BF4-B404-ED48A991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Predicting Purchase</a:t>
            </a:r>
          </a:p>
          <a:p>
            <a:pPr lvl="1"/>
            <a:r>
              <a:rPr lang="en-IN" dirty="0"/>
              <a:t>Build a simple Machine Learning model that can predict how much a Customer is likely to spend on the eve of Black Friday.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Pattern Recognition</a:t>
            </a:r>
          </a:p>
          <a:p>
            <a:pPr lvl="1"/>
            <a:r>
              <a:rPr lang="en-IN" dirty="0"/>
              <a:t>Reveal and Understand the most important factors from predictors such as Age, Gender, City of Residence etc., that influence the spending of a Customer.</a:t>
            </a:r>
          </a:p>
          <a:p>
            <a:pPr lvl="1"/>
            <a:r>
              <a:rPr lang="en-IN" dirty="0"/>
              <a:t>Establish a quantitative impact of the revealed factors and how they influence Purchase by a Customer on a personal level i.e., whether they have a positive or negative contribution on the Purchase.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8FEB0-EE24-4B84-B68F-5199023F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B9D1F-16F4-4FCB-9502-A2485F4D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Black Friday sales in US still accounts for a whopping 6 Billion $ in revenue.</a:t>
            </a:r>
            <a:r>
              <a:rPr lang="en-IN" sz="2000" baseline="30000" dirty="0"/>
              <a:t>[1]</a:t>
            </a:r>
          </a:p>
          <a:p>
            <a:r>
              <a:rPr lang="en-IN" dirty="0"/>
              <a:t>In order to compete with Online Shopping Platforms, Brick and Mortar based Retailers need to figure out how to boost Sales during the most important Shopping Day of the Year. </a:t>
            </a:r>
          </a:p>
          <a:p>
            <a:r>
              <a:rPr lang="en-IN" dirty="0"/>
              <a:t>By understanding the Purchase Patterns of the Customers Retailers can provide improved Service Quality.</a:t>
            </a:r>
          </a:p>
          <a:p>
            <a:r>
              <a:rPr lang="en-IN" dirty="0"/>
              <a:t>Improve Staffing and Inventory of the Retail Store.</a:t>
            </a:r>
          </a:p>
          <a:p>
            <a:r>
              <a:rPr lang="en-IN" dirty="0"/>
              <a:t>Increase Revenue and Sales.</a:t>
            </a:r>
          </a:p>
          <a:p>
            <a:pPr marL="0" indent="0">
              <a:buNone/>
            </a:pPr>
            <a:endParaRPr lang="en-IN" baseline="30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B62273-5C05-4D07-8846-3008EE37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Motivation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2067C-F5D1-448C-9506-C4C67802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pPr algn="l"/>
            <a:r>
              <a:rPr lang="en-IN" dirty="0"/>
              <a:t>[1] https://www.forbes.com/sites/andriacheng/2018/11/26/black-friday-cyber-monday-sales-are-hitting-another-high-but-its-not-time-to-cheer-yet/#6d2ac36256c6</a:t>
            </a:r>
          </a:p>
        </p:txBody>
      </p:sp>
    </p:spTree>
    <p:extLst>
      <p:ext uri="{BB962C8B-B14F-4D97-AF65-F5344CB8AC3E}">
        <p14:creationId xmlns:p14="http://schemas.microsoft.com/office/powerpoint/2010/main" val="38182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22CA87-6EEB-4385-A7DA-34E84834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5" y="1236954"/>
            <a:ext cx="2524884" cy="13255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B62273-5C05-4D07-8846-3008EE37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Tools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2067C-F5D1-448C-9506-C4C67802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6A3084-BC72-4514-9B90-E3D1DA2C0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23" y="1345487"/>
            <a:ext cx="2959250" cy="1830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58BB43-FA9C-47AF-B731-F74ECE87A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6" y="3359779"/>
            <a:ext cx="2642032" cy="1430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4C41B7-5DEA-46DE-8798-F020E4F8A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40" y="3605029"/>
            <a:ext cx="3603171" cy="12655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3513AB-C3D4-4A85-95DD-09575734F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28" y="1508240"/>
            <a:ext cx="2104546" cy="14307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6F5003-183D-4A74-858F-7A55C389E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49" y="1233007"/>
            <a:ext cx="6675010" cy="54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14069A-1877-46F4-958B-3542DF00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9F4C0-ECFE-4B3D-8661-A6DED208D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1999" cy="6852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F6FC4-DA87-4F16-A24C-4F64DCB46E22}"/>
              </a:ext>
            </a:extLst>
          </p:cNvPr>
          <p:cNvSpPr txBox="1"/>
          <p:nvPr/>
        </p:nvSpPr>
        <p:spPr>
          <a:xfrm>
            <a:off x="1527242" y="311285"/>
            <a:ext cx="8239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rial Black" panose="020B0A04020102020204" pitchFamily="34" charset="0"/>
              </a:rPr>
              <a:t>MICROSOFT</a:t>
            </a:r>
            <a:r>
              <a:rPr lang="en-IN" sz="4400" dirty="0">
                <a:solidFill>
                  <a:schemeClr val="bg1"/>
                </a:solidFill>
              </a:rPr>
              <a:t> </a:t>
            </a:r>
            <a:r>
              <a:rPr lang="en-IN" sz="4400" dirty="0">
                <a:solidFill>
                  <a:schemeClr val="bg1"/>
                </a:solidFill>
                <a:latin typeface="Arial Black" panose="020B0A04020102020204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62158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2136</Words>
  <Application>Microsoft Office PowerPoint</Application>
  <PresentationFormat>Widescreen</PresentationFormat>
  <Paragraphs>532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Black</vt:lpstr>
      <vt:lpstr>Calibri</vt:lpstr>
      <vt:lpstr>Calibri Light</vt:lpstr>
      <vt:lpstr>Tahoma</vt:lpstr>
      <vt:lpstr>Times New Roman</vt:lpstr>
      <vt:lpstr>Office Theme</vt:lpstr>
      <vt:lpstr>PowerPoint Presentation</vt:lpstr>
      <vt:lpstr>Contents</vt:lpstr>
      <vt:lpstr>Background</vt:lpstr>
      <vt:lpstr>PowerPoint Presentation</vt:lpstr>
      <vt:lpstr>Background</vt:lpstr>
      <vt:lpstr>Objective</vt:lpstr>
      <vt:lpstr>Motivation</vt:lpstr>
      <vt:lpstr>Tools</vt:lpstr>
      <vt:lpstr>PowerPoint Presentation</vt:lpstr>
      <vt:lpstr>Dataset</vt:lpstr>
      <vt:lpstr>Description</vt:lpstr>
      <vt:lpstr>Pre-Processing</vt:lpstr>
      <vt:lpstr>Exploring Categorical Variables</vt:lpstr>
      <vt:lpstr>Exploring Categorical Variables</vt:lpstr>
      <vt:lpstr>Exploring Categorical Variables</vt:lpstr>
      <vt:lpstr>Exploring Categorical Variables</vt:lpstr>
      <vt:lpstr>Exploring Categorical Variables</vt:lpstr>
      <vt:lpstr>Exploring Multivariate Relationships</vt:lpstr>
      <vt:lpstr>Exploring Multivariate Relationships</vt:lpstr>
      <vt:lpstr>Exploring Multivariate Relationships</vt:lpstr>
      <vt:lpstr>Statistical Analysis</vt:lpstr>
      <vt:lpstr>Univariate Statistical Analysis</vt:lpstr>
      <vt:lpstr>Multivariate Statistics: Chi Square Test of Independence</vt:lpstr>
      <vt:lpstr>Multivariate Statistics: One Way ANOVA</vt:lpstr>
      <vt:lpstr>Feature Engineering</vt:lpstr>
      <vt:lpstr>Feature Engineering: Incorporating Ordinality</vt:lpstr>
      <vt:lpstr>Feature Engineering</vt:lpstr>
      <vt:lpstr>Model Selection: Multiple Linear Regression</vt:lpstr>
      <vt:lpstr>Model Development</vt:lpstr>
      <vt:lpstr>Model Evaluation</vt:lpstr>
      <vt:lpstr>Model Evaluation</vt:lpstr>
      <vt:lpstr>LASSO Regression</vt:lpstr>
      <vt:lpstr>Statistical Learning</vt:lpstr>
      <vt:lpstr>PowerPoint Presentation</vt:lpstr>
      <vt:lpstr>Residual Analysis</vt:lpstr>
      <vt:lpstr>Residual Analysis</vt:lpstr>
      <vt:lpstr>Residual Analysis</vt:lpstr>
      <vt:lpstr>PowerPoint Presentation</vt:lpstr>
      <vt:lpstr>Results</vt:lpstr>
      <vt:lpstr>Results</vt:lpstr>
      <vt:lpstr>Results</vt:lpstr>
      <vt:lpstr>Results</vt:lpstr>
      <vt:lpstr>Results</vt:lpstr>
      <vt:lpstr>Future Scope: Model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 B Iqbal</dc:creator>
  <cp:lastModifiedBy>S B Iqbal</cp:lastModifiedBy>
  <cp:revision>112</cp:revision>
  <dcterms:created xsi:type="dcterms:W3CDTF">2019-01-10T05:38:00Z</dcterms:created>
  <dcterms:modified xsi:type="dcterms:W3CDTF">2019-01-14T09:47:46Z</dcterms:modified>
</cp:coreProperties>
</file>