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4" roundtripDataSignature="AMtx7mhs4zY1GI+7umYQYGIewwbXBcKs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1792288" y="612775"/>
            <a:ext cx="5486400" cy="4114800"/>
          </a:xfrm>
          <a:prstGeom prst="rect">
            <a:avLst/>
          </a:prstGeom>
          <a:noFill/>
          <a:ln>
            <a:noFill/>
          </a:ln>
        </p:spPr>
      </p:sp>
      <p:sp>
        <p:nvSpPr>
          <p:cNvPr id="64" name="Google Shape;64;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22548" y="2453658"/>
            <a:ext cx="8964891"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Automated Resume Screening System</a:t>
            </a:r>
            <a:endParaRPr/>
          </a:p>
        </p:txBody>
      </p:sp>
      <p:sp>
        <p:nvSpPr>
          <p:cNvPr id="85" name="Google Shape;85;p1"/>
          <p:cNvSpPr txBox="1"/>
          <p:nvPr>
            <p:ph idx="1" type="subTitle"/>
          </p:nvPr>
        </p:nvSpPr>
        <p:spPr>
          <a:xfrm>
            <a:off x="5116398" y="5063231"/>
            <a:ext cx="391448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200"/>
              <a:buNone/>
            </a:pPr>
            <a:r>
              <a:rPr lang="en-US">
                <a:solidFill>
                  <a:schemeClr val="dk1"/>
                </a:solidFill>
              </a:rPr>
              <a:t>Team Members</a:t>
            </a:r>
            <a:endParaRPr/>
          </a:p>
          <a:p>
            <a:pPr indent="0" lvl="0" marL="0" rtl="0" algn="ctr">
              <a:spcBef>
                <a:spcPts val="360"/>
              </a:spcBef>
              <a:spcAft>
                <a:spcPts val="0"/>
              </a:spcAft>
              <a:buClr>
                <a:schemeClr val="dk1"/>
              </a:buClr>
              <a:buSzPts val="1800"/>
              <a:buNone/>
            </a:pPr>
            <a:r>
              <a:rPr b="0" i="0" lang="en-US" sz="1800" u="none" strike="noStrike">
                <a:solidFill>
                  <a:schemeClr val="dk1"/>
                </a:solidFill>
                <a:latin typeface="Times New Roman"/>
                <a:ea typeface="Times New Roman"/>
                <a:cs typeface="Times New Roman"/>
                <a:sym typeface="Times New Roman"/>
              </a:rPr>
              <a:t> S BALAKRISHNA-1DB21CI076</a:t>
            </a:r>
            <a:endParaRPr/>
          </a:p>
          <a:p>
            <a:pPr indent="0" lvl="0" marL="0" rtl="0" algn="ctr">
              <a:spcBef>
                <a:spcPts val="360"/>
              </a:spcBef>
              <a:spcAft>
                <a:spcPts val="0"/>
              </a:spcAft>
              <a:buClr>
                <a:schemeClr val="dk1"/>
              </a:buClr>
              <a:buSzPts val="1800"/>
              <a:buNone/>
            </a:pPr>
            <a:r>
              <a:rPr lang="en-US" sz="1800">
                <a:solidFill>
                  <a:schemeClr val="dk1"/>
                </a:solidFill>
                <a:latin typeface="Times New Roman"/>
                <a:ea typeface="Times New Roman"/>
                <a:cs typeface="Times New Roman"/>
                <a:sym typeface="Times New Roman"/>
              </a:rPr>
              <a:t>SOWMYA J S-1DB21CS146</a:t>
            </a:r>
            <a:endParaRPr>
              <a:solidFill>
                <a:schemeClr val="dk1"/>
              </a:solidFill>
            </a:endParaRPr>
          </a:p>
        </p:txBody>
      </p:sp>
      <p:pic>
        <p:nvPicPr>
          <p:cNvPr id="86" name="Google Shape;86;p1"/>
          <p:cNvPicPr preferRelativeResize="0"/>
          <p:nvPr/>
        </p:nvPicPr>
        <p:blipFill rotWithShape="1">
          <a:blip r:embed="rId3">
            <a:alphaModFix/>
          </a:blip>
          <a:srcRect b="0" l="0" r="0" t="0"/>
          <a:stretch/>
        </p:blipFill>
        <p:spPr>
          <a:xfrm>
            <a:off x="0" y="0"/>
            <a:ext cx="9144000" cy="2061045"/>
          </a:xfrm>
          <a:prstGeom prst="rect">
            <a:avLst/>
          </a:prstGeom>
          <a:noFill/>
          <a:ln>
            <a:noFill/>
          </a:ln>
        </p:spPr>
      </p:pic>
      <p:sp>
        <p:nvSpPr>
          <p:cNvPr id="87" name="Google Shape;87;p1"/>
          <p:cNvSpPr txBox="1"/>
          <p:nvPr/>
        </p:nvSpPr>
        <p:spPr>
          <a:xfrm>
            <a:off x="4138369" y="1645375"/>
            <a:ext cx="13008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AI COURSE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lgerian"/>
              <a:buNone/>
            </a:pPr>
            <a:r>
              <a:rPr lang="en-US">
                <a:latin typeface="Algerian"/>
                <a:ea typeface="Algerian"/>
                <a:cs typeface="Algerian"/>
                <a:sym typeface="Algerian"/>
              </a:rPr>
              <a:t>Introduction</a:t>
            </a:r>
            <a:endParaRPr/>
          </a:p>
        </p:txBody>
      </p:sp>
      <p:sp>
        <p:nvSpPr>
          <p:cNvPr id="93" name="Google Shape;93;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a:t>
            </a:r>
            <a:r>
              <a:rPr lang="en-US">
                <a:latin typeface="Times New Roman"/>
                <a:ea typeface="Times New Roman"/>
                <a:cs typeface="Times New Roman"/>
                <a:sym typeface="Times New Roman"/>
              </a:rPr>
              <a:t>Hiring process is time-consuming and requires automation.</a:t>
            </a:r>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 This project leverages AI and NLP for resume screening.</a:t>
            </a:r>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 Goal: Efficiently filter and score candidate’s resume based on job description.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lgerian"/>
              <a:buNone/>
            </a:pPr>
            <a:r>
              <a:rPr lang="en-US">
                <a:latin typeface="Algerian"/>
                <a:ea typeface="Algerian"/>
                <a:cs typeface="Algerian"/>
                <a:sym typeface="Algerian"/>
              </a:rPr>
              <a:t>PROBLEM STATEMENT</a:t>
            </a:r>
            <a:endParaRPr>
              <a:latin typeface="Algerian"/>
              <a:ea typeface="Algerian"/>
              <a:cs typeface="Algerian"/>
              <a:sym typeface="Algerian"/>
            </a:endParaRPr>
          </a:p>
        </p:txBody>
      </p:sp>
      <p:sp>
        <p:nvSpPr>
          <p:cNvPr id="99" name="Google Shape;99;p3"/>
          <p:cNvSpPr txBox="1"/>
          <p:nvPr>
            <p:ph idx="1" type="body"/>
          </p:nvPr>
        </p:nvSpPr>
        <p:spPr>
          <a:xfrm>
            <a:off x="457200" y="885895"/>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None/>
            </a:pPr>
            <a:r>
              <a:t/>
            </a:r>
            <a:endParaRPr sz="3200">
              <a:solidFill>
                <a:schemeClr val="dk1"/>
              </a:solidFill>
              <a:latin typeface="Times New Roman"/>
              <a:ea typeface="Times New Roman"/>
              <a:cs typeface="Times New Roman"/>
              <a:sym typeface="Times New Roman"/>
            </a:endParaRPr>
          </a:p>
          <a:p>
            <a:pPr indent="-342900" lvl="0" marL="342900" rtl="0" algn="just">
              <a:spcBef>
                <a:spcPts val="592"/>
              </a:spcBef>
              <a:spcAft>
                <a:spcPts val="0"/>
              </a:spcAft>
              <a:buClr>
                <a:schemeClr val="dk1"/>
              </a:buClr>
              <a:buSzPct val="100000"/>
              <a:buNone/>
            </a:pPr>
            <a:r>
              <a:rPr lang="en-US" sz="3200">
                <a:solidFill>
                  <a:schemeClr val="dk1"/>
                </a:solidFill>
                <a:latin typeface="Times New Roman"/>
                <a:ea typeface="Times New Roman"/>
                <a:cs typeface="Times New Roman"/>
                <a:sym typeface="Times New Roman"/>
              </a:rPr>
              <a:t>    Manual resume screening is time-consuming, inconsistent, and prone to bias. Recruiters struggle to process large volumes, leading to inefficiencies. This project automates screening using AI and NLP, extracting key details, classifying resumes, and matching them to job roles using TF-IDF and Cosine Similarity. The system ensures faster, unbiased, and accurate hiring.)</a:t>
            </a:r>
            <a:endParaRPr sz="3200">
              <a:latin typeface="Times New Roman"/>
              <a:ea typeface="Times New Roman"/>
              <a:cs typeface="Times New Roman"/>
              <a:sym typeface="Times New Roman"/>
            </a:endParaRPr>
          </a:p>
          <a:p>
            <a:pPr indent="0" lvl="0" marL="0" rtl="0" algn="just">
              <a:spcBef>
                <a:spcPts val="592"/>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0" y="-103695"/>
            <a:ext cx="9144000" cy="152133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Algerian"/>
              <a:buNone/>
            </a:pPr>
            <a:r>
              <a:rPr lang="en-US">
                <a:latin typeface="Algerian"/>
                <a:ea typeface="Algerian"/>
                <a:cs typeface="Algerian"/>
                <a:sym typeface="Algerian"/>
              </a:rPr>
              <a:t>KEY FEATURES</a:t>
            </a:r>
            <a:endParaRPr>
              <a:latin typeface="Algerian"/>
              <a:ea typeface="Algerian"/>
              <a:cs typeface="Algerian"/>
              <a:sym typeface="Algerian"/>
            </a:endParaRPr>
          </a:p>
        </p:txBody>
      </p:sp>
      <p:sp>
        <p:nvSpPr>
          <p:cNvPr id="105" name="Google Shape;105;p4"/>
          <p:cNvSpPr txBox="1"/>
          <p:nvPr>
            <p:ph idx="1" type="body"/>
          </p:nvPr>
        </p:nvSpPr>
        <p:spPr>
          <a:xfrm>
            <a:off x="298175" y="1919987"/>
            <a:ext cx="8567530" cy="255454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None/>
            </a:pPr>
            <a:r>
              <a:rPr b="1" i="0" lang="en-US" u="none" cap="none" strike="noStrike">
                <a:solidFill>
                  <a:schemeClr val="dk1"/>
                </a:solidFill>
                <a:latin typeface="Times New Roman"/>
                <a:ea typeface="Times New Roman"/>
                <a:cs typeface="Times New Roman"/>
                <a:sym typeface="Times New Roman"/>
              </a:rPr>
              <a:t>1.Resume Parsing &amp; Job Description Extraction</a:t>
            </a:r>
            <a:endParaRPr b="0" i="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None/>
            </a:pPr>
            <a:r>
              <a:rPr b="1" i="0" lang="en-US" u="none" cap="none" strike="noStrike">
                <a:solidFill>
                  <a:schemeClr val="dk1"/>
                </a:solidFill>
                <a:latin typeface="Times New Roman"/>
                <a:ea typeface="Times New Roman"/>
                <a:cs typeface="Times New Roman"/>
                <a:sym typeface="Times New Roman"/>
              </a:rPr>
              <a:t>2.AI-Based Candidate Matching</a:t>
            </a:r>
            <a:r>
              <a:rPr b="0" i="0" lang="en-US" u="none" cap="none" strike="noStrik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3200"/>
              <a:buNone/>
            </a:pPr>
            <a:r>
              <a:rPr b="1" i="0" lang="en-US" u="none" cap="none" strike="noStrike">
                <a:solidFill>
                  <a:schemeClr val="dk1"/>
                </a:solidFill>
                <a:latin typeface="Times New Roman"/>
                <a:ea typeface="Times New Roman"/>
                <a:cs typeface="Times New Roman"/>
                <a:sym typeface="Times New Roman"/>
              </a:rPr>
              <a:t>3.Bias-Free Resume Screening</a:t>
            </a:r>
            <a:endParaRPr b="0" i="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None/>
            </a:pPr>
            <a:r>
              <a:rPr b="1" i="0" lang="en-US" u="none" cap="none" strike="noStrike">
                <a:solidFill>
                  <a:schemeClr val="dk1"/>
                </a:solidFill>
                <a:latin typeface="Times New Roman"/>
                <a:ea typeface="Times New Roman"/>
                <a:cs typeface="Times New Roman"/>
                <a:sym typeface="Times New Roman"/>
              </a:rPr>
              <a:t>4.Streamlit-Based UI</a:t>
            </a:r>
            <a:endParaRPr b="0" i="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200"/>
              <a:buFont typeface="Calibri"/>
              <a:buNone/>
            </a:pPr>
            <a:r>
              <a:t/>
            </a:r>
            <a:endParaRPr b="0" i="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lgerian"/>
              <a:buNone/>
            </a:pPr>
            <a:r>
              <a:rPr lang="en-US">
                <a:latin typeface="Algerian"/>
                <a:ea typeface="Algerian"/>
                <a:cs typeface="Algerian"/>
                <a:sym typeface="Algerian"/>
              </a:rPr>
              <a:t>ANALYSIS</a:t>
            </a:r>
            <a:endParaRPr>
              <a:latin typeface="Algerian"/>
              <a:ea typeface="Algerian"/>
              <a:cs typeface="Algerian"/>
              <a:sym typeface="Algerian"/>
            </a:endParaRPr>
          </a:p>
        </p:txBody>
      </p:sp>
      <p:pic>
        <p:nvPicPr>
          <p:cNvPr id="111" name="Google Shape;111;p5"/>
          <p:cNvPicPr preferRelativeResize="0"/>
          <p:nvPr>
            <p:ph idx="1" type="body"/>
          </p:nvPr>
        </p:nvPicPr>
        <p:blipFill rotWithShape="1">
          <a:blip r:embed="rId3">
            <a:alphaModFix/>
          </a:blip>
          <a:srcRect b="0" l="0" r="0" t="0"/>
          <a:stretch/>
        </p:blipFill>
        <p:spPr>
          <a:xfrm>
            <a:off x="2047461" y="1600200"/>
            <a:ext cx="5168347" cy="45259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lgerian"/>
              <a:buNone/>
            </a:pPr>
            <a:r>
              <a:rPr lang="en-US">
                <a:latin typeface="Algerian"/>
                <a:ea typeface="Algerian"/>
                <a:cs typeface="Algerian"/>
                <a:sym typeface="Algerian"/>
              </a:rPr>
              <a:t>PREDICTION AND RESPONSE DISPLAY</a:t>
            </a:r>
            <a:endParaRPr>
              <a:latin typeface="Algerian"/>
              <a:ea typeface="Algerian"/>
              <a:cs typeface="Algerian"/>
              <a:sym typeface="Algerian"/>
            </a:endParaRPr>
          </a:p>
        </p:txBody>
      </p:sp>
      <p:sp>
        <p:nvSpPr>
          <p:cNvPr id="117" name="Google Shape;11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chemeClr val="dk1"/>
              </a:buClr>
              <a:buSzPts val="3200"/>
              <a:buFont typeface="Times New Roman"/>
              <a:buNone/>
            </a:pPr>
            <a:r>
              <a:rPr i="0" lang="en-US" sz="3200" u="none" cap="none" strike="noStrike">
                <a:solidFill>
                  <a:schemeClr val="dk1"/>
                </a:solidFill>
                <a:latin typeface="Times New Roman"/>
                <a:ea typeface="Times New Roman"/>
                <a:cs typeface="Times New Roman"/>
                <a:sym typeface="Times New Roman"/>
              </a:rPr>
              <a:t>The system utilizes Machine Learning (ML) and NLP</a:t>
            </a:r>
            <a:endParaRPr/>
          </a:p>
          <a:p>
            <a:pPr indent="-571500" lvl="0" marL="571500" marR="0" rtl="0" algn="just">
              <a:lnSpc>
                <a:spcPct val="100000"/>
              </a:lnSpc>
              <a:spcBef>
                <a:spcPts val="0"/>
              </a:spcBef>
              <a:spcAft>
                <a:spcPts val="0"/>
              </a:spcAft>
              <a:buClr>
                <a:schemeClr val="dk1"/>
              </a:buClr>
              <a:buSzPts val="3200"/>
              <a:buFont typeface="Arial"/>
              <a:buChar char="•"/>
            </a:pPr>
            <a:r>
              <a:rPr i="0" lang="en-US" sz="3200" u="none" cap="none" strike="noStrike">
                <a:solidFill>
                  <a:schemeClr val="dk1"/>
                </a:solidFill>
                <a:latin typeface="Times New Roman"/>
                <a:ea typeface="Times New Roman"/>
                <a:cs typeface="Times New Roman"/>
                <a:sym typeface="Times New Roman"/>
              </a:rPr>
              <a:t>ML Model (trained_model.pkl) – Trained using Random Forest</a:t>
            </a:r>
            <a:r>
              <a:rPr lang="en-US" sz="3200">
                <a:latin typeface="Times New Roman"/>
                <a:ea typeface="Times New Roman"/>
                <a:cs typeface="Times New Roman"/>
                <a:sym typeface="Times New Roman"/>
              </a:rPr>
              <a:t>.</a:t>
            </a:r>
            <a:endParaRPr/>
          </a:p>
          <a:p>
            <a:pPr indent="-571500" lvl="0" marL="571500" marR="0" rtl="0" algn="just">
              <a:lnSpc>
                <a:spcPct val="100000"/>
              </a:lnSpc>
              <a:spcBef>
                <a:spcPts val="0"/>
              </a:spcBef>
              <a:spcAft>
                <a:spcPts val="0"/>
              </a:spcAft>
              <a:buClr>
                <a:schemeClr val="dk1"/>
              </a:buClr>
              <a:buSzPts val="3200"/>
              <a:buFont typeface="Arial"/>
              <a:buChar char="•"/>
            </a:pPr>
            <a:r>
              <a:rPr i="0" lang="en-US" sz="3200" u="none" cap="none" strike="noStrike">
                <a:solidFill>
                  <a:schemeClr val="dk1"/>
                </a:solidFill>
                <a:latin typeface="Times New Roman"/>
                <a:ea typeface="Times New Roman"/>
                <a:cs typeface="Times New Roman"/>
                <a:sym typeface="Times New Roman"/>
              </a:rPr>
              <a:t> Text Processing (tfidf_vectorizer.pkl)      Extracts relevant skills and job-related terms.</a:t>
            </a:r>
            <a:endParaRPr sz="3200">
              <a:latin typeface="Times New Roman"/>
              <a:ea typeface="Times New Roman"/>
              <a:cs typeface="Times New Roman"/>
              <a:sym typeface="Times New Roman"/>
            </a:endParaRPr>
          </a:p>
          <a:p>
            <a:pPr indent="-571500" lvl="0" marL="571500" marR="0" rtl="0" algn="just">
              <a:lnSpc>
                <a:spcPct val="100000"/>
              </a:lnSpc>
              <a:spcBef>
                <a:spcPts val="0"/>
              </a:spcBef>
              <a:spcAft>
                <a:spcPts val="0"/>
              </a:spcAft>
              <a:buClr>
                <a:schemeClr val="dk1"/>
              </a:buClr>
              <a:buSzPts val="3200"/>
              <a:buFont typeface="Arial"/>
              <a:buChar char="•"/>
            </a:pPr>
            <a:r>
              <a:rPr i="0" lang="en-US" sz="3200" u="none" cap="none" strike="noStrike">
                <a:solidFill>
                  <a:schemeClr val="dk1"/>
                </a:solidFill>
                <a:latin typeface="Times New Roman"/>
                <a:ea typeface="Times New Roman"/>
                <a:cs typeface="Times New Roman"/>
                <a:sym typeface="Times New Roman"/>
              </a:rPr>
              <a:t> ATS Score Calculation – Uses Cosine Similarity to rank resumes usin</a:t>
            </a:r>
            <a:r>
              <a:rPr lang="en-US" sz="3200">
                <a:latin typeface="Times New Roman"/>
                <a:ea typeface="Times New Roman"/>
                <a:cs typeface="Times New Roman"/>
                <a:sym typeface="Times New Roman"/>
              </a:rPr>
              <a:t>g dot product.</a:t>
            </a:r>
            <a:endParaRPr sz="3200">
              <a:solidFill>
                <a:srgbClr val="1482A5"/>
              </a:solidFill>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lgerian"/>
              <a:buNone/>
            </a:pPr>
            <a:r>
              <a:rPr lang="en-US">
                <a:latin typeface="Algerian"/>
                <a:ea typeface="Algerian"/>
                <a:cs typeface="Algerian"/>
                <a:sym typeface="Algerian"/>
              </a:rPr>
              <a:t>Benefits of the System</a:t>
            </a:r>
            <a:endParaRPr/>
          </a:p>
        </p:txBody>
      </p:sp>
      <p:sp>
        <p:nvSpPr>
          <p:cNvPr id="123" name="Google Shape;123;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latin typeface="Times New Roman"/>
                <a:ea typeface="Times New Roman"/>
                <a:cs typeface="Times New Roman"/>
                <a:sym typeface="Times New Roman"/>
              </a:rPr>
              <a:t>• Saves time in recruitment process</a:t>
            </a:r>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 Reduces manual screening workload</a:t>
            </a:r>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 Ensures unbiased and fair candidate selection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457200" y="1984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Algerian"/>
              <a:buNone/>
            </a:pPr>
            <a:r>
              <a:rPr lang="en-US">
                <a:latin typeface="Algerian"/>
                <a:ea typeface="Algerian"/>
                <a:cs typeface="Algerian"/>
                <a:sym typeface="Algerian"/>
              </a:rPr>
              <a:t>Conclusion</a:t>
            </a:r>
            <a:endParaRPr/>
          </a:p>
        </p:txBody>
      </p:sp>
      <p:sp>
        <p:nvSpPr>
          <p:cNvPr id="129" name="Google Shape;129;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latin typeface="Times New Roman"/>
                <a:ea typeface="Times New Roman"/>
                <a:cs typeface="Times New Roman"/>
                <a:sym typeface="Times New Roman"/>
              </a:rPr>
              <a:t>• The project automates resume screening using AI &amp; NLP.</a:t>
            </a:r>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 Helps recruiters find the best candidates efficiently.</a:t>
            </a:r>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 Future improvements will enhance accuracy &amp; usability.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Sowmya J S</dc:creator>
</cp:coreProperties>
</file>