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384" r:id="rId19"/>
    <p:sldId id="388" r:id="rId20"/>
    <p:sldId id="374" r:id="rId21"/>
    <p:sldId id="3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74940" autoAdjust="0"/>
  </p:normalViewPr>
  <p:slideViewPr>
    <p:cSldViewPr snapToGrid="0">
      <p:cViewPr>
        <p:scale>
          <a:sx n="125" d="100"/>
          <a:sy n="125" d="100"/>
        </p:scale>
        <p:origin x="1182" y="-360"/>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a:t>
            </a:r>
            <a:r>
              <a:rPr lang="en-US" sz="1800" dirty="0" err="1">
                <a:effectLst/>
                <a:latin typeface="Calibri" panose="020F0502020204030204" pitchFamily="34" charset="0"/>
              </a:rPr>
              <a:t>PyCrimes</a:t>
            </a:r>
            <a:r>
              <a:rPr lang="en-US" sz="1800" dirty="0">
                <a:effectLst/>
                <a:latin typeface="Calibri" panose="020F0502020204030204" pitchFamily="34" charset="0"/>
              </a:rPr>
              <a:t>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r>
              <a:rPr lang="en-US" dirty="0"/>
              <a:t>- We purposely omitted violent crime, but that data would be easily accessible using our methods.</a:t>
            </a:r>
          </a:p>
          <a:p>
            <a:r>
              <a:rPr lang="en-US" dirty="0"/>
              <a:t>- We were also interested in investigating education and economic drivers behind the numbers we were seeing.</a:t>
            </a:r>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not before we hit you with a little audience participation portion to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Population data was pulled from the Census Bureau and imported to our workbooks via CSV.</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to yell our biases into microphones with some audience participation!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sv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err="1"/>
              <a:t>PyCrimes</a:t>
            </a:r>
            <a:r>
              <a:rPr lang="en-US" dirty="0"/>
              <a:t>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2"/>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3"/>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4"/>
          <a:stretch>
            <a:fillRect/>
          </a:stretch>
        </p:blipFill>
        <p:spPr>
          <a:xfrm>
            <a:off x="564517" y="2648812"/>
            <a:ext cx="2743200" cy="1416721"/>
          </a:xfrm>
          <a:prstGeom prst="rect">
            <a:avLst/>
          </a:prstGeom>
          <a:ln>
            <a:solidFill>
              <a:schemeClr val="bg1"/>
            </a:solidFill>
          </a:ln>
        </p:spPr>
      </p:pic>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2"/>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3"/>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4"/>
          <a:stretch>
            <a:fillRect/>
          </a:stretch>
        </p:blipFill>
        <p:spPr>
          <a:xfrm>
            <a:off x="564548" y="2642460"/>
            <a:ext cx="2743200" cy="1417320"/>
          </a:xfrm>
          <a:prstGeom prst="rect">
            <a:avLst/>
          </a:prstGeom>
          <a:ln>
            <a:solidFill>
              <a:schemeClr val="bg1"/>
            </a:solidFill>
          </a:ln>
        </p:spPr>
      </p:pic>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6" name="Picture 5">
            <a:extLst>
              <a:ext uri="{FF2B5EF4-FFF2-40B4-BE49-F238E27FC236}">
                <a16:creationId xmlns:a16="http://schemas.microsoft.com/office/drawing/2014/main" id="{8C1D0F1C-6DA1-5AA4-B425-632FF4A670C7}"/>
              </a:ext>
            </a:extLst>
          </p:cNvPr>
          <p:cNvPicPr>
            <a:picLocks noChangeAspect="1"/>
          </p:cNvPicPr>
          <p:nvPr/>
        </p:nvPicPr>
        <p:blipFill rotWithShape="1">
          <a:blip r:embed="rId3"/>
          <a:srcRect l="15388" t="5353" r="23652" b="5280"/>
          <a:stretch/>
        </p:blipFill>
        <p:spPr>
          <a:xfrm>
            <a:off x="6633471" y="1934222"/>
            <a:ext cx="4561273" cy="4066538"/>
          </a:xfrm>
          <a:prstGeom prst="rect">
            <a:avLst/>
          </a:prstGeom>
        </p:spPr>
      </p:pic>
      <p:pic>
        <p:nvPicPr>
          <p:cNvPr id="7" name="Picture 6">
            <a:extLst>
              <a:ext uri="{FF2B5EF4-FFF2-40B4-BE49-F238E27FC236}">
                <a16:creationId xmlns:a16="http://schemas.microsoft.com/office/drawing/2014/main" id="{36C4B27A-93F4-F98D-DCE8-6B1CB9E5CFCF}"/>
              </a:ext>
            </a:extLst>
          </p:cNvPr>
          <p:cNvPicPr>
            <a:picLocks noChangeAspect="1"/>
          </p:cNvPicPr>
          <p:nvPr/>
        </p:nvPicPr>
        <p:blipFill rotWithShape="1">
          <a:blip r:embed="rId4"/>
          <a:srcRect l="8420" t="5368" r="18358"/>
          <a:stretch/>
        </p:blipFill>
        <p:spPr>
          <a:xfrm>
            <a:off x="754591" y="1943100"/>
            <a:ext cx="4666695" cy="4138104"/>
          </a:xfrm>
          <a:prstGeom prst="rect">
            <a:avLst/>
          </a:prstGeom>
        </p:spPr>
      </p:pic>
      <p:sp>
        <p:nvSpPr>
          <p:cNvPr id="8" name="TextBox 7">
            <a:extLst>
              <a:ext uri="{FF2B5EF4-FFF2-40B4-BE49-F238E27FC236}">
                <a16:creationId xmlns:a16="http://schemas.microsoft.com/office/drawing/2014/main" id="{515693BC-1EBD-A2DF-36C6-E12883F35407}"/>
              </a:ext>
            </a:extLst>
          </p:cNvPr>
          <p:cNvSpPr txBox="1"/>
          <p:nvPr/>
        </p:nvSpPr>
        <p:spPr>
          <a:xfrm>
            <a:off x="1644960" y="1476405"/>
            <a:ext cx="3468580" cy="461665"/>
          </a:xfrm>
          <a:prstGeom prst="rect">
            <a:avLst/>
          </a:prstGeom>
          <a:noFill/>
        </p:spPr>
        <p:txBody>
          <a:bodyPr wrap="square" rtlCol="0">
            <a:spAutoFit/>
          </a:bodyPr>
          <a:lstStyle/>
          <a:p>
            <a:pPr algn="ctr"/>
            <a:r>
              <a:rPr lang="en-US" sz="1200" b="1" dirty="0">
                <a:solidFill>
                  <a:schemeClr val="bg1"/>
                </a:solidFill>
              </a:rPr>
              <a:t>Total Law Enforcement Employees vs. Total Arrests </a:t>
            </a:r>
          </a:p>
          <a:p>
            <a:pPr algn="ctr"/>
            <a:r>
              <a:rPr lang="en-US" sz="1200" b="1" dirty="0">
                <a:solidFill>
                  <a:schemeClr val="bg1"/>
                </a:solidFill>
              </a:rPr>
              <a:t>(2010 – 2020)</a:t>
            </a:r>
          </a:p>
        </p:txBody>
      </p:sp>
      <p:sp>
        <p:nvSpPr>
          <p:cNvPr id="9" name="TextBox 8">
            <a:extLst>
              <a:ext uri="{FF2B5EF4-FFF2-40B4-BE49-F238E27FC236}">
                <a16:creationId xmlns:a16="http://schemas.microsoft.com/office/drawing/2014/main" id="{7FD20C50-9DF2-8FEC-2CAC-BD93B0275335}"/>
              </a:ext>
            </a:extLst>
          </p:cNvPr>
          <p:cNvSpPr txBox="1"/>
          <p:nvPr/>
        </p:nvSpPr>
        <p:spPr>
          <a:xfrm>
            <a:off x="7117682" y="1468663"/>
            <a:ext cx="4290129" cy="461665"/>
          </a:xfrm>
          <a:prstGeom prst="rect">
            <a:avLst/>
          </a:prstGeom>
          <a:noFill/>
        </p:spPr>
        <p:txBody>
          <a:bodyPr wrap="square" rtlCol="0">
            <a:spAutoFit/>
          </a:bodyPr>
          <a:lstStyle/>
          <a:p>
            <a:pPr algn="ctr"/>
            <a:r>
              <a:rPr lang="en-US" sz="1200" b="1" dirty="0">
                <a:solidFill>
                  <a:schemeClr val="bg1"/>
                </a:solidFill>
              </a:rPr>
              <a:t>Law Enforcement Employees per Capita vs. Arrests per Capita</a:t>
            </a:r>
          </a:p>
          <a:p>
            <a:pPr algn="ctr"/>
            <a:r>
              <a:rPr lang="en-US" sz="1200" b="1" dirty="0">
                <a:solidFill>
                  <a:schemeClr val="bg1"/>
                </a:solidFill>
              </a:rPr>
              <a:t>(2010 – 2020)</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1805290" y="1343071"/>
            <a:ext cx="8581419" cy="5100691"/>
          </a:xfrm>
          <a:prstGeom prst="rect">
            <a:avLst/>
          </a:prstGeom>
        </p:spPr>
      </p:pic>
    </p:spTree>
    <p:extLst>
      <p:ext uri="{BB962C8B-B14F-4D97-AF65-F5344CB8AC3E}">
        <p14:creationId xmlns:p14="http://schemas.microsoft.com/office/powerpoint/2010/main" val="342656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1211871" y="1322773"/>
            <a:ext cx="9768257" cy="4825384"/>
          </a:xfrm>
          <a:prstGeom prst="rect">
            <a:avLst/>
          </a:prstGeom>
        </p:spPr>
      </p:pic>
    </p:spTree>
    <p:extLst>
      <p:ext uri="{BB962C8B-B14F-4D97-AF65-F5344CB8AC3E}">
        <p14:creationId xmlns:p14="http://schemas.microsoft.com/office/powerpoint/2010/main" val="77849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1506973"/>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endParaRPr lang="en-US" dirty="0"/>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err="1"/>
              <a:t>PyCrimes</a:t>
            </a:r>
            <a:r>
              <a:rPr lang="en-US" b="1" dirty="0"/>
              <a:t>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128157" cy="789996"/>
          </a:xfrm>
        </p:spPr>
        <p:txBody>
          <a:bodyPr>
            <a:normAutofit/>
          </a:bodyPr>
          <a:lstStyle/>
          <a:p>
            <a:pPr marL="285750" indent="-285750">
              <a:buFont typeface="Arial" panose="020B0604020202020204" pitchFamily="34" charset="0"/>
              <a:buChar char="•"/>
            </a:pPr>
            <a:r>
              <a:rPr lang="en-US" dirty="0"/>
              <a:t>Audience Participation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500"/>
                                        <p:tgtEl>
                                          <p:spTgt spid="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xEl>
                                              <p:pRg st="1" end="1"/>
                                            </p:txEl>
                                          </p:spTgt>
                                        </p:tgtEl>
                                        <p:attrNameLst>
                                          <p:attrName>style.visibility</p:attrName>
                                        </p:attrNameLst>
                                      </p:cBhvr>
                                      <p:to>
                                        <p:strVal val="visible"/>
                                      </p:to>
                                    </p:set>
                                    <p:animEffect transition="in" filter="fade">
                                      <p:cBhvr>
                                        <p:cTn id="64" dur="500"/>
                                        <p:tgtEl>
                                          <p:spTgt spid="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500"/>
                                        <p:tgtEl>
                                          <p:spTgt spid="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animEffect transition="in" filter="fade">
                                      <p:cBhvr>
                                        <p:cTn id="70" dur="500"/>
                                        <p:tgtEl>
                                          <p:spTgt spid="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
                                            <p:txEl>
                                              <p:pRg st="4" end="4"/>
                                            </p:txEl>
                                          </p:spTgt>
                                        </p:tgtEl>
                                        <p:attrNameLst>
                                          <p:attrName>style.visibility</p:attrName>
                                        </p:attrNameLst>
                                      </p:cBhvr>
                                      <p:to>
                                        <p:strVal val="visible"/>
                                      </p:to>
                                    </p:set>
                                    <p:animEffect transition="in" filter="fade">
                                      <p:cBhvr>
                                        <p:cTn id="73" dur="500"/>
                                        <p:tgtEl>
                                          <p:spTgt spid="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
                                            <p:txEl>
                                              <p:pRg st="5" end="5"/>
                                            </p:txEl>
                                          </p:spTgt>
                                        </p:tgtEl>
                                        <p:attrNameLst>
                                          <p:attrName>style.visibility</p:attrName>
                                        </p:attrNameLst>
                                      </p:cBhvr>
                                      <p:to>
                                        <p:strVal val="visible"/>
                                      </p:to>
                                    </p:set>
                                    <p:animEffect transition="in" filter="fade">
                                      <p:cBhvr>
                                        <p:cTn id="7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500"/>
                                        <p:tgtEl>
                                          <p:spTgt spid="1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fade">
                                      <p:cBhvr>
                                        <p:cTn id="68" dur="500"/>
                                        <p:tgtEl>
                                          <p:spTgt spid="13">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xEl>
                                              <p:pRg st="0" end="0"/>
                                            </p:txEl>
                                          </p:spTgt>
                                        </p:tgtEl>
                                        <p:attrNameLst>
                                          <p:attrName>style.visibility</p:attrName>
                                        </p:attrNameLst>
                                      </p:cBhvr>
                                      <p:to>
                                        <p:strVal val="visible"/>
                                      </p:to>
                                    </p:set>
                                    <p:animEffect transition="in" filter="fade">
                                      <p:cBhvr>
                                        <p:cTn id="7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P spid="8" grpId="0" build="p"/>
      <p:bldP spid="10" grpId="0" build="p"/>
      <p:bldP spid="11" grpId="0" build="p"/>
      <p:bldP spid="13" grpId="0" build="p"/>
      <p:bldP spid="14" grpId="0" build="p"/>
      <p:bldP spid="30" grpId="0"/>
      <p:bldP spid="31" grpId="0"/>
      <p:bldP spid="32" grpId="0"/>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sz="1200" dirty="0"/>
              <a:t>Averaged 1031 arrests per capita.</a:t>
            </a:r>
          </a:p>
          <a:p>
            <a:pPr algn="ctr"/>
            <a:r>
              <a:rPr lang="en-US" sz="1200" dirty="0"/>
              <a:t>Delaware also had the single year highest arrest per capita with 1214 in 2012. </a:t>
            </a:r>
          </a:p>
          <a:p>
            <a:pPr algn="ctr"/>
            <a:r>
              <a:rPr lang="en-US" sz="1200" dirty="0"/>
              <a:t>Tennessee was second with 832.</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lnSpcReduction="10000"/>
          </a:bodyPr>
          <a:lstStyle/>
          <a:p>
            <a:pPr algn="ctr"/>
            <a:r>
              <a:rPr lang="en-US" sz="1200" dirty="0"/>
              <a:t>Averaged 125 arrests per capita.</a:t>
            </a:r>
          </a:p>
          <a:p>
            <a:pPr algn="ctr"/>
            <a:r>
              <a:rPr lang="en-US" sz="1200" dirty="0"/>
              <a:t>Washington DC was in our data with with an average of 30 per capita, but they aren’t a state yet.</a:t>
            </a:r>
          </a:p>
          <a:p>
            <a:pPr algn="ctr"/>
            <a:r>
              <a:rPr lang="en-US" sz="1200"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500"/>
                                        <p:tgtEl>
                                          <p:spTgt spid="8">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500"/>
                                        <p:tgtEl>
                                          <p:spTgt spid="11">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fade">
                                      <p:cBhvr>
                                        <p:cTn id="51" dur="500"/>
                                        <p:tgtEl>
                                          <p:spTgt spid="11">
                                            <p:txEl>
                                              <p:pRg st="1" end="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fade">
                                      <p:cBhvr>
                                        <p:cTn id="5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0" grpId="0" build="p"/>
      <p:bldP spid="11" grpId="0" uiExpand="1" build="p"/>
      <p:bldP spid="31" grpId="0"/>
      <p:bldP spid="32" grpId="0"/>
      <p:bldP spid="40"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2"/>
          <a:stretch>
            <a:fillRect/>
          </a:stretch>
        </p:blipFill>
        <p:spPr>
          <a:xfrm>
            <a:off x="4092982" y="1229531"/>
            <a:ext cx="6420746" cy="5020376"/>
          </a:xfrm>
          <a:prstGeom prst="rect">
            <a:avLst/>
          </a:prstGeom>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19594" y="1499216"/>
            <a:ext cx="2960278"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200" dirty="0"/>
              <a:t>Our findings show a steady and significant downward trend in reported property crime arrests over the subject time frame. </a:t>
            </a:r>
          </a:p>
          <a:p>
            <a:pPr>
              <a:lnSpc>
                <a:spcPct val="100000"/>
              </a:lnSpc>
              <a:spcBef>
                <a:spcPts val="0"/>
              </a:spcBef>
            </a:pPr>
            <a:r>
              <a:rPr lang="en-US" sz="1200" dirty="0"/>
              <a:t>Property Crime tracked by this data:</a:t>
            </a:r>
          </a:p>
          <a:p>
            <a:pPr lvl="1">
              <a:lnSpc>
                <a:spcPct val="100000"/>
              </a:lnSpc>
              <a:spcBef>
                <a:spcPts val="0"/>
              </a:spcBef>
            </a:pPr>
            <a:r>
              <a:rPr lang="en-US" sz="1200" dirty="0"/>
              <a:t>Arson</a:t>
            </a:r>
          </a:p>
          <a:p>
            <a:pPr lvl="1">
              <a:lnSpc>
                <a:spcPct val="100000"/>
              </a:lnSpc>
              <a:spcBef>
                <a:spcPts val="0"/>
              </a:spcBef>
            </a:pPr>
            <a:r>
              <a:rPr lang="en-US" sz="1200" dirty="0"/>
              <a:t>Larceny</a:t>
            </a:r>
          </a:p>
          <a:p>
            <a:pPr lvl="1">
              <a:lnSpc>
                <a:spcPct val="100000"/>
              </a:lnSpc>
              <a:spcBef>
                <a:spcPts val="0"/>
              </a:spcBef>
            </a:pPr>
            <a:r>
              <a:rPr lang="en-US" sz="1200" dirty="0"/>
              <a:t>Vehicle Theft</a:t>
            </a:r>
          </a:p>
          <a:p>
            <a:pPr lvl="1">
              <a:lnSpc>
                <a:spcPct val="100000"/>
              </a:lnSpc>
              <a:spcBef>
                <a:spcPts val="0"/>
              </a:spcBef>
            </a:pPr>
            <a:r>
              <a:rPr lang="en-US" sz="1200" dirty="0"/>
              <a:t>Burglary</a:t>
            </a:r>
          </a:p>
          <a:p>
            <a:pPr lvl="1">
              <a:lnSpc>
                <a:spcPct val="100000"/>
              </a:lnSpc>
              <a:spcBef>
                <a:spcPts val="0"/>
              </a:spcBef>
            </a:pPr>
            <a:r>
              <a:rPr lang="en-US" sz="1200" dirty="0"/>
              <a:t>Embezzlement</a:t>
            </a:r>
          </a:p>
          <a:p>
            <a:pPr lvl="1">
              <a:lnSpc>
                <a:spcPct val="100000"/>
              </a:lnSpc>
              <a:spcBef>
                <a:spcPts val="0"/>
              </a:spcBef>
            </a:pPr>
            <a:r>
              <a:rPr lang="en-US" sz="1200" dirty="0"/>
              <a:t>Forgery &amp; Counterfeiting</a:t>
            </a:r>
          </a:p>
          <a:p>
            <a:pPr lvl="1">
              <a:lnSpc>
                <a:spcPct val="100000"/>
              </a:lnSpc>
              <a:spcBef>
                <a:spcPts val="0"/>
              </a:spcBef>
            </a:pPr>
            <a:r>
              <a:rPr lang="en-US" sz="1200" dirty="0"/>
              <a:t>Fraud</a:t>
            </a:r>
          </a:p>
          <a:p>
            <a:pPr lvl="1">
              <a:lnSpc>
                <a:spcPct val="100000"/>
              </a:lnSpc>
              <a:spcBef>
                <a:spcPts val="0"/>
              </a:spcBef>
            </a:pPr>
            <a:r>
              <a:rPr lang="en-US" sz="1200" dirty="0"/>
              <a:t>Vandalism</a:t>
            </a:r>
          </a:p>
          <a:p>
            <a:pPr lvl="1">
              <a:lnSpc>
                <a:spcPct val="100000"/>
              </a:lnSpc>
              <a:spcBef>
                <a:spcPts val="0"/>
              </a:spcBef>
            </a:pPr>
            <a:r>
              <a:rPr lang="en-US" sz="1200" dirty="0"/>
              <a:t>Dealing in Stolen Property</a:t>
            </a:r>
          </a:p>
          <a:p>
            <a:pPr>
              <a:lnSpc>
                <a:spcPct val="100000"/>
              </a:lnSpc>
              <a:spcBef>
                <a:spcPts val="0"/>
              </a:spcBef>
            </a:pPr>
            <a:endParaRPr lang="en-US" sz="1200" dirty="0"/>
          </a:p>
          <a:p>
            <a:pPr>
              <a:lnSpc>
                <a:spcPct val="100000"/>
              </a:lnSpc>
              <a:spcBef>
                <a:spcPts val="0"/>
              </a:spcBef>
            </a:pPr>
            <a:endParaRPr lang="en-US" sz="1200" dirty="0"/>
          </a:p>
          <a:p>
            <a:pPr>
              <a:lnSpc>
                <a:spcPct val="100000"/>
              </a:lnSpc>
              <a:spcBef>
                <a:spcPts val="0"/>
              </a:spcBef>
            </a:pPr>
            <a:endParaRPr lang="en-US" sz="12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Tracker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2"/>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3"/>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2675</TotalTime>
  <Words>2676</Words>
  <Application>Microsoft Office PowerPoint</Application>
  <PresentationFormat>Widescreen</PresentationFormat>
  <Paragraphs>280</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38</cp:revision>
  <dcterms:created xsi:type="dcterms:W3CDTF">2023-09-20T23:23:08Z</dcterms:created>
  <dcterms:modified xsi:type="dcterms:W3CDTF">2023-09-24T23:28:31Z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