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400" r:id="rId19"/>
    <p:sldId id="384" r:id="rId20"/>
    <p:sldId id="388" r:id="rId21"/>
    <p:sldId id="374"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74940" autoAdjust="0"/>
  </p:normalViewPr>
  <p:slideViewPr>
    <p:cSldViewPr snapToGrid="0">
      <p:cViewPr varScale="1">
        <p:scale>
          <a:sx n="80" d="100"/>
          <a:sy n="80" d="100"/>
        </p:scale>
        <p:origin x="3342" y="84"/>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PyCrimes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is our heatmap of the average total arrests in the US between 2010 and 2020.  </a:t>
            </a:r>
          </a:p>
          <a:p>
            <a:pPr algn="just">
              <a:lnSpc>
                <a:spcPct val="100000"/>
              </a:lnSpc>
              <a:spcBef>
                <a:spcPts val="0"/>
              </a:spcBef>
            </a:pPr>
            <a:endParaRPr lang="en-US" sz="1200" dirty="0"/>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a:p>
            <a:pPr algn="just">
              <a:lnSpc>
                <a:spcPct val="100000"/>
              </a:lnSpc>
              <a:spcBef>
                <a:spcPts val="0"/>
              </a:spcBef>
            </a:pPr>
            <a:r>
              <a:rPr lang="en-US" sz="1200" dirty="0"/>
              <a:t>Red is higher, Green is lower. </a:t>
            </a:r>
          </a:p>
          <a:p>
            <a:pPr algn="just">
              <a:lnSpc>
                <a:spcPct val="100000"/>
              </a:lnSpc>
              <a:spcBef>
                <a:spcPts val="0"/>
              </a:spcBef>
            </a:pPr>
            <a:endParaRPr lang="en-US" sz="1200" dirty="0"/>
          </a:p>
          <a:p>
            <a:pPr algn="just">
              <a:lnSpc>
                <a:spcPct val="100000"/>
              </a:lnSpc>
              <a:spcBef>
                <a:spcPts val="0"/>
              </a:spcBef>
            </a:pPr>
            <a:r>
              <a:rPr lang="en-US" sz="1200" dirty="0"/>
              <a:t>This is showing us that the greatest concentration of arrests are in the most populated areas.  </a:t>
            </a:r>
          </a:p>
          <a:p>
            <a:pPr algn="just">
              <a:lnSpc>
                <a:spcPct val="100000"/>
              </a:lnSpc>
              <a:spcBef>
                <a:spcPts val="0"/>
              </a:spcBef>
            </a:pPr>
            <a:endParaRPr lang="en-US" sz="1200" dirty="0"/>
          </a:p>
          <a:p>
            <a:pPr algn="just">
              <a:lnSpc>
                <a:spcPct val="100000"/>
              </a:lnSpc>
              <a:spcBef>
                <a:spcPts val="0"/>
              </a:spcBef>
            </a:pPr>
            <a:r>
              <a:rPr lang="en-US" sz="1200" dirty="0"/>
              <a:t>California, Texas, Florida, and New York</a:t>
            </a:r>
          </a:p>
          <a:p>
            <a:pPr algn="just">
              <a:lnSpc>
                <a:spcPct val="100000"/>
              </a:lnSpc>
              <a:spcBef>
                <a:spcPts val="0"/>
              </a:spcBef>
            </a:pPr>
            <a:endParaRPr lang="en-US" sz="1200" dirty="0"/>
          </a:p>
          <a:p>
            <a:pPr algn="just">
              <a:lnSpc>
                <a:spcPct val="100000"/>
              </a:lnSpc>
              <a:spcBef>
                <a:spcPts val="0"/>
              </a:spcBef>
            </a:pPr>
            <a:r>
              <a:rPr lang="en-US" sz="1200" dirty="0"/>
              <a:t>However, that is not the whole story.</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4413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map tells us another story….</a:t>
            </a:r>
          </a:p>
          <a:p>
            <a:pPr algn="just">
              <a:lnSpc>
                <a:spcPct val="100000"/>
              </a:lnSpc>
              <a:spcBef>
                <a:spcPts val="0"/>
              </a:spcBef>
            </a:pPr>
            <a:endParaRPr lang="en-US" sz="1200" dirty="0"/>
          </a:p>
          <a:p>
            <a:pPr algn="just">
              <a:lnSpc>
                <a:spcPct val="100000"/>
              </a:lnSpc>
              <a:spcBef>
                <a:spcPts val="0"/>
              </a:spcBef>
            </a:pPr>
            <a:r>
              <a:rPr lang="en-US" sz="1200" dirty="0"/>
              <a:t>This is what it looks like when we adjust our numbers per capita to show each state’s actual Arrest Rates.</a:t>
            </a:r>
          </a:p>
          <a:p>
            <a:pPr algn="just">
              <a:lnSpc>
                <a:spcPct val="100000"/>
              </a:lnSpc>
              <a:spcBef>
                <a:spcPts val="0"/>
              </a:spcBef>
            </a:pPr>
            <a:endParaRPr lang="en-US" sz="1200" dirty="0"/>
          </a:p>
          <a:p>
            <a:pPr algn="just">
              <a:lnSpc>
                <a:spcPct val="100000"/>
              </a:lnSpc>
              <a:spcBef>
                <a:spcPts val="0"/>
              </a:spcBef>
            </a:pPr>
            <a:r>
              <a:rPr lang="en-US" sz="1200" dirty="0"/>
              <a:t>We see now that arrest rates are more normalized throughout the country and that the hotspots are no longer just the population centers.</a:t>
            </a:r>
          </a:p>
          <a:p>
            <a:pPr algn="just">
              <a:lnSpc>
                <a:spcPct val="100000"/>
              </a:lnSpc>
              <a:spcBef>
                <a:spcPts val="0"/>
              </a:spcBef>
            </a:pPr>
            <a:endParaRPr lang="en-US" sz="1200" dirty="0"/>
          </a:p>
          <a:p>
            <a:pPr algn="just">
              <a:lnSpc>
                <a:spcPct val="100000"/>
              </a:lnSpc>
              <a:spcBef>
                <a:spcPts val="0"/>
              </a:spcBef>
            </a:pPr>
            <a:r>
              <a:rPr lang="en-US" sz="1200" dirty="0"/>
              <a:t>The outliers we see here are Delaware and Tennessee, but for most of the map, the data is trending towards the average.</a:t>
            </a:r>
          </a:p>
          <a:p>
            <a:pPr algn="just">
              <a:lnSpc>
                <a:spcPct val="100000"/>
              </a:lnSpc>
              <a:spcBef>
                <a:spcPts val="0"/>
              </a:spcBef>
            </a:pPr>
            <a:endParaRPr lang="en-US" sz="1200" dirty="0"/>
          </a:p>
          <a:p>
            <a:pPr algn="just">
              <a:lnSpc>
                <a:spcPct val="100000"/>
              </a:lnSpc>
              <a:spcBef>
                <a:spcPts val="0"/>
              </a:spcBef>
            </a:pPr>
            <a:r>
              <a:rPr lang="en-US" sz="1200" dirty="0"/>
              <a:t>We didn’t make this adjustment so that the higher population states look better.  The two maps should be taken together to gain a fuller understanding of what our data is trying to tell us.</a:t>
            </a:r>
          </a:p>
          <a:p>
            <a:pPr algn="just">
              <a:lnSpc>
                <a:spcPct val="100000"/>
              </a:lnSpc>
              <a:spcBef>
                <a:spcPts val="0"/>
              </a:spcBef>
            </a:pPr>
            <a:endParaRPr lang="en-US" sz="1200" dirty="0"/>
          </a:p>
          <a:p>
            <a:pPr algn="just">
              <a:lnSpc>
                <a:spcPct val="100000"/>
              </a:lnSpc>
              <a:spcBef>
                <a:spcPts val="0"/>
              </a:spcBef>
            </a:pPr>
            <a:r>
              <a:rPr lang="en-US" sz="1200" dirty="0"/>
              <a:t>And for even more context, I’m going to kick it over to Michelle </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98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panose="020B0604020202020204" pitchFamily="34" charset="0"/>
              <a:buChar char="•"/>
            </a:pPr>
            <a:r>
              <a:rPr lang="en-US" sz="12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200" dirty="0"/>
              <a:t>On the right, we see what happens when we adjust the population per capita.  The trendline shows us that arrest rates shift downward slightly as population grows.  This suggests an </a:t>
            </a:r>
            <a:r>
              <a:rPr lang="en-US" sz="1200" b="1" dirty="0"/>
              <a:t>Arrest Rate </a:t>
            </a:r>
            <a:r>
              <a:rPr lang="en-US" sz="1200" dirty="0"/>
              <a:t>which remains relatively steady, regardless of total population.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02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endParaRPr lang="en-US" dirty="0"/>
          </a:p>
          <a:p>
            <a:r>
              <a:rPr lang="en-US" dirty="0"/>
              <a:t>- We purposely omitted violent crime, but that data would be easily accessible using our methods.</a:t>
            </a:r>
          </a:p>
          <a:p>
            <a:endParaRPr lang="en-US" dirty="0"/>
          </a:p>
          <a:p>
            <a:r>
              <a:rPr lang="en-US" dirty="0"/>
              <a:t>- We were also interested in investigating education and economic drivers behind the numbers we were seeing.</a:t>
            </a:r>
          </a:p>
          <a:p>
            <a:endParaRPr lang="en-US" dirty="0"/>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a:p>
            <a:endParaRPr lang="en-US" dirty="0"/>
          </a:p>
          <a:p>
            <a:r>
              <a:rPr lang="en-US" dirty="0"/>
              <a:t>We have been PyCrimes and Misdemeanors</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first we will wow you with some interesting trivia and factoids to hopefully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Laura found the population data through the Census Bureau, she cleaned and normalized our arrest data from it,</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We were able to import her numbers via CSV to our workbooks.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for Trivia!</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states with the most arrests for specific crimes… and remember, these are arrests, not convictions.</a:t>
            </a:r>
          </a:p>
          <a:p>
            <a:endParaRPr lang="en-US" dirty="0"/>
          </a:p>
          <a:p>
            <a:r>
              <a:rPr lang="en-US" dirty="0"/>
              <a:t>First, Arson…</a:t>
            </a:r>
          </a:p>
          <a:p>
            <a:r>
              <a:rPr lang="en-US" dirty="0"/>
              <a:t>The state with the most Arson Arrests…</a:t>
            </a:r>
          </a:p>
          <a:p>
            <a:r>
              <a:rPr lang="en-US" dirty="0"/>
              <a:t>California, with 2051 arrests</a:t>
            </a:r>
          </a:p>
          <a:p>
            <a:endParaRPr lang="en-US" dirty="0"/>
          </a:p>
          <a:p>
            <a:r>
              <a:rPr lang="en-US" dirty="0"/>
              <a:t>Next, Larceny, which is stealing property without breaking in</a:t>
            </a:r>
          </a:p>
          <a:p>
            <a:r>
              <a:rPr lang="en-US" dirty="0"/>
              <a:t>- Texas with 115,252 arrests</a:t>
            </a:r>
          </a:p>
          <a:p>
            <a:endParaRPr lang="en-US" dirty="0"/>
          </a:p>
          <a:p>
            <a:r>
              <a:rPr lang="en-US" dirty="0"/>
              <a:t>Next, Embezzlement (that’s robbing from Companies, Charities, or from people have your trust, so like a client)</a:t>
            </a:r>
          </a:p>
          <a:p>
            <a:r>
              <a:rPr lang="en-US" dirty="0"/>
              <a:t>- Virginia with 1,676 arrests</a:t>
            </a:r>
          </a:p>
          <a:p>
            <a:endParaRPr lang="en-US" dirty="0"/>
          </a:p>
          <a:p>
            <a:r>
              <a:rPr lang="en-US" dirty="0"/>
              <a:t>And one more… Fraud, which is stealing with words – lying to get people to give you money or stuff</a:t>
            </a:r>
          </a:p>
          <a:p>
            <a:r>
              <a:rPr lang="en-US" dirty="0"/>
              <a:t>- and the winner is, North Carolina with 18,242 arrests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a couple more…</a:t>
            </a:r>
          </a:p>
          <a:p>
            <a:endParaRPr lang="en-US" dirty="0"/>
          </a:p>
          <a:p>
            <a:r>
              <a:rPr lang="en-US" dirty="0"/>
              <a:t>First, the state with the Highest Rate of Arrest (per capita) was…</a:t>
            </a:r>
          </a:p>
          <a:p>
            <a:r>
              <a:rPr lang="en-US" dirty="0"/>
              <a:t>Delaware</a:t>
            </a:r>
          </a:p>
          <a:p>
            <a:r>
              <a:rPr lang="en-US" dirty="0"/>
              <a:t>- With an average of 1031 arrests per capita</a:t>
            </a:r>
          </a:p>
          <a:p>
            <a:r>
              <a:rPr lang="en-US" dirty="0"/>
              <a:t>- Also, in 2012, Delaware had the highest single year arrest rate, nationwide,, with 1214 arrests per capita.</a:t>
            </a:r>
          </a:p>
          <a:p>
            <a:endParaRPr lang="en-US" dirty="0"/>
          </a:p>
          <a:p>
            <a:r>
              <a:rPr lang="en-US" dirty="0"/>
              <a:t>And who had the lowest?</a:t>
            </a:r>
          </a:p>
          <a:p>
            <a:r>
              <a:rPr lang="en-US" dirty="0"/>
              <a:t>- Sorry, its hard to find an icon for ‘not getting arrested’</a:t>
            </a:r>
          </a:p>
          <a:p>
            <a:r>
              <a:rPr lang="en-US" dirty="0"/>
              <a:t>Illinois</a:t>
            </a:r>
          </a:p>
          <a:p>
            <a:r>
              <a:rPr lang="en-US" dirty="0"/>
              <a:t>- Averaged 125 arrests per capita</a:t>
            </a:r>
          </a:p>
          <a:p>
            <a:r>
              <a:rPr lang="en-US" dirty="0"/>
              <a:t>- In 2020, Pennsylvania had the single lowest reported arrest rate at 3.5 arrests per capita.  That seems very low, and could be a function of the lockdowns, or an issue of reporting, but it wasn’t a massive outlier in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970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400" dirty="0"/>
              <a:t>Thank you </a:t>
            </a:r>
            <a:r>
              <a:rPr lang="en-US" sz="1400" dirty="0" err="1"/>
              <a:t>Kento</a:t>
            </a:r>
            <a:endParaRPr lang="en-US" sz="1400" dirty="0"/>
          </a:p>
          <a:p>
            <a:pPr algn="just">
              <a:lnSpc>
                <a:spcPct val="100000"/>
              </a:lnSpc>
              <a:spcBef>
                <a:spcPts val="0"/>
              </a:spcBef>
            </a:pPr>
            <a:endParaRPr lang="en-US" sz="1400" dirty="0"/>
          </a:p>
          <a:p>
            <a:pPr algn="just">
              <a:lnSpc>
                <a:spcPct val="100000"/>
              </a:lnSpc>
              <a:spcBef>
                <a:spcPts val="0"/>
              </a:spcBef>
            </a:pPr>
            <a:r>
              <a:rPr lang="en-US" sz="1400" dirty="0"/>
              <a:t>One of the first findings that we… found… was a significant downward trend in reported property crime arrests for our time period. </a:t>
            </a:r>
          </a:p>
          <a:p>
            <a:pPr algn="just">
              <a:lnSpc>
                <a:spcPct val="100000"/>
              </a:lnSpc>
              <a:spcBef>
                <a:spcPts val="0"/>
              </a:spcBef>
            </a:pPr>
            <a:endParaRPr lang="en-US" sz="1400" dirty="0"/>
          </a:p>
          <a:p>
            <a:pPr marL="0" indent="0" algn="just">
              <a:lnSpc>
                <a:spcPct val="100000"/>
              </a:lnSpc>
              <a:spcBef>
                <a:spcPts val="0"/>
              </a:spcBef>
              <a:buNone/>
            </a:pPr>
            <a:r>
              <a:rPr lang="en-US" sz="1400" dirty="0"/>
              <a:t>The numbers we have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r>
              <a:rPr lang="en-US" sz="1400" dirty="0"/>
              <a:t>We see that we start here in 2010 with over 1 Million, 800 thousand arrests… To  just under a million in 2020.</a:t>
            </a:r>
          </a:p>
          <a:p>
            <a:pPr algn="just">
              <a:lnSpc>
                <a:spcPct val="100000"/>
              </a:lnSpc>
              <a:spcBef>
                <a:spcPts val="0"/>
              </a:spcBef>
            </a:pPr>
            <a:endParaRPr lang="en-US" sz="1400" dirty="0"/>
          </a:p>
          <a:p>
            <a:pPr algn="just">
              <a:lnSpc>
                <a:spcPct val="100000"/>
              </a:lnSpc>
              <a:spcBef>
                <a:spcPts val="0"/>
              </a:spcBef>
            </a:pPr>
            <a:r>
              <a:rPr lang="en-US" sz="1400" dirty="0"/>
              <a:t>Michelle has some charts that might provide some explanations for some of these later numbers, but we wanted to see if we could </a:t>
            </a:r>
            <a:r>
              <a:rPr lang="en-US" sz="1400"/>
              <a:t>find some answers </a:t>
            </a:r>
            <a:r>
              <a:rPr lang="en-US" sz="1400" dirty="0"/>
              <a:t>in our data sources first…</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8469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here’s how we checked those sources….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have two charts here. The one on the left shows the number of Agencies reporting to the FBI’s Crime Data Explorer.  The chart on the left shows the number of law enforcement employees who were on the books during our timeframe.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provides added context to our overall arrest data which showed a steady downward trend.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these charts showed a drop in Reporting Agencies or in the number of law enforcement officials, then then those could be possible outside factors that might influence a drop in reported arrests.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But that does not appear to be the case, we see that the dataset gained reporting agencies overtime and the number of law enforcement officers remained relatively stable and ended higher than it began.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43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a:t>PyCrimes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2EA70-2F3E-59D6-8449-4B77FD253197}"/>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11" name="TextBox 10">
            <a:extLst>
              <a:ext uri="{FF2B5EF4-FFF2-40B4-BE49-F238E27FC236}">
                <a16:creationId xmlns:a16="http://schemas.microsoft.com/office/drawing/2014/main" id="{411913D7-04A9-C2FE-46F4-4A38897DCD93}"/>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AEA922E-2E61-9F80-3BE0-3AF74CAF6A56}"/>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4"/>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5"/>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6"/>
          <a:stretch>
            <a:fillRect/>
          </a:stretch>
        </p:blipFill>
        <p:spPr>
          <a:xfrm>
            <a:off x="564517" y="2648812"/>
            <a:ext cx="2743200" cy="1416721"/>
          </a:xfrm>
          <a:prstGeom prst="rect">
            <a:avLst/>
          </a:prstGeom>
          <a:ln>
            <a:solidFill>
              <a:schemeClr val="bg1"/>
            </a:solidFill>
          </a:ln>
        </p:spPr>
      </p:pic>
      <p:sp>
        <p:nvSpPr>
          <p:cNvPr id="2" name="Content Placeholder 4">
            <a:extLst>
              <a:ext uri="{FF2B5EF4-FFF2-40B4-BE49-F238E27FC236}">
                <a16:creationId xmlns:a16="http://schemas.microsoft.com/office/drawing/2014/main" id="{FEE65547-5759-31EB-5F25-C1A5848D0799}"/>
              </a:ext>
            </a:extLst>
          </p:cNvPr>
          <p:cNvSpPr txBox="1">
            <a:spLocks/>
          </p:cNvSpPr>
          <p:nvPr/>
        </p:nvSpPr>
        <p:spPr>
          <a:xfrm>
            <a:off x="564516" y="4113627"/>
            <a:ext cx="2592217"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p:txBody>
      </p:sp>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1B183F-B7BE-3416-9A85-2F6803C9966C}"/>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9" name="TextBox 8">
            <a:extLst>
              <a:ext uri="{FF2B5EF4-FFF2-40B4-BE49-F238E27FC236}">
                <a16:creationId xmlns:a16="http://schemas.microsoft.com/office/drawing/2014/main" id="{173B2A6E-68CC-9303-983D-5FD53E49D089}"/>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7CB3E79-7190-CBAC-D483-8B9407FD37D0}"/>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4"/>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5"/>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6"/>
          <a:stretch>
            <a:fillRect/>
          </a:stretch>
        </p:blipFill>
        <p:spPr>
          <a:xfrm>
            <a:off x="564548" y="2642460"/>
            <a:ext cx="2743200" cy="1417320"/>
          </a:xfrm>
          <a:prstGeom prst="rect">
            <a:avLst/>
          </a:prstGeom>
          <a:ln>
            <a:solidFill>
              <a:schemeClr val="bg1"/>
            </a:solidFill>
          </a:ln>
        </p:spPr>
      </p:pic>
      <p:sp>
        <p:nvSpPr>
          <p:cNvPr id="7" name="Content Placeholder 4">
            <a:extLst>
              <a:ext uri="{FF2B5EF4-FFF2-40B4-BE49-F238E27FC236}">
                <a16:creationId xmlns:a16="http://schemas.microsoft.com/office/drawing/2014/main" id="{A458C0A1-3448-9CAA-3A3E-5366575B3DD8}"/>
              </a:ext>
            </a:extLst>
          </p:cNvPr>
          <p:cNvSpPr txBox="1">
            <a:spLocks/>
          </p:cNvSpPr>
          <p:nvPr/>
        </p:nvSpPr>
        <p:spPr>
          <a:xfrm>
            <a:off x="563634" y="4113627"/>
            <a:ext cx="2615634"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p:txBody>
      </p:sp>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499"/>
            <a:ext cx="10319906" cy="94732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illustrates the relationship between total number of law enforcement officers and total arrests in each state, each year.  What it shows is that as the number of law enforcement officials grows, so do overall arrests. Since they are both linked to population, that make sense.</a:t>
            </a:r>
          </a:p>
          <a:p>
            <a:pPr marL="285750" indent="-285750">
              <a:spcBef>
                <a:spcPts val="600"/>
              </a:spcBef>
              <a:buFont typeface="Arial" panose="020B0604020202020204" pitchFamily="34" charset="0"/>
              <a:buChar char="•"/>
            </a:pPr>
            <a:r>
              <a:rPr lang="en-US" sz="1400" dirty="0"/>
              <a:t>On the right, we have both values adjusted per capita. What this shows us is that there is a region of efficiency between 200 and 400 law enforcement employees per capita where arrest rates are clustered. This likely gives us an idea of each state’s budgeting considerations.</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Population and Arrests</a:t>
            </a:r>
          </a:p>
        </p:txBody>
      </p:sp>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400" dirty="0"/>
              <a:t>On the right, we see what happens when we adjust the population per capita.  The trendline shows us that arrest rates shift downward slightly as population grows.  This suggests an </a:t>
            </a:r>
            <a:r>
              <a:rPr lang="en-US" sz="1400" b="1" dirty="0"/>
              <a:t>Arrest Rate </a:t>
            </a:r>
            <a:r>
              <a:rPr lang="en-US" sz="1400" dirty="0"/>
              <a:t>which remains relatively steady, regardless of total population.</a:t>
            </a:r>
          </a:p>
        </p:txBody>
      </p:sp>
      <p:pic>
        <p:nvPicPr>
          <p:cNvPr id="6" name="Picture 5">
            <a:extLst>
              <a:ext uri="{FF2B5EF4-FFF2-40B4-BE49-F238E27FC236}">
                <a16:creationId xmlns:a16="http://schemas.microsoft.com/office/drawing/2014/main" id="{033E68A3-B110-907F-99EC-AB76DBB4DEA2}"/>
              </a:ext>
            </a:extLst>
          </p:cNvPr>
          <p:cNvPicPr>
            <a:picLocks noChangeAspect="1"/>
          </p:cNvPicPr>
          <p:nvPr/>
        </p:nvPicPr>
        <p:blipFill rotWithShape="1">
          <a:blip r:embed="rId3"/>
          <a:srcRect r="-2151"/>
          <a:stretch/>
        </p:blipFill>
        <p:spPr>
          <a:xfrm>
            <a:off x="6370513" y="1341192"/>
            <a:ext cx="3900951" cy="4069080"/>
          </a:xfrm>
          <a:prstGeom prst="rect">
            <a:avLst/>
          </a:prstGeom>
          <a:ln>
            <a:solidFill>
              <a:schemeClr val="bg1"/>
            </a:solidFill>
          </a:ln>
        </p:spPr>
      </p:pic>
      <p:pic>
        <p:nvPicPr>
          <p:cNvPr id="8" name="Picture 7">
            <a:extLst>
              <a:ext uri="{FF2B5EF4-FFF2-40B4-BE49-F238E27FC236}">
                <a16:creationId xmlns:a16="http://schemas.microsoft.com/office/drawing/2014/main" id="{269CB43E-E02E-3607-5C19-A61CAF8269EF}"/>
              </a:ext>
            </a:extLst>
          </p:cNvPr>
          <p:cNvPicPr>
            <a:picLocks noChangeAspect="1"/>
          </p:cNvPicPr>
          <p:nvPr/>
        </p:nvPicPr>
        <p:blipFill rotWithShape="1">
          <a:blip r:embed="rId4"/>
          <a:srcRect r="-659"/>
          <a:stretch/>
        </p:blipFill>
        <p:spPr>
          <a:xfrm>
            <a:off x="1709936" y="1333500"/>
            <a:ext cx="4067162" cy="4069080"/>
          </a:xfrm>
          <a:prstGeom prst="rect">
            <a:avLst/>
          </a:prstGeom>
          <a:ln>
            <a:solidFill>
              <a:schemeClr val="bg1"/>
            </a:solidFill>
          </a:ln>
        </p:spPr>
      </p:pic>
    </p:spTree>
    <p:extLst>
      <p:ext uri="{BB962C8B-B14F-4D97-AF65-F5344CB8AC3E}">
        <p14:creationId xmlns:p14="http://schemas.microsoft.com/office/powerpoint/2010/main" val="183641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0C99D-3F5B-9D3D-96EE-9BC41306C6AA}"/>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2370779" y="1343070"/>
            <a:ext cx="8581419" cy="5100691"/>
          </a:xfrm>
          <a:prstGeom prst="rect">
            <a:avLst/>
          </a:prstGeom>
        </p:spPr>
      </p:pic>
      <p:sp>
        <p:nvSpPr>
          <p:cNvPr id="2" name="TextBox 1">
            <a:extLst>
              <a:ext uri="{FF2B5EF4-FFF2-40B4-BE49-F238E27FC236}">
                <a16:creationId xmlns:a16="http://schemas.microsoft.com/office/drawing/2014/main" id="{9FCF494F-41F4-59CE-AC4F-B0A186906D5D}"/>
              </a:ext>
            </a:extLst>
          </p:cNvPr>
          <p:cNvSpPr txBox="1"/>
          <p:nvPr/>
        </p:nvSpPr>
        <p:spPr>
          <a:xfrm>
            <a:off x="144380" y="2939309"/>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3426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2246585" y="1461216"/>
            <a:ext cx="9609737" cy="4747077"/>
          </a:xfrm>
          <a:prstGeom prst="rect">
            <a:avLst/>
          </a:prstGeom>
        </p:spPr>
      </p:pic>
      <p:sp>
        <p:nvSpPr>
          <p:cNvPr id="2" name="TextBox 1">
            <a:extLst>
              <a:ext uri="{FF2B5EF4-FFF2-40B4-BE49-F238E27FC236}">
                <a16:creationId xmlns:a16="http://schemas.microsoft.com/office/drawing/2014/main" id="{336EC195-6802-9AC5-CEB0-7216C3DC046E}"/>
              </a:ext>
            </a:extLst>
          </p:cNvPr>
          <p:cNvSpPr txBox="1"/>
          <p:nvPr/>
        </p:nvSpPr>
        <p:spPr>
          <a:xfrm>
            <a:off x="156414" y="2951946"/>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77849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2196091"/>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r>
              <a:rPr lang="en-US" dirty="0"/>
              <a:t>Christian Corona</a:t>
            </a:r>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a:t>PyCrimes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242458" cy="1551888"/>
          </a:xfrm>
        </p:spPr>
        <p:txBody>
          <a:bodyPr>
            <a:normAutofit/>
          </a:bodyPr>
          <a:lstStyle/>
          <a:p>
            <a:pPr marL="285750" indent="-285750">
              <a:buFont typeface="Arial" panose="020B0604020202020204" pitchFamily="34" charset="0"/>
              <a:buChar char="•"/>
            </a:pPr>
            <a:r>
              <a:rPr lang="en-US" dirty="0"/>
              <a:t>Factoids and Trivia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04289"/>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dirty="0"/>
              <a:t>Averaged 1031 arrests per capita.</a:t>
            </a:r>
          </a:p>
          <a:p>
            <a:pPr algn="ctr"/>
            <a:r>
              <a:rPr lang="en-US" dirty="0"/>
              <a:t>Delaware also had the single year highest arrest per capita with 1214 in 2012. </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a:bodyPr>
          <a:lstStyle/>
          <a:p>
            <a:pPr algn="ctr"/>
            <a:r>
              <a:rPr lang="en-US" dirty="0"/>
              <a:t>Averaged 125 arrests per capita.</a:t>
            </a:r>
          </a:p>
          <a:p>
            <a:pPr algn="ctr"/>
            <a:r>
              <a:rPr lang="en-US"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3"/>
          <a:stretch>
            <a:fillRect/>
          </a:stretch>
        </p:blipFill>
        <p:spPr>
          <a:xfrm>
            <a:off x="4563120" y="1342165"/>
            <a:ext cx="5923973" cy="4631950"/>
          </a:xfrm>
          <a:prstGeom prst="rect">
            <a:avLst/>
          </a:prstGeom>
          <a:solidFill>
            <a:schemeClr val="bg1"/>
          </a:solidFill>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52500" y="1499216"/>
            <a:ext cx="3352800"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If these charts showed drops in reporting agencies or in law enforcement officers, those could be possible outside factors that influenced the drop in reported arrests, but that does not appear to be the case.</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3"/>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4"/>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93354B-8927-46EE-B294-4D51952A09C2}">
  <ds:schemaRefs>
    <ds:schemaRef ds:uri="71af3243-3dd4-4a8d-8c0d-dd76da1f02a5"/>
    <ds:schemaRef ds:uri="http://purl.org/dc/terms/"/>
    <ds:schemaRef ds:uri="http://purl.org/dc/elements/1.1/"/>
    <ds:schemaRef ds:uri="http://www.w3.org/XML/1998/namespace"/>
    <ds:schemaRef ds:uri="http://schemas.microsoft.com/sharepoint/v3"/>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230e9df3-be65-4c73-a93b-d1236ebd677e"/>
    <ds:schemaRef ds:uri="16c05727-aa75-4e4a-9b5f-8a80a1165891"/>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3111</TotalTime>
  <Words>3816</Words>
  <Application>Microsoft Office PowerPoint</Application>
  <PresentationFormat>Widescreen</PresentationFormat>
  <Paragraphs>379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56</cp:revision>
  <dcterms:created xsi:type="dcterms:W3CDTF">2023-09-20T23:23:08Z</dcterms:created>
  <dcterms:modified xsi:type="dcterms:W3CDTF">2023-09-26T00:57:19Z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