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4"/>
  </p:notesMasterIdLst>
  <p:handoutMasterIdLst>
    <p:handoutMasterId r:id="rId25"/>
  </p:handoutMasterIdLst>
  <p:sldIdLst>
    <p:sldId id="350" r:id="rId5"/>
    <p:sldId id="352" r:id="rId6"/>
    <p:sldId id="382" r:id="rId7"/>
    <p:sldId id="390" r:id="rId8"/>
    <p:sldId id="362" r:id="rId9"/>
    <p:sldId id="393" r:id="rId10"/>
    <p:sldId id="396" r:id="rId11"/>
    <p:sldId id="385" r:id="rId12"/>
    <p:sldId id="383" r:id="rId13"/>
    <p:sldId id="386" r:id="rId14"/>
    <p:sldId id="387" r:id="rId15"/>
    <p:sldId id="397" r:id="rId16"/>
    <p:sldId id="399" r:id="rId17"/>
    <p:sldId id="389" r:id="rId18"/>
    <p:sldId id="400" r:id="rId19"/>
    <p:sldId id="384" r:id="rId20"/>
    <p:sldId id="388" r:id="rId21"/>
    <p:sldId id="374" r:id="rId22"/>
    <p:sldId id="34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840" userDrawn="1">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74940" autoAdjust="0"/>
  </p:normalViewPr>
  <p:slideViewPr>
    <p:cSldViewPr snapToGrid="0">
      <p:cViewPr varScale="1">
        <p:scale>
          <a:sx n="80" d="100"/>
          <a:sy n="80" d="100"/>
        </p:scale>
        <p:origin x="3342" y="84"/>
      </p:cViewPr>
      <p:guideLst>
        <p:guide orient="horz" pos="84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9/25/2023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u="sng" dirty="0">
                <a:effectLst/>
                <a:latin typeface="Calibri" panose="020F0502020204030204" pitchFamily="34" charset="0"/>
              </a:rPr>
              <a:t>Introduction</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Hello everybody, my name is </a:t>
            </a:r>
            <a:r>
              <a:rPr lang="en-US" sz="1800" dirty="0" err="1">
                <a:effectLst/>
                <a:latin typeface="Calibri" panose="020F0502020204030204" pitchFamily="34" charset="0"/>
              </a:rPr>
              <a:t>Kento</a:t>
            </a:r>
            <a:r>
              <a:rPr lang="en-US" sz="1800" dirty="0">
                <a:effectLst/>
                <a:latin typeface="Calibri" panose="020F0502020204030204" pitchFamily="34" charset="0"/>
              </a:rPr>
              <a:t>, our team is PyCrimes and Misdemeanors.</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As the name might suggest, the topic we will be discussing tonight is crime… specifically, Property crimes.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I am joined tonight by my team members, Steve, Laura, Michelle, and Christian.  For the most part, I will be walking you through our project, but at certain points, I'll hand off to them.</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Now, we have a lot to cover and not a lot of time to get to everything, so let's  get started.</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2038105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0000"/>
              </a:lnSpc>
              <a:spcBef>
                <a:spcPts val="0"/>
              </a:spcBef>
            </a:pPr>
            <a:r>
              <a:rPr lang="en-US" sz="1200" dirty="0"/>
              <a:t>This is our heatmap of total arrests in the US between 2010 and 2020.  </a:t>
            </a:r>
          </a:p>
          <a:p>
            <a:pPr algn="just">
              <a:lnSpc>
                <a:spcPct val="100000"/>
              </a:lnSpc>
              <a:spcBef>
                <a:spcPts val="0"/>
              </a:spcBef>
            </a:pPr>
            <a:endParaRPr lang="en-US" sz="1200" dirty="0"/>
          </a:p>
          <a:p>
            <a:pPr algn="just">
              <a:lnSpc>
                <a:spcPct val="100000"/>
              </a:lnSpc>
              <a:spcBef>
                <a:spcPts val="0"/>
              </a:spcBef>
            </a:pPr>
            <a:r>
              <a:rPr lang="en-US" sz="1200" dirty="0"/>
              <a:t>We took the average of each state’s arrests and used </a:t>
            </a:r>
            <a:r>
              <a:rPr lang="en-US" sz="1200" dirty="0" err="1"/>
              <a:t>hvplot</a:t>
            </a:r>
            <a:r>
              <a:rPr lang="en-US" sz="1200" dirty="0"/>
              <a:t> to give a color gauge to our map to illustrate the areas with the greatest concentration of arrets.</a:t>
            </a:r>
          </a:p>
          <a:p>
            <a:pPr algn="just">
              <a:lnSpc>
                <a:spcPct val="100000"/>
              </a:lnSpc>
              <a:spcBef>
                <a:spcPts val="0"/>
              </a:spcBef>
            </a:pPr>
            <a:endParaRPr lang="en-US" sz="1200" dirty="0"/>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644135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0000"/>
              </a:lnSpc>
              <a:spcBef>
                <a:spcPts val="0"/>
              </a:spcBef>
            </a:pPr>
            <a:r>
              <a:rPr lang="en-US" sz="1200" dirty="0"/>
              <a:t>This map tells a different story.</a:t>
            </a:r>
          </a:p>
          <a:p>
            <a:pPr algn="just">
              <a:lnSpc>
                <a:spcPct val="100000"/>
              </a:lnSpc>
              <a:spcBef>
                <a:spcPts val="0"/>
              </a:spcBef>
            </a:pPr>
            <a:r>
              <a:rPr lang="en-US" sz="1200" dirty="0"/>
              <a:t>We adjusted the arrest numbers per capita, to visualize the Arrest Rate. </a:t>
            </a:r>
          </a:p>
          <a:p>
            <a:pPr algn="just">
              <a:lnSpc>
                <a:spcPct val="100000"/>
              </a:lnSpc>
              <a:spcBef>
                <a:spcPts val="0"/>
              </a:spcBef>
            </a:pPr>
            <a:r>
              <a:rPr lang="en-US" sz="1200" dirty="0"/>
              <a:t>What we see is arrest rates are more normalized and that the hot spots are no longer just the population centers.</a:t>
            </a:r>
          </a:p>
          <a:p>
            <a:pPr algn="just">
              <a:lnSpc>
                <a:spcPct val="100000"/>
              </a:lnSpc>
              <a:spcBef>
                <a:spcPts val="0"/>
              </a:spcBef>
            </a:pPr>
            <a:endParaRPr lang="en-US" sz="1200" dirty="0"/>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31985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4089196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2710436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Analysis 1:</a:t>
            </a:r>
            <a:br>
              <a:rPr lang="en-US" dirty="0"/>
            </a:br>
            <a:endParaRPr lang="en-US" b="0" i="0" dirty="0">
              <a:effectLst/>
              <a:latin typeface="Arial" panose="020B0604020202020204" pitchFamily="34" charset="0"/>
            </a:endParaRPr>
          </a:p>
          <a:p>
            <a:r>
              <a:rPr lang="en-US" b="0" i="0" dirty="0">
                <a:effectLst/>
                <a:latin typeface="Arial" panose="020B0604020202020204" pitchFamily="34" charset="0"/>
              </a:rPr>
              <a:t>Question: Is there a correlation between the number of arrests and law enforcement </a:t>
            </a:r>
            <a:br>
              <a:rPr lang="en-US" dirty="0"/>
            </a:br>
            <a:r>
              <a:rPr lang="en-US" b="0" i="0" dirty="0">
                <a:effectLst/>
                <a:latin typeface="Arial" panose="020B0604020202020204" pitchFamily="34" charset="0"/>
              </a:rPr>
              <a:t>employees in aggregate?</a:t>
            </a:r>
          </a:p>
          <a:p>
            <a:br>
              <a:rPr lang="en-US" dirty="0"/>
            </a:br>
            <a:r>
              <a:rPr lang="en-US" b="0" i="0" dirty="0">
                <a:effectLst/>
                <a:latin typeface="Arial" panose="020B0604020202020204" pitchFamily="34" charset="0"/>
              </a:rPr>
              <a:t>Analysis: Compared number of arrests to number of the law enforcement employees at </a:t>
            </a:r>
            <a:br>
              <a:rPr lang="en-US" dirty="0"/>
            </a:br>
            <a:r>
              <a:rPr lang="en-US" b="0" i="0" dirty="0">
                <a:effectLst/>
                <a:latin typeface="Arial" panose="020B0604020202020204" pitchFamily="34" charset="0"/>
              </a:rPr>
              <a:t>national level in scatter plot.</a:t>
            </a:r>
          </a:p>
          <a:p>
            <a:endParaRPr lang="en-US" b="0" i="0" dirty="0">
              <a:effectLst/>
              <a:latin typeface="Arial" panose="020B0604020202020204" pitchFamily="34" charset="0"/>
            </a:endParaRPr>
          </a:p>
          <a:p>
            <a:r>
              <a:rPr lang="en-US" b="0" i="0" dirty="0">
                <a:effectLst/>
                <a:latin typeface="Arial" panose="020B0604020202020204" pitchFamily="34" charset="0"/>
              </a:rPr>
              <a:t>Finding: A linear relationship as the number of arrests follows the increase in the number of law</a:t>
            </a:r>
            <a:br>
              <a:rPr lang="en-US" dirty="0"/>
            </a:br>
            <a:r>
              <a:rPr lang="en-US" b="0" i="0" dirty="0">
                <a:effectLst/>
                <a:latin typeface="Arial" panose="020B0604020202020204" pitchFamily="34" charset="0"/>
              </a:rPr>
              <a:t>enforcement employees.</a:t>
            </a:r>
            <a:br>
              <a:rPr lang="en-US" dirty="0"/>
            </a:br>
            <a:endParaRPr lang="en-US" dirty="0"/>
          </a:p>
          <a:p>
            <a:r>
              <a:rPr lang="en-US" b="0" i="0" dirty="0">
                <a:effectLst/>
                <a:latin typeface="Arial" panose="020B0604020202020204" pitchFamily="34" charset="0"/>
              </a:rPr>
              <a:t>Analysis 2:</a:t>
            </a:r>
            <a:br>
              <a:rPr lang="en-US" dirty="0"/>
            </a:br>
            <a:r>
              <a:rPr lang="en-US" b="0" i="0" dirty="0">
                <a:effectLst/>
                <a:latin typeface="Arial" panose="020B0604020202020204" pitchFamily="34" charset="0"/>
              </a:rPr>
              <a:t>Question: Can we normalize Analysis 1 finding in a more comparable measurement?</a:t>
            </a:r>
            <a:br>
              <a:rPr lang="en-US" dirty="0"/>
            </a:br>
            <a:endParaRPr lang="en-US" dirty="0"/>
          </a:p>
          <a:p>
            <a:r>
              <a:rPr lang="en-US" b="0" i="0" dirty="0">
                <a:effectLst/>
                <a:latin typeface="Arial" panose="020B0604020202020204" pitchFamily="34" charset="0"/>
              </a:rPr>
              <a:t>Analysis: Compared the arrests per capita to the law enforcement employees per capita in the </a:t>
            </a:r>
            <a:br>
              <a:rPr lang="en-US" dirty="0"/>
            </a:br>
            <a:r>
              <a:rPr lang="en-US" b="0" i="0" dirty="0">
                <a:effectLst/>
                <a:latin typeface="Arial" panose="020B0604020202020204" pitchFamily="34" charset="0"/>
              </a:rPr>
              <a:t>same method.</a:t>
            </a:r>
            <a:br>
              <a:rPr lang="en-US" dirty="0"/>
            </a:br>
            <a:endParaRPr lang="en-US" dirty="0"/>
          </a:p>
          <a:p>
            <a:r>
              <a:rPr lang="en-US" b="0" i="0" dirty="0">
                <a:effectLst/>
                <a:latin typeface="Arial" panose="020B0604020202020204" pitchFamily="34" charset="0"/>
              </a:rPr>
              <a:t>Finding: No material linear relationship identified in per capita analysis.</a:t>
            </a:r>
            <a:br>
              <a:rPr lang="en-US" dirty="0"/>
            </a:b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233801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600"/>
              </a:spcBef>
              <a:buFont typeface="Arial" panose="020B0604020202020204" pitchFamily="34" charset="0"/>
              <a:buChar char="•"/>
            </a:pPr>
            <a:r>
              <a:rPr lang="en-US" sz="1200" dirty="0"/>
              <a:t>The chart on the left shows population vs total arrests.  The trendline shows a strong relation between population and overall arrest numbers.  </a:t>
            </a:r>
          </a:p>
          <a:p>
            <a:pPr marL="285750" indent="-285750">
              <a:spcBef>
                <a:spcPts val="600"/>
              </a:spcBef>
              <a:buFont typeface="Arial" panose="020B0604020202020204" pitchFamily="34" charset="0"/>
              <a:buChar char="•"/>
            </a:pPr>
            <a:r>
              <a:rPr lang="en-US" sz="1200" dirty="0"/>
              <a:t>On the right, we see what happens when we adjust the population per capita.  The trendline shows us that arrest rates shift downward slightly as population grows.  This suggests an </a:t>
            </a:r>
            <a:r>
              <a:rPr lang="en-US" sz="1200" b="1" dirty="0"/>
              <a:t>Arrest Rate </a:t>
            </a:r>
            <a:r>
              <a:rPr lang="en-US" sz="1200" dirty="0"/>
              <a:t>which remains relatively steady, regardless of total population.</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32029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Arial" panose="020B0604020202020204" pitchFamily="34" charset="0"/>
              </a:rPr>
              <a:t>Analysis 3:</a:t>
            </a:r>
            <a:endParaRPr lang="en-US" b="0" i="0" dirty="0">
              <a:solidFill>
                <a:srgbClr val="1D1C1D"/>
              </a:solidFill>
              <a:effectLst/>
              <a:latin typeface="Slack-Lato"/>
            </a:endParaRPr>
          </a:p>
          <a:p>
            <a:pPr algn="l"/>
            <a:endParaRPr lang="en-US" b="0" i="0" dirty="0">
              <a:solidFill>
                <a:srgbClr val="1D1C1D"/>
              </a:solidFill>
              <a:effectLst/>
              <a:latin typeface="Arial" panose="020B0604020202020204" pitchFamily="34" charset="0"/>
            </a:endParaRPr>
          </a:p>
          <a:p>
            <a:pPr algn="l"/>
            <a:r>
              <a:rPr lang="en-US" b="0" i="0" dirty="0">
                <a:solidFill>
                  <a:srgbClr val="1D1C1D"/>
                </a:solidFill>
                <a:effectLst/>
                <a:latin typeface="Arial" panose="020B0604020202020204" pitchFamily="34" charset="0"/>
              </a:rPr>
              <a:t>Question: What relation can we identify at each state at a more granular level?</a:t>
            </a:r>
            <a:br>
              <a:rPr lang="en-US" b="0" i="0" dirty="0">
                <a:solidFill>
                  <a:srgbClr val="1D1C1D"/>
                </a:solidFill>
                <a:effectLst/>
                <a:latin typeface="Slack-Lato"/>
              </a:rPr>
            </a:br>
            <a:endParaRPr lang="en-US" b="0" i="0" dirty="0">
              <a:solidFill>
                <a:srgbClr val="1D1C1D"/>
              </a:solidFill>
              <a:effectLst/>
              <a:latin typeface="Slack-Lato"/>
            </a:endParaRPr>
          </a:p>
          <a:p>
            <a:pPr algn="l"/>
            <a:r>
              <a:rPr lang="en-US" b="0" i="0" dirty="0">
                <a:solidFill>
                  <a:srgbClr val="1D1C1D"/>
                </a:solidFill>
                <a:effectLst/>
                <a:latin typeface="Arial" panose="020B0604020202020204" pitchFamily="34" charset="0"/>
              </a:rPr>
              <a:t>Analysis: Visualize law enforcement employees per capita by state sorted in descending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order in bar scatter chart providing with the median value. Visualize arrest per capita by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keeping the same sorted order with the same method.</a:t>
            </a:r>
            <a:endParaRPr lang="en-US" b="0" i="0" dirty="0">
              <a:solidFill>
                <a:srgbClr val="1D1C1D"/>
              </a:solidFill>
              <a:effectLst/>
              <a:latin typeface="Slack-Lato"/>
            </a:endParaRPr>
          </a:p>
          <a:p>
            <a:pPr algn="l"/>
            <a:endParaRPr lang="en-US" b="0" i="0" dirty="0">
              <a:solidFill>
                <a:srgbClr val="1D1C1D"/>
              </a:solidFill>
              <a:effectLst/>
              <a:latin typeface="Arial" panose="020B0604020202020204" pitchFamily="34" charset="0"/>
            </a:endParaRPr>
          </a:p>
          <a:p>
            <a:pPr algn="l"/>
            <a:r>
              <a:rPr lang="en-US" b="0" i="0" dirty="0">
                <a:solidFill>
                  <a:srgbClr val="1D1C1D"/>
                </a:solidFill>
                <a:effectLst/>
                <a:latin typeface="Arial" panose="020B0604020202020204" pitchFamily="34" charset="0"/>
              </a:rPr>
              <a:t>Finding: Identified the law enforcement labor force efficiency in the arrest counts. </a:t>
            </a:r>
            <a:endParaRPr lang="en-US" b="0" i="0" dirty="0">
              <a:solidFill>
                <a:srgbClr val="1D1C1D"/>
              </a:solidFill>
              <a:effectLst/>
              <a:latin typeface="Slack-Lato"/>
            </a:endParaRPr>
          </a:p>
          <a:p>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2210698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Arial" panose="020B0604020202020204" pitchFamily="34" charset="0"/>
              </a:rPr>
              <a:t>Analysis 3:</a:t>
            </a:r>
            <a:endParaRPr lang="en-US" b="0" i="0" dirty="0">
              <a:solidFill>
                <a:srgbClr val="1D1C1D"/>
              </a:solidFill>
              <a:effectLst/>
              <a:latin typeface="Slack-Lato"/>
            </a:endParaRPr>
          </a:p>
          <a:p>
            <a:pPr algn="l"/>
            <a:endParaRPr lang="en-US" b="0" i="0" dirty="0">
              <a:solidFill>
                <a:srgbClr val="1D1C1D"/>
              </a:solidFill>
              <a:effectLst/>
              <a:latin typeface="Arial" panose="020B0604020202020204" pitchFamily="34" charset="0"/>
            </a:endParaRPr>
          </a:p>
          <a:p>
            <a:pPr algn="l"/>
            <a:r>
              <a:rPr lang="en-US" b="0" i="0" dirty="0">
                <a:solidFill>
                  <a:srgbClr val="1D1C1D"/>
                </a:solidFill>
                <a:effectLst/>
                <a:latin typeface="Arial" panose="020B0604020202020204" pitchFamily="34" charset="0"/>
              </a:rPr>
              <a:t>Question: What relation can we identify at each state at a more granular level?</a:t>
            </a:r>
            <a:br>
              <a:rPr lang="en-US" b="0" i="0" dirty="0">
                <a:solidFill>
                  <a:srgbClr val="1D1C1D"/>
                </a:solidFill>
                <a:effectLst/>
                <a:latin typeface="Slack-Lato"/>
              </a:rPr>
            </a:br>
            <a:endParaRPr lang="en-US" b="0" i="0" dirty="0">
              <a:solidFill>
                <a:srgbClr val="1D1C1D"/>
              </a:solidFill>
              <a:effectLst/>
              <a:latin typeface="Slack-Lato"/>
            </a:endParaRPr>
          </a:p>
          <a:p>
            <a:pPr algn="l"/>
            <a:r>
              <a:rPr lang="en-US" b="0" i="0" dirty="0">
                <a:solidFill>
                  <a:srgbClr val="1D1C1D"/>
                </a:solidFill>
                <a:effectLst/>
                <a:latin typeface="Arial" panose="020B0604020202020204" pitchFamily="34" charset="0"/>
              </a:rPr>
              <a:t>Analysis: Visualize law enforcement employees per capita by state sorted in descending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order in bar scatter chart providing with the median value. Visualize arrest per capita by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keeping the same sorted order with the same method.</a:t>
            </a:r>
            <a:endParaRPr lang="en-US" b="0" i="0" dirty="0">
              <a:solidFill>
                <a:srgbClr val="1D1C1D"/>
              </a:solidFill>
              <a:effectLst/>
              <a:latin typeface="Slack-Lato"/>
            </a:endParaRPr>
          </a:p>
          <a:p>
            <a:pPr algn="l"/>
            <a:endParaRPr lang="en-US" b="0" i="0" dirty="0">
              <a:solidFill>
                <a:srgbClr val="1D1C1D"/>
              </a:solidFill>
              <a:effectLst/>
              <a:latin typeface="Arial" panose="020B0604020202020204" pitchFamily="34" charset="0"/>
            </a:endParaRPr>
          </a:p>
          <a:p>
            <a:pPr algn="l"/>
            <a:r>
              <a:rPr lang="en-US" b="0" i="0" dirty="0">
                <a:solidFill>
                  <a:srgbClr val="1D1C1D"/>
                </a:solidFill>
                <a:effectLst/>
                <a:latin typeface="Arial" panose="020B0604020202020204" pitchFamily="34" charset="0"/>
              </a:rPr>
              <a:t>Finding: Identified the law enforcement labor force efficiency in the arrest counts. </a:t>
            </a:r>
            <a:endParaRPr lang="en-US" b="0" i="0" dirty="0">
              <a:solidFill>
                <a:srgbClr val="1D1C1D"/>
              </a:solidFill>
              <a:effectLst/>
              <a:latin typeface="Slack-Lato"/>
            </a:endParaRP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4238956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plenty of other factors that would feed into a fuller understanding of the US crime rate.  Some of those were either outside the scope or would require additional time, effort, and funding.</a:t>
            </a:r>
          </a:p>
          <a:p>
            <a:endParaRPr lang="en-US" dirty="0"/>
          </a:p>
          <a:p>
            <a:r>
              <a:rPr lang="en-US" dirty="0"/>
              <a:t>- We purposely omitted violent crime, but that data would be easily accessible using our methods.</a:t>
            </a:r>
          </a:p>
          <a:p>
            <a:endParaRPr lang="en-US" dirty="0"/>
          </a:p>
          <a:p>
            <a:r>
              <a:rPr lang="en-US" dirty="0"/>
              <a:t>- We were also interested in investigating education and economic drivers behind the numbers we were seeing.</a:t>
            </a:r>
          </a:p>
          <a:p>
            <a:endParaRPr lang="en-US" dirty="0"/>
          </a:p>
          <a:p>
            <a:r>
              <a:rPr lang="en-US" dirty="0"/>
              <a:t>- As our data is mostly based on Arrest records, following up, and comparing our data to conviction and incarceration rates would also tell us more.</a:t>
            </a:r>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4104591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all very much for your time. </a:t>
            </a:r>
          </a:p>
          <a:p>
            <a:endParaRPr lang="en-US" dirty="0"/>
          </a:p>
          <a:p>
            <a:r>
              <a:rPr lang="en-US" dirty="0"/>
              <a:t>We have been PyCrimes and Misdemeanors</a:t>
            </a:r>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1823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u="sng" dirty="0">
                <a:effectLst/>
                <a:latin typeface="Calibri" panose="020F0502020204030204" pitchFamily="34" charset="0"/>
              </a:rPr>
              <a:t>Agenda</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So, here's what we have on the menu for this evening.  First, we are going to talk about the goals of our project, the questions we were looking to answer, and give a preview of our initial findings.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Then, we'll talk about our Tactics -  how we went about deciding on our topic.  What data sources we used, and how we utilized them.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After that, we will take a moment to acknowledge the challenges we ran into and how we heroically overcame them.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And then, the main event.  We will go into our actual findings.  That may sound like we're going to bore you with a bunch of charts…. well, yes, we are going to do that.  But first we will wow you with some interesting trivia and factoids to hopefully keep you awake…   THEN we'll bore you with our charts.</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At the end, we'll tell you where you can send your grant money. We'll go over some of our blind spots, and where additional research could be useful.  Michelle called this job security.</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621230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100" u="sng" dirty="0">
                <a:effectLst/>
                <a:latin typeface="Calibri" panose="020F0502020204030204" pitchFamily="34" charset="0"/>
              </a:rPr>
              <a:t>Executive Summary</a:t>
            </a:r>
            <a:endParaRPr lang="en-US" sz="1100" dirty="0">
              <a:effectLst/>
              <a:latin typeface="Calibri" panose="020F0502020204030204" pitchFamily="34" charset="0"/>
            </a:endParaRP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Alright, so I've said a lot of words and very few of them have been the word 'Crime'.</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 Our team spent a bit of the first night brainstorming topics, but we landed on something that Michelle had domain in.  Crime.  She's not a criminal (that we know of), she studied it.  </a:t>
            </a:r>
          </a:p>
          <a:p>
            <a:pPr marL="0" marR="0">
              <a:spcBef>
                <a:spcPts val="0"/>
              </a:spcBef>
              <a:spcAft>
                <a:spcPts val="0"/>
              </a:spcAft>
            </a:pPr>
            <a:r>
              <a:rPr lang="en-US" sz="1100" dirty="0">
                <a:effectLst/>
                <a:latin typeface="Calibri" panose="020F0502020204030204" pitchFamily="34" charset="0"/>
              </a:rPr>
              <a:t>- She directed us to the FBI's Crime Data Explorer.  This is a database where over 18,000 law enforcement agencies across the country provide records of arrest…. </a:t>
            </a:r>
          </a:p>
          <a:p>
            <a:pPr marL="0" marR="0">
              <a:spcBef>
                <a:spcPts val="0"/>
              </a:spcBef>
              <a:spcAft>
                <a:spcPts val="0"/>
              </a:spcAft>
            </a:pPr>
            <a:r>
              <a:rPr lang="en-US" sz="1100" dirty="0">
                <a:effectLst/>
                <a:latin typeface="Calibri" panose="020F0502020204030204" pitchFamily="34" charset="0"/>
              </a:rPr>
              <a:t>- And that is an important distinction we should make right now.  We may use the terms 'Crime', 'Offense' and 'Arrest' interchangeably in this discussion, but all our records are of arrests, not convictions.  </a:t>
            </a:r>
          </a:p>
          <a:p>
            <a:pPr marL="0" marR="0">
              <a:spcBef>
                <a:spcPts val="0"/>
              </a:spcBef>
              <a:spcAft>
                <a:spcPts val="0"/>
              </a:spcAft>
            </a:pPr>
            <a:r>
              <a:rPr lang="en-US" sz="1100" dirty="0">
                <a:effectLst/>
                <a:latin typeface="Calibri" panose="020F0502020204030204" pitchFamily="34" charset="0"/>
              </a:rPr>
              <a:t>- Think of this like the show cops, 'all suspects are innocent until proven guilty in a court of law.'  The Crime Data Explorer also allowed us to pull records for an estimated number of Law Enforcement Employees and the number of Agencies providing the data we were using.</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 Initially we wanted to see if we could measure the effect the pandemic had on crime rates.  </a:t>
            </a:r>
          </a:p>
          <a:p>
            <a:pPr marL="0" marR="0">
              <a:spcBef>
                <a:spcPts val="0"/>
              </a:spcBef>
              <a:spcAft>
                <a:spcPts val="0"/>
              </a:spcAft>
            </a:pPr>
            <a:r>
              <a:rPr lang="en-US" sz="1100" dirty="0">
                <a:effectLst/>
                <a:latin typeface="Calibri" panose="020F0502020204030204" pitchFamily="34" charset="0"/>
              </a:rPr>
              <a:t>- Well, the data from the time period is still being compiled and what has been compiled is incomplete, so we broadened our scope, and generalized our questions.  </a:t>
            </a:r>
          </a:p>
          <a:p>
            <a:pPr marL="0" marR="0">
              <a:spcBef>
                <a:spcPts val="0"/>
              </a:spcBef>
              <a:spcAft>
                <a:spcPts val="0"/>
              </a:spcAft>
            </a:pPr>
            <a:r>
              <a:rPr lang="en-US" sz="1100" dirty="0">
                <a:effectLst/>
                <a:latin typeface="Calibri" panose="020F0502020204030204" pitchFamily="34" charset="0"/>
              </a:rPr>
              <a:t>- In fact, we didn't form most of our questions until after we had our data.  One thing we did decide on somewhat early was that we wanted to stick to Property and Non-Violent crimes, as they are easier to talk about. </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To cut this short, the main thrust of our questions were this…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Between 2010 and 2020, what was the overall trend when it came to Property crimes?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Is there a correlation between population and arrest rates?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If those rates are adjusted per capita, does the picture change?</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Is there a correlation between the number of law enforcement employees and arrest rates?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Historiography: Can we find any changes in the way the data was reported that might affect any trends we see? </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Spoiler Alert:   We found answers to a lot of these questions, and we will show you the charts in a few minutes.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Our numbers show a steady decline in property crime between 2010 and 2020.</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There does seem to be a correlation between population and raw arrest numbers.</a:t>
            </a:r>
          </a:p>
          <a:p>
            <a:pPr marL="457200" lvl="1" indent="0" rtl="0" fontAlgn="ctr">
              <a:spcBef>
                <a:spcPts val="0"/>
              </a:spcBef>
              <a:spcAft>
                <a:spcPts val="0"/>
              </a:spcAft>
              <a:buFont typeface="Courier New" panose="02070309020205020404" pitchFamily="49" charset="0"/>
              <a:buNone/>
            </a:pPr>
            <a:r>
              <a:rPr lang="en-US" sz="1100" dirty="0">
                <a:effectLst/>
                <a:latin typeface="Calibri" panose="020F0502020204030204" pitchFamily="34" charset="0"/>
              </a:rPr>
              <a:t>- When corrected to per capita, arrest rates even out.</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There does  seem to be a correlation between the number of police and the number of arrests, but only to a point.  After a certain level, there are diminishing returns.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With the data that was available to us, we were able to verify that the number of reporting agencies during our subject time period rose and the number of law enforcement officials employed nationwide remained relatively stable.</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427625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u="sng" dirty="0">
                <a:effectLst/>
                <a:latin typeface="Calibri" panose="020F0502020204030204" pitchFamily="34" charset="0"/>
              </a:rPr>
              <a:t>Tactics</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We kind of already went over some of this in the summary, so I'll make this quick.</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 first thing we did was set our goals.  </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chose a topic that was in a team member's domain.</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wanted to do our best to remain objective.</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wanted the data to speak for itself</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And we wanted to work TOWARDS a thesis rather than FROM one.</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Then we divided the labor</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Team members volunteered for portions that interested them, whether it was </a:t>
            </a:r>
            <a:r>
              <a:rPr lang="en-US" sz="1800" dirty="0" err="1">
                <a:effectLst/>
                <a:latin typeface="Calibri" panose="020F0502020204030204" pitchFamily="34" charset="0"/>
              </a:rPr>
              <a:t>apis</a:t>
            </a:r>
            <a:r>
              <a:rPr lang="en-US" sz="1800" dirty="0">
                <a:effectLst/>
                <a:latin typeface="Calibri" panose="020F0502020204030204" pitchFamily="34" charset="0"/>
              </a:rPr>
              <a:t>, visualizations, or analysis.</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Gaps were filled as needed through regular communication.</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We found the data</a:t>
            </a: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 Arrest Data, Law Enforcement Employee data, and reporting agency data was all pulled via API from the FBI's Crime Data Explorer</a:t>
            </a: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 Laura found the population data through the Census Bureau, she cleaned and normalized our arrest data from it,</a:t>
            </a: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 We were able to import her numbers via CSV to our workbooks.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Cleaning the data…</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The API and CSV data was imported into Panda data frames, reviewed, and corrected.</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identified and corrected gaps in the data.</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Clean data frames were exported to CSVs so they could be pulled later without calling the API again.</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Analysis</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utilized comparison and extrapolation, pulling from the data what we could and comparing the variables that we had.  </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found common denominators in population and law enforcement employment numbers.</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Adjusting values per capita provided better context for our data.</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Visualizations were generated in Python, with line, bar and scatter graphs.  </a:t>
            </a:r>
            <a:r>
              <a:rPr lang="en-US" sz="1800" dirty="0" err="1">
                <a:effectLst/>
                <a:latin typeface="Calibri" panose="020F0502020204030204" pitchFamily="34" charset="0"/>
              </a:rPr>
              <a:t>Hvplot</a:t>
            </a:r>
            <a:r>
              <a:rPr lang="en-US" sz="1800" dirty="0">
                <a:effectLst/>
                <a:latin typeface="Calibri" panose="020F0502020204030204" pitchFamily="34" charset="0"/>
              </a:rPr>
              <a:t> maps were utilized as well.</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1228153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u="sng" dirty="0">
                <a:effectLst/>
                <a:latin typeface="Calibri" panose="020F0502020204030204" pitchFamily="34" charset="0"/>
              </a:rPr>
              <a:t>Challenges</a:t>
            </a: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We had a few.</a:t>
            </a:r>
          </a:p>
          <a:p>
            <a:pPr rtl="0" fontAlgn="ctr">
              <a:spcBef>
                <a:spcPts val="0"/>
              </a:spcBef>
              <a:spcAft>
                <a:spcPts val="0"/>
              </a:spcAft>
              <a:buFont typeface="Arial" panose="020B0604020202020204" pitchFamily="34" charset="0"/>
              <a:buChar char="•"/>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Michelle is a big damn hero.  She did her work nursing a broken arm.  And she still made some of the nicest graphs any of us have seen.</a:t>
            </a:r>
          </a:p>
          <a:p>
            <a:pPr rtl="0" fontAlgn="ctr">
              <a:spcBef>
                <a:spcPts val="0"/>
              </a:spcBef>
              <a:spcAft>
                <a:spcPts val="0"/>
              </a:spcAft>
              <a:buFont typeface="Arial" panose="020B0604020202020204" pitchFamily="34" charset="0"/>
              <a:buNone/>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Like we said earlier, we initially wanted to do something pandemic related, but found some of the data unreliable.  Florida went from reporting tens of thousands of property crime in 2020 to under 200 in 2021.  There were several instances like that in the more recent data that we just didn’t feel confident in.</a:t>
            </a:r>
          </a:p>
          <a:p>
            <a:pPr rtl="0" fontAlgn="ctr">
              <a:spcBef>
                <a:spcPts val="0"/>
              </a:spcBef>
              <a:spcAft>
                <a:spcPts val="0"/>
              </a:spcAft>
              <a:buFont typeface="Arial" panose="020B0604020202020204" pitchFamily="34" charset="0"/>
              <a:buNone/>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Even with the data we have, it is based on what is voluntarily reported to the FBI from state and local law enforcement. It has been unified and codified, but laws and definitions vary from state to state, so some of our findings may be open to interpretation.</a:t>
            </a:r>
          </a:p>
          <a:p>
            <a:pPr rtl="0" fontAlgn="ctr">
              <a:spcBef>
                <a:spcPts val="0"/>
              </a:spcBef>
              <a:spcAft>
                <a:spcPts val="0"/>
              </a:spcAft>
              <a:buFont typeface="Arial" panose="020B0604020202020204" pitchFamily="34" charset="0"/>
              <a:buNone/>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err="1">
                <a:effectLst/>
                <a:latin typeface="Calibri" panose="020F0502020204030204" pitchFamily="34" charset="0"/>
              </a:rPr>
              <a:t>HvPlot</a:t>
            </a:r>
            <a:r>
              <a:rPr lang="en-US" sz="1800" dirty="0">
                <a:effectLst/>
                <a:latin typeface="Calibri" panose="020F0502020204030204" pitchFamily="34" charset="0"/>
              </a:rPr>
              <a:t> was finicky with some of its formatting, so getting rid of scientific notation on our maps was not possible without harming the spirit of what the map was trying to convey.</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There were some other minor issues, but now is not the time to dwell on the past…  now is the time to yell our biases into microphones with some audience participation!</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345533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were going to make this audience participation and have you all guess, but we probably don’t have time for that. So, we’re just going to rapid fire some facts at you…</a:t>
            </a:r>
          </a:p>
          <a:p>
            <a:endParaRPr lang="en-US" dirty="0"/>
          </a:p>
          <a:p>
            <a:r>
              <a:rPr lang="en-US" dirty="0"/>
              <a:t>So, these are the states with the most arrests for specific crimes… and remember, these are arrests, not convictions.</a:t>
            </a:r>
          </a:p>
          <a:p>
            <a:endParaRPr lang="en-US" dirty="0"/>
          </a:p>
          <a:p>
            <a:r>
              <a:rPr lang="en-US" dirty="0"/>
              <a:t>First, Arson…</a:t>
            </a:r>
          </a:p>
          <a:p>
            <a:r>
              <a:rPr lang="en-US" dirty="0"/>
              <a:t>The state with the most Arson Arrests…</a:t>
            </a:r>
          </a:p>
          <a:p>
            <a:r>
              <a:rPr lang="en-US" dirty="0"/>
              <a:t>California, with 2051 arrests</a:t>
            </a:r>
          </a:p>
          <a:p>
            <a:endParaRPr lang="en-US" dirty="0"/>
          </a:p>
          <a:p>
            <a:r>
              <a:rPr lang="en-US" dirty="0"/>
              <a:t>Next, Larceny, which is stealing property without breaking in</a:t>
            </a:r>
          </a:p>
          <a:p>
            <a:r>
              <a:rPr lang="en-US" dirty="0"/>
              <a:t>- Texas with 115,252 arrests</a:t>
            </a:r>
          </a:p>
          <a:p>
            <a:endParaRPr lang="en-US" dirty="0"/>
          </a:p>
          <a:p>
            <a:r>
              <a:rPr lang="en-US" dirty="0"/>
              <a:t>Next, Embezzlement (that’s robbing from Companies, Charities, or from people have your trust, so like a client)</a:t>
            </a:r>
          </a:p>
          <a:p>
            <a:r>
              <a:rPr lang="en-US" dirty="0"/>
              <a:t>- Virginia with 1,676 arrests</a:t>
            </a:r>
          </a:p>
          <a:p>
            <a:endParaRPr lang="en-US" dirty="0"/>
          </a:p>
          <a:p>
            <a:r>
              <a:rPr lang="en-US" dirty="0"/>
              <a:t>And one more… Fraud, which is stealing with words – lying to get people to give you money or stuff</a:t>
            </a:r>
          </a:p>
          <a:p>
            <a:r>
              <a:rPr lang="en-US" dirty="0"/>
              <a:t>- and the winner is, North Carolina with 18,242 arrests</a:t>
            </a:r>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1251185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just a couple more…</a:t>
            </a:r>
          </a:p>
          <a:p>
            <a:endParaRPr lang="en-US" dirty="0"/>
          </a:p>
          <a:p>
            <a:r>
              <a:rPr lang="en-US" dirty="0"/>
              <a:t>First, the state with the Highest Rate of Arrest (Per Capita) was…</a:t>
            </a:r>
          </a:p>
          <a:p>
            <a:r>
              <a:rPr lang="en-US" dirty="0"/>
              <a:t>Delaware</a:t>
            </a:r>
          </a:p>
          <a:p>
            <a:r>
              <a:rPr lang="en-US" dirty="0"/>
              <a:t>- With an average of 1031 arrests per capita</a:t>
            </a:r>
          </a:p>
          <a:p>
            <a:r>
              <a:rPr lang="en-US" dirty="0"/>
              <a:t>- Tennessee was second with 832</a:t>
            </a:r>
          </a:p>
          <a:p>
            <a:r>
              <a:rPr lang="en-US" dirty="0"/>
              <a:t>- Also, in 2012, Delaware had the highest single year arrest rate, nationwide,, with 1214 arrests per capita.</a:t>
            </a:r>
          </a:p>
          <a:p>
            <a:endParaRPr lang="en-US" dirty="0"/>
          </a:p>
          <a:p>
            <a:r>
              <a:rPr lang="en-US" dirty="0"/>
              <a:t>And who had the lowest?</a:t>
            </a:r>
          </a:p>
          <a:p>
            <a:r>
              <a:rPr lang="en-US" dirty="0"/>
              <a:t>- Sorry, its hared to find an icon for ‘not getting arrested’</a:t>
            </a:r>
          </a:p>
          <a:p>
            <a:r>
              <a:rPr lang="en-US" dirty="0"/>
              <a:t>Illinois</a:t>
            </a:r>
          </a:p>
          <a:p>
            <a:r>
              <a:rPr lang="en-US" dirty="0"/>
              <a:t>- Averaged 125 arrests per capita</a:t>
            </a:r>
          </a:p>
          <a:p>
            <a:r>
              <a:rPr lang="en-US" dirty="0"/>
              <a:t>- Washington DC was in our data with an average 30 arrests per capita, but they aren’t a state yet.</a:t>
            </a:r>
          </a:p>
          <a:p>
            <a:r>
              <a:rPr lang="en-US" dirty="0"/>
              <a:t>- In 2020, Pennsylvania had the single lowest reported arrest rate at 3.5 arrests per capita.  That seems very low, and could be a function of the lockdowns, or an issue of reporting, but it wasn’t a massive outlier in the data.</a:t>
            </a:r>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2197032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0000"/>
              </a:lnSpc>
              <a:spcBef>
                <a:spcPts val="0"/>
              </a:spcBef>
            </a:pPr>
            <a:r>
              <a:rPr lang="en-US" sz="1400" dirty="0"/>
              <a:t>One of our first findings was a significant and steady downward trend in reported property crime arrests.</a:t>
            </a:r>
          </a:p>
          <a:p>
            <a:pPr marL="0" indent="0" algn="just">
              <a:lnSpc>
                <a:spcPct val="100000"/>
              </a:lnSpc>
              <a:spcBef>
                <a:spcPts val="0"/>
              </a:spcBef>
              <a:buNone/>
            </a:pPr>
            <a:r>
              <a:rPr lang="en-US" sz="1400" dirty="0"/>
              <a:t> </a:t>
            </a:r>
          </a:p>
          <a:p>
            <a:pPr algn="just">
              <a:lnSpc>
                <a:spcPct val="100000"/>
              </a:lnSpc>
              <a:spcBef>
                <a:spcPts val="0"/>
              </a:spcBef>
            </a:pPr>
            <a:r>
              <a:rPr lang="en-US" sz="1400" dirty="0"/>
              <a:t>The numbers shown here are an aggregate of arrests across all states, for all offenses classified by the FBI as </a:t>
            </a:r>
            <a:r>
              <a:rPr lang="en-US" sz="1400" b="1" i="1" dirty="0"/>
              <a:t>Property Crimes</a:t>
            </a:r>
            <a:r>
              <a:rPr lang="en-US" sz="1400" dirty="0"/>
              <a:t>, which are:</a:t>
            </a:r>
          </a:p>
          <a:p>
            <a:pPr lvl="1" algn="just">
              <a:lnSpc>
                <a:spcPct val="100000"/>
              </a:lnSpc>
              <a:spcBef>
                <a:spcPts val="0"/>
              </a:spcBef>
            </a:pPr>
            <a:r>
              <a:rPr lang="en-US" sz="1400" dirty="0"/>
              <a:t>Arson</a:t>
            </a:r>
          </a:p>
          <a:p>
            <a:pPr lvl="1" algn="just">
              <a:lnSpc>
                <a:spcPct val="100000"/>
              </a:lnSpc>
              <a:spcBef>
                <a:spcPts val="0"/>
              </a:spcBef>
            </a:pPr>
            <a:r>
              <a:rPr lang="en-US" sz="1400" dirty="0"/>
              <a:t>Larceny – Theft</a:t>
            </a:r>
          </a:p>
          <a:p>
            <a:pPr lvl="1" algn="just">
              <a:lnSpc>
                <a:spcPct val="100000"/>
              </a:lnSpc>
              <a:spcBef>
                <a:spcPts val="0"/>
              </a:spcBef>
            </a:pPr>
            <a:r>
              <a:rPr lang="en-US" sz="1400" dirty="0"/>
              <a:t>Vehicle Theft</a:t>
            </a:r>
          </a:p>
          <a:p>
            <a:pPr lvl="1" algn="just">
              <a:lnSpc>
                <a:spcPct val="100000"/>
              </a:lnSpc>
              <a:spcBef>
                <a:spcPts val="0"/>
              </a:spcBef>
            </a:pPr>
            <a:r>
              <a:rPr lang="en-US" sz="1400" dirty="0"/>
              <a:t>Burglary</a:t>
            </a:r>
          </a:p>
          <a:p>
            <a:pPr lvl="1" algn="just">
              <a:lnSpc>
                <a:spcPct val="100000"/>
              </a:lnSpc>
              <a:spcBef>
                <a:spcPts val="0"/>
              </a:spcBef>
            </a:pPr>
            <a:r>
              <a:rPr lang="en-US" sz="1400" dirty="0"/>
              <a:t>Embezzlement</a:t>
            </a:r>
          </a:p>
          <a:p>
            <a:pPr lvl="1" algn="just">
              <a:lnSpc>
                <a:spcPct val="100000"/>
              </a:lnSpc>
              <a:spcBef>
                <a:spcPts val="0"/>
              </a:spcBef>
            </a:pPr>
            <a:r>
              <a:rPr lang="en-US" sz="1400" dirty="0"/>
              <a:t>Forgery &amp; Counterfeiting</a:t>
            </a:r>
          </a:p>
          <a:p>
            <a:pPr lvl="1" algn="just">
              <a:lnSpc>
                <a:spcPct val="100000"/>
              </a:lnSpc>
              <a:spcBef>
                <a:spcPts val="0"/>
              </a:spcBef>
            </a:pPr>
            <a:r>
              <a:rPr lang="en-US" sz="1400" dirty="0"/>
              <a:t>Fraud</a:t>
            </a:r>
          </a:p>
          <a:p>
            <a:pPr lvl="1" algn="just">
              <a:lnSpc>
                <a:spcPct val="100000"/>
              </a:lnSpc>
              <a:spcBef>
                <a:spcPts val="0"/>
              </a:spcBef>
            </a:pPr>
            <a:r>
              <a:rPr lang="en-US" sz="1400" dirty="0"/>
              <a:t>Vandalism</a:t>
            </a:r>
          </a:p>
          <a:p>
            <a:pPr lvl="1" algn="just">
              <a:lnSpc>
                <a:spcPct val="100000"/>
              </a:lnSpc>
              <a:spcBef>
                <a:spcPts val="0"/>
              </a:spcBef>
            </a:pPr>
            <a:r>
              <a:rPr lang="en-US" sz="1400" dirty="0"/>
              <a:t>Dealing in Stolen Property</a:t>
            </a:r>
          </a:p>
          <a:p>
            <a:pPr algn="just">
              <a:lnSpc>
                <a:spcPct val="100000"/>
              </a:lnSpc>
              <a:spcBef>
                <a:spcPts val="0"/>
              </a:spcBef>
            </a:pPr>
            <a:endParaRPr lang="en-US" sz="1400" dirty="0"/>
          </a:p>
          <a:p>
            <a:pPr algn="just">
              <a:lnSpc>
                <a:spcPct val="100000"/>
              </a:lnSpc>
              <a:spcBef>
                <a:spcPts val="0"/>
              </a:spcBef>
            </a:pPr>
            <a:endParaRPr lang="en-US" sz="1400" dirty="0"/>
          </a:p>
          <a:p>
            <a:pPr algn="just">
              <a:lnSpc>
                <a:spcPct val="100000"/>
              </a:lnSpc>
              <a:spcBef>
                <a:spcPts val="0"/>
              </a:spcBef>
            </a:pPr>
            <a:endParaRPr lang="en-US" sz="1400" dirty="0"/>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3184694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These charts show that the number of agencies reporting to the Crime Data Explorer and the number of law enforcement personnel remained relatively stable throughout the subject period.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provides added context to our overall arrest data, which shows a steady downward trend.  </a:t>
            </a:r>
          </a:p>
          <a:p>
            <a:pPr marL="285750" indent="-285750">
              <a:buFont typeface="Arial" panose="020B0604020202020204" pitchFamily="34" charset="0"/>
              <a:buChar char="•"/>
            </a:pPr>
            <a:r>
              <a:rPr lang="en-US" dirty="0"/>
              <a:t>If these charts showed drops in reporting agencies or in law enforcement officers, those could be possible outside factors that influenced the drop in reported arrests, but that does not appear to be the case.</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64397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67054" y="758752"/>
            <a:ext cx="5491571" cy="287144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67055" y="4549553"/>
            <a:ext cx="5491570" cy="1606189"/>
          </a:xfrm>
        </p:spPr>
        <p:txBody>
          <a:bodyPr lIns="0" tIns="0" rIns="0" bIns="0">
            <a:norm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41475"/>
            <a:ext cx="10163506" cy="134845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64023" y="2185427"/>
            <a:ext cx="4827178" cy="584667"/>
          </a:xfrm>
          <a:prstGeom prst="rect">
            <a:avLst/>
          </a:prstGeom>
        </p:spPr>
        <p:txBody>
          <a:bodyPr lIns="0" tIns="0" rIns="0" bIns="0" anchor="ctr" anchorCtr="0">
            <a:no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hasCustomPrompt="1"/>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15" name="Straight Connector 14">
            <a:extLst>
              <a:ext uri="{FF2B5EF4-FFF2-40B4-BE49-F238E27FC236}">
                <a16:creationId xmlns:a16="http://schemas.microsoft.com/office/drawing/2014/main" id="{ED51C063-0222-064B-8A2E-485FE9EAC10D}"/>
              </a:ext>
              <a:ext uri="{C183D7F6-B498-43B3-948B-1728B52AA6E4}">
                <adec:decorative xmlns:adec="http://schemas.microsoft.com/office/drawing/2017/decorative" val="1"/>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hasCustomPrompt="1"/>
          </p:nvPr>
        </p:nvSpPr>
        <p:spPr>
          <a:xfrm>
            <a:off x="6362700" y="2185427"/>
            <a:ext cx="4764829" cy="584667"/>
          </a:xfrm>
          <a:prstGeom prst="rect">
            <a:avLst/>
          </a:prstGeom>
        </p:spPr>
        <p:txBody>
          <a:bodyPr lIns="0" tIns="0" rIns="0" bIns="0" anchor="ctr" anchorCtr="0">
            <a:no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hasCustomPrompt="1"/>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sp>
        <p:nvSpPr>
          <p:cNvPr id="3" name="Slide Number Placeholder 14">
            <a:extLst>
              <a:ext uri="{FF2B5EF4-FFF2-40B4-BE49-F238E27FC236}">
                <a16:creationId xmlns:a16="http://schemas.microsoft.com/office/drawing/2014/main" id="{91DF921E-944A-C2C8-6A77-A6229F480B45}"/>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C6D83EA8-5F2A-6693-59D7-62DC445D95CD}"/>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55BB26F9-F546-3D14-D769-96D0D0EC9528}"/>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19553"/>
            <a:ext cx="10259471" cy="1370373"/>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52500"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hasCustomPrompt="1"/>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26" name="Straight Connector 25">
            <a:extLst>
              <a:ext uri="{FF2B5EF4-FFF2-40B4-BE49-F238E27FC236}">
                <a16:creationId xmlns:a16="http://schemas.microsoft.com/office/drawing/2014/main" id="{9F0C4CE5-5F02-B143-8FD1-1B235D270DAC}"/>
              </a:ext>
              <a:ext uri="{C183D7F6-B498-43B3-948B-1728B52AA6E4}">
                <adec:decorative xmlns:adec="http://schemas.microsoft.com/office/drawing/2017/decorative" val="1"/>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hasCustomPrompt="1"/>
          </p:nvPr>
        </p:nvSpPr>
        <p:spPr>
          <a:xfrm>
            <a:off x="4569372"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hasCustomPrompt="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28" name="Straight Connector 27">
            <a:extLst>
              <a:ext uri="{FF2B5EF4-FFF2-40B4-BE49-F238E27FC236}">
                <a16:creationId xmlns:a16="http://schemas.microsoft.com/office/drawing/2014/main" id="{289A8C14-DB28-F34E-8098-168D4C75AF23}"/>
              </a:ext>
              <a:ext uri="{C183D7F6-B498-43B3-948B-1728B52AA6E4}">
                <adec:decorative xmlns:adec="http://schemas.microsoft.com/office/drawing/2017/decorative" val="1"/>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hasCustomPrompt="1"/>
          </p:nvPr>
        </p:nvSpPr>
        <p:spPr>
          <a:xfrm>
            <a:off x="8187017"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hasCustomPrompt="1"/>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sp>
        <p:nvSpPr>
          <p:cNvPr id="3" name="Slide Number Placeholder 14">
            <a:extLst>
              <a:ext uri="{FF2B5EF4-FFF2-40B4-BE49-F238E27FC236}">
                <a16:creationId xmlns:a16="http://schemas.microsoft.com/office/drawing/2014/main" id="{D10A1FE9-32BF-1CCB-1674-6402089F0759}"/>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4473CCC3-5AC3-C052-B381-44FAD18EE9C8}"/>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2B2A51AB-8AD6-01DD-954E-F8D6173A2AB3}"/>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3 col">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 name="Slide Number Placeholder 14">
            <a:extLst>
              <a:ext uri="{FF2B5EF4-FFF2-40B4-BE49-F238E27FC236}">
                <a16:creationId xmlns:a16="http://schemas.microsoft.com/office/drawing/2014/main" id="{D10A1FE9-32BF-1CCB-1674-6402089F0759}"/>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4473CCC3-5AC3-C052-B381-44FAD18EE9C8}"/>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2B2A51AB-8AD6-01DD-954E-F8D6173A2AB3}"/>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10040523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47A1EE0-4011-3749-B01C-FC489EEDF880}"/>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60385"/>
            <a:ext cx="10274324" cy="132954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hasCustomPrompt="1"/>
          </p:nvPr>
        </p:nvSpPr>
        <p:spPr>
          <a:xfrm>
            <a:off x="952500"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hasCustomPrompt="1"/>
          </p:nvPr>
        </p:nvSpPr>
        <p:spPr>
          <a:xfrm>
            <a:off x="952500"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hasCustomPrompt="1"/>
          </p:nvPr>
        </p:nvSpPr>
        <p:spPr>
          <a:xfrm>
            <a:off x="953655" y="3488872"/>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hasCustomPrompt="1"/>
          </p:nvPr>
        </p:nvSpPr>
        <p:spPr>
          <a:xfrm>
            <a:off x="953655" y="3841846"/>
            <a:ext cx="4838700" cy="770076"/>
          </a:xfrm>
        </p:spPr>
        <p:txBody>
          <a:bodyPr>
            <a:normAutofit/>
          </a:bodyPr>
          <a:lstStyle>
            <a:lvl1pPr marL="0" indent="0">
              <a:buNone/>
              <a:defRPr sz="1600">
                <a:latin typeface="+mn-lt"/>
              </a:defRPr>
            </a:lvl1pPr>
          </a:lstStyle>
          <a:p>
            <a:pPr lvl="0"/>
            <a:r>
              <a:rPr lang="en-US" dirty="0"/>
              <a:t>Click to add text</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hasCustomPrompt="1"/>
          </p:nvPr>
        </p:nvSpPr>
        <p:spPr>
          <a:xfrm>
            <a:off x="952500" y="4664927"/>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hasCustomPrompt="1"/>
          </p:nvPr>
        </p:nvSpPr>
        <p:spPr>
          <a:xfrm>
            <a:off x="952500" y="5017901"/>
            <a:ext cx="4838700" cy="908340"/>
          </a:xfrm>
        </p:spPr>
        <p:txBody>
          <a:bodyPr>
            <a:normAutofit/>
          </a:bodyPr>
          <a:lstStyle>
            <a:lvl1pPr marL="0" indent="0">
              <a:buNone/>
              <a:defRPr sz="1600">
                <a:latin typeface="+mn-lt"/>
              </a:defRPr>
            </a:lvl1pPr>
          </a:lstStyle>
          <a:p>
            <a:pPr lvl="0"/>
            <a:r>
              <a:rPr lang="en-US" dirty="0"/>
              <a:t>Click to add text</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hasCustomPrompt="1"/>
          </p:nvPr>
        </p:nvSpPr>
        <p:spPr>
          <a:xfrm>
            <a:off x="6399647"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hasCustomPrompt="1"/>
          </p:nvPr>
        </p:nvSpPr>
        <p:spPr>
          <a:xfrm>
            <a:off x="6399647"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hasCustomPrompt="1"/>
          </p:nvPr>
        </p:nvSpPr>
        <p:spPr>
          <a:xfrm>
            <a:off x="6399647" y="3488872"/>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hasCustomPrompt="1"/>
          </p:nvPr>
        </p:nvSpPr>
        <p:spPr>
          <a:xfrm>
            <a:off x="6399647" y="3841846"/>
            <a:ext cx="4838700" cy="908340"/>
          </a:xfrm>
        </p:spPr>
        <p:txBody>
          <a:bodyPr>
            <a:normAutofit/>
          </a:bodyPr>
          <a:lstStyle>
            <a:lvl1pPr marL="0" indent="0">
              <a:buNone/>
              <a:defRPr sz="1600">
                <a:latin typeface="+mn-lt"/>
              </a:defRPr>
            </a:lvl1pPr>
          </a:lstStyle>
          <a:p>
            <a:pPr lvl="0"/>
            <a:r>
              <a:rPr lang="en-US" dirty="0"/>
              <a:t>Click to add text</a:t>
            </a:r>
          </a:p>
        </p:txBody>
      </p:sp>
      <p:sp>
        <p:nvSpPr>
          <p:cNvPr id="5" name="Slide Number Placeholder 14">
            <a:extLst>
              <a:ext uri="{FF2B5EF4-FFF2-40B4-BE49-F238E27FC236}">
                <a16:creationId xmlns:a16="http://schemas.microsoft.com/office/drawing/2014/main" id="{171C8D7E-6E09-B24A-CFDF-76F4E5C212B3}"/>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8" name="Footer Placeholder 13">
            <a:extLst>
              <a:ext uri="{FF2B5EF4-FFF2-40B4-BE49-F238E27FC236}">
                <a16:creationId xmlns:a16="http://schemas.microsoft.com/office/drawing/2014/main" id="{48C5F59A-D493-708C-FBD9-74F90B5E14AE}"/>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9" name="Date Placeholder 15">
            <a:extLst>
              <a:ext uri="{FF2B5EF4-FFF2-40B4-BE49-F238E27FC236}">
                <a16:creationId xmlns:a16="http://schemas.microsoft.com/office/drawing/2014/main" id="{D4EF9A1D-8EEB-C350-2693-ADE9B216F95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ummary ">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47A1EE0-4011-3749-B01C-FC489EEDF880}"/>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60385"/>
            <a:ext cx="10274324" cy="132954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hasCustomPrompt="1"/>
          </p:nvPr>
        </p:nvSpPr>
        <p:spPr>
          <a:xfrm>
            <a:off x="952500"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hasCustomPrompt="1"/>
          </p:nvPr>
        </p:nvSpPr>
        <p:spPr>
          <a:xfrm>
            <a:off x="952500"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5" name="Slide Number Placeholder 14">
            <a:extLst>
              <a:ext uri="{FF2B5EF4-FFF2-40B4-BE49-F238E27FC236}">
                <a16:creationId xmlns:a16="http://schemas.microsoft.com/office/drawing/2014/main" id="{171C8D7E-6E09-B24A-CFDF-76F4E5C212B3}"/>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8" name="Footer Placeholder 13">
            <a:extLst>
              <a:ext uri="{FF2B5EF4-FFF2-40B4-BE49-F238E27FC236}">
                <a16:creationId xmlns:a16="http://schemas.microsoft.com/office/drawing/2014/main" id="{48C5F59A-D493-708C-FBD9-74F90B5E14AE}"/>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9" name="Date Placeholder 15">
            <a:extLst>
              <a:ext uri="{FF2B5EF4-FFF2-40B4-BE49-F238E27FC236}">
                <a16:creationId xmlns:a16="http://schemas.microsoft.com/office/drawing/2014/main" id="{D4EF9A1D-8EEB-C350-2693-ADE9B216F95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73418840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FFEF81ED-50DF-3946-87D9-407C13C3CE9F}"/>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6" name="Title 1">
            <a:extLst>
              <a:ext uri="{FF2B5EF4-FFF2-40B4-BE49-F238E27FC236}">
                <a16:creationId xmlns:a16="http://schemas.microsoft.com/office/drawing/2014/main" id="{E29321F6-59C5-6E4C-A846-6AD00848A444}"/>
              </a:ext>
            </a:extLst>
          </p:cNvPr>
          <p:cNvSpPr>
            <a:spLocks noGrp="1"/>
          </p:cNvSpPr>
          <p:nvPr>
            <p:ph type="title" hasCustomPrompt="1"/>
          </p:nvPr>
        </p:nvSpPr>
        <p:spPr>
          <a:xfrm>
            <a:off x="6896100" y="398440"/>
            <a:ext cx="4903377" cy="238608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hasCustomPrompt="1"/>
          </p:nvPr>
        </p:nvSpPr>
        <p:spPr>
          <a:xfrm>
            <a:off x="6896100" y="3591098"/>
            <a:ext cx="4903377" cy="1506973"/>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hasCustomPrompt="1"/>
          </p:nvPr>
        </p:nvSpPr>
        <p:spPr>
          <a:xfrm>
            <a:off x="0" y="0"/>
            <a:ext cx="6096000" cy="6858000"/>
          </a:xfrm>
        </p:spPr>
        <p:txBody>
          <a:bodyPr tIns="365760"/>
          <a:lstStyle>
            <a:lvl1pPr marL="0" indent="0" algn="ctr">
              <a:buNone/>
              <a:defRPr/>
            </a:lvl1pPr>
          </a:lstStyle>
          <a:p>
            <a:r>
              <a:rPr lang="en-US" dirty="0"/>
              <a:t>Click to add picture</a:t>
            </a:r>
          </a:p>
        </p:txBody>
      </p:sp>
      <p:cxnSp>
        <p:nvCxnSpPr>
          <p:cNvPr id="27" name="Straight Connector 26">
            <a:extLst>
              <a:ext uri="{FF2B5EF4-FFF2-40B4-BE49-F238E27FC236}">
                <a16:creationId xmlns:a16="http://schemas.microsoft.com/office/drawing/2014/main" id="{AB5C3BF3-A164-DD48-BD02-4587489DA105}"/>
              </a:ext>
              <a:ext uri="{C183D7F6-B498-43B3-948B-1728B52AA6E4}">
                <adec:decorative xmlns:adec="http://schemas.microsoft.com/office/drawing/2017/decorative" val="1"/>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hasCustomPrompt="1"/>
          </p:nvPr>
        </p:nvSpPr>
        <p:spPr>
          <a:xfrm>
            <a:off x="6896100" y="5155853"/>
            <a:ext cx="4914900" cy="806659"/>
          </a:xfrm>
        </p:spPr>
        <p:txBody>
          <a:bodyPr lIns="0" tIns="0" rIns="0" bIns="0" anchor="ctr" anchorCtr="0">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2" name="Slide Number Placeholder 14">
            <a:extLst>
              <a:ext uri="{FF2B5EF4-FFF2-40B4-BE49-F238E27FC236}">
                <a16:creationId xmlns:a16="http://schemas.microsoft.com/office/drawing/2014/main" id="{11AB1707-3EDF-7E2F-78A4-13BA223E2A0F}"/>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3" name="Footer Placeholder 13">
            <a:extLst>
              <a:ext uri="{FF2B5EF4-FFF2-40B4-BE49-F238E27FC236}">
                <a16:creationId xmlns:a16="http://schemas.microsoft.com/office/drawing/2014/main" id="{5BA26EC8-5705-2046-F670-E51AE4066EE0}"/>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4" name="Date Placeholder 15">
            <a:extLst>
              <a:ext uri="{FF2B5EF4-FFF2-40B4-BE49-F238E27FC236}">
                <a16:creationId xmlns:a16="http://schemas.microsoft.com/office/drawing/2014/main" id="{38BC9A68-0DFD-FEA8-55B2-1A1420FCB7B5}"/>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964023" y="142455"/>
            <a:ext cx="7532276" cy="1347471"/>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cxnSp>
        <p:nvCxnSpPr>
          <p:cNvPr id="13" name="Straight Connector 12">
            <a:extLst>
              <a:ext uri="{FF2B5EF4-FFF2-40B4-BE49-F238E27FC236}">
                <a16:creationId xmlns:a16="http://schemas.microsoft.com/office/drawing/2014/main" id="{CF0FD074-81E2-0D4E-8446-C5B415B238A0}"/>
              </a:ext>
              <a:ext uri="{C183D7F6-B498-43B3-948B-1728B52AA6E4}">
                <adec:decorative xmlns:adec="http://schemas.microsoft.com/office/drawing/2017/decorative" val="1"/>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hasCustomPrompt="1"/>
          </p:nvPr>
        </p:nvSpPr>
        <p:spPr>
          <a:xfrm>
            <a:off x="952500" y="2046306"/>
            <a:ext cx="2133600" cy="53709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hasCustomPrompt="1"/>
          </p:nvPr>
        </p:nvSpPr>
        <p:spPr>
          <a:xfrm>
            <a:off x="952500" y="2639004"/>
            <a:ext cx="2133600"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16" name="Straight Connector 15">
            <a:extLst>
              <a:ext uri="{FF2B5EF4-FFF2-40B4-BE49-F238E27FC236}">
                <a16:creationId xmlns:a16="http://schemas.microsoft.com/office/drawing/2014/main" id="{A3DDE02E-BC75-2645-8725-CA2CFD327A3C}"/>
              </a:ext>
              <a:ext uri="{C183D7F6-B498-43B3-948B-1728B52AA6E4}">
                <adec:decorative xmlns:adec="http://schemas.microsoft.com/office/drawing/2017/decorative" val="1"/>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hasCustomPrompt="1"/>
          </p:nvPr>
        </p:nvSpPr>
        <p:spPr>
          <a:xfrm>
            <a:off x="3663042" y="2046306"/>
            <a:ext cx="2128157" cy="53709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hasCustomPrompt="1"/>
          </p:nvPr>
        </p:nvSpPr>
        <p:spPr>
          <a:xfrm>
            <a:off x="3663042" y="2639004"/>
            <a:ext cx="2128157"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0" name="Straight Connector 19">
            <a:extLst>
              <a:ext uri="{FF2B5EF4-FFF2-40B4-BE49-F238E27FC236}">
                <a16:creationId xmlns:a16="http://schemas.microsoft.com/office/drawing/2014/main" id="{E01EE6FD-FABB-AD48-92DA-19805B502918}"/>
              </a:ext>
              <a:ext uri="{C183D7F6-B498-43B3-948B-1728B52AA6E4}">
                <adec:decorative xmlns:adec="http://schemas.microsoft.com/office/drawing/2017/decorative" val="1"/>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hasCustomPrompt="1"/>
          </p:nvPr>
        </p:nvSpPr>
        <p:spPr>
          <a:xfrm>
            <a:off x="952500" y="4359309"/>
            <a:ext cx="2133600"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hasCustomPrompt="1"/>
          </p:nvPr>
        </p:nvSpPr>
        <p:spPr>
          <a:xfrm>
            <a:off x="952500" y="4925112"/>
            <a:ext cx="2133600"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3" name="Straight Connector 22">
            <a:extLst>
              <a:ext uri="{FF2B5EF4-FFF2-40B4-BE49-F238E27FC236}">
                <a16:creationId xmlns:a16="http://schemas.microsoft.com/office/drawing/2014/main" id="{93BB36CC-7349-334D-A028-58D01025E726}"/>
              </a:ext>
              <a:ext uri="{C183D7F6-B498-43B3-948B-1728B52AA6E4}">
                <adec:decorative xmlns:adec="http://schemas.microsoft.com/office/drawing/2017/decorative" val="1"/>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hasCustomPrompt="1"/>
          </p:nvPr>
        </p:nvSpPr>
        <p:spPr>
          <a:xfrm>
            <a:off x="3663042" y="4359309"/>
            <a:ext cx="2128157"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hasCustomPrompt="1"/>
          </p:nvPr>
        </p:nvSpPr>
        <p:spPr>
          <a:xfrm>
            <a:off x="3663042" y="4925112"/>
            <a:ext cx="2128157"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6" name="Straight Connector 25">
            <a:extLst>
              <a:ext uri="{FF2B5EF4-FFF2-40B4-BE49-F238E27FC236}">
                <a16:creationId xmlns:a16="http://schemas.microsoft.com/office/drawing/2014/main" id="{C402C0D4-D9C4-F547-B996-38177302A3DC}"/>
              </a:ext>
              <a:ext uri="{C183D7F6-B498-43B3-948B-1728B52AA6E4}">
                <adec:decorative xmlns:adec="http://schemas.microsoft.com/office/drawing/2017/decorative" val="1"/>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hasCustomPrompt="1"/>
          </p:nvPr>
        </p:nvSpPr>
        <p:spPr>
          <a:xfrm>
            <a:off x="6367054" y="4359309"/>
            <a:ext cx="2129245"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hasCustomPrompt="1"/>
          </p:nvPr>
        </p:nvSpPr>
        <p:spPr>
          <a:xfrm>
            <a:off x="6367054" y="4925112"/>
            <a:ext cx="2129245"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3" name="Slide Number Placeholder 14">
            <a:extLst>
              <a:ext uri="{FF2B5EF4-FFF2-40B4-BE49-F238E27FC236}">
                <a16:creationId xmlns:a16="http://schemas.microsoft.com/office/drawing/2014/main" id="{FC931EFA-8D60-8D7F-72D4-0A51CC92D553}"/>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4" name="Footer Placeholder 13">
            <a:extLst>
              <a:ext uri="{FF2B5EF4-FFF2-40B4-BE49-F238E27FC236}">
                <a16:creationId xmlns:a16="http://schemas.microsoft.com/office/drawing/2014/main" id="{E1816BD2-B77E-AA9F-D35C-6172A8BE5041}"/>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29" name="Date Placeholder 15">
            <a:extLst>
              <a:ext uri="{FF2B5EF4-FFF2-40B4-BE49-F238E27FC236}">
                <a16:creationId xmlns:a16="http://schemas.microsoft.com/office/drawing/2014/main" id="{2899ADA3-7E9F-ECCE-2467-05E9E930FDE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9" name="Title 1">
            <a:extLst>
              <a:ext uri="{FF2B5EF4-FFF2-40B4-BE49-F238E27FC236}">
                <a16:creationId xmlns:a16="http://schemas.microsoft.com/office/drawing/2014/main" id="{A5C37098-CEB2-1E45-989B-3DD92F3B1A30}"/>
              </a:ext>
            </a:extLst>
          </p:cNvPr>
          <p:cNvSpPr>
            <a:spLocks noGrp="1"/>
          </p:cNvSpPr>
          <p:nvPr>
            <p:ph type="title" hasCustomPrompt="1"/>
          </p:nvPr>
        </p:nvSpPr>
        <p:spPr>
          <a:xfrm>
            <a:off x="964023" y="82713"/>
            <a:ext cx="4572001" cy="2286000"/>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hasCustomPrompt="1"/>
          </p:nvPr>
        </p:nvSpPr>
        <p:spPr>
          <a:xfrm>
            <a:off x="952499" y="2810201"/>
            <a:ext cx="4572001" cy="2560320"/>
          </a:xfrm>
        </p:spPr>
        <p:txBody>
          <a:bodyPr lIns="0" tIns="0" rIns="0" bIns="0">
            <a:norm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hasCustomPrompt="1"/>
          </p:nvPr>
        </p:nvSpPr>
        <p:spPr>
          <a:xfrm>
            <a:off x="6096000" y="0"/>
            <a:ext cx="6096000" cy="6880543"/>
          </a:xfrm>
        </p:spPr>
        <p:txBody>
          <a:bodyPr tIns="182880"/>
          <a:lstStyle>
            <a:lvl1pPr marL="0" indent="0" algn="ctr">
              <a:buNone/>
              <a:defRPr/>
            </a:lvl1pPr>
          </a:lstStyle>
          <a:p>
            <a:r>
              <a:rPr lang="en-US" dirty="0"/>
              <a:t>Click to add picture</a:t>
            </a:r>
          </a:p>
        </p:txBody>
      </p:sp>
      <p:sp>
        <p:nvSpPr>
          <p:cNvPr id="2" name="Slide Number Placeholder 14">
            <a:extLst>
              <a:ext uri="{FF2B5EF4-FFF2-40B4-BE49-F238E27FC236}">
                <a16:creationId xmlns:a16="http://schemas.microsoft.com/office/drawing/2014/main" id="{DC9EF494-EEB3-2F82-20D2-D0AF5AF0D25D}"/>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3" name="Footer Placeholder 13">
            <a:extLst>
              <a:ext uri="{FF2B5EF4-FFF2-40B4-BE49-F238E27FC236}">
                <a16:creationId xmlns:a16="http://schemas.microsoft.com/office/drawing/2014/main" id="{D11B8F67-F5D1-19C5-7518-82B9983D9C25}"/>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3BAC0978-FC34-4127-320E-2596C91366C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29D7C82-45D3-B736-77A1-FE479F1AD081}"/>
              </a:ext>
            </a:extLst>
          </p:cNvPr>
          <p:cNvSpPr>
            <a:spLocks noGrp="1"/>
          </p:cNvSpPr>
          <p:nvPr>
            <p:ph type="pic" sz="quarter" idx="13" hasCustomPrompt="1"/>
          </p:nvPr>
        </p:nvSpPr>
        <p:spPr>
          <a:xfrm>
            <a:off x="0" y="0"/>
            <a:ext cx="12191998" cy="6858000"/>
          </a:xfrm>
          <a:custGeom>
            <a:avLst/>
            <a:gdLst>
              <a:gd name="connsiteX0" fmla="*/ 7154721 w 12191998"/>
              <a:gd name="connsiteY0" fmla="*/ 3951843 h 6858000"/>
              <a:gd name="connsiteX1" fmla="*/ 7154721 w 12191998"/>
              <a:gd name="connsiteY1" fmla="*/ 4052427 h 6858000"/>
              <a:gd name="connsiteX2" fmla="*/ 9288321 w 12191998"/>
              <a:gd name="connsiteY2" fmla="*/ 4052427 h 6858000"/>
              <a:gd name="connsiteX3" fmla="*/ 9288321 w 12191998"/>
              <a:gd name="connsiteY3" fmla="*/ 3951843 h 6858000"/>
              <a:gd name="connsiteX4" fmla="*/ 0 w 12191998"/>
              <a:gd name="connsiteY4" fmla="*/ 0 h 6858000"/>
              <a:gd name="connsiteX5" fmla="*/ 12191998 w 12191998"/>
              <a:gd name="connsiteY5" fmla="*/ 0 h 6858000"/>
              <a:gd name="connsiteX6" fmla="*/ 12191998 w 12191998"/>
              <a:gd name="connsiteY6" fmla="*/ 6858000 h 6858000"/>
              <a:gd name="connsiteX7" fmla="*/ 0 w 12191998"/>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8" h="6858000">
                <a:moveTo>
                  <a:pt x="7154721" y="3951843"/>
                </a:moveTo>
                <a:lnTo>
                  <a:pt x="7154721" y="4052427"/>
                </a:lnTo>
                <a:lnTo>
                  <a:pt x="9288321" y="4052427"/>
                </a:lnTo>
                <a:lnTo>
                  <a:pt x="9288321" y="3951843"/>
                </a:lnTo>
                <a:close/>
                <a:moveTo>
                  <a:pt x="0" y="0"/>
                </a:moveTo>
                <a:lnTo>
                  <a:pt x="12191998" y="0"/>
                </a:lnTo>
                <a:lnTo>
                  <a:pt x="12191998" y="6858000"/>
                </a:lnTo>
                <a:lnTo>
                  <a:pt x="0" y="6858000"/>
                </a:lnTo>
                <a:close/>
              </a:path>
            </a:pathLst>
          </a:custGeom>
          <a:solidFill>
            <a:schemeClr val="accent3">
              <a:lumMod val="75000"/>
            </a:schemeClr>
          </a:solidFill>
        </p:spPr>
        <p:txBody>
          <a:bodyPr wrap="square" tIns="274320">
            <a:noAutofit/>
          </a:bodyPr>
          <a:lstStyle>
            <a:lvl1pPr marL="0" indent="0" algn="ctr">
              <a:buNone/>
              <a:defRPr>
                <a:solidFill>
                  <a:schemeClr val="tx1"/>
                </a:solidFill>
              </a:defRPr>
            </a:lvl1pPr>
          </a:lstStyle>
          <a:p>
            <a:r>
              <a:rPr lang="en-US" dirty="0"/>
              <a:t>Click to add picture</a:t>
            </a:r>
          </a:p>
        </p:txBody>
      </p:sp>
      <p:grpSp>
        <p:nvGrpSpPr>
          <p:cNvPr id="22" name="Group 21">
            <a:extLst>
              <a:ext uri="{FF2B5EF4-FFF2-40B4-BE49-F238E27FC236}">
                <a16:creationId xmlns:a16="http://schemas.microsoft.com/office/drawing/2014/main" id="{F4CB38BE-0FF2-694C-AA3C-D73DBF7C332C}"/>
              </a:ext>
              <a:ext uri="{C183D7F6-B498-43B3-948B-1728B52AA6E4}">
                <adec:decorative xmlns:adec="http://schemas.microsoft.com/office/drawing/2017/decorative" val="1"/>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7193943" y="2092817"/>
            <a:ext cx="4941477" cy="1563483"/>
          </a:xfrm>
          <a:prstGeom prst="rect">
            <a:avLst/>
          </a:prstGeom>
        </p:spPr>
        <p:txBody>
          <a:bodyPr lIns="0" tIns="0" rIns="0" bIns="0" anchor="b" anchorCtr="0">
            <a:noAutofit/>
          </a:bodyPr>
          <a:lstStyle>
            <a:lvl1pPr>
              <a:defRPr sz="4100" b="1" i="0" baseline="0">
                <a:solidFill>
                  <a:schemeClr val="tx1"/>
                </a:solidFill>
                <a:latin typeface="+mj-lt"/>
              </a:defRPr>
            </a:lvl1pPr>
          </a:lstStyle>
          <a:p>
            <a:r>
              <a:rPr lang="en-US" dirty="0"/>
              <a:t>Click to add title </a:t>
            </a:r>
          </a:p>
        </p:txBody>
      </p:sp>
      <p:sp>
        <p:nvSpPr>
          <p:cNvPr id="5" name="Rectangle 4">
            <a:extLst>
              <a:ext uri="{FF2B5EF4-FFF2-40B4-BE49-F238E27FC236}">
                <a16:creationId xmlns:a16="http://schemas.microsoft.com/office/drawing/2014/main" id="{E81ED476-3924-7E52-1A9D-0E0424695B24}"/>
              </a:ext>
            </a:extLst>
          </p:cNvPr>
          <p:cNvSpPr/>
          <p:nvPr userDrawn="1"/>
        </p:nvSpPr>
        <p:spPr>
          <a:xfrm>
            <a:off x="7154721"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4">
            <a:extLst>
              <a:ext uri="{FF2B5EF4-FFF2-40B4-BE49-F238E27FC236}">
                <a16:creationId xmlns:a16="http://schemas.microsoft.com/office/drawing/2014/main" id="{A12AB7AB-0426-A208-14EE-9D9FB23E33DC}"/>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3" name="Footer Placeholder 13">
            <a:extLst>
              <a:ext uri="{FF2B5EF4-FFF2-40B4-BE49-F238E27FC236}">
                <a16:creationId xmlns:a16="http://schemas.microsoft.com/office/drawing/2014/main" id="{714DB24E-042C-B63D-FC56-84DA525B6006}"/>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6" name="Date Placeholder 15">
            <a:extLst>
              <a:ext uri="{FF2B5EF4-FFF2-40B4-BE49-F238E27FC236}">
                <a16:creationId xmlns:a16="http://schemas.microsoft.com/office/drawing/2014/main" id="{1737713A-0618-908C-A631-2F43629626E4}"/>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201169"/>
            <a:ext cx="10352810" cy="1288758"/>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hasCustomPrompt="1"/>
          </p:nvPr>
        </p:nvSpPr>
        <p:spPr>
          <a:xfrm>
            <a:off x="952500" y="1939108"/>
            <a:ext cx="10352810" cy="4110702"/>
          </a:xfrm>
        </p:spPr>
        <p:txBody>
          <a:bodyPr/>
          <a:lstStyle>
            <a:lvl1pPr>
              <a:defRPr>
                <a:solidFill>
                  <a:schemeClr val="bg1"/>
                </a:solidFill>
              </a:defRPr>
            </a:lvl1pPr>
          </a:lstStyle>
          <a:p>
            <a:r>
              <a:rPr lang="en-US" dirty="0"/>
              <a:t>Click to add chart</a:t>
            </a:r>
          </a:p>
        </p:txBody>
      </p:sp>
      <p:sp>
        <p:nvSpPr>
          <p:cNvPr id="3" name="Slide Number Placeholder 14">
            <a:extLst>
              <a:ext uri="{FF2B5EF4-FFF2-40B4-BE49-F238E27FC236}">
                <a16:creationId xmlns:a16="http://schemas.microsoft.com/office/drawing/2014/main" id="{4F7BE958-BC67-5309-20D0-83D3E4C2D50E}"/>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7" name="Footer Placeholder 13">
            <a:extLst>
              <a:ext uri="{FF2B5EF4-FFF2-40B4-BE49-F238E27FC236}">
                <a16:creationId xmlns:a16="http://schemas.microsoft.com/office/drawing/2014/main" id="{0F4C53C2-EB7E-6431-2C2D-5470F9F699B2}"/>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8" name="Date Placeholder 15">
            <a:extLst>
              <a:ext uri="{FF2B5EF4-FFF2-40B4-BE49-F238E27FC236}">
                <a16:creationId xmlns:a16="http://schemas.microsoft.com/office/drawing/2014/main" id="{7B7F57AB-289E-4407-E2A1-8BE18DF9FA8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210313"/>
            <a:ext cx="10287000" cy="1279614"/>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hasCustomPrompt="1"/>
          </p:nvPr>
        </p:nvSpPr>
        <p:spPr>
          <a:xfrm>
            <a:off x="952500" y="2209800"/>
            <a:ext cx="10287000" cy="2593109"/>
          </a:xfrm>
        </p:spPr>
        <p:txBody>
          <a:bodyPr/>
          <a:lstStyle>
            <a:lvl1pPr>
              <a:defRPr/>
            </a:lvl1pPr>
          </a:lstStyle>
          <a:p>
            <a:r>
              <a:rPr lang="en-US" dirty="0"/>
              <a:t>Click to add table</a:t>
            </a:r>
          </a:p>
        </p:txBody>
      </p:sp>
      <p:sp>
        <p:nvSpPr>
          <p:cNvPr id="3" name="Slide Number Placeholder 14">
            <a:extLst>
              <a:ext uri="{FF2B5EF4-FFF2-40B4-BE49-F238E27FC236}">
                <a16:creationId xmlns:a16="http://schemas.microsoft.com/office/drawing/2014/main" id="{F268AE21-B24B-C510-AD2D-4A4181236DE7}"/>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43AFBF0D-E1B3-B380-6874-D7E0FCE6CF18}"/>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9DF8EB4F-5CB4-BE0B-70C1-C36C6EE8DC15}"/>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ACB4ADD-D9F4-984E-B29D-A2CF6D19E810}"/>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9" name="Title 1">
            <a:extLst>
              <a:ext uri="{FF2B5EF4-FFF2-40B4-BE49-F238E27FC236}">
                <a16:creationId xmlns:a16="http://schemas.microsoft.com/office/drawing/2014/main" id="{A5C37098-CEB2-1E45-989B-3DD92F3B1A30}"/>
              </a:ext>
            </a:extLst>
          </p:cNvPr>
          <p:cNvSpPr>
            <a:spLocks noGrp="1"/>
          </p:cNvSpPr>
          <p:nvPr>
            <p:ph type="title" hasCustomPrompt="1"/>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pPr lvl="0"/>
            <a:r>
              <a:rPr lang="en-US" dirty="0"/>
              <a:t>Click to add text</a:t>
            </a:r>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00165"/>
          </a:xfrm>
          <a:prstGeom prst="rect">
            <a:avLst/>
          </a:prstGeom>
          <a:noFill/>
        </p:spPr>
        <p:txBody>
          <a:bodyPr wrap="square" tIns="457200" bIns="0" rtlCol="0" anchor="b" anchorCtr="0">
            <a:noAutofit/>
          </a:bodyPr>
          <a:lstStyle/>
          <a:p>
            <a:r>
              <a:rPr lang="en-US" sz="20000" b="1" dirty="0">
                <a:solidFill>
                  <a:schemeClr val="bg1"/>
                </a:solidFill>
              </a:rPr>
              <a:t>“</a:t>
            </a:r>
          </a:p>
        </p:txBody>
      </p:sp>
      <p:sp>
        <p:nvSpPr>
          <p:cNvPr id="2" name="Slide Number Placeholder 14">
            <a:extLst>
              <a:ext uri="{FF2B5EF4-FFF2-40B4-BE49-F238E27FC236}">
                <a16:creationId xmlns:a16="http://schemas.microsoft.com/office/drawing/2014/main" id="{292CD5F7-A4A9-4077-40C5-BCC6DD7A9A09}"/>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3" name="Footer Placeholder 13">
            <a:extLst>
              <a:ext uri="{FF2B5EF4-FFF2-40B4-BE49-F238E27FC236}">
                <a16:creationId xmlns:a16="http://schemas.microsoft.com/office/drawing/2014/main" id="{8C7685DA-85DE-AAEE-423F-EDEB9FF71D39}"/>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4" name="Date Placeholder 15">
            <a:extLst>
              <a:ext uri="{FF2B5EF4-FFF2-40B4-BE49-F238E27FC236}">
                <a16:creationId xmlns:a16="http://schemas.microsoft.com/office/drawing/2014/main" id="{F502BD74-6DED-4E48-50B8-EBBF021D0EA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3" name="Group 22">
            <a:extLst>
              <a:ext uri="{FF2B5EF4-FFF2-40B4-BE49-F238E27FC236}">
                <a16:creationId xmlns:a16="http://schemas.microsoft.com/office/drawing/2014/main" id="{EFD0B2D5-B3C2-D847-A220-86CB6A37E418}"/>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1" name="Title 1">
            <a:extLst>
              <a:ext uri="{FF2B5EF4-FFF2-40B4-BE49-F238E27FC236}">
                <a16:creationId xmlns:a16="http://schemas.microsoft.com/office/drawing/2014/main" id="{E2F20AFE-B282-5146-B0D6-F2FC1B6D303E}"/>
              </a:ext>
            </a:extLst>
          </p:cNvPr>
          <p:cNvSpPr>
            <a:spLocks noGrp="1"/>
          </p:cNvSpPr>
          <p:nvPr>
            <p:ph type="title" hasCustomPrompt="1"/>
          </p:nvPr>
        </p:nvSpPr>
        <p:spPr>
          <a:xfrm>
            <a:off x="964022" y="151023"/>
            <a:ext cx="10275477" cy="1338903"/>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62" name="Straight Connector 61">
            <a:extLst>
              <a:ext uri="{FF2B5EF4-FFF2-40B4-BE49-F238E27FC236}">
                <a16:creationId xmlns:a16="http://schemas.microsoft.com/office/drawing/2014/main" id="{F777D2F0-DE3F-8343-B97A-E7FA440532FD}"/>
              </a:ext>
              <a:ext uri="{C183D7F6-B498-43B3-948B-1728B52AA6E4}">
                <adec:decorative xmlns:adec="http://schemas.microsoft.com/office/drawing/2017/decorative" val="1"/>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hasCustomPrompt="1"/>
          </p:nvPr>
        </p:nvSpPr>
        <p:spPr>
          <a:xfrm>
            <a:off x="954268"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hasCustomPrompt="1"/>
          </p:nvPr>
        </p:nvSpPr>
        <p:spPr>
          <a:xfrm>
            <a:off x="952500" y="4823250"/>
            <a:ext cx="2133600"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hasCustomPrompt="1"/>
          </p:nvPr>
        </p:nvSpPr>
        <p:spPr>
          <a:xfrm>
            <a:off x="952500" y="5339379"/>
            <a:ext cx="2133600"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hasCustomPrompt="1"/>
          </p:nvPr>
        </p:nvSpPr>
        <p:spPr>
          <a:xfrm>
            <a:off x="3658280"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hasCustomPrompt="1"/>
          </p:nvPr>
        </p:nvSpPr>
        <p:spPr>
          <a:xfrm>
            <a:off x="3663042" y="4823250"/>
            <a:ext cx="2128157"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hasCustomPrompt="1"/>
          </p:nvPr>
        </p:nvSpPr>
        <p:spPr>
          <a:xfrm>
            <a:off x="3663042" y="5339379"/>
            <a:ext cx="2128157"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hasCustomPrompt="1"/>
          </p:nvPr>
        </p:nvSpPr>
        <p:spPr>
          <a:xfrm>
            <a:off x="6362292"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hasCustomPrompt="1"/>
          </p:nvPr>
        </p:nvSpPr>
        <p:spPr>
          <a:xfrm>
            <a:off x="6367054" y="4823250"/>
            <a:ext cx="2129245"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hasCustomPrompt="1"/>
          </p:nvPr>
        </p:nvSpPr>
        <p:spPr>
          <a:xfrm>
            <a:off x="6367054" y="5339379"/>
            <a:ext cx="2129245"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hasCustomPrompt="1"/>
          </p:nvPr>
        </p:nvSpPr>
        <p:spPr>
          <a:xfrm>
            <a:off x="9112023"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hasCustomPrompt="1"/>
          </p:nvPr>
        </p:nvSpPr>
        <p:spPr>
          <a:xfrm>
            <a:off x="9110254" y="4823250"/>
            <a:ext cx="2129245"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hasCustomPrompt="1"/>
          </p:nvPr>
        </p:nvSpPr>
        <p:spPr>
          <a:xfrm>
            <a:off x="9110254" y="5339379"/>
            <a:ext cx="2129245"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3" name="Slide Number Placeholder 14">
            <a:extLst>
              <a:ext uri="{FF2B5EF4-FFF2-40B4-BE49-F238E27FC236}">
                <a16:creationId xmlns:a16="http://schemas.microsoft.com/office/drawing/2014/main" id="{350D6507-E490-A6B9-D757-DE17099CC2E2}"/>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5608E96F-9908-52D5-15A6-7B538811C7CC}"/>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EFC85695-50DD-580A-3DE5-AE34217EE40C}"/>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spTree>
      <p:nvGrpSpPr>
        <p:cNvPr id="1" name=""/>
        <p:cNvGrpSpPr/>
        <p:nvPr/>
      </p:nvGrpSpPr>
      <p:grpSpPr>
        <a:xfrm>
          <a:off x="0" y="0"/>
          <a:ext cx="0" cy="0"/>
          <a:chOff x="0" y="0"/>
          <a:chExt cx="0" cy="0"/>
        </a:xfrm>
      </p:grpSpPr>
      <p:sp>
        <p:nvSpPr>
          <p:cNvPr id="30" name="Title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205247"/>
            <a:ext cx="10169152" cy="1284679"/>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21" name="Straight Connector 20">
            <a:extLst>
              <a:ext uri="{FF2B5EF4-FFF2-40B4-BE49-F238E27FC236}">
                <a16:creationId xmlns:a16="http://schemas.microsoft.com/office/drawing/2014/main" id="{040046AF-E5BF-854D-9986-7C3019770FE7}"/>
              </a:ext>
              <a:ext uri="{C183D7F6-B498-43B3-948B-1728B52AA6E4}">
                <adec:decorative xmlns:adec="http://schemas.microsoft.com/office/drawing/2017/decorative" val="1"/>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 uri="{C183D7F6-B498-43B3-948B-1728B52AA6E4}">
                <adec:decorative xmlns:adec="http://schemas.microsoft.com/office/drawing/2017/decorative" val="1"/>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 uri="{C183D7F6-B498-43B3-948B-1728B52AA6E4}">
                <adec:decorative xmlns:adec="http://schemas.microsoft.com/office/drawing/2017/decorative" val="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 uri="{C183D7F6-B498-43B3-948B-1728B52AA6E4}">
                <adec:decorative xmlns:adec="http://schemas.microsoft.com/office/drawing/2017/decorative" val="1"/>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hasCustomPrompt="1"/>
          </p:nvPr>
        </p:nvSpPr>
        <p:spPr>
          <a:xfrm>
            <a:off x="1296955" y="2340167"/>
            <a:ext cx="2133600" cy="546841"/>
          </a:xfrm>
          <a:ln>
            <a:noFill/>
          </a:ln>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hasCustomPrompt="1"/>
          </p:nvPr>
        </p:nvSpPr>
        <p:spPr>
          <a:xfrm>
            <a:off x="1296955" y="2934856"/>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hasCustomPrompt="1"/>
          </p:nvPr>
        </p:nvSpPr>
        <p:spPr>
          <a:xfrm>
            <a:off x="3897799" y="4473389"/>
            <a:ext cx="2133600" cy="546841"/>
          </a:xfrm>
          <a:ln>
            <a:noFill/>
          </a:ln>
        </p:spPr>
        <p:txBody>
          <a:bodyPr vert="horz" lIns="0" tIns="0" rIns="0" bIns="0" rtlCol="0" anchor="ctr" anchorCtr="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hasCustomPrompt="1"/>
          </p:nvPr>
        </p:nvSpPr>
        <p:spPr>
          <a:xfrm>
            <a:off x="3897799" y="5060433"/>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hasCustomPrompt="1"/>
          </p:nvPr>
        </p:nvSpPr>
        <p:spPr>
          <a:xfrm>
            <a:off x="6438143" y="2340167"/>
            <a:ext cx="2133600" cy="546841"/>
          </a:xfrm>
          <a:ln>
            <a:noFill/>
          </a:ln>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hasCustomPrompt="1"/>
          </p:nvPr>
        </p:nvSpPr>
        <p:spPr>
          <a:xfrm>
            <a:off x="6438143" y="2934856"/>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hasCustomPrompt="1"/>
          </p:nvPr>
        </p:nvSpPr>
        <p:spPr>
          <a:xfrm>
            <a:off x="9001711" y="4473389"/>
            <a:ext cx="2133600" cy="546841"/>
          </a:xfrm>
          <a:ln>
            <a:noFill/>
          </a:ln>
        </p:spPr>
        <p:txBody>
          <a:bodyPr vert="horz" lIns="0" tIns="0" rIns="0" bIns="0" rtlCol="0" anchor="ctr" anchorCtr="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hasCustomPrompt="1"/>
          </p:nvPr>
        </p:nvSpPr>
        <p:spPr>
          <a:xfrm>
            <a:off x="9001711" y="5060433"/>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8" name="Straight Connector 7">
            <a:extLst>
              <a:ext uri="{FF2B5EF4-FFF2-40B4-BE49-F238E27FC236}">
                <a16:creationId xmlns:a16="http://schemas.microsoft.com/office/drawing/2014/main" id="{4CE2724A-BCA1-604F-9D18-BF05746408C2}"/>
              </a:ext>
              <a:ext uri="{C183D7F6-B498-43B3-948B-1728B52AA6E4}">
                <adec:decorative xmlns:adec="http://schemas.microsoft.com/office/drawing/2017/decorative" val="1"/>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 uri="{C183D7F6-B498-43B3-948B-1728B52AA6E4}">
                <adec:decorative xmlns:adec="http://schemas.microsoft.com/office/drawing/2017/decorative" val="1"/>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 uri="{C183D7F6-B498-43B3-948B-1728B52AA6E4}">
                <adec:decorative xmlns:adec="http://schemas.microsoft.com/office/drawing/2017/decorative" val="1"/>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 uri="{C183D7F6-B498-43B3-948B-1728B52AA6E4}">
                <adec:decorative xmlns:adec="http://schemas.microsoft.com/office/drawing/2017/decorative" val="1"/>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 uri="{C183D7F6-B498-43B3-948B-1728B52AA6E4}">
                <adec:decorative xmlns:adec="http://schemas.microsoft.com/office/drawing/2017/decorative" val="1"/>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14">
            <a:extLst>
              <a:ext uri="{FF2B5EF4-FFF2-40B4-BE49-F238E27FC236}">
                <a16:creationId xmlns:a16="http://schemas.microsoft.com/office/drawing/2014/main" id="{A7454940-8B86-AB71-083F-5B23FFBF6C27}"/>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D3285986-56E5-2758-1035-CB7C31106C0E}"/>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1A5D1BC4-4D6D-8C24-8EC5-377189AC0919}"/>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dirty="0"/>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5" r:id="rId12"/>
    <p:sldLayoutId id="2147483692" r:id="rId13"/>
    <p:sldLayoutId id="2147483694" r:id="rId14"/>
    <p:sldLayoutId id="2147483682" r:id="rId15"/>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39.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3.png"/><Relationship Id="rId5" Type="http://schemas.openxmlformats.org/officeDocument/2006/relationships/hyperlink" Target="https://www.census.gov/programs-surveys/decennial-census/decade/2020/2020-census-results.html" TargetMode="External"/><Relationship Id="rId4" Type="http://schemas.openxmlformats.org/officeDocument/2006/relationships/hyperlink" Target="https://cde.ucr.cjis.gov/LATEST/webapp/#/pages/docAp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title"/>
          </p:nvPr>
        </p:nvSpPr>
        <p:spPr>
          <a:xfrm>
            <a:off x="964023" y="403629"/>
            <a:ext cx="4788191" cy="2286000"/>
          </a:xfrm>
        </p:spPr>
        <p:txBody>
          <a:bodyPr anchor="b">
            <a:normAutofit/>
          </a:bodyPr>
          <a:lstStyle/>
          <a:p>
            <a:r>
              <a:rPr lang="en-US" dirty="0"/>
              <a:t>PyCrimes and Misdemeanors</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964023" y="3429000"/>
            <a:ext cx="5936485" cy="3162530"/>
          </a:xfrm>
        </p:spPr>
        <p:txBody>
          <a:bodyPr>
            <a:normAutofit/>
          </a:bodyPr>
          <a:lstStyle/>
          <a:p>
            <a:r>
              <a:rPr lang="en-US" b="1" dirty="0"/>
              <a:t>UC Berkeley Data Science Bootcamp</a:t>
            </a:r>
          </a:p>
          <a:p>
            <a:pPr marL="285750" indent="-285750">
              <a:spcBef>
                <a:spcPts val="0"/>
              </a:spcBef>
              <a:buFont typeface="Arial" panose="020B0604020202020204" pitchFamily="34" charset="0"/>
              <a:buChar char="•"/>
            </a:pPr>
            <a:r>
              <a:rPr lang="en-US" dirty="0"/>
              <a:t>Steve Bonillas </a:t>
            </a:r>
          </a:p>
          <a:p>
            <a:pPr marL="285750" indent="-285750">
              <a:spcBef>
                <a:spcPts val="0"/>
              </a:spcBef>
              <a:buFont typeface="Arial" panose="020B0604020202020204" pitchFamily="34" charset="0"/>
              <a:buChar char="•"/>
            </a:pPr>
            <a:r>
              <a:rPr lang="en-US" dirty="0"/>
              <a:t>Laura Hickman</a:t>
            </a:r>
          </a:p>
          <a:p>
            <a:pPr marL="285750" indent="-285750">
              <a:spcBef>
                <a:spcPts val="0"/>
              </a:spcBef>
              <a:buFont typeface="Arial" panose="020B0604020202020204" pitchFamily="34" charset="0"/>
              <a:buChar char="•"/>
            </a:pPr>
            <a:r>
              <a:rPr lang="en-US" dirty="0" err="1"/>
              <a:t>Kento</a:t>
            </a:r>
            <a:r>
              <a:rPr lang="en-US" dirty="0"/>
              <a:t> Nakajima</a:t>
            </a:r>
          </a:p>
          <a:p>
            <a:pPr marL="285750" indent="-285750">
              <a:spcBef>
                <a:spcPts val="0"/>
              </a:spcBef>
              <a:buFont typeface="Arial" panose="020B0604020202020204" pitchFamily="34" charset="0"/>
              <a:buChar char="•"/>
            </a:pPr>
            <a:r>
              <a:rPr lang="en-US" dirty="0"/>
              <a:t>Michelle Verger </a:t>
            </a:r>
          </a:p>
          <a:p>
            <a:pPr marL="285750" indent="-285750">
              <a:spcBef>
                <a:spcPts val="0"/>
              </a:spcBef>
              <a:buFont typeface="Arial" panose="020B0604020202020204" pitchFamily="34" charset="0"/>
              <a:buChar char="•"/>
            </a:pPr>
            <a:r>
              <a:rPr lang="en-US" dirty="0"/>
              <a:t>Christian Corona</a:t>
            </a:r>
          </a:p>
        </p:txBody>
      </p:sp>
      <p:pic>
        <p:nvPicPr>
          <p:cNvPr id="1026" name="Picture 2" descr="upload.wikimedia.org/wikipedia/commons/thumb/d/...">
            <a:extLst>
              <a:ext uri="{FF2B5EF4-FFF2-40B4-BE49-F238E27FC236}">
                <a16:creationId xmlns:a16="http://schemas.microsoft.com/office/drawing/2014/main" id="{398D6E4E-2B6E-4419-4AC3-0EDF002AD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9788" y="845741"/>
            <a:ext cx="4945982" cy="5094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42EA70-2F3E-59D6-8449-4B77FD253197}"/>
              </a:ext>
            </a:extLst>
          </p:cNvPr>
          <p:cNvPicPr>
            <a:picLocks noGrp="1" noRot="1" noChangeAspect="1" noMove="1" noResize="1" noEditPoints="1" noAdjustHandles="1" noChangeArrowheads="1" noChangeShapeType="1" noCrop="1"/>
          </p:cNvPicPr>
          <p:nvPr/>
        </p:nvPicPr>
        <p:blipFill>
          <a:blip r:embed="rId3"/>
          <a:stretch>
            <a:fillRect/>
          </a:stretch>
        </p:blipFill>
        <p:spPr>
          <a:xfrm>
            <a:off x="9446499" y="-12032"/>
            <a:ext cx="2762636" cy="2724530"/>
          </a:xfrm>
          <a:prstGeom prst="rect">
            <a:avLst/>
          </a:prstGeom>
        </p:spPr>
      </p:pic>
      <p:sp>
        <p:nvSpPr>
          <p:cNvPr id="11" name="TextBox 10">
            <a:extLst>
              <a:ext uri="{FF2B5EF4-FFF2-40B4-BE49-F238E27FC236}">
                <a16:creationId xmlns:a16="http://schemas.microsoft.com/office/drawing/2014/main" id="{411913D7-04A9-C2FE-46F4-4A38897DCD93}"/>
              </a:ext>
            </a:extLst>
          </p:cNvPr>
          <p:cNvSpPr txBox="1">
            <a:spLocks noGrp="1" noRot="1" noMove="1" noResize="1" noEditPoints="1" noAdjustHandles="1" noChangeArrowheads="1" noChangeShapeType="1"/>
          </p:cNvSpPr>
          <p:nvPr/>
        </p:nvSpPr>
        <p:spPr>
          <a:xfrm>
            <a:off x="10587789" y="839294"/>
            <a:ext cx="1614292" cy="2966807"/>
          </a:xfrm>
          <a:prstGeom prst="rect">
            <a:avLst/>
          </a:prstGeom>
          <a:solidFill>
            <a:schemeClr val="tx1"/>
          </a:solidFill>
        </p:spPr>
        <p:txBody>
          <a:bodyPr wrap="square" rtlCol="0">
            <a:spAutoFit/>
          </a:bodyPr>
          <a:lstStyle/>
          <a:p>
            <a:endParaRPr lang="en-US" dirty="0"/>
          </a:p>
        </p:txBody>
      </p:sp>
      <p:sp>
        <p:nvSpPr>
          <p:cNvPr id="3" name="TextBox 2">
            <a:extLst>
              <a:ext uri="{FF2B5EF4-FFF2-40B4-BE49-F238E27FC236}">
                <a16:creationId xmlns:a16="http://schemas.microsoft.com/office/drawing/2014/main" id="{CAEA922E-2E61-9F80-3BE0-3AF74CAF6A56}"/>
              </a:ext>
            </a:extLst>
          </p:cNvPr>
          <p:cNvSpPr txBox="1">
            <a:spLocks noGrp="1" noRot="1" noMove="1" noResize="1" noEditPoints="1" noAdjustHandles="1" noChangeArrowheads="1" noChangeShapeType="1"/>
          </p:cNvSpPr>
          <p:nvPr/>
        </p:nvSpPr>
        <p:spPr>
          <a:xfrm>
            <a:off x="-1" y="2876364"/>
            <a:ext cx="2183907" cy="2966807"/>
          </a:xfrm>
          <a:prstGeom prst="rect">
            <a:avLst/>
          </a:prstGeom>
          <a:solidFill>
            <a:schemeClr val="tx1"/>
          </a:solidFill>
        </p:spPr>
        <p:txBody>
          <a:bodyPr wrap="square" rtlCol="0">
            <a:spAutoFit/>
          </a:bodyPr>
          <a:lstStyle/>
          <a:p>
            <a:endParaRPr lang="en-US" dirty="0"/>
          </a:p>
        </p:txBody>
      </p:sp>
      <p:sp>
        <p:nvSpPr>
          <p:cNvPr id="6" name="Title 2">
            <a:extLst>
              <a:ext uri="{FF2B5EF4-FFF2-40B4-BE49-F238E27FC236}">
                <a16:creationId xmlns:a16="http://schemas.microsoft.com/office/drawing/2014/main" id="{2D9B8146-A56B-88B2-1712-74BE93738352}"/>
              </a:ext>
            </a:extLst>
          </p:cNvPr>
          <p:cNvSpPr txBox="1">
            <a:spLocks/>
          </p:cNvSpPr>
          <p:nvPr/>
        </p:nvSpPr>
        <p:spPr>
          <a:xfrm>
            <a:off x="919594" y="254435"/>
            <a:ext cx="10352810" cy="661956"/>
          </a:xfrm>
          <a:prstGeom prst="rect">
            <a:avLst/>
          </a:prstGeom>
        </p:spPr>
        <p:txBody>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0000"/>
              </a:lnSpc>
            </a:pPr>
            <a:r>
              <a:rPr lang="en-US" dirty="0"/>
              <a:t>Average Total Arrests in the US</a:t>
            </a:r>
          </a:p>
        </p:txBody>
      </p:sp>
      <p:pic>
        <p:nvPicPr>
          <p:cNvPr id="7" name="Picture 6">
            <a:extLst>
              <a:ext uri="{FF2B5EF4-FFF2-40B4-BE49-F238E27FC236}">
                <a16:creationId xmlns:a16="http://schemas.microsoft.com/office/drawing/2014/main" id="{7F1C41E4-7DD4-69C3-8BC0-23D9B84B391A}"/>
              </a:ext>
            </a:extLst>
          </p:cNvPr>
          <p:cNvPicPr>
            <a:picLocks noChangeAspect="1"/>
          </p:cNvPicPr>
          <p:nvPr/>
        </p:nvPicPr>
        <p:blipFill rotWithShape="1">
          <a:blip r:embed="rId4"/>
          <a:srcRect r="5412"/>
          <a:stretch/>
        </p:blipFill>
        <p:spPr>
          <a:xfrm>
            <a:off x="3156733" y="1347148"/>
            <a:ext cx="8375629" cy="5031539"/>
          </a:xfrm>
          <a:prstGeom prst="rect">
            <a:avLst/>
          </a:prstGeom>
          <a:ln>
            <a:solidFill>
              <a:schemeClr val="bg1"/>
            </a:solidFill>
          </a:ln>
        </p:spPr>
      </p:pic>
      <p:pic>
        <p:nvPicPr>
          <p:cNvPr id="8" name="Picture 7">
            <a:extLst>
              <a:ext uri="{FF2B5EF4-FFF2-40B4-BE49-F238E27FC236}">
                <a16:creationId xmlns:a16="http://schemas.microsoft.com/office/drawing/2014/main" id="{EB3B601E-5836-7E4D-85AE-4C1ED76E001D}"/>
              </a:ext>
            </a:extLst>
          </p:cNvPr>
          <p:cNvPicPr>
            <a:picLocks/>
          </p:cNvPicPr>
          <p:nvPr/>
        </p:nvPicPr>
        <p:blipFill rotWithShape="1">
          <a:blip r:embed="rId5"/>
          <a:srcRect t="7428" r="6977"/>
          <a:stretch/>
        </p:blipFill>
        <p:spPr>
          <a:xfrm>
            <a:off x="564516" y="1348144"/>
            <a:ext cx="2743200" cy="1298448"/>
          </a:xfrm>
          <a:prstGeom prst="rect">
            <a:avLst/>
          </a:prstGeom>
          <a:ln>
            <a:solidFill>
              <a:schemeClr val="bg1"/>
            </a:solidFill>
          </a:ln>
        </p:spPr>
      </p:pic>
      <p:pic>
        <p:nvPicPr>
          <p:cNvPr id="9" name="Picture 8">
            <a:extLst>
              <a:ext uri="{FF2B5EF4-FFF2-40B4-BE49-F238E27FC236}">
                <a16:creationId xmlns:a16="http://schemas.microsoft.com/office/drawing/2014/main" id="{63EA8DED-F393-4A78-FE2B-C81A28F4BDAE}"/>
              </a:ext>
            </a:extLst>
          </p:cNvPr>
          <p:cNvPicPr>
            <a:picLocks noChangeAspect="1"/>
          </p:cNvPicPr>
          <p:nvPr/>
        </p:nvPicPr>
        <p:blipFill>
          <a:blip r:embed="rId6"/>
          <a:stretch>
            <a:fillRect/>
          </a:stretch>
        </p:blipFill>
        <p:spPr>
          <a:xfrm>
            <a:off x="564517" y="2648812"/>
            <a:ext cx="2743200" cy="1416721"/>
          </a:xfrm>
          <a:prstGeom prst="rect">
            <a:avLst/>
          </a:prstGeom>
          <a:ln>
            <a:solidFill>
              <a:schemeClr val="bg1"/>
            </a:solidFill>
          </a:ln>
        </p:spPr>
      </p:pic>
      <p:sp>
        <p:nvSpPr>
          <p:cNvPr id="2" name="Content Placeholder 4">
            <a:extLst>
              <a:ext uri="{FF2B5EF4-FFF2-40B4-BE49-F238E27FC236}">
                <a16:creationId xmlns:a16="http://schemas.microsoft.com/office/drawing/2014/main" id="{FEE65547-5759-31EB-5F25-C1A5848D0799}"/>
              </a:ext>
            </a:extLst>
          </p:cNvPr>
          <p:cNvSpPr txBox="1">
            <a:spLocks/>
          </p:cNvSpPr>
          <p:nvPr/>
        </p:nvSpPr>
        <p:spPr>
          <a:xfrm>
            <a:off x="564516" y="4113627"/>
            <a:ext cx="2592217" cy="22650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pPr>
            <a:r>
              <a:rPr lang="en-US" sz="1200" dirty="0"/>
              <a:t>This is our heatmap of total arrests in the US between 2010 and 2020.  </a:t>
            </a:r>
          </a:p>
          <a:p>
            <a:pPr algn="just">
              <a:lnSpc>
                <a:spcPct val="100000"/>
              </a:lnSpc>
              <a:spcBef>
                <a:spcPts val="0"/>
              </a:spcBef>
            </a:pPr>
            <a:r>
              <a:rPr lang="en-US" sz="1200" dirty="0"/>
              <a:t>We took the average of each state’s arrests and used </a:t>
            </a:r>
            <a:r>
              <a:rPr lang="en-US" sz="1200" dirty="0" err="1"/>
              <a:t>hvplot</a:t>
            </a:r>
            <a:r>
              <a:rPr lang="en-US" sz="1200" dirty="0"/>
              <a:t> to give a color gauge to our map to illustrate the areas with the greatest concentration of arrets.</a:t>
            </a:r>
          </a:p>
          <a:p>
            <a:pPr algn="just">
              <a:lnSpc>
                <a:spcPct val="100000"/>
              </a:lnSpc>
              <a:spcBef>
                <a:spcPts val="0"/>
              </a:spcBef>
            </a:pPr>
            <a:endParaRPr lang="en-US" sz="1200" dirty="0"/>
          </a:p>
        </p:txBody>
      </p:sp>
    </p:spTree>
    <p:extLst>
      <p:ext uri="{BB962C8B-B14F-4D97-AF65-F5344CB8AC3E}">
        <p14:creationId xmlns:p14="http://schemas.microsoft.com/office/powerpoint/2010/main" val="3210078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C1B183F-B7BE-3416-9A85-2F6803C9966C}"/>
              </a:ext>
            </a:extLst>
          </p:cNvPr>
          <p:cNvPicPr>
            <a:picLocks noGrp="1" noRot="1" noChangeAspect="1" noMove="1" noResize="1" noEditPoints="1" noAdjustHandles="1" noChangeArrowheads="1" noChangeShapeType="1" noCrop="1"/>
          </p:cNvPicPr>
          <p:nvPr/>
        </p:nvPicPr>
        <p:blipFill>
          <a:blip r:embed="rId3"/>
          <a:stretch>
            <a:fillRect/>
          </a:stretch>
        </p:blipFill>
        <p:spPr>
          <a:xfrm>
            <a:off x="9446499" y="-12032"/>
            <a:ext cx="2762636" cy="2724530"/>
          </a:xfrm>
          <a:prstGeom prst="rect">
            <a:avLst/>
          </a:prstGeom>
        </p:spPr>
      </p:pic>
      <p:sp>
        <p:nvSpPr>
          <p:cNvPr id="9" name="TextBox 8">
            <a:extLst>
              <a:ext uri="{FF2B5EF4-FFF2-40B4-BE49-F238E27FC236}">
                <a16:creationId xmlns:a16="http://schemas.microsoft.com/office/drawing/2014/main" id="{173B2A6E-68CC-9303-983D-5FD53E49D089}"/>
              </a:ext>
            </a:extLst>
          </p:cNvPr>
          <p:cNvSpPr txBox="1">
            <a:spLocks noGrp="1" noRot="1" noMove="1" noResize="1" noEditPoints="1" noAdjustHandles="1" noChangeArrowheads="1" noChangeShapeType="1"/>
          </p:cNvSpPr>
          <p:nvPr/>
        </p:nvSpPr>
        <p:spPr>
          <a:xfrm>
            <a:off x="10587789" y="839294"/>
            <a:ext cx="1614292" cy="2966807"/>
          </a:xfrm>
          <a:prstGeom prst="rect">
            <a:avLst/>
          </a:prstGeom>
          <a:solidFill>
            <a:schemeClr val="tx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07CB3E79-7190-CBAC-D483-8B9407FD37D0}"/>
              </a:ext>
            </a:extLst>
          </p:cNvPr>
          <p:cNvSpPr txBox="1">
            <a:spLocks noGrp="1" noRot="1" noMove="1" noResize="1" noEditPoints="1" noAdjustHandles="1" noChangeArrowheads="1" noChangeShapeType="1"/>
          </p:cNvSpPr>
          <p:nvPr/>
        </p:nvSpPr>
        <p:spPr>
          <a:xfrm>
            <a:off x="-1" y="2876364"/>
            <a:ext cx="2183907" cy="2966807"/>
          </a:xfrm>
          <a:prstGeom prst="rect">
            <a:avLst/>
          </a:prstGeom>
          <a:solidFill>
            <a:schemeClr val="tx1"/>
          </a:solidFill>
        </p:spPr>
        <p:txBody>
          <a:bodyPr wrap="square" rtlCol="0">
            <a:spAutoFit/>
          </a:bodyPr>
          <a:lstStyle/>
          <a:p>
            <a:endParaRPr lang="en-US" dirty="0"/>
          </a:p>
        </p:txBody>
      </p:sp>
      <p:sp>
        <p:nvSpPr>
          <p:cNvPr id="2" name="Title 2">
            <a:extLst>
              <a:ext uri="{FF2B5EF4-FFF2-40B4-BE49-F238E27FC236}">
                <a16:creationId xmlns:a16="http://schemas.microsoft.com/office/drawing/2014/main" id="{AB33E2D3-4116-EB6E-8B8B-06D850A8C607}"/>
              </a:ext>
            </a:extLst>
          </p:cNvPr>
          <p:cNvSpPr txBox="1">
            <a:spLocks/>
          </p:cNvSpPr>
          <p:nvPr/>
        </p:nvSpPr>
        <p:spPr>
          <a:xfrm>
            <a:off x="919594" y="254435"/>
            <a:ext cx="10352810" cy="661956"/>
          </a:xfrm>
          <a:prstGeom prst="rect">
            <a:avLst/>
          </a:prstGeom>
        </p:spPr>
        <p:txBody>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0000"/>
              </a:lnSpc>
            </a:pPr>
            <a:r>
              <a:rPr lang="en-US"/>
              <a:t>Average Arrests Per Capita</a:t>
            </a:r>
            <a:endParaRPr lang="en-US" dirty="0"/>
          </a:p>
        </p:txBody>
      </p:sp>
      <p:pic>
        <p:nvPicPr>
          <p:cNvPr id="3" name="Picture 2">
            <a:extLst>
              <a:ext uri="{FF2B5EF4-FFF2-40B4-BE49-F238E27FC236}">
                <a16:creationId xmlns:a16="http://schemas.microsoft.com/office/drawing/2014/main" id="{B1364018-15A8-EB71-266D-A01493C5677D}"/>
              </a:ext>
            </a:extLst>
          </p:cNvPr>
          <p:cNvPicPr>
            <a:picLocks noChangeAspect="1"/>
          </p:cNvPicPr>
          <p:nvPr/>
        </p:nvPicPr>
        <p:blipFill rotWithShape="1">
          <a:blip r:embed="rId4"/>
          <a:srcRect l="-1601" r="5850"/>
          <a:stretch/>
        </p:blipFill>
        <p:spPr>
          <a:xfrm>
            <a:off x="3179267" y="1342378"/>
            <a:ext cx="8326194" cy="5078232"/>
          </a:xfrm>
          <a:prstGeom prst="rect">
            <a:avLst/>
          </a:prstGeom>
          <a:ln>
            <a:solidFill>
              <a:schemeClr val="bg1"/>
            </a:solidFill>
          </a:ln>
        </p:spPr>
      </p:pic>
      <p:pic>
        <p:nvPicPr>
          <p:cNvPr id="4" name="Picture 3">
            <a:extLst>
              <a:ext uri="{FF2B5EF4-FFF2-40B4-BE49-F238E27FC236}">
                <a16:creationId xmlns:a16="http://schemas.microsoft.com/office/drawing/2014/main" id="{00F2DDB6-FE42-F39E-361B-2D28DFE8289A}"/>
              </a:ext>
            </a:extLst>
          </p:cNvPr>
          <p:cNvPicPr>
            <a:picLocks/>
          </p:cNvPicPr>
          <p:nvPr/>
        </p:nvPicPr>
        <p:blipFill>
          <a:blip r:embed="rId5"/>
          <a:stretch>
            <a:fillRect/>
          </a:stretch>
        </p:blipFill>
        <p:spPr>
          <a:xfrm>
            <a:off x="563633" y="1337799"/>
            <a:ext cx="2743200" cy="1295783"/>
          </a:xfrm>
          <a:prstGeom prst="rect">
            <a:avLst/>
          </a:prstGeom>
          <a:ln>
            <a:solidFill>
              <a:schemeClr val="bg1"/>
            </a:solidFill>
          </a:ln>
        </p:spPr>
      </p:pic>
      <p:pic>
        <p:nvPicPr>
          <p:cNvPr id="5" name="Picture 4">
            <a:extLst>
              <a:ext uri="{FF2B5EF4-FFF2-40B4-BE49-F238E27FC236}">
                <a16:creationId xmlns:a16="http://schemas.microsoft.com/office/drawing/2014/main" id="{5F1C84C8-F5AA-41E7-431D-6B284A385B1F}"/>
              </a:ext>
            </a:extLst>
          </p:cNvPr>
          <p:cNvPicPr>
            <a:picLocks/>
          </p:cNvPicPr>
          <p:nvPr/>
        </p:nvPicPr>
        <p:blipFill>
          <a:blip r:embed="rId6"/>
          <a:stretch>
            <a:fillRect/>
          </a:stretch>
        </p:blipFill>
        <p:spPr>
          <a:xfrm>
            <a:off x="564548" y="2642460"/>
            <a:ext cx="2743200" cy="1417320"/>
          </a:xfrm>
          <a:prstGeom prst="rect">
            <a:avLst/>
          </a:prstGeom>
          <a:ln>
            <a:solidFill>
              <a:schemeClr val="bg1"/>
            </a:solidFill>
          </a:ln>
        </p:spPr>
      </p:pic>
      <p:sp>
        <p:nvSpPr>
          <p:cNvPr id="7" name="Content Placeholder 4">
            <a:extLst>
              <a:ext uri="{FF2B5EF4-FFF2-40B4-BE49-F238E27FC236}">
                <a16:creationId xmlns:a16="http://schemas.microsoft.com/office/drawing/2014/main" id="{A458C0A1-3448-9CAA-3A3E-5366575B3DD8}"/>
              </a:ext>
            </a:extLst>
          </p:cNvPr>
          <p:cNvSpPr txBox="1">
            <a:spLocks/>
          </p:cNvSpPr>
          <p:nvPr/>
        </p:nvSpPr>
        <p:spPr>
          <a:xfrm>
            <a:off x="563634" y="4113627"/>
            <a:ext cx="2615634" cy="22650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pPr>
            <a:r>
              <a:rPr lang="en-US" sz="1200" dirty="0"/>
              <a:t>This map tells a different story.</a:t>
            </a:r>
          </a:p>
          <a:p>
            <a:pPr algn="just">
              <a:lnSpc>
                <a:spcPct val="100000"/>
              </a:lnSpc>
              <a:spcBef>
                <a:spcPts val="0"/>
              </a:spcBef>
            </a:pPr>
            <a:r>
              <a:rPr lang="en-US" sz="1200" dirty="0"/>
              <a:t>We adjusted the arrest numbers per capita, to visualize the Arrest Rate. </a:t>
            </a:r>
          </a:p>
          <a:p>
            <a:pPr algn="just">
              <a:lnSpc>
                <a:spcPct val="100000"/>
              </a:lnSpc>
              <a:spcBef>
                <a:spcPts val="0"/>
              </a:spcBef>
            </a:pPr>
            <a:r>
              <a:rPr lang="en-US" sz="1200" dirty="0"/>
              <a:t>What we see is arrest rates are more normalized and that the hot spots are no longer just the population centers.</a:t>
            </a:r>
          </a:p>
          <a:p>
            <a:pPr algn="just">
              <a:lnSpc>
                <a:spcPct val="100000"/>
              </a:lnSpc>
              <a:spcBef>
                <a:spcPts val="0"/>
              </a:spcBef>
            </a:pPr>
            <a:endParaRPr lang="en-US" sz="1200" dirty="0"/>
          </a:p>
        </p:txBody>
      </p:sp>
    </p:spTree>
    <p:extLst>
      <p:ext uri="{BB962C8B-B14F-4D97-AF65-F5344CB8AC3E}">
        <p14:creationId xmlns:p14="http://schemas.microsoft.com/office/powerpoint/2010/main" val="3291350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A917779B-8520-B777-087F-483063988B88}"/>
              </a:ext>
            </a:extLst>
          </p:cNvPr>
          <p:cNvSpPr>
            <a:spLocks noGrp="1"/>
          </p:cNvSpPr>
          <p:nvPr>
            <p:ph type="title"/>
          </p:nvPr>
        </p:nvSpPr>
        <p:spPr>
          <a:xfrm>
            <a:off x="919594" y="254435"/>
            <a:ext cx="10352810" cy="661956"/>
          </a:xfrm>
        </p:spPr>
        <p:txBody>
          <a:bodyPr/>
          <a:lstStyle/>
          <a:p>
            <a:pPr>
              <a:lnSpc>
                <a:spcPct val="0"/>
              </a:lnSpc>
            </a:pPr>
            <a:r>
              <a:rPr lang="en-US" dirty="0"/>
              <a:t>Arrests by Year &amp; State (2010 - 2015)</a:t>
            </a:r>
          </a:p>
        </p:txBody>
      </p:sp>
      <p:pic>
        <p:nvPicPr>
          <p:cNvPr id="5" name="Picture 4">
            <a:extLst>
              <a:ext uri="{FF2B5EF4-FFF2-40B4-BE49-F238E27FC236}">
                <a16:creationId xmlns:a16="http://schemas.microsoft.com/office/drawing/2014/main" id="{8F804AB8-2E47-6AC0-124E-7ECDA69AC966}"/>
              </a:ext>
            </a:extLst>
          </p:cNvPr>
          <p:cNvPicPr>
            <a:picLocks noChangeAspect="1"/>
          </p:cNvPicPr>
          <p:nvPr/>
        </p:nvPicPr>
        <p:blipFill>
          <a:blip r:embed="rId3"/>
          <a:stretch>
            <a:fillRect/>
          </a:stretch>
        </p:blipFill>
        <p:spPr>
          <a:xfrm>
            <a:off x="510540" y="1303020"/>
            <a:ext cx="9898962" cy="4882896"/>
          </a:xfrm>
          <a:prstGeom prst="rect">
            <a:avLst/>
          </a:prstGeom>
          <a:ln>
            <a:noFill/>
          </a:ln>
        </p:spPr>
      </p:pic>
    </p:spTree>
    <p:extLst>
      <p:ext uri="{BB962C8B-B14F-4D97-AF65-F5344CB8AC3E}">
        <p14:creationId xmlns:p14="http://schemas.microsoft.com/office/powerpoint/2010/main" val="3548632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A917779B-8520-B777-087F-483063988B88}"/>
              </a:ext>
            </a:extLst>
          </p:cNvPr>
          <p:cNvSpPr>
            <a:spLocks noGrp="1"/>
          </p:cNvSpPr>
          <p:nvPr>
            <p:ph type="title"/>
          </p:nvPr>
        </p:nvSpPr>
        <p:spPr>
          <a:xfrm>
            <a:off x="919594" y="254435"/>
            <a:ext cx="10352810" cy="661956"/>
          </a:xfrm>
        </p:spPr>
        <p:txBody>
          <a:bodyPr/>
          <a:lstStyle/>
          <a:p>
            <a:pPr>
              <a:lnSpc>
                <a:spcPct val="0"/>
              </a:lnSpc>
            </a:pPr>
            <a:r>
              <a:rPr lang="en-US" dirty="0"/>
              <a:t>Arrests by Year &amp; State (2016 - 2020)</a:t>
            </a:r>
          </a:p>
        </p:txBody>
      </p:sp>
      <p:pic>
        <p:nvPicPr>
          <p:cNvPr id="4" name="Picture 3">
            <a:extLst>
              <a:ext uri="{FF2B5EF4-FFF2-40B4-BE49-F238E27FC236}">
                <a16:creationId xmlns:a16="http://schemas.microsoft.com/office/drawing/2014/main" id="{FC146B2E-79C5-AFDA-E59F-8B0AA8440184}"/>
              </a:ext>
            </a:extLst>
          </p:cNvPr>
          <p:cNvPicPr>
            <a:picLocks noChangeAspect="1"/>
          </p:cNvPicPr>
          <p:nvPr/>
        </p:nvPicPr>
        <p:blipFill rotWithShape="1">
          <a:blip r:embed="rId3"/>
          <a:srcRect t="709" b="1"/>
          <a:stretch/>
        </p:blipFill>
        <p:spPr>
          <a:xfrm>
            <a:off x="419101" y="1356360"/>
            <a:ext cx="10027920" cy="4881628"/>
          </a:xfrm>
          <a:prstGeom prst="rect">
            <a:avLst/>
          </a:prstGeom>
          <a:ln>
            <a:noFill/>
          </a:ln>
        </p:spPr>
      </p:pic>
    </p:spTree>
    <p:extLst>
      <p:ext uri="{BB962C8B-B14F-4D97-AF65-F5344CB8AC3E}">
        <p14:creationId xmlns:p14="http://schemas.microsoft.com/office/powerpoint/2010/main" val="4045263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5A01464-E447-21F6-36BA-C7D4CB06E672}"/>
              </a:ext>
            </a:extLst>
          </p:cNvPr>
          <p:cNvSpPr txBox="1">
            <a:spLocks noGrp="1" noRot="1" noMove="1" noResize="1" noEditPoints="1" noAdjustHandles="1" noChangeArrowheads="1" noChangeShapeType="1"/>
          </p:cNvSpPr>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5" name="Title 2">
            <a:extLst>
              <a:ext uri="{FF2B5EF4-FFF2-40B4-BE49-F238E27FC236}">
                <a16:creationId xmlns:a16="http://schemas.microsoft.com/office/drawing/2014/main" id="{4749D1CA-9DED-3CEB-EB6D-2244ECC94740}"/>
              </a:ext>
            </a:extLst>
          </p:cNvPr>
          <p:cNvSpPr txBox="1">
            <a:spLocks/>
          </p:cNvSpPr>
          <p:nvPr/>
        </p:nvSpPr>
        <p:spPr>
          <a:xfrm>
            <a:off x="964023" y="201169"/>
            <a:ext cx="10352810" cy="661956"/>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0"/>
              </a:lnSpc>
            </a:pPr>
            <a:r>
              <a:rPr lang="en-US" dirty="0"/>
              <a:t>Law Enforcement and Arrests</a:t>
            </a:r>
          </a:p>
        </p:txBody>
      </p:sp>
      <p:pic>
        <p:nvPicPr>
          <p:cNvPr id="3" name="Picture 2">
            <a:extLst>
              <a:ext uri="{FF2B5EF4-FFF2-40B4-BE49-F238E27FC236}">
                <a16:creationId xmlns:a16="http://schemas.microsoft.com/office/drawing/2014/main" id="{2FCC27C2-CEBF-4305-4A26-F2FD22A1BAC9}"/>
              </a:ext>
            </a:extLst>
          </p:cNvPr>
          <p:cNvPicPr>
            <a:picLocks noChangeAspect="1"/>
          </p:cNvPicPr>
          <p:nvPr/>
        </p:nvPicPr>
        <p:blipFill>
          <a:blip r:embed="rId3"/>
          <a:stretch>
            <a:fillRect/>
          </a:stretch>
        </p:blipFill>
        <p:spPr>
          <a:xfrm>
            <a:off x="857539" y="1333500"/>
            <a:ext cx="4933661" cy="4069080"/>
          </a:xfrm>
          <a:prstGeom prst="rect">
            <a:avLst/>
          </a:prstGeom>
          <a:ln>
            <a:solidFill>
              <a:schemeClr val="bg1"/>
            </a:solidFill>
          </a:ln>
        </p:spPr>
      </p:pic>
      <p:pic>
        <p:nvPicPr>
          <p:cNvPr id="11" name="Picture 10">
            <a:extLst>
              <a:ext uri="{FF2B5EF4-FFF2-40B4-BE49-F238E27FC236}">
                <a16:creationId xmlns:a16="http://schemas.microsoft.com/office/drawing/2014/main" id="{96577E28-8B2F-8FB1-35ED-B21C94E6DD3A}"/>
              </a:ext>
            </a:extLst>
          </p:cNvPr>
          <p:cNvPicPr>
            <a:picLocks noChangeAspect="1"/>
          </p:cNvPicPr>
          <p:nvPr/>
        </p:nvPicPr>
        <p:blipFill>
          <a:blip r:embed="rId4"/>
          <a:stretch>
            <a:fillRect/>
          </a:stretch>
        </p:blipFill>
        <p:spPr>
          <a:xfrm>
            <a:off x="6164580" y="1333500"/>
            <a:ext cx="5635322" cy="4069080"/>
          </a:xfrm>
          <a:prstGeom prst="rect">
            <a:avLst/>
          </a:prstGeom>
          <a:ln>
            <a:solidFill>
              <a:schemeClr val="bg1"/>
            </a:solidFill>
          </a:ln>
        </p:spPr>
      </p:pic>
      <p:sp>
        <p:nvSpPr>
          <p:cNvPr id="2" name="Text Placeholder 4">
            <a:extLst>
              <a:ext uri="{FF2B5EF4-FFF2-40B4-BE49-F238E27FC236}">
                <a16:creationId xmlns:a16="http://schemas.microsoft.com/office/drawing/2014/main" id="{B0CE9714-C8BD-1525-5AEA-501BD5B59FDB}"/>
              </a:ext>
            </a:extLst>
          </p:cNvPr>
          <p:cNvSpPr txBox="1">
            <a:spLocks/>
          </p:cNvSpPr>
          <p:nvPr/>
        </p:nvSpPr>
        <p:spPr>
          <a:xfrm>
            <a:off x="937350" y="5524499"/>
            <a:ext cx="10319906" cy="947321"/>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en-US" sz="1400" dirty="0"/>
              <a:t>The chart on the left illustrates the relationship between total number of law enforcement officers and total arrests in each state, each year.  What it shows is that as the number of law enforcement officials grows, so do overall arrests. Since they are both linked to population, that make sense.</a:t>
            </a:r>
          </a:p>
          <a:p>
            <a:pPr marL="285750" indent="-285750">
              <a:spcBef>
                <a:spcPts val="600"/>
              </a:spcBef>
              <a:buFont typeface="Arial" panose="020B0604020202020204" pitchFamily="34" charset="0"/>
              <a:buChar char="•"/>
            </a:pPr>
            <a:r>
              <a:rPr lang="en-US" sz="1400" dirty="0"/>
              <a:t>On the right, we have both values adjusted per capita. What this shows us is that there is a region of efficiency between 200 and 400 law enforcement employees per capita where arrest rates are clustered. This likely gives us an idea of each state’s budgeting considerations.</a:t>
            </a:r>
          </a:p>
        </p:txBody>
      </p:sp>
    </p:spTree>
    <p:extLst>
      <p:ext uri="{BB962C8B-B14F-4D97-AF65-F5344CB8AC3E}">
        <p14:creationId xmlns:p14="http://schemas.microsoft.com/office/powerpoint/2010/main" val="3890082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5A01464-E447-21F6-36BA-C7D4CB06E672}"/>
              </a:ext>
            </a:extLst>
          </p:cNvPr>
          <p:cNvSpPr txBox="1">
            <a:spLocks noGrp="1" noRot="1" noMove="1" noResize="1" noEditPoints="1" noAdjustHandles="1" noChangeArrowheads="1" noChangeShapeType="1"/>
          </p:cNvSpPr>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5" name="Title 2">
            <a:extLst>
              <a:ext uri="{FF2B5EF4-FFF2-40B4-BE49-F238E27FC236}">
                <a16:creationId xmlns:a16="http://schemas.microsoft.com/office/drawing/2014/main" id="{4749D1CA-9DED-3CEB-EB6D-2244ECC94740}"/>
              </a:ext>
            </a:extLst>
          </p:cNvPr>
          <p:cNvSpPr txBox="1">
            <a:spLocks/>
          </p:cNvSpPr>
          <p:nvPr/>
        </p:nvSpPr>
        <p:spPr>
          <a:xfrm>
            <a:off x="964023" y="201169"/>
            <a:ext cx="10352810" cy="661956"/>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0"/>
              </a:lnSpc>
            </a:pPr>
            <a:r>
              <a:rPr lang="en-US" dirty="0"/>
              <a:t>Population and Arrests</a:t>
            </a:r>
          </a:p>
        </p:txBody>
      </p:sp>
      <p:sp>
        <p:nvSpPr>
          <p:cNvPr id="2" name="Text Placeholder 4">
            <a:extLst>
              <a:ext uri="{FF2B5EF4-FFF2-40B4-BE49-F238E27FC236}">
                <a16:creationId xmlns:a16="http://schemas.microsoft.com/office/drawing/2014/main" id="{B0CE9714-C8BD-1525-5AEA-501BD5B59FDB}"/>
              </a:ext>
            </a:extLst>
          </p:cNvPr>
          <p:cNvSpPr txBox="1">
            <a:spLocks/>
          </p:cNvSpPr>
          <p:nvPr/>
        </p:nvSpPr>
        <p:spPr>
          <a:xfrm>
            <a:off x="937350" y="5524500"/>
            <a:ext cx="10319906" cy="885178"/>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en-US" sz="1400" dirty="0"/>
              <a:t>The chart on the left shows population vs total arrests.  The trendline shows a strong relation between population and overall arrest numbers.  </a:t>
            </a:r>
          </a:p>
          <a:p>
            <a:pPr marL="285750" indent="-285750">
              <a:spcBef>
                <a:spcPts val="600"/>
              </a:spcBef>
              <a:buFont typeface="Arial" panose="020B0604020202020204" pitchFamily="34" charset="0"/>
              <a:buChar char="•"/>
            </a:pPr>
            <a:r>
              <a:rPr lang="en-US" sz="1400" dirty="0"/>
              <a:t>On the right, we see what happens when we adjust the population per capita.  The trendline shows us that arrest rates shift downward slightly as population grows.  This suggests an </a:t>
            </a:r>
            <a:r>
              <a:rPr lang="en-US" sz="1400" b="1" dirty="0"/>
              <a:t>Arrest Rate </a:t>
            </a:r>
            <a:r>
              <a:rPr lang="en-US" sz="1400" dirty="0"/>
              <a:t>which remains relatively steady, regardless of total population.</a:t>
            </a:r>
          </a:p>
        </p:txBody>
      </p:sp>
      <p:pic>
        <p:nvPicPr>
          <p:cNvPr id="6" name="Picture 5">
            <a:extLst>
              <a:ext uri="{FF2B5EF4-FFF2-40B4-BE49-F238E27FC236}">
                <a16:creationId xmlns:a16="http://schemas.microsoft.com/office/drawing/2014/main" id="{033E68A3-B110-907F-99EC-AB76DBB4DEA2}"/>
              </a:ext>
            </a:extLst>
          </p:cNvPr>
          <p:cNvPicPr>
            <a:picLocks noChangeAspect="1"/>
          </p:cNvPicPr>
          <p:nvPr/>
        </p:nvPicPr>
        <p:blipFill rotWithShape="1">
          <a:blip r:embed="rId3"/>
          <a:srcRect r="-2151"/>
          <a:stretch/>
        </p:blipFill>
        <p:spPr>
          <a:xfrm>
            <a:off x="6370513" y="1341192"/>
            <a:ext cx="3900951" cy="4069080"/>
          </a:xfrm>
          <a:prstGeom prst="rect">
            <a:avLst/>
          </a:prstGeom>
          <a:ln>
            <a:solidFill>
              <a:schemeClr val="bg1"/>
            </a:solidFill>
          </a:ln>
        </p:spPr>
      </p:pic>
      <p:pic>
        <p:nvPicPr>
          <p:cNvPr id="8" name="Picture 7">
            <a:extLst>
              <a:ext uri="{FF2B5EF4-FFF2-40B4-BE49-F238E27FC236}">
                <a16:creationId xmlns:a16="http://schemas.microsoft.com/office/drawing/2014/main" id="{269CB43E-E02E-3607-5C19-A61CAF8269EF}"/>
              </a:ext>
            </a:extLst>
          </p:cNvPr>
          <p:cNvPicPr>
            <a:picLocks noChangeAspect="1"/>
          </p:cNvPicPr>
          <p:nvPr/>
        </p:nvPicPr>
        <p:blipFill rotWithShape="1">
          <a:blip r:embed="rId4"/>
          <a:srcRect r="-659"/>
          <a:stretch/>
        </p:blipFill>
        <p:spPr>
          <a:xfrm>
            <a:off x="1709936" y="1333500"/>
            <a:ext cx="4067162" cy="4069080"/>
          </a:xfrm>
          <a:prstGeom prst="rect">
            <a:avLst/>
          </a:prstGeom>
          <a:ln>
            <a:solidFill>
              <a:schemeClr val="bg1"/>
            </a:solidFill>
          </a:ln>
        </p:spPr>
      </p:pic>
    </p:spTree>
    <p:extLst>
      <p:ext uri="{BB962C8B-B14F-4D97-AF65-F5344CB8AC3E}">
        <p14:creationId xmlns:p14="http://schemas.microsoft.com/office/powerpoint/2010/main" val="1836411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D0C99D-3F5B-9D3D-96EE-9BC41306C6AA}"/>
              </a:ext>
            </a:extLst>
          </p:cNvPr>
          <p:cNvSpPr txBox="1"/>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9" name="Title 2">
            <a:extLst>
              <a:ext uri="{FF2B5EF4-FFF2-40B4-BE49-F238E27FC236}">
                <a16:creationId xmlns:a16="http://schemas.microsoft.com/office/drawing/2014/main" id="{A917779B-8520-B777-087F-483063988B88}"/>
              </a:ext>
            </a:extLst>
          </p:cNvPr>
          <p:cNvSpPr>
            <a:spLocks noGrp="1"/>
          </p:cNvSpPr>
          <p:nvPr>
            <p:ph type="title"/>
          </p:nvPr>
        </p:nvSpPr>
        <p:spPr>
          <a:xfrm>
            <a:off x="919594" y="254435"/>
            <a:ext cx="10352810" cy="661956"/>
          </a:xfrm>
        </p:spPr>
        <p:txBody>
          <a:bodyPr/>
          <a:lstStyle/>
          <a:p>
            <a:pPr>
              <a:lnSpc>
                <a:spcPct val="0"/>
              </a:lnSpc>
            </a:pPr>
            <a:r>
              <a:rPr lang="en-US" dirty="0"/>
              <a:t>Police per Capita by State</a:t>
            </a:r>
          </a:p>
        </p:txBody>
      </p:sp>
      <p:pic>
        <p:nvPicPr>
          <p:cNvPr id="10" name="Picture 9">
            <a:extLst>
              <a:ext uri="{FF2B5EF4-FFF2-40B4-BE49-F238E27FC236}">
                <a16:creationId xmlns:a16="http://schemas.microsoft.com/office/drawing/2014/main" id="{299EBF51-8508-5AE1-EAC6-8EBD9BE7B4F7}"/>
              </a:ext>
            </a:extLst>
          </p:cNvPr>
          <p:cNvPicPr>
            <a:picLocks noChangeAspect="1"/>
          </p:cNvPicPr>
          <p:nvPr/>
        </p:nvPicPr>
        <p:blipFill>
          <a:blip r:embed="rId3"/>
          <a:stretch>
            <a:fillRect/>
          </a:stretch>
        </p:blipFill>
        <p:spPr>
          <a:xfrm>
            <a:off x="2370779" y="1343070"/>
            <a:ext cx="8581419" cy="5100691"/>
          </a:xfrm>
          <a:prstGeom prst="rect">
            <a:avLst/>
          </a:prstGeom>
        </p:spPr>
      </p:pic>
      <p:sp>
        <p:nvSpPr>
          <p:cNvPr id="2" name="TextBox 1">
            <a:extLst>
              <a:ext uri="{FF2B5EF4-FFF2-40B4-BE49-F238E27FC236}">
                <a16:creationId xmlns:a16="http://schemas.microsoft.com/office/drawing/2014/main" id="{9FCF494F-41F4-59CE-AC4F-B0A186906D5D}"/>
              </a:ext>
            </a:extLst>
          </p:cNvPr>
          <p:cNvSpPr txBox="1"/>
          <p:nvPr/>
        </p:nvSpPr>
        <p:spPr>
          <a:xfrm>
            <a:off x="144380" y="2939309"/>
            <a:ext cx="1949115" cy="954107"/>
          </a:xfrm>
          <a:prstGeom prst="rect">
            <a:avLst/>
          </a:prstGeom>
          <a:noFill/>
          <a:ln>
            <a:solidFill>
              <a:schemeClr val="bg1"/>
            </a:solidFill>
          </a:ln>
        </p:spPr>
        <p:txBody>
          <a:bodyPr wrap="square" rtlCol="0">
            <a:spAutoFit/>
          </a:bodyPr>
          <a:lstStyle/>
          <a:p>
            <a:pPr algn="just"/>
            <a:r>
              <a:rPr lang="en-US" sz="1400" dirty="0">
                <a:solidFill>
                  <a:schemeClr val="bg1"/>
                </a:solidFill>
              </a:rPr>
              <a:t>Each dot on the vertical axis represents a year’s worth of data for that specific state.</a:t>
            </a:r>
          </a:p>
        </p:txBody>
      </p:sp>
    </p:spTree>
    <p:extLst>
      <p:ext uri="{BB962C8B-B14F-4D97-AF65-F5344CB8AC3E}">
        <p14:creationId xmlns:p14="http://schemas.microsoft.com/office/powerpoint/2010/main" val="3426561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0D3A89-30A6-9A79-AD6B-2322F86BA753}"/>
              </a:ext>
            </a:extLst>
          </p:cNvPr>
          <p:cNvSpPr txBox="1"/>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5" name="Title 2">
            <a:extLst>
              <a:ext uri="{FF2B5EF4-FFF2-40B4-BE49-F238E27FC236}">
                <a16:creationId xmlns:a16="http://schemas.microsoft.com/office/drawing/2014/main" id="{65F13659-14DA-8EF5-E08B-1BA5B631B49A}"/>
              </a:ext>
            </a:extLst>
          </p:cNvPr>
          <p:cNvSpPr>
            <a:spLocks noGrp="1"/>
          </p:cNvSpPr>
          <p:nvPr>
            <p:ph type="title"/>
          </p:nvPr>
        </p:nvSpPr>
        <p:spPr>
          <a:xfrm>
            <a:off x="919594" y="254435"/>
            <a:ext cx="10352810" cy="661956"/>
          </a:xfrm>
        </p:spPr>
        <p:txBody>
          <a:bodyPr/>
          <a:lstStyle/>
          <a:p>
            <a:pPr>
              <a:lnSpc>
                <a:spcPct val="0"/>
              </a:lnSpc>
            </a:pPr>
            <a:r>
              <a:rPr lang="en-US" dirty="0"/>
              <a:t>Arrests per Capita by State</a:t>
            </a:r>
          </a:p>
        </p:txBody>
      </p:sp>
      <p:pic>
        <p:nvPicPr>
          <p:cNvPr id="6" name="Picture 5">
            <a:extLst>
              <a:ext uri="{FF2B5EF4-FFF2-40B4-BE49-F238E27FC236}">
                <a16:creationId xmlns:a16="http://schemas.microsoft.com/office/drawing/2014/main" id="{EF3DA423-2E16-89E5-37E6-9718CF5AC11F}"/>
              </a:ext>
            </a:extLst>
          </p:cNvPr>
          <p:cNvPicPr>
            <a:picLocks noChangeAspect="1"/>
          </p:cNvPicPr>
          <p:nvPr/>
        </p:nvPicPr>
        <p:blipFill>
          <a:blip r:embed="rId3"/>
          <a:stretch>
            <a:fillRect/>
          </a:stretch>
        </p:blipFill>
        <p:spPr>
          <a:xfrm>
            <a:off x="2246585" y="1461216"/>
            <a:ext cx="9609737" cy="4747077"/>
          </a:xfrm>
          <a:prstGeom prst="rect">
            <a:avLst/>
          </a:prstGeom>
        </p:spPr>
      </p:pic>
      <p:sp>
        <p:nvSpPr>
          <p:cNvPr id="2" name="TextBox 1">
            <a:extLst>
              <a:ext uri="{FF2B5EF4-FFF2-40B4-BE49-F238E27FC236}">
                <a16:creationId xmlns:a16="http://schemas.microsoft.com/office/drawing/2014/main" id="{336EC195-6802-9AC5-CEB0-7216C3DC046E}"/>
              </a:ext>
            </a:extLst>
          </p:cNvPr>
          <p:cNvSpPr txBox="1"/>
          <p:nvPr/>
        </p:nvSpPr>
        <p:spPr>
          <a:xfrm>
            <a:off x="156414" y="2951946"/>
            <a:ext cx="1949115" cy="954107"/>
          </a:xfrm>
          <a:prstGeom prst="rect">
            <a:avLst/>
          </a:prstGeom>
          <a:noFill/>
          <a:ln>
            <a:solidFill>
              <a:schemeClr val="bg1"/>
            </a:solidFill>
          </a:ln>
        </p:spPr>
        <p:txBody>
          <a:bodyPr wrap="square" rtlCol="0">
            <a:spAutoFit/>
          </a:bodyPr>
          <a:lstStyle/>
          <a:p>
            <a:pPr algn="just"/>
            <a:r>
              <a:rPr lang="en-US" sz="1400" dirty="0">
                <a:solidFill>
                  <a:schemeClr val="bg1"/>
                </a:solidFill>
              </a:rPr>
              <a:t>Each dot on the vertical axis represents a year’s worth of data for that specific state.</a:t>
            </a:r>
          </a:p>
        </p:txBody>
      </p:sp>
    </p:spTree>
    <p:extLst>
      <p:ext uri="{BB962C8B-B14F-4D97-AF65-F5344CB8AC3E}">
        <p14:creationId xmlns:p14="http://schemas.microsoft.com/office/powerpoint/2010/main" val="778497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6F20-E230-46E4-EC50-CC26FA134C70}"/>
              </a:ext>
            </a:extLst>
          </p:cNvPr>
          <p:cNvSpPr>
            <a:spLocks noGrp="1"/>
          </p:cNvSpPr>
          <p:nvPr>
            <p:ph type="title"/>
          </p:nvPr>
        </p:nvSpPr>
        <p:spPr/>
        <p:txBody>
          <a:bodyPr/>
          <a:lstStyle/>
          <a:p>
            <a:r>
              <a:rPr lang="en-US" dirty="0"/>
              <a:t>Next steps</a:t>
            </a:r>
          </a:p>
        </p:txBody>
      </p:sp>
      <p:sp>
        <p:nvSpPr>
          <p:cNvPr id="3" name="Text Placeholder 2">
            <a:extLst>
              <a:ext uri="{FF2B5EF4-FFF2-40B4-BE49-F238E27FC236}">
                <a16:creationId xmlns:a16="http://schemas.microsoft.com/office/drawing/2014/main" id="{2CB886FD-BFEB-5D9C-D9F7-1A49644BA1DD}"/>
              </a:ext>
            </a:extLst>
          </p:cNvPr>
          <p:cNvSpPr>
            <a:spLocks noGrp="1"/>
          </p:cNvSpPr>
          <p:nvPr>
            <p:ph type="body" sz="quarter" idx="12"/>
          </p:nvPr>
        </p:nvSpPr>
        <p:spPr>
          <a:xfrm>
            <a:off x="952499" y="2303930"/>
            <a:ext cx="7744933" cy="315915"/>
          </a:xfrm>
        </p:spPr>
        <p:txBody>
          <a:bodyPr/>
          <a:lstStyle/>
          <a:p>
            <a:r>
              <a:rPr lang="en-US" sz="2800" dirty="0"/>
              <a:t>Additional data sources to consider</a:t>
            </a:r>
          </a:p>
        </p:txBody>
      </p:sp>
      <p:sp>
        <p:nvSpPr>
          <p:cNvPr id="4" name="Text Placeholder 3">
            <a:extLst>
              <a:ext uri="{FF2B5EF4-FFF2-40B4-BE49-F238E27FC236}">
                <a16:creationId xmlns:a16="http://schemas.microsoft.com/office/drawing/2014/main" id="{D18D6791-8ED0-6102-A76D-B4DBEBE2ADD8}"/>
              </a:ext>
            </a:extLst>
          </p:cNvPr>
          <p:cNvSpPr>
            <a:spLocks noGrp="1"/>
          </p:cNvSpPr>
          <p:nvPr>
            <p:ph type="body" sz="quarter" idx="10"/>
          </p:nvPr>
        </p:nvSpPr>
        <p:spPr>
          <a:xfrm>
            <a:off x="948959" y="2726015"/>
            <a:ext cx="4838700" cy="2880701"/>
          </a:xfrm>
        </p:spPr>
        <p:txBody>
          <a:bodyPr>
            <a:noAutofit/>
          </a:bodyPr>
          <a:lstStyle/>
          <a:p>
            <a:r>
              <a:rPr lang="en-US" dirty="0"/>
              <a:t>Violent Crime</a:t>
            </a:r>
          </a:p>
          <a:p>
            <a:r>
              <a:rPr lang="en-US" dirty="0"/>
              <a:t>Education and Economic Data</a:t>
            </a:r>
          </a:p>
          <a:p>
            <a:r>
              <a:rPr lang="en-US" dirty="0"/>
              <a:t>Conviction and Incarceration Rates</a:t>
            </a:r>
          </a:p>
        </p:txBody>
      </p:sp>
    </p:spTree>
    <p:extLst>
      <p:ext uri="{BB962C8B-B14F-4D97-AF65-F5344CB8AC3E}">
        <p14:creationId xmlns:p14="http://schemas.microsoft.com/office/powerpoint/2010/main" val="3924857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Scatterplot with solid fill">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0" y="0"/>
            <a:ext cx="6096000" cy="6858000"/>
          </a:xfrm>
        </p:spPr>
      </p:pic>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896100" y="398440"/>
            <a:ext cx="4903377" cy="2386081"/>
          </a:xfrm>
        </p:spPr>
        <p:txBody>
          <a:bodyPr/>
          <a:lstStyle/>
          <a:p>
            <a:r>
              <a:rPr lang="en-US"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a:xfrm>
            <a:off x="6896100" y="3591098"/>
            <a:ext cx="4903377" cy="2196091"/>
          </a:xfrm>
        </p:spPr>
        <p:txBody>
          <a:bodyPr/>
          <a:lstStyle/>
          <a:p>
            <a:r>
              <a:rPr lang="en-US" dirty="0"/>
              <a:t>Steve </a:t>
            </a:r>
            <a:r>
              <a:rPr lang="en-US" dirty="0" err="1"/>
              <a:t>Bonillas</a:t>
            </a:r>
            <a:endParaRPr lang="en-US" dirty="0"/>
          </a:p>
          <a:p>
            <a:r>
              <a:rPr lang="en-US" dirty="0" err="1"/>
              <a:t>Kento</a:t>
            </a:r>
            <a:r>
              <a:rPr lang="en-US" dirty="0"/>
              <a:t> Nakajima</a:t>
            </a:r>
          </a:p>
          <a:p>
            <a:r>
              <a:rPr lang="en-US" dirty="0"/>
              <a:t>Michelle Verger</a:t>
            </a:r>
          </a:p>
          <a:p>
            <a:r>
              <a:rPr lang="en-US" dirty="0"/>
              <a:t>Laura Hickman</a:t>
            </a:r>
          </a:p>
          <a:p>
            <a:r>
              <a:rPr lang="en-US" dirty="0"/>
              <a:t>Christian Corona</a:t>
            </a:r>
          </a:p>
        </p:txBody>
      </p:sp>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a:xfrm>
            <a:off x="6896100" y="5155853"/>
            <a:ext cx="4914900" cy="806659"/>
          </a:xfrm>
        </p:spPr>
        <p:txBody>
          <a:bodyPr/>
          <a:lstStyle/>
          <a:p>
            <a:r>
              <a:rPr lang="en-US" b="1" dirty="0"/>
              <a:t>PyCrimes and Misdemeanors</a:t>
            </a:r>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142455"/>
            <a:ext cx="7532276" cy="1347471"/>
          </a:xfrm>
        </p:spPr>
        <p:txBody>
          <a:bodyPr/>
          <a:lstStyle/>
          <a:p>
            <a:r>
              <a:rPr lang="en-US"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046306"/>
            <a:ext cx="2133600" cy="537098"/>
          </a:xfrm>
        </p:spPr>
        <p:txBody>
          <a:bodyPr/>
          <a:lstStyle/>
          <a:p>
            <a:r>
              <a:rPr lang="en-US" dirty="0"/>
              <a:t>01. Executive Summary</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639003"/>
            <a:ext cx="2133600" cy="1418091"/>
          </a:xfrm>
        </p:spPr>
        <p:txBody>
          <a:bodyPr>
            <a:normAutofit/>
          </a:bodyPr>
          <a:lstStyle/>
          <a:p>
            <a:pPr marL="285750" indent="-285750">
              <a:buFont typeface="Arial" panose="020B0604020202020204" pitchFamily="34" charset="0"/>
              <a:buChar char="•"/>
            </a:pPr>
            <a:r>
              <a:rPr lang="en-US" dirty="0"/>
              <a:t>Goals of the project</a:t>
            </a:r>
          </a:p>
          <a:p>
            <a:pPr marL="285750" indent="-285750">
              <a:buFont typeface="Arial" panose="020B0604020202020204" pitchFamily="34" charset="0"/>
              <a:buChar char="•"/>
            </a:pPr>
            <a:r>
              <a:rPr lang="en-US" dirty="0"/>
              <a:t>The questions we were looking to answer</a:t>
            </a:r>
          </a:p>
          <a:p>
            <a:pPr marL="285750" indent="-285750">
              <a:buFont typeface="Arial" panose="020B0604020202020204" pitchFamily="34" charset="0"/>
              <a:buChar char="•"/>
            </a:pPr>
            <a:r>
              <a:rPr lang="en-US" dirty="0"/>
              <a:t>Preview of our initial findings</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046306"/>
            <a:ext cx="2128157" cy="537098"/>
          </a:xfrm>
        </p:spPr>
        <p:txBody>
          <a:bodyPr/>
          <a:lstStyle/>
          <a:p>
            <a:r>
              <a:rPr lang="en-US" dirty="0"/>
              <a:t>02. Tactics</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639004"/>
            <a:ext cx="2128157" cy="1418090"/>
          </a:xfrm>
        </p:spPr>
        <p:txBody>
          <a:bodyPr>
            <a:normAutofit/>
          </a:bodyPr>
          <a:lstStyle/>
          <a:p>
            <a:pPr marL="285750" indent="-285750">
              <a:buFont typeface="Arial" panose="020B0604020202020204" pitchFamily="34" charset="0"/>
              <a:buChar char="•"/>
            </a:pPr>
            <a:r>
              <a:rPr lang="en-US" dirty="0"/>
              <a:t>Deciding on a Topic</a:t>
            </a:r>
          </a:p>
          <a:p>
            <a:pPr marL="285750" indent="-285750">
              <a:buFont typeface="Arial" panose="020B0604020202020204" pitchFamily="34" charset="0"/>
              <a:buChar char="•"/>
            </a:pPr>
            <a:r>
              <a:rPr lang="en-US" dirty="0"/>
              <a:t>Data Sources</a:t>
            </a:r>
          </a:p>
          <a:p>
            <a:pPr marL="285750" indent="-285750">
              <a:buFont typeface="Arial" panose="020B0604020202020204" pitchFamily="34" charset="0"/>
              <a:buChar char="•"/>
            </a:pPr>
            <a:r>
              <a:rPr lang="en-US" dirty="0"/>
              <a:t>How the sources were used</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359309"/>
            <a:ext cx="2133600" cy="492558"/>
          </a:xfrm>
        </p:spPr>
        <p:txBody>
          <a:bodyPr/>
          <a:lstStyle/>
          <a:p>
            <a:r>
              <a:rPr lang="en-US" dirty="0"/>
              <a:t>03. Challenges</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4925111"/>
            <a:ext cx="2133600" cy="1386911"/>
          </a:xfrm>
        </p:spPr>
        <p:txBody>
          <a:bodyPr>
            <a:normAutofit/>
          </a:bodyPr>
          <a:lstStyle/>
          <a:p>
            <a:pPr marL="285750" indent="-285750">
              <a:buFont typeface="Arial" panose="020B0604020202020204" pitchFamily="34" charset="0"/>
              <a:buChar char="•"/>
            </a:pPr>
            <a:r>
              <a:rPr lang="en-US" dirty="0"/>
              <a:t>What gave us trouble?</a:t>
            </a:r>
          </a:p>
          <a:p>
            <a:pPr marL="285750" indent="-285750">
              <a:buFont typeface="Arial" panose="020B0604020202020204" pitchFamily="34" charset="0"/>
              <a:buChar char="•"/>
            </a:pPr>
            <a:r>
              <a:rPr lang="en-US" dirty="0"/>
              <a:t>How were we heroes?</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359309"/>
            <a:ext cx="2128157" cy="492558"/>
          </a:xfrm>
        </p:spPr>
        <p:txBody>
          <a:bodyPr/>
          <a:lstStyle/>
          <a:p>
            <a:r>
              <a:rPr lang="en-US" dirty="0"/>
              <a:t>04. Findings</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4925112"/>
            <a:ext cx="2242458" cy="1551888"/>
          </a:xfrm>
        </p:spPr>
        <p:txBody>
          <a:bodyPr>
            <a:normAutofit/>
          </a:bodyPr>
          <a:lstStyle/>
          <a:p>
            <a:pPr marL="285750" indent="-285750">
              <a:buFont typeface="Arial" panose="020B0604020202020204" pitchFamily="34" charset="0"/>
              <a:buChar char="•"/>
            </a:pPr>
            <a:r>
              <a:rPr lang="en-US" dirty="0"/>
              <a:t>Factoids and Trivia (Fun!)</a:t>
            </a:r>
          </a:p>
          <a:p>
            <a:pPr marL="285750" indent="-285750">
              <a:buFont typeface="Arial" panose="020B0604020202020204" pitchFamily="34" charset="0"/>
              <a:buChar char="•"/>
            </a:pPr>
            <a:r>
              <a:rPr lang="en-US" dirty="0"/>
              <a:t>Charts! </a:t>
            </a:r>
          </a:p>
          <a:p>
            <a:pPr marL="285750" indent="-285750">
              <a:buFont typeface="Arial" panose="020B0604020202020204" pitchFamily="34" charset="0"/>
              <a:buChar char="•"/>
            </a:pPr>
            <a:r>
              <a:rPr lang="en-US" dirty="0"/>
              <a:t>Maps!</a:t>
            </a:r>
          </a:p>
          <a:p>
            <a:pPr marL="285750" indent="-285750">
              <a:buFont typeface="Arial" panose="020B0604020202020204" pitchFamily="34" charset="0"/>
              <a:buChar char="•"/>
            </a:pPr>
            <a:r>
              <a:rPr lang="en-US" dirty="0"/>
              <a:t>Numbers!</a:t>
            </a:r>
          </a:p>
          <a:p>
            <a:pPr marL="285750" indent="-285750">
              <a:buFont typeface="Arial" panose="020B0604020202020204" pitchFamily="34" charset="0"/>
              <a:buChar char="•"/>
            </a:pPr>
            <a:endParaRPr lang="en-US" dirty="0"/>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359309"/>
            <a:ext cx="2129245" cy="492558"/>
          </a:xfrm>
        </p:spPr>
        <p:txBody>
          <a:bodyPr/>
          <a:lstStyle/>
          <a:p>
            <a:r>
              <a:rPr lang="en-US" dirty="0"/>
              <a:t>05. Next Steps</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4925112"/>
            <a:ext cx="2572760" cy="1058438"/>
          </a:xfrm>
        </p:spPr>
        <p:txBody>
          <a:bodyPr>
            <a:normAutofit/>
          </a:bodyPr>
          <a:lstStyle/>
          <a:p>
            <a:pPr marL="285750" indent="-285750">
              <a:buFont typeface="Arial" panose="020B0604020202020204" pitchFamily="34" charset="0"/>
              <a:buChar char="•"/>
            </a:pPr>
            <a:r>
              <a:rPr lang="en-US" dirty="0"/>
              <a:t>Blind Spots</a:t>
            </a:r>
          </a:p>
          <a:p>
            <a:pPr marL="285750" indent="-285750">
              <a:buFont typeface="Arial" panose="020B0604020202020204" pitchFamily="34" charset="0"/>
              <a:buChar char="•"/>
            </a:pPr>
            <a:r>
              <a:rPr lang="en-US" dirty="0"/>
              <a:t>Additional Research Avenues</a:t>
            </a:r>
          </a:p>
          <a:p>
            <a:pPr marL="285750" indent="-285750">
              <a:buFont typeface="Arial" panose="020B0604020202020204" pitchFamily="34" charset="0"/>
              <a:buChar char="•"/>
            </a:pPr>
            <a:r>
              <a:rPr lang="en-US" dirty="0"/>
              <a:t>Job Security</a:t>
            </a: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EB3FB41-A8F9-C5E0-0C7B-63223966B4FE}"/>
              </a:ext>
            </a:extLst>
          </p:cNvPr>
          <p:cNvPicPr>
            <a:picLocks noChangeAspect="1"/>
          </p:cNvPicPr>
          <p:nvPr/>
        </p:nvPicPr>
        <p:blipFill>
          <a:blip r:embed="rId3"/>
          <a:stretch>
            <a:fillRect/>
          </a:stretch>
        </p:blipFill>
        <p:spPr>
          <a:xfrm>
            <a:off x="8694861" y="5267828"/>
            <a:ext cx="1789668" cy="1213641"/>
          </a:xfrm>
          <a:prstGeom prst="rect">
            <a:avLst/>
          </a:prstGeom>
        </p:spPr>
      </p:pic>
      <p:sp>
        <p:nvSpPr>
          <p:cNvPr id="2" name="Title 1">
            <a:extLst>
              <a:ext uri="{FF2B5EF4-FFF2-40B4-BE49-F238E27FC236}">
                <a16:creationId xmlns:a16="http://schemas.microsoft.com/office/drawing/2014/main" id="{C18026B5-2F88-BA48-A996-4A13FDFAA43A}"/>
              </a:ext>
            </a:extLst>
          </p:cNvPr>
          <p:cNvSpPr>
            <a:spLocks noGrp="1"/>
          </p:cNvSpPr>
          <p:nvPr>
            <p:ph type="title"/>
          </p:nvPr>
        </p:nvSpPr>
        <p:spPr>
          <a:xfrm>
            <a:off x="964023" y="119553"/>
            <a:ext cx="10259471" cy="1370373"/>
          </a:xfrm>
        </p:spPr>
        <p:txBody>
          <a:bodyPr/>
          <a:lstStyle/>
          <a:p>
            <a:r>
              <a:rPr lang="en-US" dirty="0"/>
              <a:t>Executive Summary</a:t>
            </a:r>
          </a:p>
        </p:txBody>
      </p:sp>
      <p:sp>
        <p:nvSpPr>
          <p:cNvPr id="3" name="Text Placeholder 2">
            <a:extLst>
              <a:ext uri="{FF2B5EF4-FFF2-40B4-BE49-F238E27FC236}">
                <a16:creationId xmlns:a16="http://schemas.microsoft.com/office/drawing/2014/main" id="{A5ABDF8F-0AD5-5C43-9EF3-8679B9897E01}"/>
              </a:ext>
            </a:extLst>
          </p:cNvPr>
          <p:cNvSpPr>
            <a:spLocks noGrp="1"/>
          </p:cNvSpPr>
          <p:nvPr>
            <p:ph type="body" idx="1"/>
          </p:nvPr>
        </p:nvSpPr>
        <p:spPr>
          <a:xfrm>
            <a:off x="952500" y="2054835"/>
            <a:ext cx="3036477" cy="578687"/>
          </a:xfrm>
        </p:spPr>
        <p:txBody>
          <a:bodyPr/>
          <a:lstStyle/>
          <a:p>
            <a:r>
              <a:rPr lang="en-US" dirty="0"/>
              <a:t>Data Sources</a:t>
            </a:r>
          </a:p>
        </p:txBody>
      </p:sp>
      <p:sp>
        <p:nvSpPr>
          <p:cNvPr id="4" name="Content Placeholder 3">
            <a:extLst>
              <a:ext uri="{FF2B5EF4-FFF2-40B4-BE49-F238E27FC236}">
                <a16:creationId xmlns:a16="http://schemas.microsoft.com/office/drawing/2014/main" id="{7782A119-28D1-B54D-A879-A0DDEC296674}"/>
              </a:ext>
            </a:extLst>
          </p:cNvPr>
          <p:cNvSpPr>
            <a:spLocks noGrp="1"/>
          </p:cNvSpPr>
          <p:nvPr>
            <p:ph sz="half" idx="2"/>
          </p:nvPr>
        </p:nvSpPr>
        <p:spPr>
          <a:xfrm>
            <a:off x="952500" y="2701487"/>
            <a:ext cx="3424191" cy="3211037"/>
          </a:xfrm>
        </p:spPr>
        <p:txBody>
          <a:bodyPr>
            <a:normAutofit/>
          </a:bodyPr>
          <a:lstStyle/>
          <a:p>
            <a:pPr>
              <a:spcBef>
                <a:spcPts val="0"/>
              </a:spcBef>
            </a:pPr>
            <a:r>
              <a:rPr lang="en-US" sz="1200" dirty="0"/>
              <a:t>FBI Crime Data Explorer API</a:t>
            </a:r>
          </a:p>
          <a:p>
            <a:pPr lvl="1">
              <a:lnSpc>
                <a:spcPct val="100000"/>
              </a:lnSpc>
              <a:spcBef>
                <a:spcPts val="0"/>
              </a:spcBef>
            </a:pPr>
            <a:r>
              <a:rPr lang="en-US" sz="1200" dirty="0"/>
              <a:t>Property crime arrests by state</a:t>
            </a:r>
          </a:p>
          <a:p>
            <a:pPr lvl="1">
              <a:lnSpc>
                <a:spcPct val="100000"/>
              </a:lnSpc>
              <a:spcBef>
                <a:spcPts val="0"/>
              </a:spcBef>
            </a:pPr>
            <a:r>
              <a:rPr lang="en-US" sz="1200" dirty="0"/>
              <a:t>Number of law enforcement employees</a:t>
            </a:r>
          </a:p>
          <a:p>
            <a:pPr lvl="1">
              <a:lnSpc>
                <a:spcPct val="100000"/>
              </a:lnSpc>
              <a:spcBef>
                <a:spcPts val="0"/>
              </a:spcBef>
            </a:pPr>
            <a:r>
              <a:rPr lang="en-US" sz="1200" dirty="0"/>
              <a:t>Number of agencies reporting data</a:t>
            </a:r>
          </a:p>
          <a:p>
            <a:pPr lvl="1">
              <a:lnSpc>
                <a:spcPct val="100000"/>
              </a:lnSpc>
              <a:spcBef>
                <a:spcPts val="0"/>
              </a:spcBef>
            </a:pPr>
            <a:r>
              <a:rPr lang="en-US" sz="1200" dirty="0">
                <a:hlinkClick r:id="rId4"/>
              </a:rPr>
              <a:t>https://cde.ucr.cjis.gov/LATEST/webapp/#/pages/docApi</a:t>
            </a:r>
            <a:endParaRPr lang="en-US" sz="1200" dirty="0"/>
          </a:p>
          <a:p>
            <a:pPr marL="0" indent="0">
              <a:spcBef>
                <a:spcPts val="0"/>
              </a:spcBef>
              <a:buNone/>
            </a:pPr>
            <a:endParaRPr lang="en-US" sz="1200" dirty="0"/>
          </a:p>
          <a:p>
            <a:pPr>
              <a:spcBef>
                <a:spcPts val="0"/>
              </a:spcBef>
            </a:pPr>
            <a:r>
              <a:rPr lang="en-US" sz="1200" dirty="0"/>
              <a:t>US Census Bureau</a:t>
            </a:r>
          </a:p>
          <a:p>
            <a:pPr lvl="1">
              <a:lnSpc>
                <a:spcPct val="100000"/>
              </a:lnSpc>
              <a:spcBef>
                <a:spcPts val="0"/>
              </a:spcBef>
            </a:pPr>
            <a:r>
              <a:rPr lang="en-US" sz="1200" dirty="0"/>
              <a:t>2020 and 2010 Census results used for per capita calculations</a:t>
            </a:r>
          </a:p>
          <a:p>
            <a:pPr lvl="1">
              <a:lnSpc>
                <a:spcPct val="100000"/>
              </a:lnSpc>
              <a:spcBef>
                <a:spcPts val="0"/>
              </a:spcBef>
            </a:pPr>
            <a:r>
              <a:rPr lang="en-US" sz="1200" dirty="0">
                <a:hlinkClick r:id="rId5"/>
              </a:rPr>
              <a:t>https://www.census.gov/programs-surveys/decennial-census/decade/2020/2020-census-results.html</a:t>
            </a:r>
            <a:r>
              <a:rPr lang="en-US" sz="1200" dirty="0"/>
              <a:t> </a:t>
            </a:r>
          </a:p>
          <a:p>
            <a:pPr>
              <a:spcBef>
                <a:spcPts val="0"/>
              </a:spcBef>
            </a:pPr>
            <a:endParaRPr lang="en-US" sz="1200" dirty="0"/>
          </a:p>
          <a:p>
            <a:pPr>
              <a:spcBef>
                <a:spcPts val="0"/>
              </a:spcBef>
            </a:pPr>
            <a:endParaRPr lang="en-US" sz="1200" dirty="0"/>
          </a:p>
        </p:txBody>
      </p:sp>
      <p:sp>
        <p:nvSpPr>
          <p:cNvPr id="5" name="Text Placeholder 4">
            <a:extLst>
              <a:ext uri="{FF2B5EF4-FFF2-40B4-BE49-F238E27FC236}">
                <a16:creationId xmlns:a16="http://schemas.microsoft.com/office/drawing/2014/main" id="{B55E5840-ED0D-0349-88F3-4E90A0094985}"/>
              </a:ext>
            </a:extLst>
          </p:cNvPr>
          <p:cNvSpPr>
            <a:spLocks noGrp="1"/>
          </p:cNvSpPr>
          <p:nvPr>
            <p:ph type="body" idx="10"/>
          </p:nvPr>
        </p:nvSpPr>
        <p:spPr>
          <a:xfrm>
            <a:off x="4569372" y="2054835"/>
            <a:ext cx="3036477" cy="578687"/>
          </a:xfrm>
        </p:spPr>
        <p:txBody>
          <a:bodyPr/>
          <a:lstStyle/>
          <a:p>
            <a:r>
              <a:rPr lang="en-US" dirty="0"/>
              <a:t>Questions</a:t>
            </a:r>
          </a:p>
        </p:txBody>
      </p:sp>
      <p:sp>
        <p:nvSpPr>
          <p:cNvPr id="6" name="Content Placeholder 5">
            <a:extLst>
              <a:ext uri="{FF2B5EF4-FFF2-40B4-BE49-F238E27FC236}">
                <a16:creationId xmlns:a16="http://schemas.microsoft.com/office/drawing/2014/main" id="{34801285-85FB-FD43-9631-322998389AF0}"/>
              </a:ext>
            </a:extLst>
          </p:cNvPr>
          <p:cNvSpPr>
            <a:spLocks noGrp="1"/>
          </p:cNvSpPr>
          <p:nvPr>
            <p:ph sz="half" idx="11"/>
          </p:nvPr>
        </p:nvSpPr>
        <p:spPr>
          <a:xfrm>
            <a:off x="4569372" y="2692609"/>
            <a:ext cx="3317328" cy="2562967"/>
          </a:xfrm>
        </p:spPr>
        <p:txBody>
          <a:bodyPr>
            <a:normAutofit/>
          </a:bodyPr>
          <a:lstStyle/>
          <a:p>
            <a:pPr>
              <a:spcBef>
                <a:spcPts val="0"/>
              </a:spcBef>
            </a:pPr>
            <a:r>
              <a:rPr lang="en-US" sz="1200" dirty="0"/>
              <a:t>Between 2010 and 2020, what was the overall trend when it came to property crimes?</a:t>
            </a:r>
          </a:p>
          <a:p>
            <a:pPr>
              <a:spcBef>
                <a:spcPts val="0"/>
              </a:spcBef>
            </a:pPr>
            <a:r>
              <a:rPr lang="en-US" sz="1200" dirty="0"/>
              <a:t>Is there a correlation between population and arrest rates?</a:t>
            </a:r>
          </a:p>
          <a:p>
            <a:pPr lvl="1">
              <a:spcBef>
                <a:spcPts val="0"/>
              </a:spcBef>
            </a:pPr>
            <a:r>
              <a:rPr lang="en-US" sz="1200" dirty="0"/>
              <a:t>If those rates are adjusted per capita, does the picture change?</a:t>
            </a:r>
          </a:p>
          <a:p>
            <a:pPr>
              <a:spcBef>
                <a:spcPts val="0"/>
              </a:spcBef>
            </a:pPr>
            <a:r>
              <a:rPr lang="en-US" sz="1200" dirty="0"/>
              <a:t>Is there a correlation between the number of law enforcement employees and arrest rates?</a:t>
            </a:r>
          </a:p>
          <a:p>
            <a:pPr>
              <a:spcBef>
                <a:spcPts val="0"/>
              </a:spcBef>
            </a:pPr>
            <a:r>
              <a:rPr lang="en-US" sz="1200" dirty="0"/>
              <a:t>Historiography: Can we find any changes in the way the data was reported that might affect any trends that are seen?</a:t>
            </a:r>
          </a:p>
        </p:txBody>
      </p:sp>
      <p:sp>
        <p:nvSpPr>
          <p:cNvPr id="7" name="Text Placeholder 6">
            <a:extLst>
              <a:ext uri="{FF2B5EF4-FFF2-40B4-BE49-F238E27FC236}">
                <a16:creationId xmlns:a16="http://schemas.microsoft.com/office/drawing/2014/main" id="{8820E658-15B8-6C4B-A736-3D894774670E}"/>
              </a:ext>
            </a:extLst>
          </p:cNvPr>
          <p:cNvSpPr>
            <a:spLocks noGrp="1"/>
          </p:cNvSpPr>
          <p:nvPr>
            <p:ph type="body" idx="12"/>
          </p:nvPr>
        </p:nvSpPr>
        <p:spPr>
          <a:xfrm>
            <a:off x="8187017" y="2054835"/>
            <a:ext cx="3036477" cy="578687"/>
          </a:xfrm>
        </p:spPr>
        <p:txBody>
          <a:bodyPr/>
          <a:lstStyle/>
          <a:p>
            <a:r>
              <a:rPr lang="en-US" dirty="0"/>
              <a:t>Initial Findings</a:t>
            </a:r>
          </a:p>
        </p:txBody>
      </p:sp>
      <p:sp>
        <p:nvSpPr>
          <p:cNvPr id="8" name="Content Placeholder 7">
            <a:extLst>
              <a:ext uri="{FF2B5EF4-FFF2-40B4-BE49-F238E27FC236}">
                <a16:creationId xmlns:a16="http://schemas.microsoft.com/office/drawing/2014/main" id="{7F52F621-1B1F-5E49-939F-12BD1A0FD522}"/>
              </a:ext>
            </a:extLst>
          </p:cNvPr>
          <p:cNvSpPr>
            <a:spLocks noGrp="1"/>
          </p:cNvSpPr>
          <p:nvPr>
            <p:ph sz="half" idx="13"/>
          </p:nvPr>
        </p:nvSpPr>
        <p:spPr>
          <a:xfrm>
            <a:off x="8187017" y="2692609"/>
            <a:ext cx="3036477" cy="2672771"/>
          </a:xfrm>
        </p:spPr>
        <p:txBody>
          <a:bodyPr>
            <a:normAutofit/>
          </a:bodyPr>
          <a:lstStyle/>
          <a:p>
            <a:pPr>
              <a:spcBef>
                <a:spcPts val="0"/>
              </a:spcBef>
            </a:pPr>
            <a:r>
              <a:rPr lang="en-US" sz="1200" dirty="0"/>
              <a:t>Spoiler Alert</a:t>
            </a:r>
          </a:p>
          <a:p>
            <a:pPr>
              <a:spcBef>
                <a:spcPts val="0"/>
              </a:spcBef>
            </a:pPr>
            <a:r>
              <a:rPr lang="en-US" sz="1200" dirty="0"/>
              <a:t>Property crime steadily declined between 2010 and 2020</a:t>
            </a:r>
          </a:p>
          <a:p>
            <a:pPr>
              <a:spcBef>
                <a:spcPts val="0"/>
              </a:spcBef>
            </a:pPr>
            <a:r>
              <a:rPr lang="en-US" sz="1200" dirty="0"/>
              <a:t>Found correlation between population and raw arrest numbers.</a:t>
            </a:r>
          </a:p>
          <a:p>
            <a:pPr lvl="1">
              <a:spcBef>
                <a:spcPts val="0"/>
              </a:spcBef>
            </a:pPr>
            <a:r>
              <a:rPr lang="en-US" sz="1200" dirty="0"/>
              <a:t>When normalized for population, the arrest rates even out.</a:t>
            </a:r>
          </a:p>
          <a:p>
            <a:pPr>
              <a:spcBef>
                <a:spcPts val="0"/>
              </a:spcBef>
            </a:pPr>
            <a:r>
              <a:rPr lang="en-US" sz="1200" dirty="0"/>
              <a:t>Found correlation between number of police and number of arrests to a point, but after a certain level, diminishing returns.</a:t>
            </a:r>
          </a:p>
          <a:p>
            <a:pPr>
              <a:spcBef>
                <a:spcPts val="0"/>
              </a:spcBef>
            </a:pPr>
            <a:r>
              <a:rPr lang="en-US" sz="1200" dirty="0"/>
              <a:t>Reporting agencies and law enforcement numbers remained stable during the subject period.</a:t>
            </a:r>
          </a:p>
          <a:p>
            <a:pPr>
              <a:spcBef>
                <a:spcPts val="0"/>
              </a:spcBef>
            </a:pPr>
            <a:endParaRPr lang="en-US" sz="1200" dirty="0"/>
          </a:p>
          <a:p>
            <a:pPr marL="0" indent="0">
              <a:spcBef>
                <a:spcPts val="0"/>
              </a:spcBef>
              <a:buNone/>
            </a:pPr>
            <a:endParaRPr lang="en-US" sz="1200" dirty="0"/>
          </a:p>
          <a:p>
            <a:pPr>
              <a:spcBef>
                <a:spcPts val="0"/>
              </a:spcBef>
            </a:pPr>
            <a:endParaRPr lang="en-US" sz="1200" dirty="0"/>
          </a:p>
          <a:p>
            <a:pPr>
              <a:spcBef>
                <a:spcPts val="0"/>
              </a:spcBef>
            </a:pPr>
            <a:endParaRPr lang="en-US" sz="1200" dirty="0"/>
          </a:p>
          <a:p>
            <a:pPr>
              <a:spcBef>
                <a:spcPts val="0"/>
              </a:spcBef>
            </a:pPr>
            <a:endParaRPr lang="en-US" sz="1200" dirty="0"/>
          </a:p>
        </p:txBody>
      </p:sp>
      <p:pic>
        <p:nvPicPr>
          <p:cNvPr id="11" name="Picture 10">
            <a:extLst>
              <a:ext uri="{FF2B5EF4-FFF2-40B4-BE49-F238E27FC236}">
                <a16:creationId xmlns:a16="http://schemas.microsoft.com/office/drawing/2014/main" id="{C1E5BF34-8A39-C065-A743-E04AA12FBD25}"/>
              </a:ext>
            </a:extLst>
          </p:cNvPr>
          <p:cNvPicPr>
            <a:picLocks noChangeAspect="1"/>
          </p:cNvPicPr>
          <p:nvPr/>
        </p:nvPicPr>
        <p:blipFill>
          <a:blip r:embed="rId6"/>
          <a:stretch>
            <a:fillRect/>
          </a:stretch>
        </p:blipFill>
        <p:spPr>
          <a:xfrm>
            <a:off x="2417473" y="5454161"/>
            <a:ext cx="1943371" cy="847843"/>
          </a:xfrm>
          <a:prstGeom prst="rect">
            <a:avLst/>
          </a:prstGeom>
        </p:spPr>
      </p:pic>
      <p:pic>
        <p:nvPicPr>
          <p:cNvPr id="10" name="Picture 2" descr="upload.wikimedia.org/wikipedia/commons/thumb/d/...">
            <a:extLst>
              <a:ext uri="{FF2B5EF4-FFF2-40B4-BE49-F238E27FC236}">
                <a16:creationId xmlns:a16="http://schemas.microsoft.com/office/drawing/2014/main" id="{2A6CBCA0-940F-DFD3-CFAC-5403532806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9323" y="5114380"/>
            <a:ext cx="1316573" cy="1356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27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fade">
                                      <p:cBhvr>
                                        <p:cTn id="36" dur="500"/>
                                        <p:tgtEl>
                                          <p:spTgt spid="5">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fade">
                                      <p:cBhvr>
                                        <p:cTn id="39" dur="500"/>
                                        <p:tgtEl>
                                          <p:spTgt spid="6">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fade">
                                      <p:cBhvr>
                                        <p:cTn id="42" dur="500"/>
                                        <p:tgtEl>
                                          <p:spTgt spid="6">
                                            <p:txEl>
                                              <p:pRg st="1" end="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2" end="2"/>
                                            </p:txEl>
                                          </p:spTgt>
                                        </p:tgtEl>
                                        <p:attrNameLst>
                                          <p:attrName>style.visibility</p:attrName>
                                        </p:attrNameLst>
                                      </p:cBhvr>
                                      <p:to>
                                        <p:strVal val="visible"/>
                                      </p:to>
                                    </p:set>
                                    <p:animEffect transition="in" filter="fade">
                                      <p:cBhvr>
                                        <p:cTn id="45" dur="500"/>
                                        <p:tgtEl>
                                          <p:spTgt spid="6">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xEl>
                                              <p:pRg st="3" end="3"/>
                                            </p:txEl>
                                          </p:spTgt>
                                        </p:tgtEl>
                                        <p:attrNameLst>
                                          <p:attrName>style.visibility</p:attrName>
                                        </p:attrNameLst>
                                      </p:cBhvr>
                                      <p:to>
                                        <p:strVal val="visible"/>
                                      </p:to>
                                    </p:set>
                                    <p:animEffect transition="in" filter="fade">
                                      <p:cBhvr>
                                        <p:cTn id="48" dur="500"/>
                                        <p:tgtEl>
                                          <p:spTgt spid="6">
                                            <p:txEl>
                                              <p:pRg st="3" end="3"/>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animEffect transition="in" filter="fade">
                                      <p:cBhvr>
                                        <p:cTn id="51" dur="500"/>
                                        <p:tgtEl>
                                          <p:spTgt spid="6">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
                                            <p:txEl>
                                              <p:pRg st="0" end="0"/>
                                            </p:txEl>
                                          </p:spTgt>
                                        </p:tgtEl>
                                        <p:attrNameLst>
                                          <p:attrName>style.visibility</p:attrName>
                                        </p:attrNameLst>
                                      </p:cBhvr>
                                      <p:to>
                                        <p:strVal val="visible"/>
                                      </p:to>
                                    </p:set>
                                    <p:animEffect transition="in" filter="fade">
                                      <p:cBhvr>
                                        <p:cTn id="56" dur="500"/>
                                        <p:tgtEl>
                                          <p:spTgt spid="7">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
                                            <p:txEl>
                                              <p:pRg st="0" end="0"/>
                                            </p:txEl>
                                          </p:spTgt>
                                        </p:tgtEl>
                                        <p:attrNameLst>
                                          <p:attrName>style.visibility</p:attrName>
                                        </p:attrNameLst>
                                      </p:cBhvr>
                                      <p:to>
                                        <p:strVal val="visible"/>
                                      </p:to>
                                    </p:set>
                                    <p:animEffect transition="in" filter="fade">
                                      <p:cBhvr>
                                        <p:cTn id="59" dur="500"/>
                                        <p:tgtEl>
                                          <p:spTgt spid="8">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8">
                                            <p:txEl>
                                              <p:pRg st="1" end="1"/>
                                            </p:txEl>
                                          </p:spTgt>
                                        </p:tgtEl>
                                        <p:attrNameLst>
                                          <p:attrName>style.visibility</p:attrName>
                                        </p:attrNameLst>
                                      </p:cBhvr>
                                      <p:to>
                                        <p:strVal val="visible"/>
                                      </p:to>
                                    </p:set>
                                    <p:animEffect transition="in" filter="fade">
                                      <p:cBhvr>
                                        <p:cTn id="64" dur="500"/>
                                        <p:tgtEl>
                                          <p:spTgt spid="8">
                                            <p:txEl>
                                              <p:pRg st="1" end="1"/>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
                                            <p:txEl>
                                              <p:pRg st="2" end="2"/>
                                            </p:txEl>
                                          </p:spTgt>
                                        </p:tgtEl>
                                        <p:attrNameLst>
                                          <p:attrName>style.visibility</p:attrName>
                                        </p:attrNameLst>
                                      </p:cBhvr>
                                      <p:to>
                                        <p:strVal val="visible"/>
                                      </p:to>
                                    </p:set>
                                    <p:animEffect transition="in" filter="fade">
                                      <p:cBhvr>
                                        <p:cTn id="67" dur="500"/>
                                        <p:tgtEl>
                                          <p:spTgt spid="8">
                                            <p:txEl>
                                              <p:pRg st="2" end="2"/>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
                                            <p:txEl>
                                              <p:pRg st="3" end="3"/>
                                            </p:txEl>
                                          </p:spTgt>
                                        </p:tgtEl>
                                        <p:attrNameLst>
                                          <p:attrName>style.visibility</p:attrName>
                                        </p:attrNameLst>
                                      </p:cBhvr>
                                      <p:to>
                                        <p:strVal val="visible"/>
                                      </p:to>
                                    </p:set>
                                    <p:animEffect transition="in" filter="fade">
                                      <p:cBhvr>
                                        <p:cTn id="70" dur="500"/>
                                        <p:tgtEl>
                                          <p:spTgt spid="8">
                                            <p:txEl>
                                              <p:pRg st="3" end="3"/>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
                                            <p:txEl>
                                              <p:pRg st="4" end="4"/>
                                            </p:txEl>
                                          </p:spTgt>
                                        </p:tgtEl>
                                        <p:attrNameLst>
                                          <p:attrName>style.visibility</p:attrName>
                                        </p:attrNameLst>
                                      </p:cBhvr>
                                      <p:to>
                                        <p:strVal val="visible"/>
                                      </p:to>
                                    </p:set>
                                    <p:animEffect transition="in" filter="fade">
                                      <p:cBhvr>
                                        <p:cTn id="73" dur="500"/>
                                        <p:tgtEl>
                                          <p:spTgt spid="8">
                                            <p:txEl>
                                              <p:pRg st="4" end="4"/>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
                                            <p:txEl>
                                              <p:pRg st="5" end="5"/>
                                            </p:txEl>
                                          </p:spTgt>
                                        </p:tgtEl>
                                        <p:attrNameLst>
                                          <p:attrName>style.visibility</p:attrName>
                                        </p:attrNameLst>
                                      </p:cBhvr>
                                      <p:to>
                                        <p:strVal val="visible"/>
                                      </p:to>
                                    </p:set>
                                    <p:animEffect transition="in" filter="fade">
                                      <p:cBhvr>
                                        <p:cTn id="76"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P spid="7" grpId="0" build="p"/>
      <p:bldP spid="8"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142455"/>
            <a:ext cx="7532276" cy="1347471"/>
          </a:xfrm>
        </p:spPr>
        <p:txBody>
          <a:bodyPr/>
          <a:lstStyle/>
          <a:p>
            <a:r>
              <a:rPr lang="en-US" dirty="0"/>
              <a:t>Tactics</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046306"/>
            <a:ext cx="2128157" cy="537098"/>
          </a:xfrm>
        </p:spPr>
        <p:txBody>
          <a:bodyPr/>
          <a:lstStyle/>
          <a:p>
            <a:r>
              <a:rPr lang="en-US" dirty="0"/>
              <a:t>01. Setting our Goals</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499" y="2639004"/>
            <a:ext cx="2400300" cy="1489112"/>
          </a:xfrm>
        </p:spPr>
        <p:txBody>
          <a:bodyPr>
            <a:normAutofit/>
          </a:bodyPr>
          <a:lstStyle/>
          <a:p>
            <a:pPr marL="285750" indent="-285750" algn="just">
              <a:spcBef>
                <a:spcPts val="0"/>
              </a:spcBef>
              <a:buFont typeface="Arial" panose="020B0604020202020204" pitchFamily="34" charset="0"/>
              <a:buChar char="•"/>
            </a:pPr>
            <a:r>
              <a:rPr lang="en-US" dirty="0"/>
              <a:t>Chose a project based on a team member’s domain.</a:t>
            </a:r>
          </a:p>
          <a:p>
            <a:pPr marL="285750" indent="-285750" algn="just">
              <a:spcBef>
                <a:spcPts val="0"/>
              </a:spcBef>
              <a:buFont typeface="Arial" panose="020B0604020202020204" pitchFamily="34" charset="0"/>
              <a:buChar char="•"/>
            </a:pPr>
            <a:r>
              <a:rPr lang="en-US" dirty="0"/>
              <a:t>Remain objective.</a:t>
            </a:r>
          </a:p>
          <a:p>
            <a:pPr marL="285750" indent="-285750" algn="just">
              <a:spcBef>
                <a:spcPts val="0"/>
              </a:spcBef>
              <a:buFont typeface="Arial" panose="020B0604020202020204" pitchFamily="34" charset="0"/>
              <a:buChar char="•"/>
            </a:pPr>
            <a:r>
              <a:rPr lang="en-US" dirty="0"/>
              <a:t>Let the data tell the story.</a:t>
            </a:r>
          </a:p>
          <a:p>
            <a:pPr marL="285750" indent="-285750" algn="just">
              <a:spcBef>
                <a:spcPts val="0"/>
              </a:spcBef>
              <a:buFont typeface="Arial" panose="020B0604020202020204" pitchFamily="34" charset="0"/>
              <a:buChar char="•"/>
            </a:pPr>
            <a:r>
              <a:rPr lang="en-US" dirty="0"/>
              <a:t>Work towards a thesis, not from one.</a:t>
            </a:r>
          </a:p>
          <a:p>
            <a:pPr marL="285750" indent="-285750" algn="just">
              <a:spcBef>
                <a:spcPts val="0"/>
              </a:spcBef>
              <a:buFont typeface="Arial" panose="020B0604020202020204" pitchFamily="34" charset="0"/>
              <a:buChar char="•"/>
            </a:pPr>
            <a:endParaRPr lang="en-US" dirty="0"/>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046306"/>
            <a:ext cx="2128157" cy="537098"/>
          </a:xfrm>
        </p:spPr>
        <p:txBody>
          <a:bodyPr/>
          <a:lstStyle/>
          <a:p>
            <a:r>
              <a:rPr lang="en-US" dirty="0"/>
              <a:t>02. Divide the Labor</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639003"/>
            <a:ext cx="2591708" cy="1489113"/>
          </a:xfrm>
        </p:spPr>
        <p:txBody>
          <a:bodyPr>
            <a:normAutofit/>
          </a:bodyPr>
          <a:lstStyle/>
          <a:p>
            <a:pPr marL="285750" indent="-285750" algn="just">
              <a:spcBef>
                <a:spcPts val="0"/>
              </a:spcBef>
              <a:buFont typeface="Arial" panose="020B0604020202020204" pitchFamily="34" charset="0"/>
              <a:buChar char="•"/>
            </a:pPr>
            <a:r>
              <a:rPr lang="en-US" dirty="0"/>
              <a:t>Team members pursued areas that interested them. APIs, visualization, analysis, etc.</a:t>
            </a:r>
          </a:p>
          <a:p>
            <a:pPr marL="285750" indent="-285750" algn="just">
              <a:spcBef>
                <a:spcPts val="0"/>
              </a:spcBef>
              <a:buFont typeface="Arial" panose="020B0604020202020204" pitchFamily="34" charset="0"/>
              <a:buChar char="•"/>
            </a:pPr>
            <a:r>
              <a:rPr lang="en-US" dirty="0"/>
              <a:t>Used regular communication to fill gaps as needed. </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359309"/>
            <a:ext cx="2133600" cy="492558"/>
          </a:xfrm>
        </p:spPr>
        <p:txBody>
          <a:bodyPr/>
          <a:lstStyle/>
          <a:p>
            <a:r>
              <a:rPr lang="en-US" dirty="0"/>
              <a:t>03. Find the Data</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4925112"/>
            <a:ext cx="2400300" cy="1413544"/>
          </a:xfrm>
        </p:spPr>
        <p:txBody>
          <a:bodyPr>
            <a:normAutofit lnSpcReduction="10000"/>
          </a:bodyPr>
          <a:lstStyle/>
          <a:p>
            <a:pPr marL="285750" indent="-285750" algn="just">
              <a:spcBef>
                <a:spcPts val="0"/>
              </a:spcBef>
              <a:buFont typeface="Arial" panose="020B0604020202020204" pitchFamily="34" charset="0"/>
              <a:buChar char="•"/>
            </a:pPr>
            <a:r>
              <a:rPr lang="en-US" dirty="0"/>
              <a:t>Arrest Data was procured from the from the FBI Crime Data Explorer using APIs.</a:t>
            </a:r>
          </a:p>
          <a:p>
            <a:pPr marL="285750" indent="-285750" algn="just">
              <a:spcBef>
                <a:spcPts val="0"/>
              </a:spcBef>
              <a:buFont typeface="Arial" panose="020B0604020202020204" pitchFamily="34" charset="0"/>
              <a:buChar char="•"/>
            </a:pPr>
            <a:r>
              <a:rPr lang="en-US" dirty="0"/>
              <a:t>Population data was pulled from the Census bureau and imported to the project via CSV.</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359309"/>
            <a:ext cx="2128157" cy="492558"/>
          </a:xfrm>
        </p:spPr>
        <p:txBody>
          <a:bodyPr/>
          <a:lstStyle/>
          <a:p>
            <a:r>
              <a:rPr lang="en-US" dirty="0"/>
              <a:t>04. Clean the Data</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4925112"/>
            <a:ext cx="2432958" cy="1551888"/>
          </a:xfrm>
        </p:spPr>
        <p:txBody>
          <a:bodyPr>
            <a:normAutofit fontScale="92500"/>
          </a:bodyPr>
          <a:lstStyle/>
          <a:p>
            <a:pPr marL="285750" indent="-285750" algn="just">
              <a:spcBef>
                <a:spcPts val="0"/>
              </a:spcBef>
              <a:buFont typeface="Arial" panose="020B0604020202020204" pitchFamily="34" charset="0"/>
              <a:buChar char="•"/>
            </a:pPr>
            <a:r>
              <a:rPr lang="en-US" dirty="0"/>
              <a:t>API data was imported to Panda data frames and reviewed.</a:t>
            </a:r>
          </a:p>
          <a:p>
            <a:pPr marL="285750" indent="-285750" algn="just">
              <a:spcBef>
                <a:spcPts val="0"/>
              </a:spcBef>
              <a:buFont typeface="Arial" panose="020B0604020202020204" pitchFamily="34" charset="0"/>
              <a:buChar char="•"/>
            </a:pPr>
            <a:r>
              <a:rPr lang="en-US" dirty="0"/>
              <a:t>Identified and corrected gaps.</a:t>
            </a:r>
          </a:p>
          <a:p>
            <a:pPr marL="285750" indent="-285750" algn="just">
              <a:spcBef>
                <a:spcPts val="0"/>
              </a:spcBef>
              <a:buFont typeface="Arial" panose="020B0604020202020204" pitchFamily="34" charset="0"/>
              <a:buChar char="•"/>
            </a:pPr>
            <a:r>
              <a:rPr lang="en-US" dirty="0"/>
              <a:t>Clean data frames exported to CSVs to shorten later workflow and reduce API calls.</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359309"/>
            <a:ext cx="2472146" cy="492558"/>
          </a:xfrm>
        </p:spPr>
        <p:txBody>
          <a:bodyPr/>
          <a:lstStyle/>
          <a:p>
            <a:r>
              <a:rPr lang="en-US" dirty="0"/>
              <a:t>05. Analyze and Polish</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4925112"/>
            <a:ext cx="4872446" cy="1551888"/>
          </a:xfrm>
        </p:spPr>
        <p:txBody>
          <a:bodyPr>
            <a:normAutofit/>
          </a:bodyPr>
          <a:lstStyle/>
          <a:p>
            <a:pPr marL="285750" indent="-285750" algn="just">
              <a:spcBef>
                <a:spcPts val="0"/>
              </a:spcBef>
              <a:buFont typeface="Arial" panose="020B0604020202020204" pitchFamily="34" charset="0"/>
              <a:buChar char="•"/>
            </a:pPr>
            <a:r>
              <a:rPr lang="en-US" dirty="0"/>
              <a:t>Comparison and Extrapolation</a:t>
            </a:r>
          </a:p>
          <a:p>
            <a:pPr marL="285750" indent="-285750" algn="just">
              <a:spcBef>
                <a:spcPts val="0"/>
              </a:spcBef>
              <a:buFont typeface="Arial" panose="020B0604020202020204" pitchFamily="34" charset="0"/>
              <a:buChar char="•"/>
            </a:pPr>
            <a:r>
              <a:rPr lang="en-US" dirty="0"/>
              <a:t>Found common denominators in population and law enforcement rosters.</a:t>
            </a:r>
          </a:p>
          <a:p>
            <a:pPr marL="285750" indent="-285750" algn="just">
              <a:spcBef>
                <a:spcPts val="0"/>
              </a:spcBef>
              <a:buFont typeface="Arial" panose="020B0604020202020204" pitchFamily="34" charset="0"/>
              <a:buChar char="•"/>
            </a:pPr>
            <a:r>
              <a:rPr lang="en-US" dirty="0"/>
              <a:t>Adjusting values per capita provided more context.</a:t>
            </a:r>
          </a:p>
          <a:p>
            <a:pPr marL="285750" indent="-285750" algn="just">
              <a:spcBef>
                <a:spcPts val="0"/>
              </a:spcBef>
              <a:buFont typeface="Arial" panose="020B0604020202020204" pitchFamily="34" charset="0"/>
              <a:buChar char="•"/>
            </a:pPr>
            <a:r>
              <a:rPr lang="en-US" dirty="0"/>
              <a:t>Visualizations were generated in Python, with line, bar, and scatter graphs. </a:t>
            </a:r>
            <a:r>
              <a:rPr lang="en-US" dirty="0" err="1"/>
              <a:t>Hvplot</a:t>
            </a:r>
            <a:r>
              <a:rPr lang="en-US" dirty="0"/>
              <a:t> maps were utilized as well. </a:t>
            </a:r>
          </a:p>
        </p:txBody>
      </p:sp>
      <p:pic>
        <p:nvPicPr>
          <p:cNvPr id="14" name="Picture 13" descr="A logo for a company&#10;&#10;Description automatically generated">
            <a:extLst>
              <a:ext uri="{FF2B5EF4-FFF2-40B4-BE49-F238E27FC236}">
                <a16:creationId xmlns:a16="http://schemas.microsoft.com/office/drawing/2014/main" id="{C2C640B8-1EE0-4D17-55A0-9C748D86B6C6}"/>
              </a:ext>
            </a:extLst>
          </p:cNvPr>
          <p:cNvPicPr>
            <a:picLocks noChangeAspect="1"/>
          </p:cNvPicPr>
          <p:nvPr/>
        </p:nvPicPr>
        <p:blipFill rotWithShape="1">
          <a:blip r:embed="rId3">
            <a:extLst>
              <a:ext uri="{28A0092B-C50C-407E-A947-70E740481C1C}">
                <a14:useLocalDpi xmlns:a14="http://schemas.microsoft.com/office/drawing/2010/main" val="0"/>
              </a:ext>
            </a:extLst>
          </a:blip>
          <a:srcRect t="15470" b="22967"/>
          <a:stretch/>
        </p:blipFill>
        <p:spPr>
          <a:xfrm>
            <a:off x="6320838" y="3492935"/>
            <a:ext cx="1193800" cy="492558"/>
          </a:xfrm>
          <a:prstGeom prst="rect">
            <a:avLst/>
          </a:prstGeom>
        </p:spPr>
      </p:pic>
      <p:pic>
        <p:nvPicPr>
          <p:cNvPr id="15" name="Picture 14" descr="A logo with blue and yellow lines&#10;&#10;Description automatically generated with medium confidence">
            <a:extLst>
              <a:ext uri="{FF2B5EF4-FFF2-40B4-BE49-F238E27FC236}">
                <a16:creationId xmlns:a16="http://schemas.microsoft.com/office/drawing/2014/main" id="{5F95FE50-F4EF-7801-3101-10EAAA61FC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3127" y="3311573"/>
            <a:ext cx="1079500" cy="762000"/>
          </a:xfrm>
          <a:prstGeom prst="rect">
            <a:avLst/>
          </a:prstGeom>
        </p:spPr>
      </p:pic>
      <p:pic>
        <p:nvPicPr>
          <p:cNvPr id="16" name="Picture 15" descr="A blue and yellow logo&#10;&#10;Description automatically generated">
            <a:extLst>
              <a:ext uri="{FF2B5EF4-FFF2-40B4-BE49-F238E27FC236}">
                <a16:creationId xmlns:a16="http://schemas.microsoft.com/office/drawing/2014/main" id="{B65DFBA0-C362-F454-F220-3628DA6CD5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0888" y="3326464"/>
            <a:ext cx="635000" cy="825500"/>
          </a:xfrm>
          <a:prstGeom prst="rect">
            <a:avLst/>
          </a:prstGeom>
        </p:spPr>
      </p:pic>
      <p:pic>
        <p:nvPicPr>
          <p:cNvPr id="17" name="Picture 16" descr="A blue and white logo&#10;&#10;Description automatically generated">
            <a:extLst>
              <a:ext uri="{FF2B5EF4-FFF2-40B4-BE49-F238E27FC236}">
                <a16:creationId xmlns:a16="http://schemas.microsoft.com/office/drawing/2014/main" id="{85C8374B-43CD-7C87-82B2-C4ED5283C8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13900" y="3346546"/>
            <a:ext cx="1625600" cy="774700"/>
          </a:xfrm>
          <a:prstGeom prst="rect">
            <a:avLst/>
          </a:prstGeom>
        </p:spPr>
      </p:pic>
    </p:spTree>
    <p:extLst>
      <p:ext uri="{BB962C8B-B14F-4D97-AF65-F5344CB8AC3E}">
        <p14:creationId xmlns:p14="http://schemas.microsoft.com/office/powerpoint/2010/main" val="393519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64023" y="141475"/>
            <a:ext cx="10163506" cy="1348451"/>
          </a:xfrm>
        </p:spPr>
        <p:txBody>
          <a:bodyPr/>
          <a:lstStyle/>
          <a:p>
            <a:r>
              <a:rPr lang="en-US" dirty="0"/>
              <a:t>Challenges</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a:xfrm>
            <a:off x="964023" y="2185427"/>
            <a:ext cx="4827178" cy="584667"/>
          </a:xfrm>
        </p:spPr>
        <p:txBody>
          <a:bodyPr/>
          <a:lstStyle/>
          <a:p>
            <a:r>
              <a:rPr lang="en-US" dirty="0"/>
              <a:t>Things we heroically overcame</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2" y="2799146"/>
            <a:ext cx="4941478" cy="2699286"/>
          </a:xfrm>
        </p:spPr>
        <p:txBody>
          <a:bodyPr>
            <a:normAutofit/>
          </a:bodyPr>
          <a:lstStyle/>
          <a:p>
            <a:r>
              <a:rPr lang="en-US" dirty="0"/>
              <a:t>Michelle’s broken arm.</a:t>
            </a:r>
          </a:p>
          <a:p>
            <a:r>
              <a:rPr lang="en-US" dirty="0"/>
              <a:t>Pandemic data was unreliable. </a:t>
            </a:r>
          </a:p>
          <a:p>
            <a:pPr lvl="1"/>
            <a:r>
              <a:rPr lang="en-US" dirty="0"/>
              <a:t>Example: </a:t>
            </a:r>
            <a:r>
              <a:rPr lang="en-US" dirty="0">
                <a:effectLst/>
                <a:latin typeface="Calibri" panose="020F0502020204030204" pitchFamily="34" charset="0"/>
              </a:rPr>
              <a:t>Florida went from reporting tens of thousands of property crime in 2020 to under 200 in 2021</a:t>
            </a:r>
          </a:p>
          <a:p>
            <a:pPr lvl="1"/>
            <a:r>
              <a:rPr lang="en-US" dirty="0">
                <a:latin typeface="Calibri" panose="020F0502020204030204" pitchFamily="34" charset="0"/>
              </a:rPr>
              <a:t>So, we switched our focus.</a:t>
            </a:r>
            <a:endParaRPr lang="en-US" dirty="0">
              <a:effectLst/>
              <a:latin typeface="Calibri" panose="020F0502020204030204" pitchFamily="34" charset="0"/>
            </a:endParaRPr>
          </a:p>
          <a:p>
            <a:r>
              <a:rPr lang="en-US" dirty="0" err="1"/>
              <a:t>HvPlot</a:t>
            </a:r>
            <a:r>
              <a:rPr lang="en-US" dirty="0"/>
              <a:t> had some formatting issues, which didn’t allow for suppressing scientific notation without sacrificing other, more important formatting settings.</a:t>
            </a:r>
          </a:p>
          <a:p>
            <a:endParaRPr lang="en-US" dirty="0"/>
          </a:p>
          <a:p>
            <a:endParaRPr lang="en-US" dirty="0"/>
          </a:p>
          <a:p>
            <a:endParaRPr lang="en-US" dirty="0"/>
          </a:p>
        </p:txBody>
      </p:sp>
      <p:sp>
        <p:nvSpPr>
          <p:cNvPr id="4" name="Text Placeholder 2">
            <a:extLst>
              <a:ext uri="{FF2B5EF4-FFF2-40B4-BE49-F238E27FC236}">
                <a16:creationId xmlns:a16="http://schemas.microsoft.com/office/drawing/2014/main" id="{6300ECCB-AE74-AF62-2C3D-503FDD3D0327}"/>
              </a:ext>
            </a:extLst>
          </p:cNvPr>
          <p:cNvSpPr txBox="1">
            <a:spLocks/>
          </p:cNvSpPr>
          <p:nvPr/>
        </p:nvSpPr>
        <p:spPr>
          <a:xfrm>
            <a:off x="6348479" y="2185427"/>
            <a:ext cx="4827178" cy="584667"/>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Blind Spot</a:t>
            </a:r>
          </a:p>
        </p:txBody>
      </p:sp>
      <p:sp>
        <p:nvSpPr>
          <p:cNvPr id="7" name="TextBox 6">
            <a:extLst>
              <a:ext uri="{FF2B5EF4-FFF2-40B4-BE49-F238E27FC236}">
                <a16:creationId xmlns:a16="http://schemas.microsoft.com/office/drawing/2014/main" id="{56905DF4-F980-020F-A0BA-8A3D025FB2EB}"/>
              </a:ext>
            </a:extLst>
          </p:cNvPr>
          <p:cNvSpPr txBox="1"/>
          <p:nvPr/>
        </p:nvSpPr>
        <p:spPr>
          <a:xfrm>
            <a:off x="6348479" y="2777915"/>
            <a:ext cx="4827178" cy="830997"/>
          </a:xfrm>
          <a:prstGeom prst="rect">
            <a:avLst/>
          </a:prstGeom>
          <a:noFill/>
        </p:spPr>
        <p:txBody>
          <a:bodyPr wrap="square">
            <a:spAutoFit/>
          </a:bodyPr>
          <a:lstStyle/>
          <a:p>
            <a:pPr marL="285750" indent="-285750">
              <a:buFont typeface="Wingdings" panose="05000000000000000000" pitchFamily="2" charset="2"/>
              <a:buChar char="§"/>
            </a:pPr>
            <a:r>
              <a:rPr lang="en-US" sz="1600" dirty="0">
                <a:solidFill>
                  <a:schemeClr val="bg1"/>
                </a:solidFill>
              </a:rPr>
              <a:t>Laws and definitions vary from state to state.  This could leave some of our data open to interpretation.</a:t>
            </a:r>
          </a:p>
        </p:txBody>
      </p:sp>
    </p:spTree>
    <p:extLst>
      <p:ext uri="{BB962C8B-B14F-4D97-AF65-F5344CB8AC3E}">
        <p14:creationId xmlns:p14="http://schemas.microsoft.com/office/powerpoint/2010/main" val="76767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6C1BE748-EAAB-C362-C647-1512AF9C532F}"/>
              </a:ext>
            </a:extLst>
          </p:cNvPr>
          <p:cNvSpPr/>
          <p:nvPr/>
        </p:nvSpPr>
        <p:spPr>
          <a:xfrm>
            <a:off x="10059880" y="729449"/>
            <a:ext cx="2129245" cy="33380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0C93567-DFE1-E2E7-300B-A29635C3A632}"/>
              </a:ext>
            </a:extLst>
          </p:cNvPr>
          <p:cNvSpPr/>
          <p:nvPr/>
        </p:nvSpPr>
        <p:spPr>
          <a:xfrm>
            <a:off x="6533965" y="1719903"/>
            <a:ext cx="5658035" cy="234754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E628D669-1EFF-5778-254B-977037988F80}"/>
              </a:ext>
            </a:extLst>
          </p:cNvPr>
          <p:cNvSpPr>
            <a:spLocks noGrp="1" noRot="1" noMove="1" noResize="1" noEditPoints="1" noAdjustHandles="1" noChangeArrowheads="1" noChangeShapeType="1"/>
          </p:cNvSpPr>
          <p:nvPr/>
        </p:nvSpPr>
        <p:spPr>
          <a:xfrm>
            <a:off x="6995605" y="381000"/>
            <a:ext cx="4829662" cy="1562100"/>
          </a:xfrm>
          <a:prstGeom prst="triangle">
            <a:avLst>
              <a:gd name="adj" fmla="val 3081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6BF6D38-FBB5-DF90-41BC-7D8BD4E5F690}"/>
              </a:ext>
            </a:extLst>
          </p:cNvPr>
          <p:cNvSpPr>
            <a:spLocks noGrp="1" noRot="1" noMove="1" noResize="1" noEditPoints="1" noAdjustHandles="1" noChangeArrowheads="1" noChangeShapeType="1"/>
          </p:cNvSpPr>
          <p:nvPr/>
        </p:nvSpPr>
        <p:spPr>
          <a:xfrm>
            <a:off x="9907480" y="577049"/>
            <a:ext cx="2284520" cy="33380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5224F7-5330-589F-6E99-EC98E7A0C47C}"/>
              </a:ext>
            </a:extLst>
          </p:cNvPr>
          <p:cNvSpPr>
            <a:spLocks noGrp="1"/>
          </p:cNvSpPr>
          <p:nvPr>
            <p:ph type="title"/>
          </p:nvPr>
        </p:nvSpPr>
        <p:spPr>
          <a:xfrm>
            <a:off x="964022" y="248677"/>
            <a:ext cx="10275477" cy="725277"/>
          </a:xfrm>
        </p:spPr>
        <p:txBody>
          <a:bodyPr/>
          <a:lstStyle/>
          <a:p>
            <a:pPr>
              <a:lnSpc>
                <a:spcPct val="100000"/>
              </a:lnSpc>
            </a:pPr>
            <a:r>
              <a:rPr lang="en-US" dirty="0"/>
              <a:t>Some Quick Factoids</a:t>
            </a:r>
          </a:p>
        </p:txBody>
      </p:sp>
      <p:pic>
        <p:nvPicPr>
          <p:cNvPr id="16" name="Picture Placeholder 15" descr="Fire with solid fill">
            <a:extLst>
              <a:ext uri="{FF2B5EF4-FFF2-40B4-BE49-F238E27FC236}">
                <a16:creationId xmlns:a16="http://schemas.microsoft.com/office/drawing/2014/main" id="{B3D839E7-730C-5C7D-132C-CB6F26937D4F}"/>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12" b="1912"/>
          <a:stretch>
            <a:fillRect/>
          </a:stretch>
        </p:blipFill>
        <p:spPr>
          <a:xfrm>
            <a:off x="966300" y="2572883"/>
            <a:ext cx="2118245" cy="2037217"/>
          </a:xfrm>
        </p:spPr>
      </p:pic>
      <p:sp>
        <p:nvSpPr>
          <p:cNvPr id="4" name="Text Placeholder 3">
            <a:extLst>
              <a:ext uri="{FF2B5EF4-FFF2-40B4-BE49-F238E27FC236}">
                <a16:creationId xmlns:a16="http://schemas.microsoft.com/office/drawing/2014/main" id="{608D60D9-8648-9277-144A-B604D8627A1C}"/>
              </a:ext>
            </a:extLst>
          </p:cNvPr>
          <p:cNvSpPr>
            <a:spLocks noGrp="1"/>
          </p:cNvSpPr>
          <p:nvPr>
            <p:ph type="body" sz="quarter" idx="11"/>
          </p:nvPr>
        </p:nvSpPr>
        <p:spPr>
          <a:xfrm>
            <a:off x="964532" y="4636818"/>
            <a:ext cx="2133600" cy="456961"/>
          </a:xfrm>
        </p:spPr>
        <p:txBody>
          <a:bodyPr/>
          <a:lstStyle/>
          <a:p>
            <a:pPr algn="ctr"/>
            <a:r>
              <a:rPr lang="en-US" dirty="0">
                <a:solidFill>
                  <a:srgbClr val="00B050"/>
                </a:solidFill>
              </a:rPr>
              <a:t>California</a:t>
            </a:r>
          </a:p>
        </p:txBody>
      </p:sp>
      <p:sp>
        <p:nvSpPr>
          <p:cNvPr id="5" name="Text Placeholder 4">
            <a:extLst>
              <a:ext uri="{FF2B5EF4-FFF2-40B4-BE49-F238E27FC236}">
                <a16:creationId xmlns:a16="http://schemas.microsoft.com/office/drawing/2014/main" id="{DEFA28F4-919A-A004-76B4-F1F24D610D64}"/>
              </a:ext>
            </a:extLst>
          </p:cNvPr>
          <p:cNvSpPr>
            <a:spLocks noGrp="1"/>
          </p:cNvSpPr>
          <p:nvPr>
            <p:ph type="body" sz="quarter" idx="12"/>
          </p:nvPr>
        </p:nvSpPr>
        <p:spPr>
          <a:xfrm>
            <a:off x="964532" y="5152947"/>
            <a:ext cx="2133600" cy="765586"/>
          </a:xfrm>
        </p:spPr>
        <p:txBody>
          <a:bodyPr/>
          <a:lstStyle/>
          <a:p>
            <a:pPr algn="ctr"/>
            <a:r>
              <a:rPr lang="en-US" dirty="0"/>
              <a:t>2,051 Arrests</a:t>
            </a:r>
          </a:p>
        </p:txBody>
      </p:sp>
      <p:pic>
        <p:nvPicPr>
          <p:cNvPr id="24" name="Picture Placeholder 23" descr="Robber with solid fill">
            <a:extLst>
              <a:ext uri="{FF2B5EF4-FFF2-40B4-BE49-F238E27FC236}">
                <a16:creationId xmlns:a16="http://schemas.microsoft.com/office/drawing/2014/main" id="{568256B4-723B-E6BD-1902-B946019C5885}"/>
              </a:ext>
            </a:extLst>
          </p:cNvPr>
          <p:cNvPicPr>
            <a:picLocks noGrp="1" noChangeAspect="1"/>
          </p:cNvPicPr>
          <p:nvPr>
            <p:ph type="pic" sz="quarter" idx="24"/>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1948" b="1948"/>
          <a:stretch>
            <a:fillRect/>
          </a:stretch>
        </p:blipFill>
        <p:spPr>
          <a:xfrm>
            <a:off x="3670312" y="2572883"/>
            <a:ext cx="2118245" cy="2037217"/>
          </a:xfrm>
        </p:spPr>
      </p:pic>
      <p:sp>
        <p:nvSpPr>
          <p:cNvPr id="7" name="Text Placeholder 6">
            <a:extLst>
              <a:ext uri="{FF2B5EF4-FFF2-40B4-BE49-F238E27FC236}">
                <a16:creationId xmlns:a16="http://schemas.microsoft.com/office/drawing/2014/main" id="{BA4B7A56-78DE-6F81-BAB7-C6BBE4730507}"/>
              </a:ext>
            </a:extLst>
          </p:cNvPr>
          <p:cNvSpPr>
            <a:spLocks noGrp="1"/>
          </p:cNvSpPr>
          <p:nvPr>
            <p:ph type="body" sz="quarter" idx="15"/>
          </p:nvPr>
        </p:nvSpPr>
        <p:spPr>
          <a:xfrm>
            <a:off x="3675074" y="4636818"/>
            <a:ext cx="2128157" cy="456961"/>
          </a:xfrm>
        </p:spPr>
        <p:txBody>
          <a:bodyPr/>
          <a:lstStyle/>
          <a:p>
            <a:pPr algn="ctr"/>
            <a:r>
              <a:rPr lang="en-US" dirty="0">
                <a:solidFill>
                  <a:srgbClr val="00B050"/>
                </a:solidFill>
              </a:rPr>
              <a:t>Texas</a:t>
            </a:r>
          </a:p>
        </p:txBody>
      </p:sp>
      <p:sp>
        <p:nvSpPr>
          <p:cNvPr id="8" name="Text Placeholder 7">
            <a:extLst>
              <a:ext uri="{FF2B5EF4-FFF2-40B4-BE49-F238E27FC236}">
                <a16:creationId xmlns:a16="http://schemas.microsoft.com/office/drawing/2014/main" id="{334B8B0C-E2FB-6FC6-E32D-E4E4A86B6045}"/>
              </a:ext>
            </a:extLst>
          </p:cNvPr>
          <p:cNvSpPr>
            <a:spLocks noGrp="1"/>
          </p:cNvSpPr>
          <p:nvPr>
            <p:ph type="body" sz="quarter" idx="13"/>
          </p:nvPr>
        </p:nvSpPr>
        <p:spPr>
          <a:xfrm>
            <a:off x="3675074" y="5152947"/>
            <a:ext cx="2128157" cy="765586"/>
          </a:xfrm>
        </p:spPr>
        <p:txBody>
          <a:bodyPr/>
          <a:lstStyle/>
          <a:p>
            <a:pPr algn="ctr"/>
            <a:r>
              <a:rPr lang="en-US" dirty="0"/>
              <a:t>11,5252 Arrests</a:t>
            </a:r>
          </a:p>
        </p:txBody>
      </p:sp>
      <p:pic>
        <p:nvPicPr>
          <p:cNvPr id="26" name="Picture Placeholder 25" descr="Money envelope with solid fill">
            <a:extLst>
              <a:ext uri="{FF2B5EF4-FFF2-40B4-BE49-F238E27FC236}">
                <a16:creationId xmlns:a16="http://schemas.microsoft.com/office/drawing/2014/main" id="{8552D6BE-C648-346F-610D-D46704CBA999}"/>
              </a:ext>
            </a:extLst>
          </p:cNvPr>
          <p:cNvPicPr>
            <a:picLocks noGrp="1" noChangeAspect="1"/>
          </p:cNvPicPr>
          <p:nvPr>
            <p:ph type="pic" sz="quarter" idx="27"/>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1912" b="1912"/>
          <a:stretch>
            <a:fillRect/>
          </a:stretch>
        </p:blipFill>
        <p:spPr>
          <a:xfrm>
            <a:off x="6374324" y="2572883"/>
            <a:ext cx="2118245" cy="2037217"/>
          </a:xfrm>
        </p:spPr>
      </p:pic>
      <p:sp>
        <p:nvSpPr>
          <p:cNvPr id="10" name="Text Placeholder 9">
            <a:extLst>
              <a:ext uri="{FF2B5EF4-FFF2-40B4-BE49-F238E27FC236}">
                <a16:creationId xmlns:a16="http://schemas.microsoft.com/office/drawing/2014/main" id="{E99A5F34-8827-7B99-5CB9-2EFB81D66447}"/>
              </a:ext>
            </a:extLst>
          </p:cNvPr>
          <p:cNvSpPr>
            <a:spLocks noGrp="1"/>
          </p:cNvSpPr>
          <p:nvPr>
            <p:ph type="body" sz="quarter" idx="31"/>
          </p:nvPr>
        </p:nvSpPr>
        <p:spPr>
          <a:xfrm>
            <a:off x="6379086" y="4636818"/>
            <a:ext cx="2129245" cy="456961"/>
          </a:xfrm>
        </p:spPr>
        <p:txBody>
          <a:bodyPr/>
          <a:lstStyle/>
          <a:p>
            <a:pPr algn="ctr"/>
            <a:r>
              <a:rPr lang="en-US" dirty="0">
                <a:solidFill>
                  <a:srgbClr val="00B050"/>
                </a:solidFill>
              </a:rPr>
              <a:t>Virginia</a:t>
            </a:r>
          </a:p>
        </p:txBody>
      </p:sp>
      <p:sp>
        <p:nvSpPr>
          <p:cNvPr id="11" name="Text Placeholder 10">
            <a:extLst>
              <a:ext uri="{FF2B5EF4-FFF2-40B4-BE49-F238E27FC236}">
                <a16:creationId xmlns:a16="http://schemas.microsoft.com/office/drawing/2014/main" id="{F86BC510-10F9-0D9F-168D-B34AB8AFCD5D}"/>
              </a:ext>
            </a:extLst>
          </p:cNvPr>
          <p:cNvSpPr>
            <a:spLocks noGrp="1"/>
          </p:cNvSpPr>
          <p:nvPr>
            <p:ph type="body" sz="quarter" idx="16"/>
          </p:nvPr>
        </p:nvSpPr>
        <p:spPr>
          <a:xfrm>
            <a:off x="6379086" y="5152947"/>
            <a:ext cx="2129245" cy="765586"/>
          </a:xfrm>
        </p:spPr>
        <p:txBody>
          <a:bodyPr/>
          <a:lstStyle/>
          <a:p>
            <a:pPr algn="ctr"/>
            <a:r>
              <a:rPr lang="en-US" dirty="0"/>
              <a:t>1,676 Arrests</a:t>
            </a:r>
          </a:p>
        </p:txBody>
      </p:sp>
      <p:pic>
        <p:nvPicPr>
          <p:cNvPr id="28" name="Picture Placeholder 27" descr="Party mask with solid fill">
            <a:extLst>
              <a:ext uri="{FF2B5EF4-FFF2-40B4-BE49-F238E27FC236}">
                <a16:creationId xmlns:a16="http://schemas.microsoft.com/office/drawing/2014/main" id="{D8FF17CE-EC10-84EF-66C7-519F2FB687BA}"/>
              </a:ext>
            </a:extLst>
          </p:cNvPr>
          <p:cNvPicPr>
            <a:picLocks noGrp="1" noChangeAspect="1"/>
          </p:cNvPicPr>
          <p:nvPr>
            <p:ph type="pic" sz="quarter" idx="30"/>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t="1912" b="1912"/>
          <a:stretch>
            <a:fillRect/>
          </a:stretch>
        </p:blipFill>
        <p:spPr>
          <a:xfrm>
            <a:off x="9124055" y="2572883"/>
            <a:ext cx="2118245" cy="2037217"/>
          </a:xfrm>
        </p:spPr>
      </p:pic>
      <p:sp>
        <p:nvSpPr>
          <p:cNvPr id="13" name="Text Placeholder 12">
            <a:extLst>
              <a:ext uri="{FF2B5EF4-FFF2-40B4-BE49-F238E27FC236}">
                <a16:creationId xmlns:a16="http://schemas.microsoft.com/office/drawing/2014/main" id="{CF492EDC-D284-EF19-7AB2-7DDCEFBFC4CF}"/>
              </a:ext>
            </a:extLst>
          </p:cNvPr>
          <p:cNvSpPr>
            <a:spLocks noGrp="1"/>
          </p:cNvSpPr>
          <p:nvPr>
            <p:ph type="body" sz="quarter" idx="21"/>
          </p:nvPr>
        </p:nvSpPr>
        <p:spPr>
          <a:xfrm>
            <a:off x="9122286" y="4636818"/>
            <a:ext cx="2129245" cy="456961"/>
          </a:xfrm>
        </p:spPr>
        <p:txBody>
          <a:bodyPr/>
          <a:lstStyle/>
          <a:p>
            <a:pPr algn="ctr"/>
            <a:r>
              <a:rPr lang="en-US" dirty="0">
                <a:solidFill>
                  <a:srgbClr val="00B050"/>
                </a:solidFill>
              </a:rPr>
              <a:t>North Carolina</a:t>
            </a:r>
          </a:p>
        </p:txBody>
      </p:sp>
      <p:sp>
        <p:nvSpPr>
          <p:cNvPr id="14" name="Text Placeholder 13">
            <a:extLst>
              <a:ext uri="{FF2B5EF4-FFF2-40B4-BE49-F238E27FC236}">
                <a16:creationId xmlns:a16="http://schemas.microsoft.com/office/drawing/2014/main" id="{0F4D7247-4EE6-DE0C-626B-A13EFE4EA402}"/>
              </a:ext>
            </a:extLst>
          </p:cNvPr>
          <p:cNvSpPr>
            <a:spLocks noGrp="1"/>
          </p:cNvSpPr>
          <p:nvPr>
            <p:ph type="body" sz="quarter" idx="19"/>
          </p:nvPr>
        </p:nvSpPr>
        <p:spPr>
          <a:xfrm>
            <a:off x="9122286" y="5152947"/>
            <a:ext cx="2129245" cy="765586"/>
          </a:xfrm>
        </p:spPr>
        <p:txBody>
          <a:bodyPr/>
          <a:lstStyle/>
          <a:p>
            <a:pPr algn="ctr"/>
            <a:r>
              <a:rPr lang="en-US" dirty="0"/>
              <a:t>18,242 Arrests</a:t>
            </a:r>
          </a:p>
        </p:txBody>
      </p:sp>
      <p:sp>
        <p:nvSpPr>
          <p:cNvPr id="30" name="Text Placeholder 3">
            <a:extLst>
              <a:ext uri="{FF2B5EF4-FFF2-40B4-BE49-F238E27FC236}">
                <a16:creationId xmlns:a16="http://schemas.microsoft.com/office/drawing/2014/main" id="{B630FBA3-E438-27CF-423D-6A8D074F7B4C}"/>
              </a:ext>
            </a:extLst>
          </p:cNvPr>
          <p:cNvSpPr txBox="1">
            <a:spLocks/>
          </p:cNvSpPr>
          <p:nvPr/>
        </p:nvSpPr>
        <p:spPr>
          <a:xfrm>
            <a:off x="955144" y="2095739"/>
            <a:ext cx="2133600"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Arson</a:t>
            </a:r>
          </a:p>
          <a:p>
            <a:pPr algn="ctr"/>
            <a:r>
              <a:rPr lang="en-US" dirty="0"/>
              <a:t>(Setting Fires)</a:t>
            </a:r>
          </a:p>
        </p:txBody>
      </p:sp>
      <p:sp>
        <p:nvSpPr>
          <p:cNvPr id="31" name="Text Placeholder 6">
            <a:extLst>
              <a:ext uri="{FF2B5EF4-FFF2-40B4-BE49-F238E27FC236}">
                <a16:creationId xmlns:a16="http://schemas.microsoft.com/office/drawing/2014/main" id="{5A99B31A-77A0-2EF5-9FC3-8A6889D40135}"/>
              </a:ext>
            </a:extLst>
          </p:cNvPr>
          <p:cNvSpPr txBox="1">
            <a:spLocks/>
          </p:cNvSpPr>
          <p:nvPr/>
        </p:nvSpPr>
        <p:spPr>
          <a:xfrm>
            <a:off x="3666844" y="2095739"/>
            <a:ext cx="2128157"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Larceny</a:t>
            </a:r>
          </a:p>
          <a:p>
            <a:pPr algn="ctr"/>
            <a:r>
              <a:rPr lang="en-US" dirty="0"/>
              <a:t>(Stealing Property)</a:t>
            </a:r>
          </a:p>
        </p:txBody>
      </p:sp>
      <p:sp>
        <p:nvSpPr>
          <p:cNvPr id="32" name="Text Placeholder 9">
            <a:extLst>
              <a:ext uri="{FF2B5EF4-FFF2-40B4-BE49-F238E27FC236}">
                <a16:creationId xmlns:a16="http://schemas.microsoft.com/office/drawing/2014/main" id="{BF2CEB45-30DC-2BCE-EFFA-2BA7E94C18FA}"/>
              </a:ext>
            </a:extLst>
          </p:cNvPr>
          <p:cNvSpPr txBox="1">
            <a:spLocks/>
          </p:cNvSpPr>
          <p:nvPr/>
        </p:nvSpPr>
        <p:spPr>
          <a:xfrm>
            <a:off x="6126238" y="2095739"/>
            <a:ext cx="2610876"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Embezzlement</a:t>
            </a:r>
          </a:p>
          <a:p>
            <a:pPr algn="ctr"/>
            <a:r>
              <a:rPr lang="en-US" sz="1200" dirty="0"/>
              <a:t>(Robbing Companies and Charities)</a:t>
            </a:r>
          </a:p>
        </p:txBody>
      </p:sp>
      <p:sp>
        <p:nvSpPr>
          <p:cNvPr id="33" name="Text Placeholder 12">
            <a:extLst>
              <a:ext uri="{FF2B5EF4-FFF2-40B4-BE49-F238E27FC236}">
                <a16:creationId xmlns:a16="http://schemas.microsoft.com/office/drawing/2014/main" id="{6311B0D3-E24A-05FD-790B-AC6ABAD859DE}"/>
              </a:ext>
            </a:extLst>
          </p:cNvPr>
          <p:cNvSpPr txBox="1">
            <a:spLocks/>
          </p:cNvSpPr>
          <p:nvPr/>
        </p:nvSpPr>
        <p:spPr>
          <a:xfrm>
            <a:off x="9040444" y="2095739"/>
            <a:ext cx="2322620"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Fraud</a:t>
            </a:r>
          </a:p>
          <a:p>
            <a:pPr algn="ctr"/>
            <a:r>
              <a:rPr lang="en-US" dirty="0"/>
              <a:t>(Stealing with Words)</a:t>
            </a:r>
          </a:p>
        </p:txBody>
      </p:sp>
      <p:sp>
        <p:nvSpPr>
          <p:cNvPr id="40" name="Text Placeholder 2">
            <a:extLst>
              <a:ext uri="{FF2B5EF4-FFF2-40B4-BE49-F238E27FC236}">
                <a16:creationId xmlns:a16="http://schemas.microsoft.com/office/drawing/2014/main" id="{565F674A-008C-59D4-BF1F-70269224B083}"/>
              </a:ext>
            </a:extLst>
          </p:cNvPr>
          <p:cNvSpPr txBox="1">
            <a:spLocks/>
          </p:cNvSpPr>
          <p:nvPr/>
        </p:nvSpPr>
        <p:spPr>
          <a:xfrm>
            <a:off x="879315" y="1343987"/>
            <a:ext cx="8813832" cy="5846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2"/>
                </a:solidFill>
                <a:latin typeface="+mj-lt"/>
              </a:rPr>
              <a:t>For the years 2010 to 2020, here are the states with the most arrests for…</a:t>
            </a:r>
            <a:endParaRPr lang="en-US" dirty="0"/>
          </a:p>
        </p:txBody>
      </p:sp>
    </p:spTree>
    <p:extLst>
      <p:ext uri="{BB962C8B-B14F-4D97-AF65-F5344CB8AC3E}">
        <p14:creationId xmlns:p14="http://schemas.microsoft.com/office/powerpoint/2010/main" val="44773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500"/>
                                        <p:tgtEl>
                                          <p:spTgt spid="4">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xEl>
                                              <p:pRg st="0" end="0"/>
                                            </p:txEl>
                                          </p:spTgt>
                                        </p:tgtEl>
                                        <p:attrNameLst>
                                          <p:attrName>style.visibility</p:attrName>
                                        </p:attrNameLst>
                                      </p:cBhvr>
                                      <p:to>
                                        <p:strVal val="visible"/>
                                      </p:to>
                                    </p:set>
                                    <p:animEffect transition="in" filter="fade">
                                      <p:cBhvr>
                                        <p:cTn id="36" dur="500"/>
                                        <p:tgtEl>
                                          <p:spTgt spid="7">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animEffect transition="in" filter="fade">
                                      <p:cBhvr>
                                        <p:cTn id="39" dur="500"/>
                                        <p:tgtEl>
                                          <p:spTgt spid="8">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par>
                                <p:cTn id="45" presetID="10"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xEl>
                                              <p:pRg st="0" end="0"/>
                                            </p:txEl>
                                          </p:spTgt>
                                        </p:tgtEl>
                                        <p:attrNameLst>
                                          <p:attrName>style.visibility</p:attrName>
                                        </p:attrNameLst>
                                      </p:cBhvr>
                                      <p:to>
                                        <p:strVal val="visible"/>
                                      </p:to>
                                    </p:set>
                                    <p:animEffect transition="in" filter="fade">
                                      <p:cBhvr>
                                        <p:cTn id="52" dur="500"/>
                                        <p:tgtEl>
                                          <p:spTgt spid="10">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
                                            <p:txEl>
                                              <p:pRg st="0" end="0"/>
                                            </p:txEl>
                                          </p:spTgt>
                                        </p:tgtEl>
                                        <p:attrNameLst>
                                          <p:attrName>style.visibility</p:attrName>
                                        </p:attrNameLst>
                                      </p:cBhvr>
                                      <p:to>
                                        <p:strVal val="visible"/>
                                      </p:to>
                                    </p:set>
                                    <p:animEffect transition="in" filter="fade">
                                      <p:cBhvr>
                                        <p:cTn id="55" dur="500"/>
                                        <p:tgtEl>
                                          <p:spTgt spid="11">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3">
                                            <p:txEl>
                                              <p:pRg st="0" end="0"/>
                                            </p:txEl>
                                          </p:spTgt>
                                        </p:tgtEl>
                                        <p:attrNameLst>
                                          <p:attrName>style.visibility</p:attrName>
                                        </p:attrNameLst>
                                      </p:cBhvr>
                                      <p:to>
                                        <p:strVal val="visible"/>
                                      </p:to>
                                    </p:set>
                                    <p:animEffect transition="in" filter="fade">
                                      <p:cBhvr>
                                        <p:cTn id="68" dur="500"/>
                                        <p:tgtEl>
                                          <p:spTgt spid="13">
                                            <p:txEl>
                                              <p:pRg st="0" end="0"/>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4">
                                            <p:txEl>
                                              <p:pRg st="0" end="0"/>
                                            </p:txEl>
                                          </p:spTgt>
                                        </p:tgtEl>
                                        <p:attrNameLst>
                                          <p:attrName>style.visibility</p:attrName>
                                        </p:attrNameLst>
                                      </p:cBhvr>
                                      <p:to>
                                        <p:strVal val="visible"/>
                                      </p:to>
                                    </p:set>
                                    <p:animEffect transition="in" filter="fade">
                                      <p:cBhvr>
                                        <p:cTn id="7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7" grpId="0" build="p"/>
      <p:bldP spid="8" grpId="0" build="p"/>
      <p:bldP spid="10" grpId="0" build="p"/>
      <p:bldP spid="11" grpId="0" build="p"/>
      <p:bldP spid="13" grpId="0" build="p"/>
      <p:bldP spid="14" grpId="0" build="p"/>
      <p:bldP spid="30" grpId="0"/>
      <p:bldP spid="31" grpId="0"/>
      <p:bldP spid="32" grpId="0"/>
      <p:bldP spid="33"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6C1BE748-EAAB-C362-C647-1512AF9C532F}"/>
              </a:ext>
            </a:extLst>
          </p:cNvPr>
          <p:cNvSpPr/>
          <p:nvPr/>
        </p:nvSpPr>
        <p:spPr>
          <a:xfrm>
            <a:off x="10059880" y="729449"/>
            <a:ext cx="2129245" cy="33380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0C93567-DFE1-E2E7-300B-A29635C3A632}"/>
              </a:ext>
            </a:extLst>
          </p:cNvPr>
          <p:cNvSpPr/>
          <p:nvPr/>
        </p:nvSpPr>
        <p:spPr>
          <a:xfrm>
            <a:off x="6533965" y="1719903"/>
            <a:ext cx="5658035" cy="234754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E628D669-1EFF-5778-254B-977037988F80}"/>
              </a:ext>
            </a:extLst>
          </p:cNvPr>
          <p:cNvSpPr>
            <a:spLocks noGrp="1" noRot="1" noMove="1" noResize="1" noEditPoints="1" noAdjustHandles="1" noChangeArrowheads="1" noChangeShapeType="1"/>
          </p:cNvSpPr>
          <p:nvPr/>
        </p:nvSpPr>
        <p:spPr>
          <a:xfrm>
            <a:off x="6995605" y="381000"/>
            <a:ext cx="4829662" cy="1562100"/>
          </a:xfrm>
          <a:prstGeom prst="triangle">
            <a:avLst>
              <a:gd name="adj" fmla="val 3081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6BF6D38-FBB5-DF90-41BC-7D8BD4E5F690}"/>
              </a:ext>
            </a:extLst>
          </p:cNvPr>
          <p:cNvSpPr>
            <a:spLocks noGrp="1" noRot="1" noMove="1" noResize="1" noEditPoints="1" noAdjustHandles="1" noChangeArrowheads="1" noChangeShapeType="1"/>
          </p:cNvSpPr>
          <p:nvPr/>
        </p:nvSpPr>
        <p:spPr>
          <a:xfrm>
            <a:off x="9907480" y="577049"/>
            <a:ext cx="2284520" cy="33380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5224F7-5330-589F-6E99-EC98E7A0C47C}"/>
              </a:ext>
            </a:extLst>
          </p:cNvPr>
          <p:cNvSpPr>
            <a:spLocks noGrp="1"/>
          </p:cNvSpPr>
          <p:nvPr>
            <p:ph type="title"/>
          </p:nvPr>
        </p:nvSpPr>
        <p:spPr>
          <a:xfrm>
            <a:off x="964022" y="204289"/>
            <a:ext cx="10275477" cy="725277"/>
          </a:xfrm>
        </p:spPr>
        <p:txBody>
          <a:bodyPr/>
          <a:lstStyle/>
          <a:p>
            <a:pPr>
              <a:lnSpc>
                <a:spcPct val="100000"/>
              </a:lnSpc>
            </a:pPr>
            <a:r>
              <a:rPr lang="en-US" dirty="0"/>
              <a:t>Some More Trivia</a:t>
            </a:r>
          </a:p>
        </p:txBody>
      </p:sp>
      <p:sp>
        <p:nvSpPr>
          <p:cNvPr id="7" name="Text Placeholder 6">
            <a:extLst>
              <a:ext uri="{FF2B5EF4-FFF2-40B4-BE49-F238E27FC236}">
                <a16:creationId xmlns:a16="http://schemas.microsoft.com/office/drawing/2014/main" id="{BA4B7A56-78DE-6F81-BAB7-C6BBE4730507}"/>
              </a:ext>
            </a:extLst>
          </p:cNvPr>
          <p:cNvSpPr>
            <a:spLocks noGrp="1"/>
          </p:cNvSpPr>
          <p:nvPr>
            <p:ph type="body" sz="quarter" idx="15"/>
          </p:nvPr>
        </p:nvSpPr>
        <p:spPr>
          <a:xfrm>
            <a:off x="2687830" y="4664871"/>
            <a:ext cx="2857500" cy="456961"/>
          </a:xfrm>
        </p:spPr>
        <p:txBody>
          <a:bodyPr/>
          <a:lstStyle/>
          <a:p>
            <a:pPr algn="ctr"/>
            <a:r>
              <a:rPr lang="en-US" dirty="0">
                <a:solidFill>
                  <a:srgbClr val="00B050"/>
                </a:solidFill>
              </a:rPr>
              <a:t>Delaware</a:t>
            </a:r>
          </a:p>
        </p:txBody>
      </p:sp>
      <p:sp>
        <p:nvSpPr>
          <p:cNvPr id="8" name="Text Placeholder 7">
            <a:extLst>
              <a:ext uri="{FF2B5EF4-FFF2-40B4-BE49-F238E27FC236}">
                <a16:creationId xmlns:a16="http://schemas.microsoft.com/office/drawing/2014/main" id="{334B8B0C-E2FB-6FC6-E32D-E4E4A86B6045}"/>
              </a:ext>
            </a:extLst>
          </p:cNvPr>
          <p:cNvSpPr>
            <a:spLocks noGrp="1"/>
          </p:cNvSpPr>
          <p:nvPr>
            <p:ph type="body" sz="quarter" idx="13"/>
          </p:nvPr>
        </p:nvSpPr>
        <p:spPr>
          <a:xfrm>
            <a:off x="2687830" y="5152947"/>
            <a:ext cx="2857500" cy="1185708"/>
          </a:xfrm>
        </p:spPr>
        <p:txBody>
          <a:bodyPr>
            <a:normAutofit/>
          </a:bodyPr>
          <a:lstStyle/>
          <a:p>
            <a:pPr algn="ctr"/>
            <a:r>
              <a:rPr lang="en-US" sz="1200" dirty="0"/>
              <a:t>Averaged 1031 arrests per capita.</a:t>
            </a:r>
          </a:p>
          <a:p>
            <a:pPr algn="ctr"/>
            <a:r>
              <a:rPr lang="en-US" sz="1200" dirty="0"/>
              <a:t>Delaware also had the single year highest arrest per capita with 1214 in 2012. </a:t>
            </a:r>
          </a:p>
          <a:p>
            <a:pPr algn="ctr"/>
            <a:r>
              <a:rPr lang="en-US" sz="1200" dirty="0"/>
              <a:t>Tennessee was second with 832.</a:t>
            </a:r>
          </a:p>
        </p:txBody>
      </p:sp>
      <p:sp>
        <p:nvSpPr>
          <p:cNvPr id="10" name="Text Placeholder 9">
            <a:extLst>
              <a:ext uri="{FF2B5EF4-FFF2-40B4-BE49-F238E27FC236}">
                <a16:creationId xmlns:a16="http://schemas.microsoft.com/office/drawing/2014/main" id="{E99A5F34-8827-7B99-5CB9-2EFB81D66447}"/>
              </a:ext>
            </a:extLst>
          </p:cNvPr>
          <p:cNvSpPr>
            <a:spLocks noGrp="1"/>
          </p:cNvSpPr>
          <p:nvPr>
            <p:ph type="body" sz="quarter" idx="31"/>
          </p:nvPr>
        </p:nvSpPr>
        <p:spPr>
          <a:xfrm>
            <a:off x="6096000" y="4636818"/>
            <a:ext cx="2992144" cy="456961"/>
          </a:xfrm>
        </p:spPr>
        <p:txBody>
          <a:bodyPr/>
          <a:lstStyle/>
          <a:p>
            <a:pPr algn="ctr"/>
            <a:r>
              <a:rPr lang="en-US" dirty="0">
                <a:solidFill>
                  <a:srgbClr val="00B050"/>
                </a:solidFill>
              </a:rPr>
              <a:t>Illinois</a:t>
            </a:r>
          </a:p>
        </p:txBody>
      </p:sp>
      <p:sp>
        <p:nvSpPr>
          <p:cNvPr id="11" name="Text Placeholder 10">
            <a:extLst>
              <a:ext uri="{FF2B5EF4-FFF2-40B4-BE49-F238E27FC236}">
                <a16:creationId xmlns:a16="http://schemas.microsoft.com/office/drawing/2014/main" id="{F86BC510-10F9-0D9F-168D-B34AB8AFCD5D}"/>
              </a:ext>
            </a:extLst>
          </p:cNvPr>
          <p:cNvSpPr>
            <a:spLocks noGrp="1"/>
          </p:cNvSpPr>
          <p:nvPr>
            <p:ph type="body" sz="quarter" idx="16"/>
          </p:nvPr>
        </p:nvSpPr>
        <p:spPr>
          <a:xfrm>
            <a:off x="6096000" y="5152946"/>
            <a:ext cx="2992144" cy="1185709"/>
          </a:xfrm>
        </p:spPr>
        <p:txBody>
          <a:bodyPr>
            <a:normAutofit lnSpcReduction="10000"/>
          </a:bodyPr>
          <a:lstStyle/>
          <a:p>
            <a:pPr algn="ctr"/>
            <a:r>
              <a:rPr lang="en-US" sz="1200" dirty="0"/>
              <a:t>Averaged 125 arrests per capita.</a:t>
            </a:r>
          </a:p>
          <a:p>
            <a:pPr algn="ctr"/>
            <a:r>
              <a:rPr lang="en-US" sz="1200" dirty="0"/>
              <a:t>Washington DC was in our data with with an average of 30 per capita, but they aren’t a state yet.</a:t>
            </a:r>
          </a:p>
          <a:p>
            <a:pPr algn="ctr"/>
            <a:r>
              <a:rPr lang="en-US" sz="1200" dirty="0"/>
              <a:t>Single lowest year was Pennsylvania with 3.5 arrests per capita in 2020.</a:t>
            </a:r>
          </a:p>
        </p:txBody>
      </p:sp>
      <p:sp>
        <p:nvSpPr>
          <p:cNvPr id="31" name="Text Placeholder 6">
            <a:extLst>
              <a:ext uri="{FF2B5EF4-FFF2-40B4-BE49-F238E27FC236}">
                <a16:creationId xmlns:a16="http://schemas.microsoft.com/office/drawing/2014/main" id="{5A99B31A-77A0-2EF5-9FC3-8A6889D40135}"/>
              </a:ext>
            </a:extLst>
          </p:cNvPr>
          <p:cNvSpPr txBox="1">
            <a:spLocks/>
          </p:cNvSpPr>
          <p:nvPr/>
        </p:nvSpPr>
        <p:spPr>
          <a:xfrm>
            <a:off x="2687830" y="2098945"/>
            <a:ext cx="2857500"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Highest Rate of Arrest </a:t>
            </a:r>
          </a:p>
          <a:p>
            <a:pPr algn="ctr"/>
            <a:r>
              <a:rPr lang="en-US" dirty="0"/>
              <a:t>(Per Capita)</a:t>
            </a:r>
          </a:p>
        </p:txBody>
      </p:sp>
      <p:sp>
        <p:nvSpPr>
          <p:cNvPr id="32" name="Text Placeholder 9">
            <a:extLst>
              <a:ext uri="{FF2B5EF4-FFF2-40B4-BE49-F238E27FC236}">
                <a16:creationId xmlns:a16="http://schemas.microsoft.com/office/drawing/2014/main" id="{BF2CEB45-30DC-2BCE-EFFA-2BA7E94C18FA}"/>
              </a:ext>
            </a:extLst>
          </p:cNvPr>
          <p:cNvSpPr txBox="1">
            <a:spLocks/>
          </p:cNvSpPr>
          <p:nvPr/>
        </p:nvSpPr>
        <p:spPr>
          <a:xfrm>
            <a:off x="6096001" y="2095739"/>
            <a:ext cx="2992143"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Lowest Rate of Arrest </a:t>
            </a:r>
          </a:p>
          <a:p>
            <a:pPr algn="ctr"/>
            <a:r>
              <a:rPr lang="en-US" dirty="0"/>
              <a:t>(Per Capita)</a:t>
            </a:r>
          </a:p>
        </p:txBody>
      </p:sp>
      <p:sp>
        <p:nvSpPr>
          <p:cNvPr id="40" name="Text Placeholder 2">
            <a:extLst>
              <a:ext uri="{FF2B5EF4-FFF2-40B4-BE49-F238E27FC236}">
                <a16:creationId xmlns:a16="http://schemas.microsoft.com/office/drawing/2014/main" id="{565F674A-008C-59D4-BF1F-70269224B083}"/>
              </a:ext>
            </a:extLst>
          </p:cNvPr>
          <p:cNvSpPr txBox="1">
            <a:spLocks/>
          </p:cNvSpPr>
          <p:nvPr/>
        </p:nvSpPr>
        <p:spPr>
          <a:xfrm>
            <a:off x="879315" y="1343987"/>
            <a:ext cx="8813832" cy="5846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2"/>
                </a:solidFill>
                <a:latin typeface="+mj-lt"/>
              </a:rPr>
              <a:t>For the years 2010 to 2020, what states had the…</a:t>
            </a:r>
            <a:endParaRPr lang="en-US" dirty="0"/>
          </a:p>
        </p:txBody>
      </p:sp>
      <p:pic>
        <p:nvPicPr>
          <p:cNvPr id="45" name="Picture Placeholder 44" descr="Handcuffs with solid fill">
            <a:extLst>
              <a:ext uri="{FF2B5EF4-FFF2-40B4-BE49-F238E27FC236}">
                <a16:creationId xmlns:a16="http://schemas.microsoft.com/office/drawing/2014/main" id="{0AA780D8-2E6B-9C1A-C155-2C57EEEF1B3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48" b="1948"/>
          <a:stretch>
            <a:fillRect/>
          </a:stretch>
        </p:blipFill>
        <p:spPr>
          <a:xfrm>
            <a:off x="3057459" y="2596539"/>
            <a:ext cx="2118245" cy="2037217"/>
          </a:xfrm>
        </p:spPr>
      </p:pic>
      <p:pic>
        <p:nvPicPr>
          <p:cNvPr id="47" name="Picture Placeholder 46" descr="Warning with solid fill">
            <a:extLst>
              <a:ext uri="{FF2B5EF4-FFF2-40B4-BE49-F238E27FC236}">
                <a16:creationId xmlns:a16="http://schemas.microsoft.com/office/drawing/2014/main" id="{EF3ACEC8-0894-B72D-B2F5-7A9382F41993}"/>
              </a:ext>
            </a:extLst>
          </p:cNvPr>
          <p:cNvPicPr>
            <a:picLocks noGrp="1" noChangeAspect="1"/>
          </p:cNvPicPr>
          <p:nvPr>
            <p:ph type="pic" sz="quarter" idx="27"/>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1912" b="1912"/>
          <a:stretch>
            <a:fillRect/>
          </a:stretch>
        </p:blipFill>
        <p:spPr>
          <a:xfrm>
            <a:off x="6534894" y="2562364"/>
            <a:ext cx="2118245" cy="2037217"/>
          </a:xfrm>
        </p:spPr>
      </p:pic>
      <p:sp>
        <p:nvSpPr>
          <p:cNvPr id="48" name="Speech Bubble: Rectangle 47">
            <a:extLst>
              <a:ext uri="{FF2B5EF4-FFF2-40B4-BE49-F238E27FC236}">
                <a16:creationId xmlns:a16="http://schemas.microsoft.com/office/drawing/2014/main" id="{1668B160-DE0E-5EF6-5405-15E22A01F800}"/>
              </a:ext>
            </a:extLst>
          </p:cNvPr>
          <p:cNvSpPr/>
          <p:nvPr/>
        </p:nvSpPr>
        <p:spPr>
          <a:xfrm>
            <a:off x="9269212" y="2406902"/>
            <a:ext cx="2512287" cy="1133898"/>
          </a:xfrm>
          <a:prstGeom prst="wedgeRectCallout">
            <a:avLst>
              <a:gd name="adj1" fmla="val -85546"/>
              <a:gd name="adj2" fmla="val 65929"/>
            </a:avLst>
          </a:prstGeom>
          <a:solidFill>
            <a:schemeClr val="accent6">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It is hard to find an icon that conveys “Being let go with a warning.”</a:t>
            </a:r>
          </a:p>
        </p:txBody>
      </p:sp>
    </p:spTree>
    <p:extLst>
      <p:ext uri="{BB962C8B-B14F-4D97-AF65-F5344CB8AC3E}">
        <p14:creationId xmlns:p14="http://schemas.microsoft.com/office/powerpoint/2010/main" val="86531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0"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xEl>
                                              <p:pRg st="1" end="1"/>
                                            </p:txEl>
                                          </p:spTgt>
                                        </p:tgtEl>
                                        <p:attrNameLst>
                                          <p:attrName>style.visibility</p:attrName>
                                        </p:attrNameLst>
                                      </p:cBhvr>
                                      <p:to>
                                        <p:strVal val="visible"/>
                                      </p:to>
                                    </p:set>
                                    <p:animEffect transition="in" filter="fade">
                                      <p:cBhvr>
                                        <p:cTn id="26" dur="500"/>
                                        <p:tgtEl>
                                          <p:spTgt spid="8">
                                            <p:txEl>
                                              <p:pRg st="1" end="1"/>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animEffect transition="in" filter="fade">
                                      <p:cBhvr>
                                        <p:cTn id="29" dur="500"/>
                                        <p:tgtEl>
                                          <p:spTgt spid="8">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500"/>
                                        <p:tgtEl>
                                          <p:spTgt spid="4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500"/>
                                        <p:tgtEl>
                                          <p:spTgt spid="4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
                                            <p:txEl>
                                              <p:pRg st="0" end="0"/>
                                            </p:txEl>
                                          </p:spTgt>
                                        </p:tgtEl>
                                        <p:attrNameLst>
                                          <p:attrName>style.visibility</p:attrName>
                                        </p:attrNameLst>
                                      </p:cBhvr>
                                      <p:to>
                                        <p:strVal val="visible"/>
                                      </p:to>
                                    </p:set>
                                    <p:animEffect transition="in" filter="fade">
                                      <p:cBhvr>
                                        <p:cTn id="45" dur="500"/>
                                        <p:tgtEl>
                                          <p:spTgt spid="10">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
                                            <p:txEl>
                                              <p:pRg st="0" end="0"/>
                                            </p:txEl>
                                          </p:spTgt>
                                        </p:tgtEl>
                                        <p:attrNameLst>
                                          <p:attrName>style.visibility</p:attrName>
                                        </p:attrNameLst>
                                      </p:cBhvr>
                                      <p:to>
                                        <p:strVal val="visible"/>
                                      </p:to>
                                    </p:set>
                                    <p:animEffect transition="in" filter="fade">
                                      <p:cBhvr>
                                        <p:cTn id="48" dur="500"/>
                                        <p:tgtEl>
                                          <p:spTgt spid="11">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
                                            <p:txEl>
                                              <p:pRg st="1" end="1"/>
                                            </p:txEl>
                                          </p:spTgt>
                                        </p:tgtEl>
                                        <p:attrNameLst>
                                          <p:attrName>style.visibility</p:attrName>
                                        </p:attrNameLst>
                                      </p:cBhvr>
                                      <p:to>
                                        <p:strVal val="visible"/>
                                      </p:to>
                                    </p:set>
                                    <p:animEffect transition="in" filter="fade">
                                      <p:cBhvr>
                                        <p:cTn id="51" dur="500"/>
                                        <p:tgtEl>
                                          <p:spTgt spid="11">
                                            <p:txEl>
                                              <p:pRg st="1" end="1"/>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
                                            <p:txEl>
                                              <p:pRg st="2" end="2"/>
                                            </p:txEl>
                                          </p:spTgt>
                                        </p:tgtEl>
                                        <p:attrNameLst>
                                          <p:attrName>style.visibility</p:attrName>
                                        </p:attrNameLst>
                                      </p:cBhvr>
                                      <p:to>
                                        <p:strVal val="visible"/>
                                      </p:to>
                                    </p:set>
                                    <p:animEffect transition="in" filter="fade">
                                      <p:cBhvr>
                                        <p:cTn id="54"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uiExpand="1" build="p"/>
      <p:bldP spid="10" grpId="0" build="p"/>
      <p:bldP spid="11" grpId="0" uiExpand="1" build="p"/>
      <p:bldP spid="31" grpId="0"/>
      <p:bldP spid="32" grpId="0"/>
      <p:bldP spid="40" grpId="0"/>
      <p:bldP spid="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655D54-B55B-4A5E-8A58-FC69EA8ED740}"/>
              </a:ext>
            </a:extLst>
          </p:cNvPr>
          <p:cNvPicPr>
            <a:picLocks noChangeAspect="1"/>
          </p:cNvPicPr>
          <p:nvPr/>
        </p:nvPicPr>
        <p:blipFill>
          <a:blip r:embed="rId3"/>
          <a:stretch>
            <a:fillRect/>
          </a:stretch>
        </p:blipFill>
        <p:spPr>
          <a:xfrm>
            <a:off x="4563120" y="1342165"/>
            <a:ext cx="5923973" cy="4631950"/>
          </a:xfrm>
          <a:prstGeom prst="rect">
            <a:avLst/>
          </a:prstGeom>
          <a:solidFill>
            <a:schemeClr val="bg1"/>
          </a:solidFill>
        </p:spPr>
      </p:pic>
      <p:sp>
        <p:nvSpPr>
          <p:cNvPr id="7" name="Title 2">
            <a:extLst>
              <a:ext uri="{FF2B5EF4-FFF2-40B4-BE49-F238E27FC236}">
                <a16:creationId xmlns:a16="http://schemas.microsoft.com/office/drawing/2014/main" id="{D89C7C84-D2B4-F6D9-3401-9BE84A3DE501}"/>
              </a:ext>
            </a:extLst>
          </p:cNvPr>
          <p:cNvSpPr txBox="1">
            <a:spLocks/>
          </p:cNvSpPr>
          <p:nvPr/>
        </p:nvSpPr>
        <p:spPr>
          <a:xfrm>
            <a:off x="919594" y="254435"/>
            <a:ext cx="10352810" cy="661956"/>
          </a:xfrm>
          <a:prstGeom prst="rect">
            <a:avLst/>
          </a:prstGeom>
        </p:spPr>
        <p:txBody>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0000"/>
              </a:lnSpc>
            </a:pPr>
            <a:r>
              <a:rPr lang="en-US" dirty="0"/>
              <a:t>Total Arrests in the US (2010 – 2020)</a:t>
            </a:r>
          </a:p>
        </p:txBody>
      </p:sp>
      <p:sp>
        <p:nvSpPr>
          <p:cNvPr id="8" name="Content Placeholder 4">
            <a:extLst>
              <a:ext uri="{FF2B5EF4-FFF2-40B4-BE49-F238E27FC236}">
                <a16:creationId xmlns:a16="http://schemas.microsoft.com/office/drawing/2014/main" id="{1F613F38-4BEB-D54D-B166-D5744B67FCA4}"/>
              </a:ext>
            </a:extLst>
          </p:cNvPr>
          <p:cNvSpPr txBox="1">
            <a:spLocks/>
          </p:cNvSpPr>
          <p:nvPr/>
        </p:nvSpPr>
        <p:spPr>
          <a:xfrm>
            <a:off x="952500" y="1499216"/>
            <a:ext cx="3352800" cy="42623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pPr>
            <a:r>
              <a:rPr lang="en-US" sz="1400" dirty="0"/>
              <a:t>One of our first findings was a significant and steady downward trend in reported property crime arrests.</a:t>
            </a:r>
          </a:p>
          <a:p>
            <a:pPr marL="0" indent="0" algn="just">
              <a:lnSpc>
                <a:spcPct val="100000"/>
              </a:lnSpc>
              <a:spcBef>
                <a:spcPts val="0"/>
              </a:spcBef>
              <a:buNone/>
            </a:pPr>
            <a:r>
              <a:rPr lang="en-US" sz="1400" dirty="0"/>
              <a:t> </a:t>
            </a:r>
          </a:p>
          <a:p>
            <a:pPr algn="just">
              <a:lnSpc>
                <a:spcPct val="100000"/>
              </a:lnSpc>
              <a:spcBef>
                <a:spcPts val="0"/>
              </a:spcBef>
            </a:pPr>
            <a:r>
              <a:rPr lang="en-US" sz="1400" dirty="0"/>
              <a:t>The numbers shown here are an aggregate of arrests across all states, for all offenses classified by the FBI as </a:t>
            </a:r>
            <a:r>
              <a:rPr lang="en-US" sz="1400" b="1" i="1" dirty="0"/>
              <a:t>Property Crimes</a:t>
            </a:r>
            <a:r>
              <a:rPr lang="en-US" sz="1400" dirty="0"/>
              <a:t>, which are:</a:t>
            </a:r>
          </a:p>
          <a:p>
            <a:pPr lvl="1" algn="just">
              <a:lnSpc>
                <a:spcPct val="100000"/>
              </a:lnSpc>
              <a:spcBef>
                <a:spcPts val="0"/>
              </a:spcBef>
            </a:pPr>
            <a:r>
              <a:rPr lang="en-US" sz="1400" dirty="0"/>
              <a:t>Arson</a:t>
            </a:r>
          </a:p>
          <a:p>
            <a:pPr lvl="1" algn="just">
              <a:lnSpc>
                <a:spcPct val="100000"/>
              </a:lnSpc>
              <a:spcBef>
                <a:spcPts val="0"/>
              </a:spcBef>
            </a:pPr>
            <a:r>
              <a:rPr lang="en-US" sz="1400" dirty="0"/>
              <a:t>Larceny – Theft</a:t>
            </a:r>
          </a:p>
          <a:p>
            <a:pPr lvl="1" algn="just">
              <a:lnSpc>
                <a:spcPct val="100000"/>
              </a:lnSpc>
              <a:spcBef>
                <a:spcPts val="0"/>
              </a:spcBef>
            </a:pPr>
            <a:r>
              <a:rPr lang="en-US" sz="1400" dirty="0"/>
              <a:t>Vehicle Theft</a:t>
            </a:r>
          </a:p>
          <a:p>
            <a:pPr lvl="1" algn="just">
              <a:lnSpc>
                <a:spcPct val="100000"/>
              </a:lnSpc>
              <a:spcBef>
                <a:spcPts val="0"/>
              </a:spcBef>
            </a:pPr>
            <a:r>
              <a:rPr lang="en-US" sz="1400" dirty="0"/>
              <a:t>Burglary</a:t>
            </a:r>
          </a:p>
          <a:p>
            <a:pPr lvl="1" algn="just">
              <a:lnSpc>
                <a:spcPct val="100000"/>
              </a:lnSpc>
              <a:spcBef>
                <a:spcPts val="0"/>
              </a:spcBef>
            </a:pPr>
            <a:r>
              <a:rPr lang="en-US" sz="1400" dirty="0"/>
              <a:t>Embezzlement</a:t>
            </a:r>
          </a:p>
          <a:p>
            <a:pPr lvl="1" algn="just">
              <a:lnSpc>
                <a:spcPct val="100000"/>
              </a:lnSpc>
              <a:spcBef>
                <a:spcPts val="0"/>
              </a:spcBef>
            </a:pPr>
            <a:r>
              <a:rPr lang="en-US" sz="1400" dirty="0"/>
              <a:t>Forgery &amp; Counterfeiting</a:t>
            </a:r>
          </a:p>
          <a:p>
            <a:pPr lvl="1" algn="just">
              <a:lnSpc>
                <a:spcPct val="100000"/>
              </a:lnSpc>
              <a:spcBef>
                <a:spcPts val="0"/>
              </a:spcBef>
            </a:pPr>
            <a:r>
              <a:rPr lang="en-US" sz="1400" dirty="0"/>
              <a:t>Fraud</a:t>
            </a:r>
          </a:p>
          <a:p>
            <a:pPr lvl="1" algn="just">
              <a:lnSpc>
                <a:spcPct val="100000"/>
              </a:lnSpc>
              <a:spcBef>
                <a:spcPts val="0"/>
              </a:spcBef>
            </a:pPr>
            <a:r>
              <a:rPr lang="en-US" sz="1400" dirty="0"/>
              <a:t>Vandalism</a:t>
            </a:r>
          </a:p>
          <a:p>
            <a:pPr lvl="1" algn="just">
              <a:lnSpc>
                <a:spcPct val="100000"/>
              </a:lnSpc>
              <a:spcBef>
                <a:spcPts val="0"/>
              </a:spcBef>
            </a:pPr>
            <a:r>
              <a:rPr lang="en-US" sz="1400" dirty="0"/>
              <a:t>Dealing in Stolen Property</a:t>
            </a:r>
          </a:p>
          <a:p>
            <a:pPr algn="just">
              <a:lnSpc>
                <a:spcPct val="100000"/>
              </a:lnSpc>
              <a:spcBef>
                <a:spcPts val="0"/>
              </a:spcBef>
            </a:pPr>
            <a:endParaRPr lang="en-US" sz="1400" dirty="0"/>
          </a:p>
          <a:p>
            <a:pPr algn="just">
              <a:lnSpc>
                <a:spcPct val="100000"/>
              </a:lnSpc>
              <a:spcBef>
                <a:spcPts val="0"/>
              </a:spcBef>
            </a:pPr>
            <a:endParaRPr lang="en-US" sz="1400" dirty="0"/>
          </a:p>
          <a:p>
            <a:pPr algn="just">
              <a:lnSpc>
                <a:spcPct val="100000"/>
              </a:lnSpc>
              <a:spcBef>
                <a:spcPts val="0"/>
              </a:spcBef>
            </a:pPr>
            <a:endParaRPr lang="en-US" sz="1400" dirty="0"/>
          </a:p>
        </p:txBody>
      </p:sp>
    </p:spTree>
    <p:extLst>
      <p:ext uri="{BB962C8B-B14F-4D97-AF65-F5344CB8AC3E}">
        <p14:creationId xmlns:p14="http://schemas.microsoft.com/office/powerpoint/2010/main" val="65042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E4E63796-52A8-4E48-0282-91062DBDE61C}"/>
              </a:ext>
            </a:extLst>
          </p:cNvPr>
          <p:cNvSpPr txBox="1">
            <a:spLocks noGrp="1" noRot="1" noMove="1" noResize="1" noEditPoints="1" noAdjustHandles="1" noChangeArrowheads="1" noChangeShapeType="1"/>
          </p:cNvSpPr>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25" name="Title 2">
            <a:extLst>
              <a:ext uri="{FF2B5EF4-FFF2-40B4-BE49-F238E27FC236}">
                <a16:creationId xmlns:a16="http://schemas.microsoft.com/office/drawing/2014/main" id="{B6145CE4-2543-9AA8-3F2F-383B9422265E}"/>
              </a:ext>
            </a:extLst>
          </p:cNvPr>
          <p:cNvSpPr>
            <a:spLocks noGrp="1"/>
          </p:cNvSpPr>
          <p:nvPr>
            <p:ph type="title"/>
          </p:nvPr>
        </p:nvSpPr>
        <p:spPr>
          <a:xfrm>
            <a:off x="919594" y="254435"/>
            <a:ext cx="10352810" cy="661956"/>
          </a:xfrm>
        </p:spPr>
        <p:txBody>
          <a:bodyPr/>
          <a:lstStyle/>
          <a:p>
            <a:pPr>
              <a:lnSpc>
                <a:spcPct val="0"/>
              </a:lnSpc>
            </a:pPr>
            <a:r>
              <a:rPr lang="en-US" dirty="0"/>
              <a:t>Double Checking Our Findings</a:t>
            </a:r>
          </a:p>
        </p:txBody>
      </p:sp>
      <p:sp>
        <p:nvSpPr>
          <p:cNvPr id="30" name="Text Placeholder 4">
            <a:extLst>
              <a:ext uri="{FF2B5EF4-FFF2-40B4-BE49-F238E27FC236}">
                <a16:creationId xmlns:a16="http://schemas.microsoft.com/office/drawing/2014/main" id="{549186FC-D520-6EA5-FDA6-561F1E4DB3B3}"/>
              </a:ext>
            </a:extLst>
          </p:cNvPr>
          <p:cNvSpPr txBox="1">
            <a:spLocks/>
          </p:cNvSpPr>
          <p:nvPr/>
        </p:nvSpPr>
        <p:spPr>
          <a:xfrm>
            <a:off x="937350" y="5225132"/>
            <a:ext cx="10319906" cy="1184546"/>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These charts show that the number of agencies reporting to the Crime Data Explorer and the number of law enforcement personnel remained relatively stable throughout the subject period.</a:t>
            </a:r>
          </a:p>
          <a:p>
            <a:pPr marL="285750" indent="-285750">
              <a:buFont typeface="Arial" panose="020B0604020202020204" pitchFamily="34" charset="0"/>
              <a:buChar char="•"/>
            </a:pPr>
            <a:r>
              <a:rPr lang="en-US" dirty="0"/>
              <a:t>This provides added context to our overall arrest data, which shows a steady downward trend.  If these charts showed drops in reporting agencies or in law enforcement officers, those could be possible outside factors that influenced the drop in reported arrests, but that does not appear to be the case.</a:t>
            </a:r>
          </a:p>
        </p:txBody>
      </p:sp>
      <p:pic>
        <p:nvPicPr>
          <p:cNvPr id="32" name="Picture 31">
            <a:extLst>
              <a:ext uri="{FF2B5EF4-FFF2-40B4-BE49-F238E27FC236}">
                <a16:creationId xmlns:a16="http://schemas.microsoft.com/office/drawing/2014/main" id="{CEE64FD3-7406-4600-F192-B854638C2E6B}"/>
              </a:ext>
            </a:extLst>
          </p:cNvPr>
          <p:cNvPicPr>
            <a:picLocks noChangeAspect="1"/>
          </p:cNvPicPr>
          <p:nvPr/>
        </p:nvPicPr>
        <p:blipFill>
          <a:blip r:embed="rId3"/>
          <a:stretch>
            <a:fillRect/>
          </a:stretch>
        </p:blipFill>
        <p:spPr>
          <a:xfrm>
            <a:off x="6575766" y="1337159"/>
            <a:ext cx="4657776" cy="3639312"/>
          </a:xfrm>
          <a:prstGeom prst="rect">
            <a:avLst/>
          </a:prstGeom>
          <a:ln>
            <a:solidFill>
              <a:schemeClr val="bg1"/>
            </a:solidFill>
          </a:ln>
        </p:spPr>
      </p:pic>
      <p:pic>
        <p:nvPicPr>
          <p:cNvPr id="34" name="Picture 33">
            <a:extLst>
              <a:ext uri="{FF2B5EF4-FFF2-40B4-BE49-F238E27FC236}">
                <a16:creationId xmlns:a16="http://schemas.microsoft.com/office/drawing/2014/main" id="{8298068F-6BDD-0452-9AE4-CD63411500D6}"/>
              </a:ext>
            </a:extLst>
          </p:cNvPr>
          <p:cNvPicPr>
            <a:picLocks noChangeAspect="1"/>
          </p:cNvPicPr>
          <p:nvPr/>
        </p:nvPicPr>
        <p:blipFill>
          <a:blip r:embed="rId4"/>
          <a:stretch>
            <a:fillRect/>
          </a:stretch>
        </p:blipFill>
        <p:spPr>
          <a:xfrm>
            <a:off x="946413" y="1337990"/>
            <a:ext cx="4652970" cy="3639312"/>
          </a:xfrm>
          <a:prstGeom prst="rect">
            <a:avLst/>
          </a:prstGeom>
          <a:ln>
            <a:solidFill>
              <a:schemeClr val="bg1"/>
            </a:solidFill>
          </a:ln>
        </p:spPr>
      </p:pic>
    </p:spTree>
    <p:extLst>
      <p:ext uri="{BB962C8B-B14F-4D97-AF65-F5344CB8AC3E}">
        <p14:creationId xmlns:p14="http://schemas.microsoft.com/office/powerpoint/2010/main" val="2949351718"/>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annual presentation_Win32_EF_V7" id="{21D76CCA-3643-4633-95C9-29486A1DA50B}" vid="{3EDD3486-FF44-4579-8B83-091A40DEEF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D5B334C4-64A2-4673-803C-35178659DDD3}">
  <ds:schemaRefs>
    <ds:schemaRef ds:uri="http://schemas.microsoft.com/sharepoint/v3/contenttype/forms"/>
  </ds:schemaRefs>
</ds:datastoreItem>
</file>

<file path=customXml/itemProps2.xml><?xml version="1.0" encoding="utf-8"?>
<ds:datastoreItem xmlns:ds="http://schemas.openxmlformats.org/officeDocument/2006/customXml" ds:itemID="{981AF751-E016-414F-92E5-F2DC739E07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593354B-8927-46EE-B294-4D51952A09C2}">
  <ds:schemaRefs>
    <ds:schemaRef ds:uri="71af3243-3dd4-4a8d-8c0d-dd76da1f02a5"/>
    <ds:schemaRef ds:uri="http://purl.org/dc/terms/"/>
    <ds:schemaRef ds:uri="http://purl.org/dc/elements/1.1/"/>
    <ds:schemaRef ds:uri="http://www.w3.org/XML/1998/namespace"/>
    <ds:schemaRef ds:uri="http://schemas.microsoft.com/sharepoint/v3"/>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230e9df3-be65-4c73-a93b-d1236ebd677e"/>
    <ds:schemaRef ds:uri="16c05727-aa75-4e4a-9b5f-8a80a1165891"/>
    <ds:schemaRef ds:uri="http://schemas.microsoft.com/office/2006/metadata/propertie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3057</TotalTime>
  <Words>3664</Words>
  <Application>Microsoft Office PowerPoint</Application>
  <PresentationFormat>Widescreen</PresentationFormat>
  <Paragraphs>360</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Courier New</vt:lpstr>
      <vt:lpstr>Franklin Gothic Book</vt:lpstr>
      <vt:lpstr>Franklin Gothic Demi</vt:lpstr>
      <vt:lpstr>Slack-Lato</vt:lpstr>
      <vt:lpstr>Wingdings</vt:lpstr>
      <vt:lpstr>Custom</vt:lpstr>
      <vt:lpstr>PyCrimes and Misdemeanors</vt:lpstr>
      <vt:lpstr>Agenda</vt:lpstr>
      <vt:lpstr>Executive Summary</vt:lpstr>
      <vt:lpstr>Tactics</vt:lpstr>
      <vt:lpstr>Challenges</vt:lpstr>
      <vt:lpstr>Some Quick Factoids</vt:lpstr>
      <vt:lpstr>Some More Trivia</vt:lpstr>
      <vt:lpstr>PowerPoint Presentation</vt:lpstr>
      <vt:lpstr>Double Checking Our Findings</vt:lpstr>
      <vt:lpstr>PowerPoint Presentation</vt:lpstr>
      <vt:lpstr>PowerPoint Presentation</vt:lpstr>
      <vt:lpstr>Arrests by Year &amp; State (2010 - 2015)</vt:lpstr>
      <vt:lpstr>Arrests by Year &amp; State (2016 - 2020)</vt:lpstr>
      <vt:lpstr>PowerPoint Presentation</vt:lpstr>
      <vt:lpstr>PowerPoint Presentation</vt:lpstr>
      <vt:lpstr>Police per Capita by State</vt:lpstr>
      <vt:lpstr>Arrests per Capita by State</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Steve Bonillas</dc:creator>
  <cp:lastModifiedBy>Steve Bonillas</cp:lastModifiedBy>
  <cp:revision>52</cp:revision>
  <dcterms:created xsi:type="dcterms:W3CDTF">2023-09-20T23:23:08Z</dcterms:created>
  <dcterms:modified xsi:type="dcterms:W3CDTF">2023-09-25T23:51:41Z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