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365" r:id="rId3"/>
    <p:sldId id="433" r:id="rId4"/>
    <p:sldId id="438" r:id="rId5"/>
    <p:sldId id="468" r:id="rId6"/>
    <p:sldId id="439" r:id="rId7"/>
    <p:sldId id="440" r:id="rId8"/>
    <p:sldId id="441" r:id="rId9"/>
    <p:sldId id="442" r:id="rId10"/>
    <p:sldId id="443" r:id="rId11"/>
    <p:sldId id="444" r:id="rId12"/>
    <p:sldId id="469" r:id="rId13"/>
    <p:sldId id="470" r:id="rId14"/>
    <p:sldId id="471" r:id="rId15"/>
    <p:sldId id="445" r:id="rId16"/>
    <p:sldId id="446" r:id="rId17"/>
    <p:sldId id="447" r:id="rId18"/>
    <p:sldId id="448" r:id="rId19"/>
    <p:sldId id="449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67" r:id="rId29"/>
    <p:sldId id="458" r:id="rId30"/>
    <p:sldId id="459" r:id="rId31"/>
    <p:sldId id="460" r:id="rId32"/>
    <p:sldId id="461" r:id="rId33"/>
    <p:sldId id="462" r:id="rId34"/>
    <p:sldId id="463" r:id="rId35"/>
    <p:sldId id="464" r:id="rId36"/>
    <p:sldId id="465" r:id="rId37"/>
    <p:sldId id="466" r:id="rId3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66"/>
    <a:srgbClr val="FFFF00"/>
    <a:srgbClr val="C0C0C0"/>
    <a:srgbClr val="FF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7" autoAdjust="0"/>
    <p:restoredTop sz="94675" autoAdjust="0"/>
  </p:normalViewPr>
  <p:slideViewPr>
    <p:cSldViewPr>
      <p:cViewPr>
        <p:scale>
          <a:sx n="130" d="100"/>
          <a:sy n="130" d="100"/>
        </p:scale>
        <p:origin x="-390" y="9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3.wmf"/><Relationship Id="rId1" Type="http://schemas.openxmlformats.org/officeDocument/2006/relationships/image" Target="../media/image58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475B90-A9AF-4531-ABAE-3BCDB5F55FC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0ECF54-A747-4B1B-9448-C0872ECFC19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697077-23BD-4D94-A3DA-F667E4546B5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24259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1722F4-4E89-4133-A0BE-4090D11E056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39F7E3-3F44-467A-9AC4-526DF66E97E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24259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F9D41-25D4-423B-915E-9D75C5E35FA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49B2E-E101-478A-ABCD-DE20FE2E6B52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D03D6-F362-4083-99F7-48574E6B073D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653B6-0DD5-4CCE-9529-FAF16C5EB0C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B4B48A-0702-4E99-91CD-FB070E59B39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932479-B8FD-4727-8610-94D5D430A40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843808" y="274638"/>
            <a:ext cx="58429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800" b="1" i="0" u="none" strike="noStrike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7FA0BA5-2D27-4B9A-A796-63E4C021A58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pic>
        <p:nvPicPr>
          <p:cNvPr id="12" name="11 Imagen" descr="logo_upv_h.gif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5536" y="476672"/>
            <a:ext cx="2219325" cy="7905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ransition>
    <p:randomBar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2400" i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FF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6.png"/><Relationship Id="rId4" Type="http://schemas.openxmlformats.org/officeDocument/2006/relationships/image" Target="../media/image2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34.pn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0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44.png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48.png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7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oleObject" Target="../embeddings/oleObject47.bin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60.png"/><Relationship Id="rId4" Type="http://schemas.openxmlformats.org/officeDocument/2006/relationships/image" Target="../media/image58.wmf"/><Relationship Id="rId9" Type="http://schemas.openxmlformats.org/officeDocument/2006/relationships/image" Target="../media/image5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50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5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5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" sz="5400" b="1" dirty="0" smtClean="0"/>
              <a:t>TEMA 3.2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3886200"/>
            <a:ext cx="8569325" cy="1752600"/>
          </a:xfrm>
        </p:spPr>
        <p:txBody>
          <a:bodyPr/>
          <a:lstStyle/>
          <a:p>
            <a:pPr eaLnBrk="1" hangingPunct="1">
              <a:defRPr/>
            </a:pPr>
            <a:r>
              <a:rPr lang="es-ES" sz="4000" dirty="0" smtClean="0"/>
              <a:t>Análisis e Identificación</a:t>
            </a:r>
          </a:p>
          <a:p>
            <a:pPr eaLnBrk="1" hangingPunct="1">
              <a:defRPr/>
            </a:pPr>
            <a:r>
              <a:rPr lang="es-ES" sz="4000" dirty="0" smtClean="0"/>
              <a:t>De la respuesta temporal</a:t>
            </a:r>
          </a:p>
        </p:txBody>
      </p:sp>
      <p:pic>
        <p:nvPicPr>
          <p:cNvPr id="36868" name="Picture 6" descr="UPV1c_NyB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70838" y="0"/>
            <a:ext cx="1173162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8C26-F7ED-407F-8BBD-DD06F6130F99}" type="slidenum">
              <a:rPr lang="es-ES" smtClean="0"/>
              <a:t>10</a:t>
            </a:fld>
            <a:endParaRPr lang="es-ES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616624"/>
          </a:xfrm>
        </p:spPr>
        <p:txBody>
          <a:bodyPr>
            <a:noAutofit/>
          </a:bodyPr>
          <a:lstStyle/>
          <a:p>
            <a:pPr>
              <a:tabLst>
                <a:tab pos="444500" algn="l"/>
              </a:tabLst>
            </a:pPr>
            <a:r>
              <a:rPr lang="es-ES" dirty="0"/>
              <a:t>Respuesta ante </a:t>
            </a:r>
            <a:r>
              <a:rPr lang="es-ES" b="1" dirty="0" smtClean="0"/>
              <a:t>escalón</a:t>
            </a:r>
            <a:r>
              <a:rPr lang="es-ES" dirty="0" smtClean="0"/>
              <a:t> </a:t>
            </a:r>
            <a:r>
              <a:rPr lang="es-ES" dirty="0"/>
              <a:t>de amplitud arbitraria </a:t>
            </a:r>
            <a:r>
              <a:rPr lang="es-ES" dirty="0" smtClean="0"/>
              <a:t>A</a:t>
            </a:r>
            <a:endParaRPr lang="es-ES" dirty="0"/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 bwMode="auto">
          <a:xfrm>
            <a:off x="1143000" y="1772816"/>
            <a:ext cx="6856413" cy="479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1871663" y="2606253"/>
            <a:ext cx="5238750" cy="488950"/>
            <a:chOff x="1179" y="1778"/>
            <a:chExt cx="3300" cy="308"/>
          </a:xfrm>
        </p:grpSpPr>
        <p:sp>
          <p:nvSpPr>
            <p:cNvPr id="8" name="Oval 33"/>
            <p:cNvSpPr>
              <a:spLocks noChangeAspect="1" noChangeArrowheads="1"/>
            </p:cNvSpPr>
            <p:nvPr/>
          </p:nvSpPr>
          <p:spPr bwMode="auto">
            <a:xfrm>
              <a:off x="3940" y="1916"/>
              <a:ext cx="170" cy="17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" name="Text Box 34"/>
            <p:cNvSpPr txBox="1">
              <a:spLocks noChangeAspect="1" noChangeArrowheads="1"/>
            </p:cNvSpPr>
            <p:nvPr/>
          </p:nvSpPr>
          <p:spPr bwMode="auto">
            <a:xfrm>
              <a:off x="1757" y="1778"/>
              <a:ext cx="209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_tradnl" sz="1400" b="1">
                  <a:solidFill>
                    <a:srgbClr val="FF0000"/>
                  </a:solidFill>
                </a:rPr>
                <a:t>98% del valor final : y(4</a:t>
              </a:r>
              <a:r>
                <a:rPr lang="es-ES_tradnl" sz="1400" b="1">
                  <a:solidFill>
                    <a:srgbClr val="FF0000"/>
                  </a:solidFill>
                  <a:cs typeface="Arial" charset="0"/>
                  <a:sym typeface="Symbol" pitchFamily="18" charset="2"/>
                </a:rPr>
                <a:t></a:t>
              </a:r>
              <a:r>
                <a:rPr lang="es-ES_tradnl" sz="1400" b="1">
                  <a:solidFill>
                    <a:srgbClr val="FF0000"/>
                  </a:solidFill>
                </a:rPr>
                <a:t>) </a:t>
              </a:r>
              <a:r>
                <a:rPr lang="es-ES_tradnl" sz="1400" b="1">
                  <a:solidFill>
                    <a:srgbClr val="FF0000"/>
                  </a:solidFill>
                  <a:sym typeface="Symbol" pitchFamily="18" charset="2"/>
                </a:rPr>
                <a:t> </a:t>
              </a:r>
              <a:r>
                <a:rPr lang="es-ES_tradnl" sz="1400" b="1">
                  <a:solidFill>
                    <a:srgbClr val="FF0000"/>
                  </a:solidFill>
                </a:rPr>
                <a:t>0.98</a:t>
              </a:r>
              <a:r>
                <a:rPr lang="es-ES_tradnl" sz="1400" b="1">
                  <a:solidFill>
                    <a:srgbClr val="FF0000"/>
                  </a:solidFill>
                  <a:sym typeface="Symbol" pitchFamily="18" charset="2"/>
                </a:rPr>
                <a:t></a:t>
              </a:r>
              <a:r>
                <a:rPr lang="es-ES_tradnl" sz="1400" b="1">
                  <a:solidFill>
                    <a:srgbClr val="FF0000"/>
                  </a:solidFill>
                </a:rPr>
                <a:t>A</a:t>
              </a:r>
              <a:r>
                <a:rPr lang="es-ES_tradnl" sz="1400" b="1">
                  <a:solidFill>
                    <a:srgbClr val="FF0000"/>
                  </a:solidFill>
                  <a:sym typeface="Symbol" pitchFamily="18" charset="2"/>
                </a:rPr>
                <a:t>K</a:t>
              </a:r>
              <a:r>
                <a:rPr lang="es-ES_tradnl" sz="1400" b="1" baseline="-25000">
                  <a:solidFill>
                    <a:srgbClr val="FF0000"/>
                  </a:solidFill>
                  <a:sym typeface="Symbol" pitchFamily="18" charset="2"/>
                </a:rPr>
                <a:t>est</a:t>
              </a:r>
            </a:p>
          </p:txBody>
        </p:sp>
        <p:sp>
          <p:nvSpPr>
            <p:cNvPr id="10" name="Line 35"/>
            <p:cNvSpPr>
              <a:spLocks noChangeAspect="1" noChangeShapeType="1"/>
            </p:cNvSpPr>
            <p:nvPr/>
          </p:nvSpPr>
          <p:spPr bwMode="auto">
            <a:xfrm flipV="1">
              <a:off x="1179" y="2006"/>
              <a:ext cx="33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1" name="Group 43"/>
          <p:cNvGrpSpPr>
            <a:grpSpLocks/>
          </p:cNvGrpSpPr>
          <p:nvPr/>
        </p:nvGrpSpPr>
        <p:grpSpPr bwMode="auto">
          <a:xfrm>
            <a:off x="4119563" y="2520528"/>
            <a:ext cx="3748087" cy="3949700"/>
            <a:chOff x="2595" y="1724"/>
            <a:chExt cx="2361" cy="2488"/>
          </a:xfrm>
        </p:grpSpPr>
        <p:sp>
          <p:nvSpPr>
            <p:cNvPr id="12" name="Line 36"/>
            <p:cNvSpPr>
              <a:spLocks noChangeAspect="1" noChangeShapeType="1"/>
            </p:cNvSpPr>
            <p:nvPr/>
          </p:nvSpPr>
          <p:spPr bwMode="auto">
            <a:xfrm>
              <a:off x="4030" y="1724"/>
              <a:ext cx="0" cy="22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" name="Oval 37"/>
            <p:cNvSpPr>
              <a:spLocks noChangeAspect="1" noChangeArrowheads="1"/>
            </p:cNvSpPr>
            <p:nvPr/>
          </p:nvSpPr>
          <p:spPr bwMode="auto">
            <a:xfrm>
              <a:off x="3946" y="3904"/>
              <a:ext cx="170" cy="17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" name="Text Box 38"/>
            <p:cNvSpPr txBox="1">
              <a:spLocks noChangeAspect="1" noChangeArrowheads="1"/>
            </p:cNvSpPr>
            <p:nvPr/>
          </p:nvSpPr>
          <p:spPr bwMode="auto">
            <a:xfrm>
              <a:off x="2595" y="4020"/>
              <a:ext cx="23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_tradnl" sz="1400" b="1">
                  <a:solidFill>
                    <a:srgbClr val="FF0000"/>
                  </a:solidFill>
                </a:rPr>
                <a:t>Tiempo de establecimiento (98%): te</a:t>
              </a:r>
              <a:r>
                <a:rPr lang="es-ES_tradnl" sz="1400" b="1" baseline="-25000">
                  <a:solidFill>
                    <a:srgbClr val="FF0000"/>
                  </a:solidFill>
                </a:rPr>
                <a:t>98%</a:t>
              </a:r>
              <a:r>
                <a:rPr lang="es-ES_tradnl" sz="1400" b="1">
                  <a:solidFill>
                    <a:srgbClr val="FF0000"/>
                  </a:solidFill>
                  <a:sym typeface="Symbol" pitchFamily="18" charset="2"/>
                </a:rPr>
                <a:t></a:t>
              </a:r>
              <a:r>
                <a:rPr lang="es-ES_tradnl" sz="1400" b="1">
                  <a:solidFill>
                    <a:srgbClr val="FF0000"/>
                  </a:solidFill>
                </a:rPr>
                <a:t>4</a:t>
              </a:r>
              <a:r>
                <a:rPr lang="es-ES_tradnl" sz="1400" b="1">
                  <a:solidFill>
                    <a:srgbClr val="FF0000"/>
                  </a:solidFill>
                  <a:cs typeface="Arial" charset="0"/>
                  <a:sym typeface="Symbol" pitchFamily="18" charset="2"/>
                </a:rPr>
                <a:t></a:t>
              </a:r>
              <a:endParaRPr lang="es-ES_tradnl" sz="1400" b="1" baseline="-25000">
                <a:solidFill>
                  <a:srgbClr val="FF0000"/>
                </a:solidFill>
                <a:sym typeface="Symbol" pitchFamily="18" charset="2"/>
              </a:endParaRPr>
            </a:p>
          </p:txBody>
        </p:sp>
      </p:grpSp>
      <p:graphicFrame>
        <p:nvGraphicFramePr>
          <p:cNvPr id="1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827753"/>
              </p:ext>
            </p:extLst>
          </p:nvPr>
        </p:nvGraphicFramePr>
        <p:xfrm>
          <a:off x="1042988" y="4797003"/>
          <a:ext cx="7083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88" name="Equation" r:id="rId4" imgW="4724280" imgH="355320" progId="Equation.DSMT4">
                  <p:embed/>
                </p:oleObj>
              </mc:Choice>
              <mc:Fallback>
                <p:oleObj name="Equation" r:id="rId4" imgW="47242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799" t="-11345" r="-4799" b="-11345"/>
                      <a:stretch>
                        <a:fillRect/>
                      </a:stretch>
                    </p:blipFill>
                    <p:spPr bwMode="auto">
                      <a:xfrm>
                        <a:off x="1042988" y="4797003"/>
                        <a:ext cx="7083425" cy="533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45023"/>
              </p:ext>
            </p:extLst>
          </p:nvPr>
        </p:nvGraphicFramePr>
        <p:xfrm>
          <a:off x="6732588" y="1983953"/>
          <a:ext cx="2133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89" name="Equation" r:id="rId6" imgW="1422360" imgH="482400" progId="Equation.DSMT4">
                  <p:embed/>
                </p:oleObj>
              </mc:Choice>
              <mc:Fallback>
                <p:oleObj name="Equation" r:id="rId6" imgW="14223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805" t="-11345" r="-4805" b="-11345"/>
                      <a:stretch>
                        <a:fillRect/>
                      </a:stretch>
                    </p:blipFill>
                    <p:spPr bwMode="auto">
                      <a:xfrm>
                        <a:off x="6732588" y="1983953"/>
                        <a:ext cx="2133600" cy="7239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1 Título"/>
          <p:cNvSpPr txBox="1">
            <a:spLocks/>
          </p:cNvSpPr>
          <p:nvPr/>
        </p:nvSpPr>
        <p:spPr>
          <a:xfrm>
            <a:off x="2771800" y="188640"/>
            <a:ext cx="62646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i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ES" sz="2800" b="1" smtClean="0"/>
              <a:t>Sistemas de primer y segundo orden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1910265071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8C26-F7ED-407F-8BBD-DD06F6130F99}" type="slidenum">
              <a:rPr lang="es-ES" smtClean="0"/>
              <a:t>11</a:t>
            </a:fld>
            <a:endParaRPr lang="es-ES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79512" y="1196752"/>
            <a:ext cx="8856984" cy="5544616"/>
          </a:xfrm>
        </p:spPr>
        <p:txBody>
          <a:bodyPr>
            <a:noAutofit/>
          </a:bodyPr>
          <a:lstStyle/>
          <a:p>
            <a:pPr>
              <a:tabLst>
                <a:tab pos="444500" algn="l"/>
              </a:tabLst>
            </a:pPr>
            <a:r>
              <a:rPr lang="es-ES" dirty="0"/>
              <a:t>Respuesta ante </a:t>
            </a:r>
            <a:r>
              <a:rPr lang="es-ES" b="1" dirty="0" smtClean="0"/>
              <a:t>rampa</a:t>
            </a:r>
            <a:r>
              <a:rPr lang="es-ES" dirty="0" smtClean="0"/>
              <a:t> </a:t>
            </a:r>
            <a:r>
              <a:rPr lang="es-ES" dirty="0"/>
              <a:t>de amplitud arbitraria </a:t>
            </a:r>
            <a:r>
              <a:rPr lang="es-ES" dirty="0" smtClean="0"/>
              <a:t>A</a:t>
            </a:r>
            <a:endParaRPr lang="es-ES" dirty="0"/>
          </a:p>
        </p:txBody>
      </p:sp>
      <p:pic>
        <p:nvPicPr>
          <p:cNvPr id="5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 bwMode="auto">
          <a:xfrm>
            <a:off x="1143000" y="1772816"/>
            <a:ext cx="6859588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018950"/>
              </p:ext>
            </p:extLst>
          </p:nvPr>
        </p:nvGraphicFramePr>
        <p:xfrm>
          <a:off x="1965325" y="2206203"/>
          <a:ext cx="30654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3" name="Equation" r:id="rId4" imgW="1854000" imgH="507960" progId="Equation.DSMT4">
                  <p:embed/>
                </p:oleObj>
              </mc:Choice>
              <mc:Fallback>
                <p:oleObj name="Equation" r:id="rId4" imgW="18540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854" t="-11339" r="-4854" b="-11339"/>
                      <a:stretch>
                        <a:fillRect/>
                      </a:stretch>
                    </p:blipFill>
                    <p:spPr bwMode="auto">
                      <a:xfrm>
                        <a:off x="1965325" y="2206203"/>
                        <a:ext cx="3065463" cy="9366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2271713" y="2115716"/>
            <a:ext cx="5594350" cy="4406900"/>
            <a:chOff x="1431" y="1469"/>
            <a:chExt cx="3524" cy="2776"/>
          </a:xfrm>
        </p:grpSpPr>
        <p:sp>
          <p:nvSpPr>
            <p:cNvPr id="9" name="Text Box 21"/>
            <p:cNvSpPr txBox="1">
              <a:spLocks noChangeAspect="1" noChangeArrowheads="1"/>
            </p:cNvSpPr>
            <p:nvPr/>
          </p:nvSpPr>
          <p:spPr bwMode="auto">
            <a:xfrm>
              <a:off x="3441" y="1469"/>
              <a:ext cx="151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_tradnl" sz="1400" b="1">
                  <a:solidFill>
                    <a:srgbClr val="FF0000"/>
                  </a:solidFill>
                </a:rPr>
                <a:t>Pendiente en el RP : A</a:t>
              </a:r>
              <a:r>
                <a:rPr lang="es-ES_tradnl" sz="1400" b="1">
                  <a:solidFill>
                    <a:srgbClr val="FF0000"/>
                  </a:solidFill>
                  <a:sym typeface="Symbol" pitchFamily="18" charset="2"/>
                </a:rPr>
                <a:t>K</a:t>
              </a:r>
              <a:r>
                <a:rPr lang="es-ES_tradnl" sz="1400" b="1" baseline="-25000">
                  <a:solidFill>
                    <a:srgbClr val="FF0000"/>
                  </a:solidFill>
                  <a:sym typeface="Symbol" pitchFamily="18" charset="2"/>
                </a:rPr>
                <a:t>est</a:t>
              </a:r>
            </a:p>
          </p:txBody>
        </p:sp>
        <p:sp>
          <p:nvSpPr>
            <p:cNvPr id="10" name="Line 22"/>
            <p:cNvSpPr>
              <a:spLocks noChangeAspect="1" noChangeShapeType="1"/>
            </p:cNvSpPr>
            <p:nvPr/>
          </p:nvSpPr>
          <p:spPr bwMode="auto">
            <a:xfrm flipV="1">
              <a:off x="1431" y="1609"/>
              <a:ext cx="3506" cy="26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1" name="Group 29"/>
          <p:cNvGrpSpPr>
            <a:grpSpLocks/>
          </p:cNvGrpSpPr>
          <p:nvPr/>
        </p:nvGrpSpPr>
        <p:grpSpPr bwMode="auto">
          <a:xfrm>
            <a:off x="1493838" y="2104603"/>
            <a:ext cx="5508625" cy="4213225"/>
            <a:chOff x="941" y="1462"/>
            <a:chExt cx="3470" cy="2654"/>
          </a:xfrm>
        </p:grpSpPr>
        <p:sp>
          <p:nvSpPr>
            <p:cNvPr id="12" name="Text Box 24"/>
            <p:cNvSpPr txBox="1">
              <a:spLocks noChangeAspect="1" noChangeArrowheads="1"/>
            </p:cNvSpPr>
            <p:nvPr/>
          </p:nvSpPr>
          <p:spPr bwMode="auto">
            <a:xfrm>
              <a:off x="2995" y="2331"/>
              <a:ext cx="13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_tradnl" sz="1400" b="1">
                  <a:solidFill>
                    <a:srgbClr val="FF0000"/>
                  </a:solidFill>
                </a:rPr>
                <a:t>Constante de tiempo (</a:t>
              </a:r>
              <a:r>
                <a:rPr lang="es-ES_tradnl" sz="1400" b="1">
                  <a:solidFill>
                    <a:srgbClr val="FF0000"/>
                  </a:solidFill>
                  <a:sym typeface="Symbol" pitchFamily="18" charset="2"/>
                </a:rPr>
                <a:t></a:t>
              </a:r>
              <a:r>
                <a:rPr lang="es-ES_tradnl" sz="1400" b="1">
                  <a:solidFill>
                    <a:srgbClr val="FF0000"/>
                  </a:solidFill>
                </a:rPr>
                <a:t>)</a:t>
              </a:r>
              <a:endParaRPr lang="es-ES_tradnl" sz="1400" b="1" baseline="-25000">
                <a:solidFill>
                  <a:srgbClr val="FF0000"/>
                </a:solidFill>
                <a:sym typeface="Symbol" pitchFamily="18" charset="2"/>
              </a:endParaRPr>
            </a:p>
          </p:txBody>
        </p:sp>
        <p:sp>
          <p:nvSpPr>
            <p:cNvPr id="13" name="Line 25"/>
            <p:cNvSpPr>
              <a:spLocks noChangeAspect="1" noChangeShapeType="1"/>
            </p:cNvSpPr>
            <p:nvPr/>
          </p:nvSpPr>
          <p:spPr bwMode="auto">
            <a:xfrm flipV="1">
              <a:off x="941" y="1462"/>
              <a:ext cx="3470" cy="26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Line 26"/>
            <p:cNvSpPr>
              <a:spLocks noChangeAspect="1" noChangeShapeType="1"/>
            </p:cNvSpPr>
            <p:nvPr/>
          </p:nvSpPr>
          <p:spPr bwMode="auto">
            <a:xfrm>
              <a:off x="3311" y="2300"/>
              <a:ext cx="71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5" name="1 Título"/>
          <p:cNvSpPr txBox="1">
            <a:spLocks/>
          </p:cNvSpPr>
          <p:nvPr/>
        </p:nvSpPr>
        <p:spPr>
          <a:xfrm>
            <a:off x="2771800" y="188640"/>
            <a:ext cx="62646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i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ES" sz="2800" b="1" dirty="0" smtClean="0"/>
              <a:t>Sistemas de primer y segundo orden</a:t>
            </a:r>
            <a:endParaRPr lang="es-ES" sz="2800" b="1" dirty="0"/>
          </a:p>
        </p:txBody>
      </p:sp>
      <p:sp>
        <p:nvSpPr>
          <p:cNvPr id="18" name="1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8001886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Sistemas de primer orden: Identificación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Ejemplo de identificación:</a:t>
            </a:r>
          </a:p>
          <a:p>
            <a:pPr lvl="1"/>
            <a:r>
              <a:rPr lang="es-ES" dirty="0" smtClean="0"/>
              <a:t>Se aplica una entrada en escalón de amplitud 5 y se obtiene:</a:t>
            </a:r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40968"/>
            <a:ext cx="6629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01792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Sistemas de primer orden: Identificación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Se observa que se trata de un sistema de primer orden, hay que determinar la posición del polo y la ganancia estática.</a:t>
                </a:r>
              </a:p>
              <a:p>
                <a:r>
                  <a:rPr lang="es-ES" dirty="0" smtClean="0"/>
                  <a:t>Se mide el valor final de y  (10) y se calcula:</a:t>
                </a:r>
              </a:p>
              <a:p>
                <a:endParaRPr lang="es-E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s-ES" sz="2000" i="1">
                              <a:latin typeface="Cambria Math"/>
                            </a:rPr>
                            <m:t>𝑒𝑠𝑡</m:t>
                          </m:r>
                        </m:sub>
                      </m:sSub>
                      <m:r>
                        <a:rPr lang="es-E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sz="20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ES" sz="200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  <m:r>
                        <a:rPr lang="es-E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/>
                            </a:rPr>
                            <m:t>10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den>
                      </m:f>
                      <m:r>
                        <a:rPr lang="es-ES" sz="2000">
                          <a:latin typeface="Cambria Math"/>
                        </a:rPr>
                        <m:t>=</m:t>
                      </m:r>
                      <m:r>
                        <a:rPr lang="es-ES" sz="2000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37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861047"/>
            <a:ext cx="5189240" cy="232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58024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Sistemas de primer orden: Identificación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el polo, se hace una tangente por el origen, se busca el cruce con el valor final y se obtiene:</a:t>
            </a:r>
          </a:p>
          <a:p>
            <a:pPr marL="0" indent="0">
              <a:buNone/>
            </a:pPr>
            <a:endParaRPr lang="es-ES" dirty="0" smtClean="0"/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140967"/>
            <a:ext cx="7488832" cy="335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21 Conector recto"/>
          <p:cNvCxnSpPr/>
          <p:nvPr/>
        </p:nvCxnSpPr>
        <p:spPr>
          <a:xfrm>
            <a:off x="1619672" y="3501008"/>
            <a:ext cx="3240360" cy="0"/>
          </a:xfrm>
          <a:prstGeom prst="line">
            <a:avLst/>
          </a:prstGeom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flipV="1">
            <a:off x="1691680" y="3501008"/>
            <a:ext cx="648072" cy="2520280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>
            <a:off x="2339752" y="3501008"/>
            <a:ext cx="0" cy="2592288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49229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8C26-F7ED-407F-8BBD-DD06F6130F99}" type="slidenum">
              <a:rPr lang="es-ES" smtClean="0"/>
              <a:t>15</a:t>
            </a:fld>
            <a:endParaRPr lang="es-ES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5472608"/>
          </a:xfrm>
        </p:spPr>
        <p:txBody>
          <a:bodyPr>
            <a:noAutofit/>
          </a:bodyPr>
          <a:lstStyle/>
          <a:p>
            <a:pPr>
              <a:tabLst>
                <a:tab pos="444500" algn="l"/>
              </a:tabLst>
            </a:pPr>
            <a:r>
              <a:rPr lang="es-ES" sz="2400" dirty="0" smtClean="0"/>
              <a:t>Sistemas de segundo orden</a:t>
            </a:r>
            <a:endParaRPr lang="es-ES" sz="2400" dirty="0"/>
          </a:p>
          <a:p>
            <a:pPr lvl="1">
              <a:tabLst>
                <a:tab pos="444500" algn="l"/>
              </a:tabLst>
            </a:pPr>
            <a:r>
              <a:rPr lang="es-ES" sz="2000" dirty="0"/>
              <a:t>Su comportamiento dinámico queda descrito por una ecuación diferencial de segundo orden</a:t>
            </a:r>
          </a:p>
          <a:p>
            <a:pPr lvl="1">
              <a:tabLst>
                <a:tab pos="444500" algn="l"/>
              </a:tabLst>
            </a:pPr>
            <a:r>
              <a:rPr lang="es-ES" sz="2000" dirty="0" smtClean="0"/>
              <a:t>El </a:t>
            </a:r>
            <a:r>
              <a:rPr lang="es-ES" sz="2000" dirty="0"/>
              <a:t>denominador de su función de transferencia es un polinomio de segundo orden</a:t>
            </a:r>
          </a:p>
          <a:p>
            <a:pPr lvl="1">
              <a:tabLst>
                <a:tab pos="444500" algn="l"/>
              </a:tabLst>
            </a:pPr>
            <a:r>
              <a:rPr lang="es-ES" sz="2000" dirty="0" smtClean="0"/>
              <a:t>Su </a:t>
            </a:r>
            <a:r>
              <a:rPr lang="es-ES" sz="2000" dirty="0"/>
              <a:t>función de transferencia tiene dos polos</a:t>
            </a:r>
          </a:p>
          <a:p>
            <a:pPr lvl="2">
              <a:tabLst>
                <a:tab pos="444500" algn="l"/>
              </a:tabLst>
            </a:pPr>
            <a:r>
              <a:rPr lang="es-ES" dirty="0"/>
              <a:t>Reales: Sistema de segundo orden sobreamortiguado</a:t>
            </a:r>
          </a:p>
          <a:p>
            <a:pPr lvl="2">
              <a:tabLst>
                <a:tab pos="444500" algn="l"/>
              </a:tabLst>
            </a:pPr>
            <a:r>
              <a:rPr lang="es-ES" dirty="0"/>
              <a:t>Complejos conjugados: Sistema de segundo orden subamortiguado</a:t>
            </a:r>
          </a:p>
          <a:p>
            <a:pPr lvl="1">
              <a:tabLst>
                <a:tab pos="444500" algn="l"/>
              </a:tabLst>
            </a:pPr>
            <a:endParaRPr lang="es-ES" dirty="0" smtClean="0"/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755652"/>
              </p:ext>
            </p:extLst>
          </p:nvPr>
        </p:nvGraphicFramePr>
        <p:xfrm>
          <a:off x="107950" y="4725144"/>
          <a:ext cx="44942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5" name="Equation" r:id="rId3" imgW="2247900" imgH="419100" progId="Equation.DSMT4">
                  <p:embed/>
                </p:oleObj>
              </mc:Choice>
              <mc:Fallback>
                <p:oleObj name="Equation" r:id="rId3" imgW="22479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725144"/>
                        <a:ext cx="44942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680265"/>
              </p:ext>
            </p:extLst>
          </p:nvPr>
        </p:nvGraphicFramePr>
        <p:xfrm>
          <a:off x="5176838" y="4864844"/>
          <a:ext cx="38592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6" name="Equation" r:id="rId5" imgW="1930400" imgH="279400" progId="Equation.DSMT4">
                  <p:embed/>
                </p:oleObj>
              </mc:Choice>
              <mc:Fallback>
                <p:oleObj name="Equation" r:id="rId5" imgW="19304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838" y="4864844"/>
                        <a:ext cx="38592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9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849113"/>
              </p:ext>
            </p:extLst>
          </p:nvPr>
        </p:nvGraphicFramePr>
        <p:xfrm>
          <a:off x="2109788" y="5549057"/>
          <a:ext cx="4926012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7" name="Equation" r:id="rId7" imgW="2463800" imgH="584200" progId="Equation.DSMT4">
                  <p:embed/>
                </p:oleObj>
              </mc:Choice>
              <mc:Fallback>
                <p:oleObj name="Equation" r:id="rId7" imgW="2463800" imgH="584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5549057"/>
                        <a:ext cx="4926012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2771800" y="188640"/>
            <a:ext cx="62646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i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ES" sz="2800" b="1" smtClean="0"/>
              <a:t>Sistemas de primer y segundo orden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61879152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8C26-F7ED-407F-8BBD-DD06F6130F99}" type="slidenum">
              <a:rPr lang="es-ES" smtClean="0"/>
              <a:t>16</a:t>
            </a:fld>
            <a:endParaRPr lang="es-ES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5472608"/>
          </a:xfrm>
        </p:spPr>
        <p:txBody>
          <a:bodyPr>
            <a:noAutofit/>
          </a:bodyPr>
          <a:lstStyle/>
          <a:p>
            <a:pPr>
              <a:tabLst>
                <a:tab pos="444500" algn="l"/>
              </a:tabLst>
            </a:pPr>
            <a:r>
              <a:rPr lang="es-ES" dirty="0"/>
              <a:t>Función de transferencia genérica </a:t>
            </a:r>
            <a:r>
              <a:rPr lang="es-ES" dirty="0" smtClean="0"/>
              <a:t>segundo orden</a:t>
            </a:r>
          </a:p>
          <a:p>
            <a:pPr>
              <a:tabLst>
                <a:tab pos="444500" algn="l"/>
              </a:tabLst>
            </a:pPr>
            <a:endParaRPr lang="es-ES" dirty="0"/>
          </a:p>
          <a:p>
            <a:pPr>
              <a:tabLst>
                <a:tab pos="444500" algn="l"/>
              </a:tabLst>
            </a:pPr>
            <a:endParaRPr lang="es-ES" dirty="0" smtClean="0"/>
          </a:p>
          <a:p>
            <a:pPr lvl="1">
              <a:defRPr/>
            </a:pPr>
            <a:r>
              <a:rPr lang="es-ES" dirty="0" err="1" smtClean="0"/>
              <a:t>K</a:t>
            </a:r>
            <a:r>
              <a:rPr lang="es-ES" baseline="-25000" dirty="0" err="1" smtClean="0"/>
              <a:t>est</a:t>
            </a:r>
            <a:r>
              <a:rPr lang="es-ES" dirty="0" smtClean="0"/>
              <a:t> </a:t>
            </a:r>
            <a:r>
              <a:rPr lang="es-ES" dirty="0"/>
              <a:t>= Ganancia estática del sistema de segundo orden</a:t>
            </a:r>
          </a:p>
          <a:p>
            <a:pPr lvl="1">
              <a:defRPr/>
            </a:pPr>
            <a:r>
              <a:rPr lang="es-ES" dirty="0" smtClean="0">
                <a:sym typeface="Symbol" pitchFamily="18" charset="2"/>
              </a:rPr>
              <a:t> </a:t>
            </a:r>
            <a:r>
              <a:rPr lang="es-ES" dirty="0">
                <a:sym typeface="Symbol" pitchFamily="18" charset="2"/>
              </a:rPr>
              <a:t>= Coeficiente de amortiguamiento del </a:t>
            </a:r>
            <a:r>
              <a:rPr lang="es-ES" dirty="0"/>
              <a:t>sistema de segundo orden</a:t>
            </a:r>
          </a:p>
          <a:p>
            <a:pPr lvl="1">
              <a:defRPr/>
            </a:pPr>
            <a:r>
              <a:rPr lang="es-ES" dirty="0" smtClean="0">
                <a:sym typeface="Symbol" pitchFamily="18" charset="2"/>
              </a:rPr>
              <a:t></a:t>
            </a:r>
            <a:r>
              <a:rPr lang="es-ES" baseline="-25000" dirty="0">
                <a:sym typeface="Symbol" pitchFamily="18" charset="2"/>
              </a:rPr>
              <a:t>n</a:t>
            </a:r>
            <a:r>
              <a:rPr lang="es-ES" dirty="0">
                <a:sym typeface="Symbol" pitchFamily="18" charset="2"/>
              </a:rPr>
              <a:t> = Pulsación natural del sistema de segundo orden</a:t>
            </a:r>
          </a:p>
          <a:p>
            <a:pPr lvl="1">
              <a:defRPr/>
            </a:pPr>
            <a:r>
              <a:rPr lang="es-ES" dirty="0" smtClean="0">
                <a:sym typeface="Symbol" pitchFamily="18" charset="2"/>
              </a:rPr>
              <a:t>Polos </a:t>
            </a:r>
            <a:r>
              <a:rPr lang="es-ES" dirty="0">
                <a:sym typeface="Symbol" pitchFamily="18" charset="2"/>
              </a:rPr>
              <a:t>del sistema:</a:t>
            </a:r>
          </a:p>
          <a:p>
            <a:pPr lvl="1">
              <a:tabLst>
                <a:tab pos="444500" algn="l"/>
              </a:tabLst>
            </a:pPr>
            <a:endParaRPr lang="es-ES" dirty="0"/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270537"/>
              </p:ext>
            </p:extLst>
          </p:nvPr>
        </p:nvGraphicFramePr>
        <p:xfrm>
          <a:off x="2771800" y="1916832"/>
          <a:ext cx="3530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60" name="Equation" r:id="rId3" imgW="1765300" imgH="457200" progId="Equation.DSMT4">
                  <p:embed/>
                </p:oleObj>
              </mc:Choice>
              <mc:Fallback>
                <p:oleObj name="Equation" r:id="rId3" imgW="17653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916832"/>
                        <a:ext cx="3530600" cy="914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834362"/>
              </p:ext>
            </p:extLst>
          </p:nvPr>
        </p:nvGraphicFramePr>
        <p:xfrm>
          <a:off x="1043608" y="5445224"/>
          <a:ext cx="705008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61" name="Equation" r:id="rId5" imgW="3530600" imgH="279400" progId="Equation.DSMT4">
                  <p:embed/>
                </p:oleObj>
              </mc:Choice>
              <mc:Fallback>
                <p:oleObj name="Equation" r:id="rId5" imgW="3530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445224"/>
                        <a:ext cx="7050088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2771800" y="188640"/>
            <a:ext cx="62646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i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ES" sz="2800" b="1" smtClean="0"/>
              <a:t>Sistemas de primer y segundo orden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403668188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8C26-F7ED-407F-8BBD-DD06F6130F99}" type="slidenum">
              <a:rPr lang="es-ES" smtClean="0"/>
              <a:t>17</a:t>
            </a:fld>
            <a:endParaRPr lang="es-ES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79512" y="1196752"/>
            <a:ext cx="8856984" cy="5544616"/>
          </a:xfrm>
        </p:spPr>
        <p:txBody>
          <a:bodyPr>
            <a:noAutofit/>
          </a:bodyPr>
          <a:lstStyle/>
          <a:p>
            <a:pPr>
              <a:tabLst>
                <a:tab pos="444500" algn="l"/>
              </a:tabLst>
            </a:pPr>
            <a:r>
              <a:rPr lang="es-ES" dirty="0"/>
              <a:t>Respuesta </a:t>
            </a:r>
            <a:r>
              <a:rPr lang="es-ES" dirty="0" smtClean="0"/>
              <a:t>sobreamortiguada:</a:t>
            </a:r>
          </a:p>
          <a:p>
            <a:pPr lvl="1">
              <a:tabLst>
                <a:tab pos="444500" algn="l"/>
              </a:tabLst>
            </a:pPr>
            <a:r>
              <a:rPr lang="es-ES" dirty="0" smtClean="0"/>
              <a:t>Polos reales negativos </a:t>
            </a:r>
            <a:endParaRPr lang="es-ES" dirty="0"/>
          </a:p>
          <a:p>
            <a:pPr>
              <a:tabLst>
                <a:tab pos="444500" algn="l"/>
              </a:tabLst>
            </a:pPr>
            <a:endParaRPr lang="es-ES" dirty="0"/>
          </a:p>
        </p:txBody>
      </p:sp>
      <p:grpSp>
        <p:nvGrpSpPr>
          <p:cNvPr id="25" name="Group 11"/>
          <p:cNvGrpSpPr>
            <a:grpSpLocks noChangeAspect="1"/>
          </p:cNvGrpSpPr>
          <p:nvPr/>
        </p:nvGrpSpPr>
        <p:grpSpPr bwMode="auto">
          <a:xfrm>
            <a:off x="1370013" y="2276872"/>
            <a:ext cx="6402387" cy="4337497"/>
            <a:chOff x="0" y="144"/>
            <a:chExt cx="5760" cy="4032"/>
          </a:xfrm>
        </p:grpSpPr>
        <p:pic>
          <p:nvPicPr>
            <p:cNvPr id="26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5" r="3125"/>
            <a:stretch>
              <a:fillRect/>
            </a:stretch>
          </p:blipFill>
          <p:spPr bwMode="auto">
            <a:xfrm>
              <a:off x="0" y="144"/>
              <a:ext cx="5760" cy="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7" name="Object 13"/>
            <p:cNvGraphicFramePr>
              <a:graphicFrameLocks noChangeAspect="1"/>
            </p:cNvGraphicFramePr>
            <p:nvPr/>
          </p:nvGraphicFramePr>
          <p:xfrm>
            <a:off x="1746" y="2750"/>
            <a:ext cx="3901" cy="8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784" name="Equation" r:id="rId4" imgW="3771720" imgH="761760" progId="Equation.DSMT4">
                    <p:embed/>
                  </p:oleObj>
                </mc:Choice>
                <mc:Fallback>
                  <p:oleObj name="Equation" r:id="rId4" imgW="3771720" imgH="7617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-4805" t="-11345" r="-4805" b="-11345"/>
                        <a:stretch>
                          <a:fillRect/>
                        </a:stretch>
                      </p:blipFill>
                      <p:spPr bwMode="auto">
                        <a:xfrm>
                          <a:off x="1746" y="2750"/>
                          <a:ext cx="3901" cy="88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3810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392386"/>
              </p:ext>
            </p:extLst>
          </p:nvPr>
        </p:nvGraphicFramePr>
        <p:xfrm>
          <a:off x="5580112" y="1331640"/>
          <a:ext cx="10112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5" name="Equation" r:id="rId6" imgW="672808" imgH="253890" progId="Equation.DSMT4">
                  <p:embed/>
                </p:oleObj>
              </mc:Choice>
              <mc:Fallback>
                <p:oleObj name="Equation" r:id="rId6" imgW="672808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1331640"/>
                        <a:ext cx="10112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2771800" y="188640"/>
            <a:ext cx="62646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i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ES" sz="2800" b="1" smtClean="0"/>
              <a:t>Sistemas de primer y segundo orden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4261926991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8C26-F7ED-407F-8BBD-DD06F6130F99}" type="slidenum">
              <a:rPr lang="es-ES" smtClean="0"/>
              <a:t>18</a:t>
            </a:fld>
            <a:endParaRPr lang="es-ES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616624"/>
          </a:xfrm>
        </p:spPr>
        <p:txBody>
          <a:bodyPr>
            <a:noAutofit/>
          </a:bodyPr>
          <a:lstStyle/>
          <a:p>
            <a:pPr>
              <a:tabLst>
                <a:tab pos="444500" algn="l"/>
              </a:tabLst>
            </a:pPr>
            <a:r>
              <a:rPr lang="es-ES" dirty="0"/>
              <a:t>Respuesta </a:t>
            </a:r>
            <a:r>
              <a:rPr lang="es-ES" dirty="0" smtClean="0"/>
              <a:t>subamortiguada:</a:t>
            </a:r>
          </a:p>
          <a:p>
            <a:pPr lvl="1">
              <a:tabLst>
                <a:tab pos="444500" algn="l"/>
              </a:tabLst>
            </a:pPr>
            <a:r>
              <a:rPr lang="es-ES" dirty="0" smtClean="0"/>
              <a:t>Polos </a:t>
            </a:r>
            <a:r>
              <a:rPr lang="es-ES" dirty="0"/>
              <a:t>complejos parte real negativa</a:t>
            </a:r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863215"/>
              </p:ext>
            </p:extLst>
          </p:nvPr>
        </p:nvGraphicFramePr>
        <p:xfrm>
          <a:off x="5292080" y="1268760"/>
          <a:ext cx="8207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08" name="Equation" r:id="rId3" imgW="545626" imgH="253780" progId="Equation.DSMT4">
                  <p:embed/>
                </p:oleObj>
              </mc:Choice>
              <mc:Fallback>
                <p:oleObj name="Equation" r:id="rId3" imgW="545626" imgH="25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1268760"/>
                        <a:ext cx="82073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4"/>
          <p:cNvGrpSpPr>
            <a:grpSpLocks noChangeAspect="1"/>
          </p:cNvGrpSpPr>
          <p:nvPr/>
        </p:nvGrpSpPr>
        <p:grpSpPr bwMode="auto">
          <a:xfrm>
            <a:off x="1370013" y="2132856"/>
            <a:ext cx="6402387" cy="4481513"/>
            <a:chOff x="0" y="144"/>
            <a:chExt cx="5760" cy="4032"/>
          </a:xfrm>
        </p:grpSpPr>
        <p:pic>
          <p:nvPicPr>
            <p:cNvPr id="12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5" r="3125"/>
            <a:stretch>
              <a:fillRect/>
            </a:stretch>
          </p:blipFill>
          <p:spPr bwMode="auto">
            <a:xfrm>
              <a:off x="0" y="144"/>
              <a:ext cx="5760" cy="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3" name="Object 6"/>
            <p:cNvGraphicFramePr>
              <a:graphicFrameLocks noChangeAspect="1"/>
            </p:cNvGraphicFramePr>
            <p:nvPr/>
          </p:nvGraphicFramePr>
          <p:xfrm>
            <a:off x="954" y="2974"/>
            <a:ext cx="4738" cy="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09" name="Equation" r:id="rId6" imgW="4572000" imgH="583920" progId="Equation.DSMT4">
                    <p:embed/>
                  </p:oleObj>
                </mc:Choice>
                <mc:Fallback>
                  <p:oleObj name="Equation" r:id="rId6" imgW="4572000" imgH="5839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-4803" t="-11714" r="-4803" b="-11714"/>
                        <a:stretch>
                          <a:fillRect/>
                        </a:stretch>
                      </p:blipFill>
                      <p:spPr bwMode="auto">
                        <a:xfrm>
                          <a:off x="954" y="2974"/>
                          <a:ext cx="4738" cy="683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3810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Sistemas de primer y segundo </a:t>
            </a:r>
            <a:r>
              <a:rPr lang="es-ES" b="1" dirty="0" smtClean="0"/>
              <a:t>orden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1282336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8C26-F7ED-407F-8BBD-DD06F6130F99}" type="slidenum">
              <a:rPr lang="es-ES" smtClean="0"/>
              <a:t>19</a:t>
            </a:fld>
            <a:endParaRPr lang="es-ES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5472608"/>
          </a:xfrm>
        </p:spPr>
        <p:txBody>
          <a:bodyPr>
            <a:noAutofit/>
          </a:bodyPr>
          <a:lstStyle/>
          <a:p>
            <a:pPr>
              <a:tabLst>
                <a:tab pos="444500" algn="l"/>
              </a:tabLst>
            </a:pPr>
            <a:r>
              <a:rPr lang="es-ES" dirty="0" smtClean="0"/>
              <a:t>Respuestas inestables:</a:t>
            </a:r>
          </a:p>
          <a:p>
            <a:pPr lvl="1">
              <a:tabLst>
                <a:tab pos="444500" algn="l"/>
              </a:tabLst>
            </a:pPr>
            <a:r>
              <a:rPr lang="es-ES" dirty="0" smtClean="0"/>
              <a:t>Oscilatoria</a:t>
            </a:r>
            <a:r>
              <a:rPr lang="es-ES" dirty="0"/>
              <a:t>: polos complejos parte real positiva</a:t>
            </a:r>
          </a:p>
          <a:p>
            <a:pPr lvl="1">
              <a:tabLst>
                <a:tab pos="444500" algn="l"/>
              </a:tabLst>
            </a:pPr>
            <a:r>
              <a:rPr lang="es-ES" dirty="0" smtClean="0"/>
              <a:t>Exponencial</a:t>
            </a:r>
            <a:r>
              <a:rPr lang="es-ES" dirty="0"/>
              <a:t>: polos reales positivos</a:t>
            </a:r>
          </a:p>
          <a:p>
            <a:pPr>
              <a:tabLst>
                <a:tab pos="444500" algn="l"/>
              </a:tabLst>
            </a:pPr>
            <a:endParaRPr lang="es-ES" dirty="0"/>
          </a:p>
          <a:p>
            <a:pPr>
              <a:tabLst>
                <a:tab pos="444500" algn="l"/>
              </a:tabLst>
            </a:pPr>
            <a:r>
              <a:rPr lang="es-ES" dirty="0" smtClean="0"/>
              <a:t>Respuesta críticamente </a:t>
            </a:r>
            <a:r>
              <a:rPr lang="es-ES" dirty="0"/>
              <a:t>amortiguada</a:t>
            </a:r>
            <a:r>
              <a:rPr lang="es-ES" dirty="0" smtClean="0"/>
              <a:t>:</a:t>
            </a:r>
          </a:p>
          <a:p>
            <a:pPr lvl="1">
              <a:tabLst>
                <a:tab pos="444500" algn="l"/>
              </a:tabLst>
            </a:pPr>
            <a:r>
              <a:rPr lang="es-ES" dirty="0" smtClean="0"/>
              <a:t>Polos </a:t>
            </a:r>
            <a:r>
              <a:rPr lang="es-ES" dirty="0"/>
              <a:t>reales negativos iguales</a:t>
            </a:r>
          </a:p>
          <a:p>
            <a:pPr>
              <a:tabLst>
                <a:tab pos="444500" algn="l"/>
              </a:tabLst>
            </a:pPr>
            <a:endParaRPr lang="es-ES" dirty="0"/>
          </a:p>
          <a:p>
            <a:pPr>
              <a:tabLst>
                <a:tab pos="444500" algn="l"/>
              </a:tabLst>
            </a:pPr>
            <a:r>
              <a:rPr lang="es-ES" dirty="0"/>
              <a:t>Respuesta oscilatoria</a:t>
            </a:r>
            <a:r>
              <a:rPr lang="es-ES" dirty="0" smtClean="0"/>
              <a:t>:</a:t>
            </a:r>
          </a:p>
          <a:p>
            <a:pPr lvl="1">
              <a:tabLst>
                <a:tab pos="444500" algn="l"/>
              </a:tabLst>
            </a:pPr>
            <a:r>
              <a:rPr lang="es-ES" dirty="0" smtClean="0"/>
              <a:t>Polos </a:t>
            </a:r>
            <a:r>
              <a:rPr lang="es-ES" dirty="0"/>
              <a:t>imaginarios puros</a:t>
            </a:r>
          </a:p>
          <a:p>
            <a:pPr>
              <a:tabLst>
                <a:tab pos="444500" algn="l"/>
              </a:tabLst>
            </a:pPr>
            <a:endParaRPr lang="es-ES" dirty="0"/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644231"/>
              </p:ext>
            </p:extLst>
          </p:nvPr>
        </p:nvGraphicFramePr>
        <p:xfrm>
          <a:off x="7812360" y="1916832"/>
          <a:ext cx="9715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70" name="Equation" r:id="rId3" imgW="647419" imgH="253890" progId="Equation.DSMT4">
                  <p:embed/>
                </p:oleObj>
              </mc:Choice>
              <mc:Fallback>
                <p:oleObj name="Equation" r:id="rId3" imgW="647419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360" y="1916832"/>
                        <a:ext cx="9715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642947"/>
              </p:ext>
            </p:extLst>
          </p:nvPr>
        </p:nvGraphicFramePr>
        <p:xfrm>
          <a:off x="6156176" y="2420888"/>
          <a:ext cx="11620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71" name="Equation" r:id="rId5" imgW="774364" imgH="253890" progId="Equation.DSMT4">
                  <p:embed/>
                </p:oleObj>
              </mc:Choice>
              <mc:Fallback>
                <p:oleObj name="Equation" r:id="rId5" imgW="774364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2420888"/>
                        <a:ext cx="11620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622065"/>
              </p:ext>
            </p:extLst>
          </p:nvPr>
        </p:nvGraphicFramePr>
        <p:xfrm>
          <a:off x="6948264" y="3645024"/>
          <a:ext cx="4968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72" name="Equation" r:id="rId7" imgW="330057" imgH="203112" progId="Equation.DSMT4">
                  <p:embed/>
                </p:oleObj>
              </mc:Choice>
              <mc:Fallback>
                <p:oleObj name="Equation" r:id="rId7" imgW="33005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3645024"/>
                        <a:ext cx="49688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925531"/>
              </p:ext>
            </p:extLst>
          </p:nvPr>
        </p:nvGraphicFramePr>
        <p:xfrm>
          <a:off x="4355976" y="5301208"/>
          <a:ext cx="53657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73" name="Equation" r:id="rId9" imgW="355292" imgH="203024" progId="Equation.DSMT4">
                  <p:embed/>
                </p:oleObj>
              </mc:Choice>
              <mc:Fallback>
                <p:oleObj name="Equation" r:id="rId9" imgW="355292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5301208"/>
                        <a:ext cx="536575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Sistemas de primer y segundo </a:t>
            </a:r>
            <a:r>
              <a:rPr lang="es-ES" b="1" dirty="0" smtClean="0"/>
              <a:t>orden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48510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r>
              <a:rPr lang="es-ES" b="1" dirty="0" smtClean="0"/>
              <a:t>Sumario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484784"/>
            <a:ext cx="8856984" cy="453650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2900" b="1" dirty="0" smtClean="0"/>
              <a:t>Tema 3.2</a:t>
            </a:r>
          </a:p>
          <a:p>
            <a:pPr lvl="1"/>
            <a:r>
              <a:rPr lang="es-ES" sz="2500" dirty="0" smtClean="0"/>
              <a:t>Sistemas </a:t>
            </a:r>
            <a:r>
              <a:rPr lang="es-ES" sz="2500" dirty="0"/>
              <a:t>de primer y segundo </a:t>
            </a:r>
            <a:r>
              <a:rPr lang="es-ES" sz="2500" dirty="0" smtClean="0"/>
              <a:t>orden</a:t>
            </a:r>
          </a:p>
          <a:p>
            <a:pPr lvl="2"/>
            <a:r>
              <a:rPr lang="es-ES" sz="2100" dirty="0" smtClean="0"/>
              <a:t>Sistemas de primer orden</a:t>
            </a:r>
          </a:p>
          <a:p>
            <a:pPr lvl="3"/>
            <a:r>
              <a:rPr lang="es-ES" sz="1700" dirty="0" smtClean="0"/>
              <a:t>Análisis</a:t>
            </a:r>
          </a:p>
          <a:p>
            <a:pPr lvl="3"/>
            <a:r>
              <a:rPr lang="es-ES" sz="1700" dirty="0" smtClean="0"/>
              <a:t>Identificación</a:t>
            </a:r>
          </a:p>
          <a:p>
            <a:pPr lvl="2"/>
            <a:r>
              <a:rPr lang="es-ES" sz="2100" dirty="0"/>
              <a:t>Sistemas de </a:t>
            </a:r>
            <a:r>
              <a:rPr lang="es-ES" sz="2100" dirty="0" smtClean="0"/>
              <a:t>segundo</a:t>
            </a:r>
            <a:endParaRPr lang="es-ES" sz="2100" dirty="0"/>
          </a:p>
          <a:p>
            <a:pPr lvl="3"/>
            <a:r>
              <a:rPr lang="es-ES" sz="1700" dirty="0"/>
              <a:t>Análisis</a:t>
            </a:r>
          </a:p>
          <a:p>
            <a:pPr lvl="3"/>
            <a:r>
              <a:rPr lang="es-ES" sz="1700" dirty="0"/>
              <a:t>Identificación</a:t>
            </a:r>
          </a:p>
          <a:p>
            <a:pPr lvl="1"/>
            <a:r>
              <a:rPr lang="es-ES" sz="2500" dirty="0" smtClean="0"/>
              <a:t>Sistemas </a:t>
            </a:r>
            <a:r>
              <a:rPr lang="es-ES" sz="2500" dirty="0"/>
              <a:t>de orden </a:t>
            </a:r>
            <a:r>
              <a:rPr lang="es-ES" sz="2500" dirty="0" smtClean="0"/>
              <a:t>superior. </a:t>
            </a:r>
          </a:p>
          <a:p>
            <a:pPr lvl="2"/>
            <a:r>
              <a:rPr lang="es-ES" sz="2100" dirty="0" smtClean="0"/>
              <a:t>Polos adicionales</a:t>
            </a:r>
          </a:p>
          <a:p>
            <a:pPr lvl="2"/>
            <a:r>
              <a:rPr lang="es-ES" sz="2100" dirty="0" smtClean="0"/>
              <a:t>Ceros adicionales</a:t>
            </a:r>
          </a:p>
          <a:p>
            <a:pPr lvl="2"/>
            <a:r>
              <a:rPr lang="es-ES" sz="2100" dirty="0" smtClean="0"/>
              <a:t>Sistema reducido equivalente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8C26-F7ED-407F-8BBD-DD06F6130F99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8456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8C26-F7ED-407F-8BBD-DD06F6130F99}" type="slidenum">
              <a:rPr lang="es-ES" smtClean="0"/>
              <a:t>20</a:t>
            </a:fld>
            <a:endParaRPr lang="es-ES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79512" y="1196752"/>
            <a:ext cx="8856984" cy="5544616"/>
          </a:xfrm>
        </p:spPr>
        <p:txBody>
          <a:bodyPr>
            <a:noAutofit/>
          </a:bodyPr>
          <a:lstStyle/>
          <a:p>
            <a:pPr>
              <a:tabLst>
                <a:tab pos="444500" algn="l"/>
              </a:tabLst>
            </a:pPr>
            <a:r>
              <a:rPr lang="es-ES" dirty="0"/>
              <a:t>Especificaciones de la respuesta </a:t>
            </a:r>
            <a:r>
              <a:rPr lang="es-ES" b="1" dirty="0" smtClean="0"/>
              <a:t>subamortiguada</a:t>
            </a:r>
            <a:endParaRPr lang="es-ES" b="1" dirty="0"/>
          </a:p>
          <a:p>
            <a:pPr>
              <a:tabLst>
                <a:tab pos="444500" algn="l"/>
              </a:tabLst>
            </a:pPr>
            <a:endParaRPr lang="es-ES" dirty="0"/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 bwMode="auto">
          <a:xfrm>
            <a:off x="1141413" y="1772816"/>
            <a:ext cx="6859587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391499"/>
              </p:ext>
            </p:extLst>
          </p:nvPr>
        </p:nvGraphicFramePr>
        <p:xfrm>
          <a:off x="3096872" y="4188202"/>
          <a:ext cx="4040725" cy="743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75" name="Equation" r:id="rId4" imgW="3276360" imgH="533160" progId="Equation.DSMT4">
                  <p:embed/>
                </p:oleObj>
              </mc:Choice>
              <mc:Fallback>
                <p:oleObj name="Equation" r:id="rId4" imgW="327636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799" t="-11731" r="-4799" b="-11731"/>
                      <a:stretch>
                        <a:fillRect/>
                      </a:stretch>
                    </p:blipFill>
                    <p:spPr bwMode="auto">
                      <a:xfrm>
                        <a:off x="3096872" y="4188202"/>
                        <a:ext cx="4040725" cy="74319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949482"/>
              </p:ext>
            </p:extLst>
          </p:nvPr>
        </p:nvGraphicFramePr>
        <p:xfrm>
          <a:off x="2302541" y="5092185"/>
          <a:ext cx="5642487" cy="813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76" name="Equation" r:id="rId6" imgW="4572000" imgH="583920" progId="Equation.DSMT4">
                  <p:embed/>
                </p:oleObj>
              </mc:Choice>
              <mc:Fallback>
                <p:oleObj name="Equation" r:id="rId6" imgW="457200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803" t="-11714" r="-4803" b="-11714"/>
                      <a:stretch>
                        <a:fillRect/>
                      </a:stretch>
                    </p:blipFill>
                    <p:spPr bwMode="auto">
                      <a:xfrm>
                        <a:off x="2302541" y="5092185"/>
                        <a:ext cx="5642487" cy="81346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080318"/>
              </p:ext>
            </p:extLst>
          </p:nvPr>
        </p:nvGraphicFramePr>
        <p:xfrm>
          <a:off x="4716016" y="2243821"/>
          <a:ext cx="2676526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77" name="Equation" r:id="rId8" imgW="2171520" imgH="291960" progId="Equation.DSMT4">
                  <p:embed/>
                </p:oleObj>
              </mc:Choice>
              <mc:Fallback>
                <p:oleObj name="Equation" r:id="rId8" imgW="21715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 l="-4799" t="-11731" r="-4799" b="-11731"/>
                      <a:stretch>
                        <a:fillRect/>
                      </a:stretch>
                    </p:blipFill>
                    <p:spPr bwMode="auto">
                      <a:xfrm>
                        <a:off x="4716016" y="2243821"/>
                        <a:ext cx="2676526" cy="406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Sistemas de primer y segundo orden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903171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8C26-F7ED-407F-8BBD-DD06F6130F99}" type="slidenum">
              <a:rPr lang="es-ES" smtClean="0"/>
              <a:t>21</a:t>
            </a:fld>
            <a:endParaRPr lang="es-ES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616624"/>
          </a:xfrm>
        </p:spPr>
        <p:txBody>
          <a:bodyPr>
            <a:noAutofit/>
          </a:bodyPr>
          <a:lstStyle/>
          <a:p>
            <a:pPr>
              <a:tabLst>
                <a:tab pos="444500" algn="l"/>
              </a:tabLst>
            </a:pPr>
            <a:r>
              <a:rPr lang="es-ES" dirty="0"/>
              <a:t>Especificaciones de la respuesta </a:t>
            </a:r>
            <a:r>
              <a:rPr lang="es-ES" b="1" dirty="0" smtClean="0"/>
              <a:t>subamortiguada</a:t>
            </a:r>
            <a:endParaRPr lang="es-ES" b="1" dirty="0"/>
          </a:p>
          <a:p>
            <a:pPr>
              <a:tabLst>
                <a:tab pos="444500" algn="l"/>
              </a:tabLst>
            </a:pPr>
            <a:endParaRPr lang="es-ES" dirty="0"/>
          </a:p>
        </p:txBody>
      </p:sp>
      <p:pic>
        <p:nvPicPr>
          <p:cNvPr id="9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 bwMode="auto">
          <a:xfrm>
            <a:off x="1141413" y="1772816"/>
            <a:ext cx="6859587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273744"/>
              </p:ext>
            </p:extLst>
          </p:nvPr>
        </p:nvGraphicFramePr>
        <p:xfrm>
          <a:off x="2768600" y="3903241"/>
          <a:ext cx="5151438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1" name="Equation" r:id="rId4" imgW="4178160" imgH="1320480" progId="Equation.DSMT4">
                  <p:embed/>
                </p:oleObj>
              </mc:Choice>
              <mc:Fallback>
                <p:oleObj name="Equation" r:id="rId4" imgW="4178160" imgH="1320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839" t="-11440" r="-4839" b="-11440"/>
                      <a:stretch>
                        <a:fillRect/>
                      </a:stretch>
                    </p:blipFill>
                    <p:spPr bwMode="auto">
                      <a:xfrm>
                        <a:off x="2768600" y="3903241"/>
                        <a:ext cx="5151438" cy="18272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26"/>
          <p:cNvGrpSpPr>
            <a:grpSpLocks/>
          </p:cNvGrpSpPr>
          <p:nvPr/>
        </p:nvGrpSpPr>
        <p:grpSpPr bwMode="auto">
          <a:xfrm>
            <a:off x="1419225" y="3147591"/>
            <a:ext cx="6113463" cy="3317875"/>
            <a:chOff x="894" y="2119"/>
            <a:chExt cx="3851" cy="2090"/>
          </a:xfrm>
        </p:grpSpPr>
        <p:sp>
          <p:nvSpPr>
            <p:cNvPr id="16" name="Oval 19"/>
            <p:cNvSpPr>
              <a:spLocks noChangeAspect="1" noChangeArrowheads="1"/>
            </p:cNvSpPr>
            <p:nvPr/>
          </p:nvSpPr>
          <p:spPr bwMode="auto">
            <a:xfrm>
              <a:off x="1552" y="2215"/>
              <a:ext cx="171" cy="17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" name="Line 20"/>
            <p:cNvSpPr>
              <a:spLocks noChangeAspect="1" noChangeShapeType="1"/>
            </p:cNvSpPr>
            <p:nvPr/>
          </p:nvSpPr>
          <p:spPr bwMode="auto">
            <a:xfrm>
              <a:off x="1172" y="2301"/>
              <a:ext cx="357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" name="Line 21"/>
            <p:cNvSpPr>
              <a:spLocks noChangeAspect="1" noChangeShapeType="1"/>
            </p:cNvSpPr>
            <p:nvPr/>
          </p:nvSpPr>
          <p:spPr bwMode="auto">
            <a:xfrm flipH="1">
              <a:off x="1628" y="2119"/>
              <a:ext cx="6" cy="18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Oval 22"/>
            <p:cNvSpPr>
              <a:spLocks noChangeAspect="1" noChangeArrowheads="1"/>
            </p:cNvSpPr>
            <p:nvPr/>
          </p:nvSpPr>
          <p:spPr bwMode="auto">
            <a:xfrm>
              <a:off x="1540" y="3861"/>
              <a:ext cx="171" cy="17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" name="Text Box 23"/>
            <p:cNvSpPr txBox="1">
              <a:spLocks noChangeAspect="1" noChangeArrowheads="1"/>
            </p:cNvSpPr>
            <p:nvPr/>
          </p:nvSpPr>
          <p:spPr bwMode="auto">
            <a:xfrm>
              <a:off x="894" y="4017"/>
              <a:ext cx="151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_tradnl" sz="1400" b="1">
                  <a:solidFill>
                    <a:srgbClr val="FF0000"/>
                  </a:solidFill>
                </a:rPr>
                <a:t>Tiempo de crecimiento (t</a:t>
              </a:r>
              <a:r>
                <a:rPr lang="es-ES_tradnl" sz="1400" b="1" baseline="-25000">
                  <a:solidFill>
                    <a:srgbClr val="FF0000"/>
                  </a:solidFill>
                </a:rPr>
                <a:t>c</a:t>
              </a:r>
              <a:r>
                <a:rPr lang="es-ES_tradnl" sz="1400" b="1">
                  <a:solidFill>
                    <a:srgbClr val="FF0000"/>
                  </a:solidFill>
                </a:rPr>
                <a:t>)</a:t>
              </a:r>
              <a:endParaRPr lang="es-ES_tradnl" sz="1400" b="1" baseline="-25000">
                <a:solidFill>
                  <a:srgbClr val="FF0000"/>
                </a:solidFill>
                <a:sym typeface="Symbol" pitchFamily="18" charset="2"/>
              </a:endParaRPr>
            </a:p>
          </p:txBody>
        </p:sp>
      </p:grp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Sistemas de primer y segundo orden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7297941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8C26-F7ED-407F-8BBD-DD06F6130F99}" type="slidenum">
              <a:rPr lang="es-ES" smtClean="0"/>
              <a:t>22</a:t>
            </a:fld>
            <a:endParaRPr lang="es-ES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616624"/>
          </a:xfrm>
        </p:spPr>
        <p:txBody>
          <a:bodyPr>
            <a:noAutofit/>
          </a:bodyPr>
          <a:lstStyle/>
          <a:p>
            <a:pPr>
              <a:tabLst>
                <a:tab pos="444500" algn="l"/>
              </a:tabLst>
            </a:pPr>
            <a:r>
              <a:rPr lang="es-ES" dirty="0"/>
              <a:t>Especificaciones de la respuesta </a:t>
            </a:r>
            <a:r>
              <a:rPr lang="es-ES" b="1" dirty="0" smtClean="0">
                <a:solidFill>
                  <a:schemeClr val="tx2"/>
                </a:solidFill>
              </a:rPr>
              <a:t>subamortiguada</a:t>
            </a:r>
            <a:endParaRPr lang="es-ES" b="1" dirty="0">
              <a:solidFill>
                <a:schemeClr val="tx2"/>
              </a:solidFill>
            </a:endParaRPr>
          </a:p>
          <a:p>
            <a:pPr>
              <a:tabLst>
                <a:tab pos="444500" algn="l"/>
              </a:tabLst>
            </a:pPr>
            <a:endParaRPr lang="es-ES" dirty="0"/>
          </a:p>
        </p:txBody>
      </p:sp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 bwMode="auto">
          <a:xfrm>
            <a:off x="1141413" y="1772816"/>
            <a:ext cx="6859587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166090"/>
              </p:ext>
            </p:extLst>
          </p:nvPr>
        </p:nvGraphicFramePr>
        <p:xfrm>
          <a:off x="2573338" y="4231853"/>
          <a:ext cx="5164137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5" name="Equation" r:id="rId4" imgW="4190760" imgH="1168200" progId="Equation.DSMT4">
                  <p:embed/>
                </p:oleObj>
              </mc:Choice>
              <mc:Fallback>
                <p:oleObj name="Equation" r:id="rId4" imgW="419076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839" t="-11440" r="-4839" b="-11440"/>
                      <a:stretch>
                        <a:fillRect/>
                      </a:stretch>
                    </p:blipFill>
                    <p:spPr bwMode="auto">
                      <a:xfrm>
                        <a:off x="2573338" y="4231853"/>
                        <a:ext cx="5164137" cy="16160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1860550" y="2134766"/>
            <a:ext cx="5672138" cy="1819275"/>
            <a:chOff x="1172" y="1481"/>
            <a:chExt cx="3573" cy="1146"/>
          </a:xfrm>
        </p:grpSpPr>
        <p:sp>
          <p:nvSpPr>
            <p:cNvPr id="23" name="Oval 15"/>
            <p:cNvSpPr>
              <a:spLocks noChangeAspect="1" noChangeArrowheads="1"/>
            </p:cNvSpPr>
            <p:nvPr/>
          </p:nvSpPr>
          <p:spPr bwMode="auto">
            <a:xfrm>
              <a:off x="1552" y="2215"/>
              <a:ext cx="171" cy="17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" name="Line 16"/>
            <p:cNvSpPr>
              <a:spLocks noChangeAspect="1" noChangeShapeType="1"/>
            </p:cNvSpPr>
            <p:nvPr/>
          </p:nvSpPr>
          <p:spPr bwMode="auto">
            <a:xfrm>
              <a:off x="1172" y="2301"/>
              <a:ext cx="357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" name="Line 17"/>
            <p:cNvSpPr>
              <a:spLocks noChangeAspect="1" noChangeShapeType="1"/>
            </p:cNvSpPr>
            <p:nvPr/>
          </p:nvSpPr>
          <p:spPr bwMode="auto">
            <a:xfrm flipH="1">
              <a:off x="1642" y="1508"/>
              <a:ext cx="0" cy="11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6" name="Oval 18"/>
            <p:cNvSpPr>
              <a:spLocks noChangeAspect="1" noChangeArrowheads="1"/>
            </p:cNvSpPr>
            <p:nvPr/>
          </p:nvSpPr>
          <p:spPr bwMode="auto">
            <a:xfrm>
              <a:off x="3130" y="2221"/>
              <a:ext cx="170" cy="17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" name="Text Box 19"/>
            <p:cNvSpPr txBox="1">
              <a:spLocks noChangeAspect="1" noChangeArrowheads="1"/>
            </p:cNvSpPr>
            <p:nvPr/>
          </p:nvSpPr>
          <p:spPr bwMode="auto">
            <a:xfrm>
              <a:off x="1610" y="1481"/>
              <a:ext cx="16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_tradnl" sz="1400" b="1">
                  <a:solidFill>
                    <a:srgbClr val="FF0000"/>
                  </a:solidFill>
                </a:rPr>
                <a:t>Periodo de oscilaciones (T</a:t>
              </a:r>
              <a:r>
                <a:rPr lang="es-ES_tradnl" sz="1400" b="1" baseline="-25000">
                  <a:solidFill>
                    <a:srgbClr val="FF0000"/>
                  </a:solidFill>
                </a:rPr>
                <a:t>osc</a:t>
              </a:r>
              <a:r>
                <a:rPr lang="es-ES_tradnl" sz="1400" b="1">
                  <a:solidFill>
                    <a:srgbClr val="FF0000"/>
                  </a:solidFill>
                </a:rPr>
                <a:t>)</a:t>
              </a:r>
              <a:endParaRPr lang="es-ES_tradnl" sz="1400" b="1" baseline="-25000">
                <a:solidFill>
                  <a:srgbClr val="FF0000"/>
                </a:solidFill>
                <a:sym typeface="Symbol" pitchFamily="18" charset="2"/>
              </a:endParaRPr>
            </a:p>
          </p:txBody>
        </p:sp>
        <p:sp>
          <p:nvSpPr>
            <p:cNvPr id="28" name="Line 20"/>
            <p:cNvSpPr>
              <a:spLocks noChangeAspect="1" noChangeShapeType="1"/>
            </p:cNvSpPr>
            <p:nvPr/>
          </p:nvSpPr>
          <p:spPr bwMode="auto">
            <a:xfrm flipH="1">
              <a:off x="3210" y="1508"/>
              <a:ext cx="0" cy="11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Line 21"/>
            <p:cNvSpPr>
              <a:spLocks noChangeAspect="1" noChangeShapeType="1"/>
            </p:cNvSpPr>
            <p:nvPr/>
          </p:nvSpPr>
          <p:spPr bwMode="auto">
            <a:xfrm flipV="1">
              <a:off x="1639" y="1711"/>
              <a:ext cx="156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Sistemas de primer y segundo orden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0997995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8C26-F7ED-407F-8BBD-DD06F6130F99}" type="slidenum">
              <a:rPr lang="es-ES" smtClean="0"/>
              <a:t>23</a:t>
            </a:fld>
            <a:endParaRPr lang="es-ES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79512" y="1063277"/>
            <a:ext cx="8856984" cy="5678091"/>
          </a:xfrm>
        </p:spPr>
        <p:txBody>
          <a:bodyPr>
            <a:noAutofit/>
          </a:bodyPr>
          <a:lstStyle/>
          <a:p>
            <a:pPr>
              <a:tabLst>
                <a:tab pos="444500" algn="l"/>
              </a:tabLst>
            </a:pPr>
            <a:r>
              <a:rPr lang="es-ES" dirty="0"/>
              <a:t>Especificaciones de la respuesta </a:t>
            </a:r>
            <a:r>
              <a:rPr lang="es-ES" b="1" dirty="0" smtClean="0"/>
              <a:t>subamortiguada</a:t>
            </a:r>
            <a:endParaRPr lang="es-ES" b="1" dirty="0"/>
          </a:p>
          <a:p>
            <a:pPr>
              <a:tabLst>
                <a:tab pos="444500" algn="l"/>
              </a:tabLst>
            </a:pPr>
            <a:endParaRPr lang="es-ES" dirty="0"/>
          </a:p>
        </p:txBody>
      </p:sp>
      <p:pic>
        <p:nvPicPr>
          <p:cNvPr id="15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 bwMode="auto">
          <a:xfrm>
            <a:off x="1141413" y="1772816"/>
            <a:ext cx="6859587" cy="480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55368"/>
              </p:ext>
            </p:extLst>
          </p:nvPr>
        </p:nvGraphicFramePr>
        <p:xfrm>
          <a:off x="3976688" y="5038304"/>
          <a:ext cx="3313112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9" name="Equation" r:id="rId4" imgW="2679480" imgH="482400" progId="Equation.DSMT4">
                  <p:embed/>
                </p:oleObj>
              </mc:Choice>
              <mc:Fallback>
                <p:oleObj name="Equation" r:id="rId4" imgW="26794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837" t="-11194" r="-4837" b="-11194"/>
                      <a:stretch>
                        <a:fillRect/>
                      </a:stretch>
                    </p:blipFill>
                    <p:spPr bwMode="auto">
                      <a:xfrm>
                        <a:off x="3976688" y="5038304"/>
                        <a:ext cx="3313112" cy="6651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21"/>
          <p:cNvGrpSpPr>
            <a:grpSpLocks/>
          </p:cNvGrpSpPr>
          <p:nvPr/>
        </p:nvGrpSpPr>
        <p:grpSpPr bwMode="auto">
          <a:xfrm>
            <a:off x="1927225" y="2282404"/>
            <a:ext cx="1778000" cy="4206875"/>
            <a:chOff x="1214" y="1562"/>
            <a:chExt cx="1120" cy="2650"/>
          </a:xfrm>
        </p:grpSpPr>
        <p:sp>
          <p:nvSpPr>
            <p:cNvPr id="18" name="Oval 17"/>
            <p:cNvSpPr>
              <a:spLocks noChangeAspect="1" noChangeArrowheads="1"/>
            </p:cNvSpPr>
            <p:nvPr/>
          </p:nvSpPr>
          <p:spPr bwMode="auto">
            <a:xfrm>
              <a:off x="1859" y="1597"/>
              <a:ext cx="170" cy="17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" name="Line 18"/>
            <p:cNvSpPr>
              <a:spLocks noChangeAspect="1" noChangeShapeType="1"/>
            </p:cNvSpPr>
            <p:nvPr/>
          </p:nvSpPr>
          <p:spPr bwMode="auto">
            <a:xfrm flipH="1">
              <a:off x="1951" y="1562"/>
              <a:ext cx="0" cy="237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" name="Oval 19"/>
            <p:cNvSpPr>
              <a:spLocks noChangeAspect="1" noChangeArrowheads="1"/>
            </p:cNvSpPr>
            <p:nvPr/>
          </p:nvSpPr>
          <p:spPr bwMode="auto">
            <a:xfrm>
              <a:off x="1865" y="3849"/>
              <a:ext cx="170" cy="17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" name="Text Box 20"/>
            <p:cNvSpPr txBox="1">
              <a:spLocks noChangeAspect="1" noChangeArrowheads="1"/>
            </p:cNvSpPr>
            <p:nvPr/>
          </p:nvSpPr>
          <p:spPr bwMode="auto">
            <a:xfrm>
              <a:off x="1214" y="4020"/>
              <a:ext cx="1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_tradnl" sz="1400" b="1">
                  <a:solidFill>
                    <a:srgbClr val="FF0000"/>
                  </a:solidFill>
                </a:rPr>
                <a:t>Tiempo de pico (t</a:t>
              </a:r>
              <a:r>
                <a:rPr lang="es-ES_tradnl" sz="1400" b="1" baseline="-25000">
                  <a:solidFill>
                    <a:srgbClr val="FF0000"/>
                  </a:solidFill>
                </a:rPr>
                <a:t>p</a:t>
              </a:r>
              <a:r>
                <a:rPr lang="es-ES_tradnl" sz="1400" b="1">
                  <a:solidFill>
                    <a:srgbClr val="FF0000"/>
                  </a:solidFill>
                </a:rPr>
                <a:t>)</a:t>
              </a:r>
              <a:endParaRPr lang="es-ES_tradnl" sz="1400" b="1" baseline="-25000">
                <a:solidFill>
                  <a:srgbClr val="FF0000"/>
                </a:solidFill>
                <a:sym typeface="Symbol" pitchFamily="18" charset="2"/>
              </a:endParaRPr>
            </a:p>
          </p:txBody>
        </p:sp>
      </p:grp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Sistemas de primer y segundo orden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1606857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8C26-F7ED-407F-8BBD-DD06F6130F99}" type="slidenum">
              <a:rPr lang="es-ES" smtClean="0"/>
              <a:t>24</a:t>
            </a:fld>
            <a:endParaRPr lang="es-ES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616624"/>
          </a:xfrm>
        </p:spPr>
        <p:txBody>
          <a:bodyPr>
            <a:noAutofit/>
          </a:bodyPr>
          <a:lstStyle/>
          <a:p>
            <a:pPr>
              <a:tabLst>
                <a:tab pos="444500" algn="l"/>
              </a:tabLst>
            </a:pPr>
            <a:r>
              <a:rPr lang="es-ES" dirty="0"/>
              <a:t>Especificaciones de la respuesta </a:t>
            </a:r>
            <a:r>
              <a:rPr lang="es-ES" b="1" dirty="0" smtClean="0"/>
              <a:t>subamortiguada</a:t>
            </a:r>
            <a:endParaRPr lang="es-ES" b="1" dirty="0"/>
          </a:p>
          <a:p>
            <a:pPr>
              <a:tabLst>
                <a:tab pos="444500" algn="l"/>
              </a:tabLst>
            </a:pPr>
            <a:endParaRPr lang="es-ES" dirty="0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 bwMode="auto">
          <a:xfrm>
            <a:off x="1141413" y="1772816"/>
            <a:ext cx="6859587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813950"/>
              </p:ext>
            </p:extLst>
          </p:nvPr>
        </p:nvGraphicFramePr>
        <p:xfrm>
          <a:off x="3113088" y="5038303"/>
          <a:ext cx="42703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33" name="Equation" r:id="rId4" imgW="3454200" imgH="583920" progId="Equation.DSMT4">
                  <p:embed/>
                </p:oleObj>
              </mc:Choice>
              <mc:Fallback>
                <p:oleObj name="Equation" r:id="rId4" imgW="345420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837" t="-11194" r="-4837" b="-11194"/>
                      <a:stretch>
                        <a:fillRect/>
                      </a:stretch>
                    </p:blipFill>
                    <p:spPr bwMode="auto">
                      <a:xfrm>
                        <a:off x="3113088" y="5038303"/>
                        <a:ext cx="4270375" cy="8064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7"/>
          <p:cNvGrpSpPr>
            <a:grpSpLocks/>
          </p:cNvGrpSpPr>
          <p:nvPr/>
        </p:nvGrpSpPr>
        <p:grpSpPr bwMode="auto">
          <a:xfrm>
            <a:off x="1860550" y="2309391"/>
            <a:ext cx="3594100" cy="304800"/>
            <a:chOff x="1172" y="1591"/>
            <a:chExt cx="2264" cy="192"/>
          </a:xfrm>
        </p:grpSpPr>
        <p:sp>
          <p:nvSpPr>
            <p:cNvPr id="9" name="Oval 14"/>
            <p:cNvSpPr>
              <a:spLocks noChangeAspect="1" noChangeArrowheads="1"/>
            </p:cNvSpPr>
            <p:nvPr/>
          </p:nvSpPr>
          <p:spPr bwMode="auto">
            <a:xfrm>
              <a:off x="1859" y="1609"/>
              <a:ext cx="170" cy="17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" name="Text Box 15"/>
            <p:cNvSpPr txBox="1">
              <a:spLocks noChangeAspect="1" noChangeArrowheads="1"/>
            </p:cNvSpPr>
            <p:nvPr/>
          </p:nvSpPr>
          <p:spPr bwMode="auto">
            <a:xfrm>
              <a:off x="2241" y="1591"/>
              <a:ext cx="11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_tradnl" sz="1400" b="1">
                  <a:solidFill>
                    <a:srgbClr val="FF0000"/>
                  </a:solidFill>
                </a:rPr>
                <a:t>Máximo de pico (M</a:t>
              </a:r>
              <a:r>
                <a:rPr lang="es-ES_tradnl" sz="1400" b="1" baseline="-25000">
                  <a:solidFill>
                    <a:srgbClr val="FF0000"/>
                  </a:solidFill>
                </a:rPr>
                <a:t>p</a:t>
              </a:r>
              <a:r>
                <a:rPr lang="es-ES_tradnl" sz="1400" b="1">
                  <a:solidFill>
                    <a:srgbClr val="FF0000"/>
                  </a:solidFill>
                </a:rPr>
                <a:t>)</a:t>
              </a:r>
              <a:endParaRPr lang="es-ES_tradnl" sz="1400" b="1" baseline="-25000">
                <a:solidFill>
                  <a:srgbClr val="FF0000"/>
                </a:solidFill>
                <a:sym typeface="Symbol" pitchFamily="18" charset="2"/>
              </a:endParaRPr>
            </a:p>
          </p:txBody>
        </p:sp>
        <p:sp>
          <p:nvSpPr>
            <p:cNvPr id="11" name="Line 16"/>
            <p:cNvSpPr>
              <a:spLocks noChangeAspect="1" noChangeShapeType="1"/>
            </p:cNvSpPr>
            <p:nvPr/>
          </p:nvSpPr>
          <p:spPr bwMode="auto">
            <a:xfrm>
              <a:off x="1172" y="1689"/>
              <a:ext cx="106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Sistemas de primer y segundo orden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2748494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8C26-F7ED-407F-8BBD-DD06F6130F99}" type="slidenum">
              <a:rPr lang="es-ES" smtClean="0"/>
              <a:t>25</a:t>
            </a:fld>
            <a:endParaRPr lang="es-ES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616624"/>
          </a:xfrm>
        </p:spPr>
        <p:txBody>
          <a:bodyPr>
            <a:noAutofit/>
          </a:bodyPr>
          <a:lstStyle/>
          <a:p>
            <a:pPr>
              <a:tabLst>
                <a:tab pos="444500" algn="l"/>
              </a:tabLst>
            </a:pPr>
            <a:r>
              <a:rPr lang="es-ES" dirty="0"/>
              <a:t>Especificaciones de la respuesta </a:t>
            </a:r>
            <a:r>
              <a:rPr lang="es-ES" b="1" dirty="0" smtClean="0"/>
              <a:t>subamortiguada</a:t>
            </a:r>
            <a:endParaRPr lang="es-ES" b="1" dirty="0"/>
          </a:p>
          <a:p>
            <a:pPr>
              <a:tabLst>
                <a:tab pos="444500" algn="l"/>
              </a:tabLst>
            </a:pPr>
            <a:endParaRPr lang="es-E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 bwMode="auto">
          <a:xfrm>
            <a:off x="1141413" y="1772816"/>
            <a:ext cx="6859587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322947"/>
              </p:ext>
            </p:extLst>
          </p:nvPr>
        </p:nvGraphicFramePr>
        <p:xfrm>
          <a:off x="3652838" y="4931941"/>
          <a:ext cx="37369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57" name="Equation" r:id="rId4" imgW="3022560" imgH="507960" progId="Equation.DSMT4">
                  <p:embed/>
                </p:oleObj>
              </mc:Choice>
              <mc:Fallback>
                <p:oleObj name="Equation" r:id="rId4" imgW="30225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837" t="-11194" r="-4837" b="-11194"/>
                      <a:stretch>
                        <a:fillRect/>
                      </a:stretch>
                    </p:blipFill>
                    <p:spPr bwMode="auto">
                      <a:xfrm>
                        <a:off x="3652838" y="4931941"/>
                        <a:ext cx="3736975" cy="7016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860550" y="2306216"/>
            <a:ext cx="5672138" cy="3741737"/>
            <a:chOff x="1172" y="1589"/>
            <a:chExt cx="3573" cy="2357"/>
          </a:xfrm>
        </p:grpSpPr>
        <p:sp>
          <p:nvSpPr>
            <p:cNvPr id="9" name="Text Box 13"/>
            <p:cNvSpPr txBox="1">
              <a:spLocks noChangeAspect="1" noChangeArrowheads="1"/>
            </p:cNvSpPr>
            <p:nvPr/>
          </p:nvSpPr>
          <p:spPr bwMode="auto">
            <a:xfrm>
              <a:off x="2296" y="1589"/>
              <a:ext cx="18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_tradnl" sz="1400" b="1">
                  <a:solidFill>
                    <a:srgbClr val="FF0000"/>
                  </a:solidFill>
                </a:rPr>
                <a:t>Sobreoscilación (</a:t>
              </a:r>
              <a:r>
                <a:rPr lang="es-ES_tradnl" sz="1400" b="1">
                  <a:solidFill>
                    <a:srgbClr val="FF0000"/>
                  </a:solidFill>
                  <a:sym typeface="Symbol" pitchFamily="18" charset="2"/>
                </a:rPr>
                <a:t></a:t>
              </a:r>
              <a:r>
                <a:rPr lang="es-ES_tradnl" sz="1400" b="1">
                  <a:solidFill>
                    <a:srgbClr val="FF0000"/>
                  </a:solidFill>
                </a:rPr>
                <a:t>)  :  (A/B) </a:t>
              </a:r>
              <a:r>
                <a:rPr lang="es-ES_tradnl" sz="1400" b="1">
                  <a:solidFill>
                    <a:srgbClr val="FF0000"/>
                  </a:solidFill>
                  <a:sym typeface="Symbol" pitchFamily="18" charset="2"/>
                </a:rPr>
                <a:t> 100</a:t>
              </a:r>
              <a:endParaRPr lang="es-ES_tradnl" sz="1400" b="1" baseline="-25000">
                <a:solidFill>
                  <a:srgbClr val="FF0000"/>
                </a:solidFill>
                <a:sym typeface="Symbol" pitchFamily="18" charset="2"/>
              </a:endParaRPr>
            </a:p>
          </p:txBody>
        </p:sp>
        <p:sp>
          <p:nvSpPr>
            <p:cNvPr id="10" name="Line 14"/>
            <p:cNvSpPr>
              <a:spLocks noChangeAspect="1" noChangeShapeType="1"/>
            </p:cNvSpPr>
            <p:nvPr/>
          </p:nvSpPr>
          <p:spPr bwMode="auto">
            <a:xfrm>
              <a:off x="1172" y="1689"/>
              <a:ext cx="106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Line 15"/>
            <p:cNvSpPr>
              <a:spLocks noChangeAspect="1" noChangeShapeType="1"/>
            </p:cNvSpPr>
            <p:nvPr/>
          </p:nvSpPr>
          <p:spPr bwMode="auto">
            <a:xfrm>
              <a:off x="1172" y="2301"/>
              <a:ext cx="357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" name="Line 16"/>
            <p:cNvSpPr>
              <a:spLocks noChangeAspect="1" noChangeShapeType="1"/>
            </p:cNvSpPr>
            <p:nvPr/>
          </p:nvSpPr>
          <p:spPr bwMode="auto">
            <a:xfrm flipH="1" flipV="1">
              <a:off x="1955" y="1683"/>
              <a:ext cx="6" cy="60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" name="Line 17"/>
            <p:cNvSpPr>
              <a:spLocks noChangeAspect="1" noChangeShapeType="1"/>
            </p:cNvSpPr>
            <p:nvPr/>
          </p:nvSpPr>
          <p:spPr bwMode="auto">
            <a:xfrm flipH="1" flipV="1">
              <a:off x="1961" y="2313"/>
              <a:ext cx="0" cy="163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 Box 18"/>
            <p:cNvSpPr txBox="1">
              <a:spLocks noChangeAspect="1" noChangeArrowheads="1"/>
            </p:cNvSpPr>
            <p:nvPr/>
          </p:nvSpPr>
          <p:spPr bwMode="auto">
            <a:xfrm>
              <a:off x="1979" y="1900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_tradnl" b="1">
                  <a:solidFill>
                    <a:srgbClr val="FF0000"/>
                  </a:solidFill>
                </a:rPr>
                <a:t>A</a:t>
              </a:r>
              <a:endParaRPr lang="es-ES_tradnl" b="1" baseline="-25000">
                <a:solidFill>
                  <a:srgbClr val="FF0000"/>
                </a:solidFill>
                <a:sym typeface="Symbol" pitchFamily="18" charset="2"/>
              </a:endParaRPr>
            </a:p>
          </p:txBody>
        </p:sp>
        <p:sp>
          <p:nvSpPr>
            <p:cNvPr id="15" name="Text Box 19"/>
            <p:cNvSpPr txBox="1">
              <a:spLocks noChangeAspect="1" noChangeArrowheads="1"/>
            </p:cNvSpPr>
            <p:nvPr/>
          </p:nvSpPr>
          <p:spPr bwMode="auto">
            <a:xfrm>
              <a:off x="1981" y="3043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_tradnl" b="1">
                  <a:solidFill>
                    <a:srgbClr val="FF0000"/>
                  </a:solidFill>
                </a:rPr>
                <a:t>B</a:t>
              </a:r>
              <a:endParaRPr lang="es-ES_tradnl" b="1" baseline="-25000">
                <a:solidFill>
                  <a:srgbClr val="FF0000"/>
                </a:solidFill>
                <a:sym typeface="Symbol" pitchFamily="18" charset="2"/>
              </a:endParaRPr>
            </a:p>
          </p:txBody>
        </p:sp>
      </p:grp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6372225" y="5190703"/>
            <a:ext cx="142875" cy="1444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Sistemas de primer y segundo orden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0016154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8C26-F7ED-407F-8BBD-DD06F6130F99}" type="slidenum">
              <a:rPr lang="es-ES" smtClean="0"/>
              <a:t>26</a:t>
            </a:fld>
            <a:endParaRPr lang="es-ES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616624"/>
          </a:xfrm>
        </p:spPr>
        <p:txBody>
          <a:bodyPr>
            <a:noAutofit/>
          </a:bodyPr>
          <a:lstStyle/>
          <a:p>
            <a:pPr>
              <a:tabLst>
                <a:tab pos="444500" algn="l"/>
              </a:tabLst>
            </a:pPr>
            <a:r>
              <a:rPr lang="es-ES" dirty="0"/>
              <a:t>Especificaciones de la respuesta </a:t>
            </a:r>
            <a:r>
              <a:rPr lang="es-ES" b="1" dirty="0" smtClean="0"/>
              <a:t>subamortiguada</a:t>
            </a:r>
            <a:endParaRPr lang="es-ES" b="1" dirty="0"/>
          </a:p>
          <a:p>
            <a:pPr>
              <a:tabLst>
                <a:tab pos="444500" algn="l"/>
              </a:tabLst>
            </a:pPr>
            <a:endParaRPr lang="es-ES" dirty="0"/>
          </a:p>
        </p:txBody>
      </p:sp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 bwMode="auto">
          <a:xfrm>
            <a:off x="1141413" y="1772816"/>
            <a:ext cx="6859587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1847850" y="2518941"/>
            <a:ext cx="5918200" cy="3954462"/>
            <a:chOff x="809" y="1723"/>
            <a:chExt cx="3728" cy="2491"/>
          </a:xfrm>
        </p:grpSpPr>
        <p:sp>
          <p:nvSpPr>
            <p:cNvPr id="8" name="Line 16"/>
            <p:cNvSpPr>
              <a:spLocks noChangeAspect="1" noChangeShapeType="1"/>
            </p:cNvSpPr>
            <p:nvPr/>
          </p:nvSpPr>
          <p:spPr bwMode="auto">
            <a:xfrm>
              <a:off x="817" y="2345"/>
              <a:ext cx="357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" name="Oval 17"/>
            <p:cNvSpPr>
              <a:spLocks noChangeAspect="1" noChangeArrowheads="1"/>
            </p:cNvSpPr>
            <p:nvPr/>
          </p:nvSpPr>
          <p:spPr bwMode="auto">
            <a:xfrm>
              <a:off x="3377" y="2209"/>
              <a:ext cx="171" cy="17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" name="Text Box 18"/>
            <p:cNvSpPr txBox="1">
              <a:spLocks noChangeAspect="1" noChangeArrowheads="1"/>
            </p:cNvSpPr>
            <p:nvPr/>
          </p:nvSpPr>
          <p:spPr bwMode="auto">
            <a:xfrm>
              <a:off x="2389" y="1981"/>
              <a:ext cx="109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b="1">
                  <a:solidFill>
                    <a:srgbClr val="FF0000"/>
                  </a:solidFill>
                  <a:cs typeface="Arial" charset="0"/>
                </a:rPr>
                <a:t>±2%</a:t>
              </a:r>
              <a:r>
                <a:rPr lang="es-ES_tradnl" sz="1400" b="1">
                  <a:solidFill>
                    <a:srgbClr val="FF0000"/>
                  </a:solidFill>
                </a:rPr>
                <a:t> del valor final</a:t>
              </a:r>
              <a:endParaRPr lang="es-ES_tradnl" sz="1400" b="1" baseline="-25000">
                <a:solidFill>
                  <a:srgbClr val="FF0000"/>
                </a:solidFill>
                <a:sym typeface="Symbol" pitchFamily="18" charset="2"/>
              </a:endParaRPr>
            </a:p>
          </p:txBody>
        </p:sp>
        <p:sp>
          <p:nvSpPr>
            <p:cNvPr id="11" name="Line 19"/>
            <p:cNvSpPr>
              <a:spLocks noChangeAspect="1" noChangeShapeType="1"/>
            </p:cNvSpPr>
            <p:nvPr/>
          </p:nvSpPr>
          <p:spPr bwMode="auto">
            <a:xfrm>
              <a:off x="3471" y="1723"/>
              <a:ext cx="0" cy="22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" name="Oval 20"/>
            <p:cNvSpPr>
              <a:spLocks noChangeAspect="1" noChangeArrowheads="1"/>
            </p:cNvSpPr>
            <p:nvPr/>
          </p:nvSpPr>
          <p:spPr bwMode="auto">
            <a:xfrm>
              <a:off x="3381" y="3857"/>
              <a:ext cx="170" cy="17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" name="Text Box 21"/>
            <p:cNvSpPr txBox="1">
              <a:spLocks noChangeAspect="1" noChangeArrowheads="1"/>
            </p:cNvSpPr>
            <p:nvPr/>
          </p:nvSpPr>
          <p:spPr bwMode="auto">
            <a:xfrm>
              <a:off x="2099" y="4020"/>
              <a:ext cx="243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_tradnl" sz="1400" b="1">
                  <a:solidFill>
                    <a:srgbClr val="FF0000"/>
                  </a:solidFill>
                </a:rPr>
                <a:t>Tiempo de establecimiento (98%): te</a:t>
              </a:r>
              <a:r>
                <a:rPr lang="es-ES_tradnl" sz="1400" b="1" baseline="-25000">
                  <a:solidFill>
                    <a:srgbClr val="FF0000"/>
                  </a:solidFill>
                </a:rPr>
                <a:t>98%</a:t>
              </a:r>
              <a:r>
                <a:rPr lang="es-ES_tradnl" sz="1400" b="1">
                  <a:solidFill>
                    <a:srgbClr val="FF0000"/>
                  </a:solidFill>
                  <a:sym typeface="Symbol" pitchFamily="18" charset="2"/>
                </a:rPr>
                <a:t></a:t>
              </a:r>
              <a:r>
                <a:rPr lang="es-ES_tradnl" sz="1400" b="1">
                  <a:solidFill>
                    <a:srgbClr val="FF0000"/>
                  </a:solidFill>
                </a:rPr>
                <a:t>4/</a:t>
              </a:r>
              <a:r>
                <a:rPr lang="es-ES_tradnl" sz="1400" b="1">
                  <a:solidFill>
                    <a:srgbClr val="FF0000"/>
                  </a:solidFill>
                  <a:sym typeface="Symbol" pitchFamily="18" charset="2"/>
                </a:rPr>
                <a:t></a:t>
              </a:r>
              <a:endParaRPr lang="es-ES_tradnl" sz="1400" b="1" baseline="-25000">
                <a:solidFill>
                  <a:srgbClr val="FF0000"/>
                </a:solidFill>
                <a:sym typeface="Symbol" pitchFamily="18" charset="2"/>
              </a:endParaRPr>
            </a:p>
          </p:txBody>
        </p:sp>
        <p:sp>
          <p:nvSpPr>
            <p:cNvPr id="14" name="Line 22"/>
            <p:cNvSpPr>
              <a:spLocks noChangeAspect="1" noChangeShapeType="1"/>
            </p:cNvSpPr>
            <p:nvPr/>
          </p:nvSpPr>
          <p:spPr bwMode="auto">
            <a:xfrm>
              <a:off x="809" y="2257"/>
              <a:ext cx="357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Sistemas de primer y segundo orden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9249360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8C26-F7ED-407F-8BBD-DD06F6130F99}" type="slidenum">
              <a:rPr lang="es-ES" smtClean="0"/>
              <a:t>27</a:t>
            </a:fld>
            <a:endParaRPr lang="es-ES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616624"/>
          </a:xfrm>
        </p:spPr>
        <p:txBody>
          <a:bodyPr>
            <a:noAutofit/>
          </a:bodyPr>
          <a:lstStyle/>
          <a:p>
            <a:pPr>
              <a:tabLst>
                <a:tab pos="444500" algn="l"/>
              </a:tabLst>
            </a:pPr>
            <a:r>
              <a:rPr lang="es-ES" dirty="0" smtClean="0"/>
              <a:t>Ejemplo 4: Identificación temporal</a:t>
            </a:r>
            <a:endParaRPr lang="es-E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tabLst>
                <a:tab pos="444500" algn="l"/>
              </a:tabLst>
            </a:pPr>
            <a:endParaRPr lang="es-ES" dirty="0"/>
          </a:p>
        </p:txBody>
      </p:sp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 bwMode="auto">
          <a:xfrm>
            <a:off x="1141413" y="1772816"/>
            <a:ext cx="6859587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5"/>
          <p:cNvSpPr txBox="1">
            <a:spLocks noChangeAspect="1" noChangeArrowheads="1"/>
          </p:cNvSpPr>
          <p:nvPr/>
        </p:nvSpPr>
        <p:spPr bwMode="auto">
          <a:xfrm>
            <a:off x="3113088" y="4438228"/>
            <a:ext cx="4217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sz="1400" b="1">
                <a:solidFill>
                  <a:srgbClr val="FF0000"/>
                </a:solidFill>
              </a:rPr>
              <a:t>Sobreoscilación: </a:t>
            </a:r>
            <a:r>
              <a:rPr lang="es-ES_tradnl" sz="1400" b="1">
                <a:solidFill>
                  <a:srgbClr val="FF0000"/>
                </a:solidFill>
                <a:sym typeface="Symbol" pitchFamily="18" charset="2"/>
              </a:rPr>
              <a:t> = 37% = e</a:t>
            </a:r>
            <a:r>
              <a:rPr lang="es-ES_tradnl" sz="1400" b="1" baseline="30000">
                <a:solidFill>
                  <a:srgbClr val="FF0000"/>
                </a:solidFill>
                <a:sym typeface="Symbol" pitchFamily="18" charset="2"/>
              </a:rPr>
              <a:t>-tp</a:t>
            </a:r>
            <a:r>
              <a:rPr lang="es-ES_tradnl" sz="1400" b="1">
                <a:solidFill>
                  <a:srgbClr val="FF0000"/>
                </a:solidFill>
                <a:sym typeface="Symbol" pitchFamily="18" charset="2"/>
              </a:rPr>
              <a:t>  100 </a:t>
            </a:r>
            <a:r>
              <a:rPr lang="es-ES_tradnl" sz="1400" b="1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s-ES_tradnl" sz="1400" b="1">
                <a:solidFill>
                  <a:srgbClr val="FF0000"/>
                </a:solidFill>
                <a:sym typeface="Symbol" pitchFamily="18" charset="2"/>
              </a:rPr>
              <a:t> = 1.5 </a:t>
            </a:r>
          </a:p>
        </p:txBody>
      </p:sp>
      <p:sp>
        <p:nvSpPr>
          <p:cNvPr id="8" name="Text Box 16"/>
          <p:cNvSpPr txBox="1">
            <a:spLocks noChangeAspect="1" noChangeArrowheads="1"/>
          </p:cNvSpPr>
          <p:nvPr/>
        </p:nvSpPr>
        <p:spPr bwMode="auto">
          <a:xfrm>
            <a:off x="3113088" y="4084216"/>
            <a:ext cx="4270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sz="1400" b="1">
                <a:solidFill>
                  <a:srgbClr val="FF0000"/>
                </a:solidFill>
              </a:rPr>
              <a:t>Tiempo de pico: t</a:t>
            </a:r>
            <a:r>
              <a:rPr lang="es-ES_tradnl" sz="1400" b="1" baseline="-25000">
                <a:solidFill>
                  <a:srgbClr val="FF0000"/>
                </a:solidFill>
              </a:rPr>
              <a:t>p</a:t>
            </a:r>
            <a:r>
              <a:rPr lang="es-ES_tradnl" sz="1400" b="1">
                <a:solidFill>
                  <a:srgbClr val="FF0000"/>
                </a:solidFill>
              </a:rPr>
              <a:t> = 0.66 seg = </a:t>
            </a:r>
            <a:r>
              <a:rPr lang="es-ES_tradnl" sz="1400" b="1">
                <a:solidFill>
                  <a:srgbClr val="FF0000"/>
                </a:solidFill>
                <a:sym typeface="Symbol" pitchFamily="18" charset="2"/>
              </a:rPr>
              <a:t>/</a:t>
            </a:r>
            <a:r>
              <a:rPr lang="es-ES_tradnl" sz="1400" b="1" baseline="-25000">
                <a:solidFill>
                  <a:srgbClr val="FF0000"/>
                </a:solidFill>
                <a:sym typeface="Symbol" pitchFamily="18" charset="2"/>
              </a:rPr>
              <a:t>p</a:t>
            </a:r>
            <a:r>
              <a:rPr lang="es-ES_tradnl" sz="1400" b="1">
                <a:solidFill>
                  <a:srgbClr val="FF0000"/>
                </a:solidFill>
                <a:sym typeface="Symbol" pitchFamily="18" charset="2"/>
              </a:rPr>
              <a:t>   </a:t>
            </a:r>
            <a:r>
              <a:rPr lang="es-ES_tradnl" sz="1400" b="1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s-ES_tradnl" sz="1400" b="1">
                <a:solidFill>
                  <a:srgbClr val="FF0000"/>
                </a:solidFill>
                <a:sym typeface="Symbol" pitchFamily="18" charset="2"/>
              </a:rPr>
              <a:t></a:t>
            </a:r>
            <a:r>
              <a:rPr lang="es-ES_tradnl" sz="1400" b="1" baseline="-25000">
                <a:solidFill>
                  <a:srgbClr val="FF0000"/>
                </a:solidFill>
                <a:sym typeface="Symbol" pitchFamily="18" charset="2"/>
              </a:rPr>
              <a:t>p</a:t>
            </a:r>
            <a:r>
              <a:rPr lang="es-ES_tradnl" sz="1400" b="1">
                <a:solidFill>
                  <a:srgbClr val="FF0000"/>
                </a:solidFill>
                <a:sym typeface="Symbol" pitchFamily="18" charset="2"/>
              </a:rPr>
              <a:t> = 4.75</a:t>
            </a:r>
          </a:p>
        </p:txBody>
      </p:sp>
      <p:graphicFrame>
        <p:nvGraphicFramePr>
          <p:cNvPr id="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076660"/>
              </p:ext>
            </p:extLst>
          </p:nvPr>
        </p:nvGraphicFramePr>
        <p:xfrm>
          <a:off x="3857625" y="4998616"/>
          <a:ext cx="3436938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81" name="Equation" r:id="rId4" imgW="2781000" imgH="583920" progId="Equation.DSMT4">
                  <p:embed/>
                </p:oleObj>
              </mc:Choice>
              <mc:Fallback>
                <p:oleObj name="Equation" r:id="rId4" imgW="278100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837" t="-11194" r="-4837" b="-11194"/>
                      <a:stretch>
                        <a:fillRect/>
                      </a:stretch>
                    </p:blipFill>
                    <p:spPr bwMode="auto">
                      <a:xfrm>
                        <a:off x="3857625" y="4998616"/>
                        <a:ext cx="3436938" cy="8048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8"/>
          <p:cNvSpPr txBox="1">
            <a:spLocks noChangeAspect="1" noChangeArrowheads="1"/>
          </p:cNvSpPr>
          <p:nvPr/>
        </p:nvSpPr>
        <p:spPr bwMode="auto">
          <a:xfrm>
            <a:off x="4733925" y="2441153"/>
            <a:ext cx="264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sz="1400" b="1">
                <a:solidFill>
                  <a:srgbClr val="FF0000"/>
                </a:solidFill>
              </a:rPr>
              <a:t>Ganancia estática: K</a:t>
            </a:r>
            <a:r>
              <a:rPr lang="es-ES_tradnl" sz="1400" b="1" baseline="-25000">
                <a:solidFill>
                  <a:srgbClr val="FF0000"/>
                </a:solidFill>
              </a:rPr>
              <a:t>est</a:t>
            </a:r>
            <a:r>
              <a:rPr lang="es-ES_tradnl" sz="1400" b="1">
                <a:solidFill>
                  <a:srgbClr val="FF0000"/>
                </a:solidFill>
              </a:rPr>
              <a:t>=2/1=2</a:t>
            </a:r>
            <a:endParaRPr lang="es-ES_tradnl" sz="1400" b="1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Sistemas de primer y segundo orden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8517664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Sistemas de orden superior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4CF6-F524-41CA-896B-CE754C195BA4}" type="slidenum">
              <a:rPr lang="es-ES" smtClean="0"/>
              <a:pPr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4845496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8C26-F7ED-407F-8BBD-DD06F6130F99}" type="slidenum">
              <a:rPr lang="es-ES" smtClean="0"/>
              <a:t>29</a:t>
            </a:fld>
            <a:endParaRPr lang="es-ES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79512" y="1196752"/>
            <a:ext cx="8856984" cy="5544616"/>
          </a:xfrm>
        </p:spPr>
        <p:txBody>
          <a:bodyPr>
            <a:noAutofit/>
          </a:bodyPr>
          <a:lstStyle/>
          <a:p>
            <a:pPr>
              <a:tabLst>
                <a:tab pos="444500" algn="l"/>
              </a:tabLst>
            </a:pPr>
            <a:r>
              <a:rPr lang="es-ES" dirty="0"/>
              <a:t>Sistema de segundo orden con </a:t>
            </a:r>
            <a:r>
              <a:rPr lang="es-ES" b="1" dirty="0"/>
              <a:t>cero adicional</a:t>
            </a:r>
          </a:p>
          <a:p>
            <a:pPr>
              <a:tabLst>
                <a:tab pos="444500" algn="l"/>
              </a:tabLst>
            </a:pPr>
            <a:endParaRPr lang="es-ES" dirty="0"/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7" r="6335"/>
          <a:stretch>
            <a:fillRect/>
          </a:stretch>
        </p:blipFill>
        <p:spPr bwMode="auto">
          <a:xfrm>
            <a:off x="2771800" y="1700808"/>
            <a:ext cx="6192837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289587"/>
              </p:ext>
            </p:extLst>
          </p:nvPr>
        </p:nvGraphicFramePr>
        <p:xfrm>
          <a:off x="4668838" y="2210395"/>
          <a:ext cx="3554413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43" name="Equation" r:id="rId4" imgW="2031840" imgH="583920" progId="Equation.DSMT4">
                  <p:embed/>
                </p:oleObj>
              </mc:Choice>
              <mc:Fallback>
                <p:oleObj name="Equation" r:id="rId4" imgW="203184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837" t="-11194" r="-4837" b="-11194"/>
                      <a:stretch>
                        <a:fillRect/>
                      </a:stretch>
                    </p:blipFill>
                    <p:spPr bwMode="auto">
                      <a:xfrm>
                        <a:off x="4668838" y="2210395"/>
                        <a:ext cx="3554413" cy="10207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4673601" y="3428008"/>
            <a:ext cx="3544887" cy="777875"/>
            <a:chOff x="2325" y="2341"/>
            <a:chExt cx="2233" cy="490"/>
          </a:xfrm>
        </p:grpSpPr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2325" y="2341"/>
            <a:ext cx="770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044" name="Equation" r:id="rId6" imgW="698400" imgH="444240" progId="Equation.DSMT4">
                    <p:embed/>
                  </p:oleObj>
                </mc:Choice>
                <mc:Fallback>
                  <p:oleObj name="Equation" r:id="rId6" imgW="69840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-4837" t="-11194" r="-4837" b="-11194"/>
                        <a:stretch>
                          <a:fillRect/>
                        </a:stretch>
                      </p:blipFill>
                      <p:spPr bwMode="auto">
                        <a:xfrm>
                          <a:off x="2325" y="2341"/>
                          <a:ext cx="770" cy="49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3810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3201" y="2353"/>
            <a:ext cx="1357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045" name="Equation" r:id="rId8" imgW="1231560" imgH="431640" progId="Equation.DSMT4">
                    <p:embed/>
                  </p:oleObj>
                </mc:Choice>
                <mc:Fallback>
                  <p:oleObj name="Equation" r:id="rId8" imgW="12315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-4837" t="-11194" r="-4837" b="-11194"/>
                        <a:stretch>
                          <a:fillRect/>
                        </a:stretch>
                      </p:blipFill>
                      <p:spPr bwMode="auto">
                        <a:xfrm>
                          <a:off x="3201" y="2353"/>
                          <a:ext cx="1357" cy="476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3810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32"/>
          <p:cNvGrpSpPr>
            <a:grpSpLocks/>
          </p:cNvGrpSpPr>
          <p:nvPr/>
        </p:nvGrpSpPr>
        <p:grpSpPr bwMode="auto">
          <a:xfrm>
            <a:off x="159345" y="2780308"/>
            <a:ext cx="2684463" cy="2420937"/>
            <a:chOff x="25" y="1385"/>
            <a:chExt cx="1691" cy="1525"/>
          </a:xfrm>
          <a:noFill/>
        </p:grpSpPr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519" y="1414"/>
              <a:ext cx="0" cy="1496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s-E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25" y="2162"/>
              <a:ext cx="1585" cy="0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s-E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64" y="2046"/>
              <a:ext cx="244" cy="2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" b="1">
                  <a:solidFill>
                    <a:schemeClr val="tx2">
                      <a:lumMod val="75000"/>
                    </a:schemeClr>
                  </a:solidFill>
                  <a:sym typeface="Wingdings 2" pitchFamily="18" charset="2"/>
                </a:rPr>
                <a:t></a:t>
              </a:r>
            </a:p>
          </p:txBody>
        </p:sp>
        <p:grpSp>
          <p:nvGrpSpPr>
            <p:cNvPr id="20" name="Group 28"/>
            <p:cNvGrpSpPr>
              <a:grpSpLocks/>
            </p:cNvGrpSpPr>
            <p:nvPr/>
          </p:nvGrpSpPr>
          <p:grpSpPr bwMode="auto">
            <a:xfrm>
              <a:off x="884" y="1514"/>
              <a:ext cx="244" cy="1295"/>
              <a:chOff x="884" y="1731"/>
              <a:chExt cx="244" cy="1295"/>
            </a:xfrm>
            <a:grpFill/>
          </p:grpSpPr>
          <p:sp>
            <p:nvSpPr>
              <p:cNvPr id="28" name="Text Box 19"/>
              <p:cNvSpPr txBox="1">
                <a:spLocks noChangeArrowheads="1"/>
              </p:cNvSpPr>
              <p:nvPr/>
            </p:nvSpPr>
            <p:spPr bwMode="auto">
              <a:xfrm>
                <a:off x="884" y="2795"/>
                <a:ext cx="244" cy="2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ES" b="1">
                    <a:solidFill>
                      <a:schemeClr val="tx2">
                        <a:lumMod val="75000"/>
                      </a:schemeClr>
                    </a:solidFill>
                    <a:sym typeface="Wingdings 2" pitchFamily="18" charset="2"/>
                  </a:rPr>
                  <a:t></a:t>
                </a:r>
              </a:p>
            </p:txBody>
          </p:sp>
          <p:sp>
            <p:nvSpPr>
              <p:cNvPr id="29" name="Text Box 20"/>
              <p:cNvSpPr txBox="1">
                <a:spLocks noChangeArrowheads="1"/>
              </p:cNvSpPr>
              <p:nvPr/>
            </p:nvSpPr>
            <p:spPr bwMode="auto">
              <a:xfrm>
                <a:off x="884" y="1731"/>
                <a:ext cx="244" cy="2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ES" b="1">
                    <a:solidFill>
                      <a:schemeClr val="tx2">
                        <a:lumMod val="75000"/>
                      </a:schemeClr>
                    </a:solidFill>
                    <a:sym typeface="Wingdings 2" pitchFamily="18" charset="2"/>
                  </a:rPr>
                  <a:t></a:t>
                </a:r>
              </a:p>
            </p:txBody>
          </p:sp>
        </p:grp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V="1">
              <a:off x="183" y="1616"/>
              <a:ext cx="837" cy="544"/>
            </a:xfrm>
            <a:prstGeom prst="line">
              <a:avLst/>
            </a:prstGeom>
            <a:grpFill/>
            <a:ln w="9525">
              <a:solidFill>
                <a:srgbClr val="000066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s-E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905" y="1385"/>
              <a:ext cx="212" cy="2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85" y="2195"/>
              <a:ext cx="204" cy="2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>
                  <a:solidFill>
                    <a:schemeClr val="tx2">
                      <a:lumMod val="75000"/>
                    </a:schemeClr>
                  </a:solidFill>
                </a:rPr>
                <a:t>Z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 rot="-1873879">
              <a:off x="417" y="1675"/>
              <a:ext cx="300" cy="2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">
                  <a:solidFill>
                    <a:schemeClr val="tx2">
                      <a:lumMod val="75000"/>
                    </a:schemeClr>
                  </a:solidFill>
                </a:rPr>
                <a:t>AZ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1488" y="1947"/>
              <a:ext cx="228" cy="2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>
                  <a:solidFill>
                    <a:schemeClr val="tx2">
                      <a:lumMod val="75000"/>
                    </a:schemeClr>
                  </a:solidFill>
                </a:rPr>
                <a:t>O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4" y="1908"/>
              <a:ext cx="239" cy="2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" dirty="0">
                  <a:solidFill>
                    <a:schemeClr val="tx2">
                      <a:lumMod val="75000"/>
                    </a:schemeClr>
                  </a:solidFill>
                  <a:sym typeface="Symbol" pitchFamily="18" charset="2"/>
                </a:rPr>
                <a:t></a:t>
              </a:r>
              <a:r>
                <a:rPr lang="es-ES" baseline="-25000" dirty="0">
                  <a:solidFill>
                    <a:schemeClr val="tx2">
                      <a:lumMod val="75000"/>
                    </a:schemeClr>
                  </a:solidFill>
                  <a:sym typeface="Symbol" pitchFamily="18" charset="2"/>
                </a:rPr>
                <a:t>z</a:t>
              </a:r>
            </a:p>
          </p:txBody>
        </p:sp>
        <p:sp>
          <p:nvSpPr>
            <p:cNvPr id="27" name="Freeform 30"/>
            <p:cNvSpPr>
              <a:spLocks/>
            </p:cNvSpPr>
            <p:nvPr/>
          </p:nvSpPr>
          <p:spPr bwMode="auto">
            <a:xfrm>
              <a:off x="340" y="2069"/>
              <a:ext cx="52" cy="91"/>
            </a:xfrm>
            <a:custGeom>
              <a:avLst/>
              <a:gdLst>
                <a:gd name="T0" fmla="*/ 0 w 52"/>
                <a:gd name="T1" fmla="*/ 0 h 91"/>
                <a:gd name="T2" fmla="*/ 45 w 52"/>
                <a:gd name="T3" fmla="*/ 46 h 91"/>
                <a:gd name="T4" fmla="*/ 45 w 52"/>
                <a:gd name="T5" fmla="*/ 91 h 91"/>
                <a:gd name="T6" fmla="*/ 0 60000 65536"/>
                <a:gd name="T7" fmla="*/ 0 60000 65536"/>
                <a:gd name="T8" fmla="*/ 0 60000 65536"/>
                <a:gd name="T9" fmla="*/ 0 w 52"/>
                <a:gd name="T10" fmla="*/ 0 h 91"/>
                <a:gd name="T11" fmla="*/ 52 w 52"/>
                <a:gd name="T12" fmla="*/ 91 h 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" h="91">
                  <a:moveTo>
                    <a:pt x="0" y="0"/>
                  </a:moveTo>
                  <a:cubicBezTo>
                    <a:pt x="19" y="15"/>
                    <a:pt x="38" y="31"/>
                    <a:pt x="45" y="46"/>
                  </a:cubicBezTo>
                  <a:cubicBezTo>
                    <a:pt x="52" y="61"/>
                    <a:pt x="45" y="84"/>
                    <a:pt x="45" y="91"/>
                  </a:cubicBezTo>
                </a:path>
              </a:pathLst>
            </a:custGeom>
            <a:grpFill/>
            <a:ln w="9525">
              <a:solidFill>
                <a:srgbClr val="000066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s-E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Sistemas de </a:t>
            </a:r>
            <a:r>
              <a:rPr lang="es-ES" b="1" dirty="0" smtClean="0"/>
              <a:t>orden superior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1231842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Sistemas de primer y segundo orden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4CF6-F524-41CA-896B-CE754C195BA4}" type="slidenum">
              <a:rPr lang="es-ES" smtClean="0"/>
              <a:pPr/>
              <a:t>3</a:t>
            </a:fld>
            <a:endParaRPr lang="es-E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8C26-F7ED-407F-8BBD-DD06F6130F99}" type="slidenum">
              <a:rPr lang="es-ES" smtClean="0"/>
              <a:t>30</a:t>
            </a:fld>
            <a:endParaRPr lang="es-ES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616624"/>
          </a:xfrm>
        </p:spPr>
        <p:txBody>
          <a:bodyPr>
            <a:noAutofit/>
          </a:bodyPr>
          <a:lstStyle/>
          <a:p>
            <a:pPr>
              <a:tabLst>
                <a:tab pos="444500" algn="l"/>
              </a:tabLst>
            </a:pPr>
            <a:r>
              <a:rPr lang="es-ES" dirty="0"/>
              <a:t>Sistema de segundo orden con </a:t>
            </a:r>
            <a:r>
              <a:rPr lang="es-ES" b="1" dirty="0" smtClean="0"/>
              <a:t>polo </a:t>
            </a:r>
            <a:r>
              <a:rPr lang="es-ES" b="1" dirty="0"/>
              <a:t>adicional</a:t>
            </a:r>
          </a:p>
          <a:p>
            <a:pPr>
              <a:tabLst>
                <a:tab pos="444500" algn="l"/>
              </a:tabLst>
            </a:pPr>
            <a:endParaRPr lang="es-ES" dirty="0"/>
          </a:p>
        </p:txBody>
      </p:sp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154607" y="2780308"/>
            <a:ext cx="2684463" cy="2420937"/>
            <a:chOff x="68" y="1933"/>
            <a:chExt cx="1691" cy="1525"/>
          </a:xfrm>
        </p:grpSpPr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1562" y="1962"/>
              <a:ext cx="0" cy="149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 flipV="1">
              <a:off x="68" y="2710"/>
              <a:ext cx="1585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>
              <a:off x="107" y="2594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" b="1">
                  <a:solidFill>
                    <a:schemeClr val="tx2">
                      <a:lumMod val="75000"/>
                    </a:schemeClr>
                  </a:solidFill>
                  <a:sym typeface="Wingdings 2" pitchFamily="18" charset="2"/>
                </a:rPr>
                <a:t></a:t>
              </a:r>
            </a:p>
          </p:txBody>
        </p:sp>
        <p:grpSp>
          <p:nvGrpSpPr>
            <p:cNvPr id="29" name="Group 13"/>
            <p:cNvGrpSpPr>
              <a:grpSpLocks/>
            </p:cNvGrpSpPr>
            <p:nvPr/>
          </p:nvGrpSpPr>
          <p:grpSpPr bwMode="auto">
            <a:xfrm>
              <a:off x="927" y="2062"/>
              <a:ext cx="244" cy="1295"/>
              <a:chOff x="884" y="1731"/>
              <a:chExt cx="244" cy="1295"/>
            </a:xfrm>
          </p:grpSpPr>
          <p:sp>
            <p:nvSpPr>
              <p:cNvPr id="37" name="Text Box 14"/>
              <p:cNvSpPr txBox="1">
                <a:spLocks noChangeArrowheads="1"/>
              </p:cNvSpPr>
              <p:nvPr/>
            </p:nvSpPr>
            <p:spPr bwMode="auto">
              <a:xfrm>
                <a:off x="884" y="2795"/>
                <a:ext cx="24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ES" b="1">
                    <a:solidFill>
                      <a:schemeClr val="tx2">
                        <a:lumMod val="75000"/>
                      </a:schemeClr>
                    </a:solidFill>
                    <a:sym typeface="Wingdings 2" pitchFamily="18" charset="2"/>
                  </a:rPr>
                  <a:t></a:t>
                </a:r>
              </a:p>
            </p:txBody>
          </p:sp>
          <p:sp>
            <p:nvSpPr>
              <p:cNvPr id="38" name="Text Box 15"/>
              <p:cNvSpPr txBox="1">
                <a:spLocks noChangeArrowheads="1"/>
              </p:cNvSpPr>
              <p:nvPr/>
            </p:nvSpPr>
            <p:spPr bwMode="auto">
              <a:xfrm>
                <a:off x="884" y="1731"/>
                <a:ext cx="24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ES" b="1">
                    <a:solidFill>
                      <a:schemeClr val="tx2">
                        <a:lumMod val="75000"/>
                      </a:schemeClr>
                    </a:solidFill>
                    <a:sym typeface="Wingdings 2" pitchFamily="18" charset="2"/>
                  </a:rPr>
                  <a:t></a:t>
                </a:r>
              </a:p>
            </p:txBody>
          </p:sp>
        </p:grp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 flipV="1">
              <a:off x="226" y="2164"/>
              <a:ext cx="837" cy="54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1" name="Text Box 17"/>
            <p:cNvSpPr txBox="1">
              <a:spLocks noChangeArrowheads="1"/>
            </p:cNvSpPr>
            <p:nvPr/>
          </p:nvSpPr>
          <p:spPr bwMode="auto">
            <a:xfrm>
              <a:off x="948" y="1933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32" name="Text Box 18"/>
            <p:cNvSpPr txBox="1">
              <a:spLocks noChangeArrowheads="1"/>
            </p:cNvSpPr>
            <p:nvPr/>
          </p:nvSpPr>
          <p:spPr bwMode="auto">
            <a:xfrm>
              <a:off x="124" y="2743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>
                  <a:solidFill>
                    <a:schemeClr val="tx2">
                      <a:lumMod val="75000"/>
                    </a:schemeClr>
                  </a:solidFill>
                </a:rPr>
                <a:t>P</a:t>
              </a:r>
            </a:p>
          </p:txBody>
        </p:sp>
        <p:sp>
          <p:nvSpPr>
            <p:cNvPr id="33" name="Text Box 19"/>
            <p:cNvSpPr txBox="1">
              <a:spLocks noChangeArrowheads="1"/>
            </p:cNvSpPr>
            <p:nvPr/>
          </p:nvSpPr>
          <p:spPr bwMode="auto">
            <a:xfrm rot="-1873879">
              <a:off x="459" y="2220"/>
              <a:ext cx="3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" dirty="0">
                  <a:solidFill>
                    <a:schemeClr val="tx2">
                      <a:lumMod val="75000"/>
                    </a:schemeClr>
                  </a:solidFill>
                </a:rPr>
                <a:t>AP</a:t>
              </a:r>
            </a:p>
          </p:txBody>
        </p:sp>
        <p:sp>
          <p:nvSpPr>
            <p:cNvPr id="34" name="Text Box 20"/>
            <p:cNvSpPr txBox="1">
              <a:spLocks noChangeArrowheads="1"/>
            </p:cNvSpPr>
            <p:nvPr/>
          </p:nvSpPr>
          <p:spPr bwMode="auto">
            <a:xfrm>
              <a:off x="1531" y="2495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>
                  <a:solidFill>
                    <a:schemeClr val="tx2">
                      <a:lumMod val="75000"/>
                    </a:schemeClr>
                  </a:solidFill>
                </a:rPr>
                <a:t>O</a:t>
              </a:r>
            </a:p>
          </p:txBody>
        </p:sp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467" y="2456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">
                  <a:solidFill>
                    <a:schemeClr val="tx2">
                      <a:lumMod val="75000"/>
                    </a:schemeClr>
                  </a:solidFill>
                  <a:sym typeface="Symbol" pitchFamily="18" charset="2"/>
                </a:rPr>
                <a:t></a:t>
              </a:r>
              <a:r>
                <a:rPr lang="es-ES" baseline="-25000">
                  <a:solidFill>
                    <a:schemeClr val="tx2">
                      <a:lumMod val="75000"/>
                    </a:schemeClr>
                  </a:solidFill>
                  <a:sym typeface="Symbol" pitchFamily="18" charset="2"/>
                </a:rPr>
                <a:t>p</a:t>
              </a:r>
            </a:p>
          </p:txBody>
        </p:sp>
        <p:sp>
          <p:nvSpPr>
            <p:cNvPr id="36" name="Freeform 22"/>
            <p:cNvSpPr>
              <a:spLocks/>
            </p:cNvSpPr>
            <p:nvPr/>
          </p:nvSpPr>
          <p:spPr bwMode="auto">
            <a:xfrm>
              <a:off x="383" y="2617"/>
              <a:ext cx="52" cy="91"/>
            </a:xfrm>
            <a:custGeom>
              <a:avLst/>
              <a:gdLst>
                <a:gd name="T0" fmla="*/ 0 w 52"/>
                <a:gd name="T1" fmla="*/ 0 h 91"/>
                <a:gd name="T2" fmla="*/ 45 w 52"/>
                <a:gd name="T3" fmla="*/ 46 h 91"/>
                <a:gd name="T4" fmla="*/ 45 w 52"/>
                <a:gd name="T5" fmla="*/ 91 h 91"/>
                <a:gd name="T6" fmla="*/ 0 60000 65536"/>
                <a:gd name="T7" fmla="*/ 0 60000 65536"/>
                <a:gd name="T8" fmla="*/ 0 60000 65536"/>
                <a:gd name="T9" fmla="*/ 0 w 52"/>
                <a:gd name="T10" fmla="*/ 0 h 91"/>
                <a:gd name="T11" fmla="*/ 52 w 52"/>
                <a:gd name="T12" fmla="*/ 91 h 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" h="91">
                  <a:moveTo>
                    <a:pt x="0" y="0"/>
                  </a:moveTo>
                  <a:cubicBezTo>
                    <a:pt x="19" y="15"/>
                    <a:pt x="38" y="31"/>
                    <a:pt x="45" y="46"/>
                  </a:cubicBezTo>
                  <a:cubicBezTo>
                    <a:pt x="52" y="61"/>
                    <a:pt x="45" y="84"/>
                    <a:pt x="45" y="91"/>
                  </a:cubicBezTo>
                </a:path>
              </a:pathLst>
            </a:cu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pic>
        <p:nvPicPr>
          <p:cNvPr id="39" name="Picture 2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6" r="7074"/>
          <a:stretch>
            <a:fillRect/>
          </a:stretch>
        </p:blipFill>
        <p:spPr bwMode="auto">
          <a:xfrm>
            <a:off x="2771800" y="1700808"/>
            <a:ext cx="6192000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646181"/>
              </p:ext>
            </p:extLst>
          </p:nvPr>
        </p:nvGraphicFramePr>
        <p:xfrm>
          <a:off x="5249738" y="4329708"/>
          <a:ext cx="3598863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67" name="Equation" r:id="rId4" imgW="2057400" imgH="583920" progId="Equation.DSMT4">
                  <p:embed/>
                </p:oleObj>
              </mc:Choice>
              <mc:Fallback>
                <p:oleObj name="Equation" r:id="rId4" imgW="205740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837" t="-11194" r="-4837" b="-11194"/>
                      <a:stretch>
                        <a:fillRect/>
                      </a:stretch>
                    </p:blipFill>
                    <p:spPr bwMode="auto">
                      <a:xfrm>
                        <a:off x="5249738" y="4329708"/>
                        <a:ext cx="3598863" cy="10207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29"/>
          <p:cNvGrpSpPr>
            <a:grpSpLocks/>
          </p:cNvGrpSpPr>
          <p:nvPr/>
        </p:nvGrpSpPr>
        <p:grpSpPr bwMode="auto">
          <a:xfrm>
            <a:off x="5248151" y="5486995"/>
            <a:ext cx="3589337" cy="822325"/>
            <a:chOff x="2697" y="3638"/>
            <a:chExt cx="2261" cy="518"/>
          </a:xfrm>
        </p:grpSpPr>
        <p:graphicFrame>
          <p:nvGraphicFramePr>
            <p:cNvPr id="42" name="Object 27"/>
            <p:cNvGraphicFramePr>
              <a:graphicFrameLocks noChangeAspect="1"/>
            </p:cNvGraphicFramePr>
            <p:nvPr/>
          </p:nvGraphicFramePr>
          <p:xfrm>
            <a:off x="2697" y="3638"/>
            <a:ext cx="797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68" name="Equation" r:id="rId6" imgW="723600" imgH="469800" progId="Equation.DSMT4">
                    <p:embed/>
                  </p:oleObj>
                </mc:Choice>
                <mc:Fallback>
                  <p:oleObj name="Equation" r:id="rId6" imgW="72360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-4837" t="-11194" r="-4837" b="-11194"/>
                        <a:stretch>
                          <a:fillRect/>
                        </a:stretch>
                      </p:blipFill>
                      <p:spPr bwMode="auto">
                        <a:xfrm>
                          <a:off x="2697" y="3638"/>
                          <a:ext cx="797" cy="51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3810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28"/>
            <p:cNvGraphicFramePr>
              <a:graphicFrameLocks noChangeAspect="1"/>
            </p:cNvGraphicFramePr>
            <p:nvPr/>
          </p:nvGraphicFramePr>
          <p:xfrm>
            <a:off x="3601" y="3694"/>
            <a:ext cx="1357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69" name="Equation" r:id="rId8" imgW="1231560" imgH="419040" progId="Equation.DSMT4">
                    <p:embed/>
                  </p:oleObj>
                </mc:Choice>
                <mc:Fallback>
                  <p:oleObj name="Equation" r:id="rId8" imgW="123156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-4837" t="-11194" r="-4837" b="-11194"/>
                        <a:stretch>
                          <a:fillRect/>
                        </a:stretch>
                      </p:blipFill>
                      <p:spPr bwMode="auto">
                        <a:xfrm>
                          <a:off x="3601" y="3694"/>
                          <a:ext cx="1357" cy="46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3810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Sistemas de orden superior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2076171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8C26-F7ED-407F-8BBD-DD06F6130F99}" type="slidenum">
              <a:rPr lang="es-ES" smtClean="0"/>
              <a:t>31</a:t>
            </a:fld>
            <a:endParaRPr lang="es-ES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5472608"/>
          </a:xfrm>
        </p:spPr>
        <p:txBody>
          <a:bodyPr>
            <a:noAutofit/>
          </a:bodyPr>
          <a:lstStyle/>
          <a:p>
            <a:pPr>
              <a:tabLst>
                <a:tab pos="444500" algn="l"/>
              </a:tabLst>
            </a:pPr>
            <a:r>
              <a:rPr lang="es-ES" dirty="0"/>
              <a:t>Sistema de </a:t>
            </a:r>
            <a:r>
              <a:rPr lang="es-ES" dirty="0" smtClean="0"/>
              <a:t>orden superior genérico</a:t>
            </a:r>
            <a:endParaRPr lang="es-ES" dirty="0">
              <a:solidFill>
                <a:srgbClr val="FFFF00"/>
              </a:solidFill>
            </a:endParaRPr>
          </a:p>
          <a:p>
            <a:pPr>
              <a:tabLst>
                <a:tab pos="444500" algn="l"/>
              </a:tabLst>
            </a:pPr>
            <a:endParaRPr lang="es-ES" dirty="0"/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589808"/>
              </p:ext>
            </p:extLst>
          </p:nvPr>
        </p:nvGraphicFramePr>
        <p:xfrm>
          <a:off x="2603500" y="2276475"/>
          <a:ext cx="386715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10" name="Equation" r:id="rId3" imgW="2349500" imgH="838200" progId="Equation.DSMT4">
                  <p:embed/>
                </p:oleObj>
              </mc:Choice>
              <mc:Fallback>
                <p:oleObj name="Equation" r:id="rId3" imgW="23495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837" t="-11194" r="-4837" b="-11194"/>
                      <a:stretch>
                        <a:fillRect/>
                      </a:stretch>
                    </p:blipFill>
                    <p:spPr bwMode="auto">
                      <a:xfrm>
                        <a:off x="2603500" y="2276475"/>
                        <a:ext cx="3867150" cy="1536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/>
        </p:nvGraphicFramePr>
        <p:xfrm>
          <a:off x="573088" y="4391025"/>
          <a:ext cx="2303462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11" name="Equation" r:id="rId5" imgW="1397000" imgH="660400" progId="Equation.DSMT4">
                  <p:embed/>
                </p:oleObj>
              </mc:Choice>
              <mc:Fallback>
                <p:oleObj name="Equation" r:id="rId5" imgW="1397000" imgH="66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837" t="-11194" r="-4837" b="-11194"/>
                      <a:stretch>
                        <a:fillRect/>
                      </a:stretch>
                    </p:blipFill>
                    <p:spPr bwMode="auto">
                      <a:xfrm>
                        <a:off x="573088" y="4391025"/>
                        <a:ext cx="2303462" cy="12144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/>
        </p:nvGraphicFramePr>
        <p:xfrm>
          <a:off x="3451225" y="4224338"/>
          <a:ext cx="32258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12" name="Equation" r:id="rId7" imgW="1955800" imgH="838200" progId="Equation.DSMT4">
                  <p:embed/>
                </p:oleObj>
              </mc:Choice>
              <mc:Fallback>
                <p:oleObj name="Equation" r:id="rId7" imgW="19558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837" t="-11194" r="-4837" b="-11194"/>
                      <a:stretch>
                        <a:fillRect/>
                      </a:stretch>
                    </p:blipFill>
                    <p:spPr bwMode="auto">
                      <a:xfrm>
                        <a:off x="3451225" y="4224338"/>
                        <a:ext cx="3225800" cy="1536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7 Objeto"/>
          <p:cNvGraphicFramePr>
            <a:graphicFrameLocks noChangeAspect="1"/>
          </p:cNvGraphicFramePr>
          <p:nvPr/>
        </p:nvGraphicFramePr>
        <p:xfrm>
          <a:off x="7251700" y="4597400"/>
          <a:ext cx="1319213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13" name="Equation" r:id="rId9" imgW="799753" imgH="431613" progId="Equation.DSMT4">
                  <p:embed/>
                </p:oleObj>
              </mc:Choice>
              <mc:Fallback>
                <p:oleObj name="Equation" r:id="rId9" imgW="799753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837" t="-11194" r="-4837" b="-11194"/>
                      <a:stretch>
                        <a:fillRect/>
                      </a:stretch>
                    </p:blipFill>
                    <p:spPr bwMode="auto">
                      <a:xfrm>
                        <a:off x="7251700" y="4597400"/>
                        <a:ext cx="1319213" cy="7937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Sistemas de orden superior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2227744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8C26-F7ED-407F-8BBD-DD06F6130F99}" type="slidenum">
              <a:rPr lang="es-ES" smtClean="0"/>
              <a:t>32</a:t>
            </a:fld>
            <a:endParaRPr lang="es-ES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79512" y="1196752"/>
            <a:ext cx="8856984" cy="5544616"/>
          </a:xfrm>
        </p:spPr>
        <p:txBody>
          <a:bodyPr>
            <a:noAutofit/>
          </a:bodyPr>
          <a:lstStyle/>
          <a:p>
            <a:pPr>
              <a:tabLst>
                <a:tab pos="444500" algn="l"/>
              </a:tabLst>
            </a:pPr>
            <a:r>
              <a:rPr lang="es-ES" dirty="0" smtClean="0"/>
              <a:t>Ejemplo 5: Polos y ceros adicionales</a:t>
            </a:r>
            <a:endParaRPr lang="es-ES" dirty="0">
              <a:solidFill>
                <a:srgbClr val="FFFF00"/>
              </a:solidFill>
            </a:endParaRPr>
          </a:p>
          <a:p>
            <a:pPr>
              <a:tabLst>
                <a:tab pos="444500" algn="l"/>
              </a:tabLst>
            </a:pPr>
            <a:endParaRPr lang="es-ES" dirty="0"/>
          </a:p>
        </p:txBody>
      </p:sp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760360"/>
              </p:ext>
            </p:extLst>
          </p:nvPr>
        </p:nvGraphicFramePr>
        <p:xfrm>
          <a:off x="2265363" y="1772816"/>
          <a:ext cx="4621212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15" name="Equation" r:id="rId3" imgW="2641320" imgH="545760" progId="Equation.DSMT4">
                  <p:embed/>
                </p:oleObj>
              </mc:Choice>
              <mc:Fallback>
                <p:oleObj name="Equation" r:id="rId3" imgW="264132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837" t="-11214" r="-4837" b="-11214"/>
                      <a:stretch>
                        <a:fillRect/>
                      </a:stretch>
                    </p:blipFill>
                    <p:spPr bwMode="auto">
                      <a:xfrm>
                        <a:off x="2265363" y="1772816"/>
                        <a:ext cx="4621212" cy="9540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303057"/>
              </p:ext>
            </p:extLst>
          </p:nvPr>
        </p:nvGraphicFramePr>
        <p:xfrm>
          <a:off x="620713" y="2987254"/>
          <a:ext cx="7912101" cy="1828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250228"/>
                <a:gridCol w="1887291"/>
                <a:gridCol w="1887291"/>
                <a:gridCol w="1887291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es-ES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θ</a:t>
                      </a:r>
                      <a:r>
                        <a:rPr lang="es-ES_tradnl" sz="1400" b="1" baseline="-25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z</a:t>
                      </a:r>
                      <a:r>
                        <a:rPr lang="es-ES_tradnl" sz="14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 ,  </a:t>
                      </a:r>
                      <a:r>
                        <a:rPr lang="el-GR" sz="1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θ</a:t>
                      </a:r>
                      <a:r>
                        <a:rPr lang="es-ES_tradnl" sz="1400" b="1" baseline="-25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endParaRPr lang="es-ES" sz="1400" b="1" baseline="-250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AZ  ,  AP</a:t>
                      </a:r>
                      <a:endParaRPr lang="es-ES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OZ  ,  OP</a:t>
                      </a:r>
                      <a:endParaRPr lang="es-ES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72000" algn="l">
                        <a:spcAft>
                          <a:spcPts val="0"/>
                        </a:spcAft>
                      </a:pPr>
                      <a:r>
                        <a:rPr lang="es-ES_tradnl" sz="1400" b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cero s = -1.1</a:t>
                      </a:r>
                      <a:endParaRPr lang="es-ES" sz="1400" b="1" kern="12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452" marR="44452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110,8º = 1,93 rad</a:t>
                      </a:r>
                      <a:endParaRPr lang="es-ES" sz="14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5,35</a:t>
                      </a:r>
                      <a:endParaRPr lang="es-ES" sz="14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1,1</a:t>
                      </a:r>
                      <a:endParaRPr lang="es-ES" sz="14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72000" algn="l">
                        <a:spcAft>
                          <a:spcPts val="0"/>
                        </a:spcAft>
                      </a:pPr>
                      <a:r>
                        <a:rPr lang="es-ES_tradnl" sz="1400" b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cero s = -3</a:t>
                      </a:r>
                      <a:endParaRPr lang="es-ES" sz="1400" b="1" kern="12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452" marR="44452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90º = 1,57 rad</a:t>
                      </a:r>
                      <a:endParaRPr lang="es-ES" sz="14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ES" sz="14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ES" sz="14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72000" algn="l">
                        <a:spcAft>
                          <a:spcPts val="0"/>
                        </a:spcAft>
                      </a:pPr>
                      <a:r>
                        <a:rPr lang="es-ES_tradnl" sz="1400" b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polo s = -1</a:t>
                      </a:r>
                      <a:endParaRPr lang="es-ES" sz="1400" b="1" kern="12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452" marR="44452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111,8º = 1,95 rad</a:t>
                      </a:r>
                      <a:endParaRPr lang="es-ES" sz="14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5,39</a:t>
                      </a:r>
                      <a:endParaRPr lang="es-ES" sz="14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ES" sz="14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72000" algn="l">
                        <a:spcAft>
                          <a:spcPts val="0"/>
                        </a:spcAft>
                      </a:pPr>
                      <a:r>
                        <a:rPr lang="es-ES_tradnl" sz="1400" b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polo s = -5</a:t>
                      </a:r>
                      <a:endParaRPr lang="es-ES" sz="1400" b="1" kern="12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452" marR="44452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68,2º = 1,09 rad</a:t>
                      </a:r>
                      <a:endParaRPr lang="es-ES" sz="14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5,39</a:t>
                      </a:r>
                      <a:endParaRPr lang="es-ES" sz="14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ES" sz="14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72000" algn="l">
                        <a:spcAft>
                          <a:spcPts val="0"/>
                        </a:spcAft>
                      </a:pPr>
                      <a:r>
                        <a:rPr lang="es-ES_tradnl" sz="1400" b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polo s = -32</a:t>
                      </a:r>
                      <a:endParaRPr lang="es-ES" sz="1400" b="1" kern="12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452" marR="44452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9,8º = 0,17 rad</a:t>
                      </a:r>
                      <a:endParaRPr lang="es-ES" sz="14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29,42</a:t>
                      </a:r>
                      <a:endParaRPr lang="es-ES" sz="14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  <a:endParaRPr lang="es-ES" sz="14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592142"/>
              </p:ext>
            </p:extLst>
          </p:nvPr>
        </p:nvGraphicFramePr>
        <p:xfrm>
          <a:off x="212725" y="5152604"/>
          <a:ext cx="4164013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16" name="Equation" r:id="rId5" imgW="3022560" imgH="393480" progId="Equation.DSMT4">
                  <p:embed/>
                </p:oleObj>
              </mc:Choice>
              <mc:Fallback>
                <p:oleObj name="Equation" r:id="rId5" imgW="3022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883" t="-10979" r="-4883" b="-10979"/>
                      <a:stretch>
                        <a:fillRect/>
                      </a:stretch>
                    </p:blipFill>
                    <p:spPr bwMode="auto">
                      <a:xfrm>
                        <a:off x="212725" y="5152604"/>
                        <a:ext cx="4164013" cy="6016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323048"/>
              </p:ext>
            </p:extLst>
          </p:nvPr>
        </p:nvGraphicFramePr>
        <p:xfrm>
          <a:off x="4573588" y="5133554"/>
          <a:ext cx="4329112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17" name="Equation" r:id="rId7" imgW="3149280" imgH="419040" progId="Equation.DSMT4">
                  <p:embed/>
                </p:oleObj>
              </mc:Choice>
              <mc:Fallback>
                <p:oleObj name="Equation" r:id="rId7" imgW="31492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800" t="-11168" r="-4800" b="-11168"/>
                      <a:stretch>
                        <a:fillRect/>
                      </a:stretch>
                    </p:blipFill>
                    <p:spPr bwMode="auto">
                      <a:xfrm>
                        <a:off x="4573588" y="5133554"/>
                        <a:ext cx="4329112" cy="6397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Sistemas de orden superior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8526663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8C26-F7ED-407F-8BBD-DD06F6130F99}" type="slidenum">
              <a:rPr lang="es-ES" smtClean="0"/>
              <a:t>33</a:t>
            </a:fld>
            <a:endParaRPr lang="es-ES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79512" y="1196752"/>
            <a:ext cx="8856984" cy="5544616"/>
          </a:xfrm>
        </p:spPr>
        <p:txBody>
          <a:bodyPr>
            <a:noAutofit/>
          </a:bodyPr>
          <a:lstStyle/>
          <a:p>
            <a:pPr>
              <a:tabLst>
                <a:tab pos="444500" algn="l"/>
              </a:tabLst>
            </a:pPr>
            <a:r>
              <a:rPr lang="es-ES" dirty="0"/>
              <a:t>Sistema de orden reducido </a:t>
            </a:r>
            <a:r>
              <a:rPr lang="es-ES" dirty="0" smtClean="0"/>
              <a:t>equivalente</a:t>
            </a:r>
          </a:p>
          <a:p>
            <a:pPr>
              <a:tabLst>
                <a:tab pos="444500" algn="l"/>
              </a:tabLst>
            </a:pPr>
            <a:endParaRPr lang="es-ES" dirty="0"/>
          </a:p>
          <a:p>
            <a:pPr>
              <a:tabLst>
                <a:tab pos="444500" algn="l"/>
              </a:tabLst>
            </a:pPr>
            <a:endParaRPr lang="es-ES" dirty="0" smtClean="0"/>
          </a:p>
          <a:p>
            <a:pPr>
              <a:tabLst>
                <a:tab pos="444500" algn="l"/>
              </a:tabLst>
            </a:pPr>
            <a:endParaRPr lang="es-ES" dirty="0"/>
          </a:p>
          <a:p>
            <a:pPr lvl="1">
              <a:tabLst>
                <a:tab pos="444500" algn="l"/>
              </a:tabLst>
            </a:pPr>
            <a:r>
              <a:rPr lang="es-ES" sz="2400" dirty="0" smtClean="0"/>
              <a:t>Cancelación </a:t>
            </a:r>
            <a:r>
              <a:rPr lang="es-ES" sz="2400" dirty="0"/>
              <a:t>parejas polo/cero “próximas”:    |P-Z| &lt; P/10 </a:t>
            </a:r>
          </a:p>
          <a:p>
            <a:pPr lvl="1">
              <a:tabLst>
                <a:tab pos="444500" algn="l"/>
              </a:tabLst>
            </a:pPr>
            <a:r>
              <a:rPr lang="es-ES" sz="2400" dirty="0" smtClean="0"/>
              <a:t>Eliminación </a:t>
            </a:r>
            <a:r>
              <a:rPr lang="es-ES" sz="2400" dirty="0"/>
              <a:t>de polos “alejados”: P &gt; </a:t>
            </a:r>
            <a:r>
              <a:rPr lang="es-ES" sz="2400" dirty="0" smtClean="0"/>
              <a:t>10</a:t>
            </a:r>
            <a:r>
              <a:rPr lang="es-ES" sz="2400" dirty="0" smtClean="0">
                <a:sym typeface="Symbol"/>
              </a:rPr>
              <a:t></a:t>
            </a:r>
            <a:r>
              <a:rPr lang="es-ES" sz="2400" baseline="-25000" dirty="0" smtClean="0"/>
              <a:t>dominante</a:t>
            </a:r>
            <a:endParaRPr lang="es-ES" sz="2400" baseline="-25000" dirty="0"/>
          </a:p>
          <a:p>
            <a:pPr lvl="1">
              <a:tabLst>
                <a:tab pos="444500" algn="l"/>
              </a:tabLst>
            </a:pPr>
            <a:r>
              <a:rPr lang="es-ES" sz="2400" dirty="0" smtClean="0"/>
              <a:t>La </a:t>
            </a:r>
            <a:r>
              <a:rPr lang="es-ES" sz="2400" dirty="0"/>
              <a:t>ganancia estática debe mantenerse:</a:t>
            </a:r>
          </a:p>
          <a:p>
            <a:pPr lvl="1">
              <a:tabLst>
                <a:tab pos="444500" algn="l"/>
              </a:tabLst>
            </a:pPr>
            <a:endParaRPr lang="es-ES" dirty="0"/>
          </a:p>
          <a:p>
            <a:pPr lvl="1">
              <a:tabLst>
                <a:tab pos="444500" algn="l"/>
              </a:tabLst>
            </a:pPr>
            <a:endParaRPr lang="es-ES" dirty="0" smtClean="0"/>
          </a:p>
          <a:p>
            <a:pPr>
              <a:tabLst>
                <a:tab pos="444500" algn="l"/>
              </a:tabLst>
            </a:pPr>
            <a:endParaRPr lang="es-ES" dirty="0">
              <a:solidFill>
                <a:srgbClr val="FFFF00"/>
              </a:solidFill>
            </a:endParaRPr>
          </a:p>
          <a:p>
            <a:pPr>
              <a:tabLst>
                <a:tab pos="444500" algn="l"/>
              </a:tabLst>
            </a:pPr>
            <a:endParaRPr lang="es-ES" dirty="0"/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108495"/>
              </p:ext>
            </p:extLst>
          </p:nvPr>
        </p:nvGraphicFramePr>
        <p:xfrm>
          <a:off x="2555776" y="1844824"/>
          <a:ext cx="4062412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0" name="Equation" r:id="rId3" imgW="2324100" imgH="838200" progId="Equation.DSMT4">
                  <p:embed/>
                </p:oleObj>
              </mc:Choice>
              <mc:Fallback>
                <p:oleObj name="Equation" r:id="rId3" imgW="23241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844824"/>
                        <a:ext cx="4062412" cy="146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602260"/>
              </p:ext>
            </p:extLst>
          </p:nvPr>
        </p:nvGraphicFramePr>
        <p:xfrm>
          <a:off x="3131840" y="5013176"/>
          <a:ext cx="225583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1" name="Equation" r:id="rId5" imgW="1511300" imgH="279400" progId="Equation.DSMT4">
                  <p:embed/>
                </p:oleObj>
              </mc:Choice>
              <mc:Fallback>
                <p:oleObj name="Equation" r:id="rId5" imgW="1511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013176"/>
                        <a:ext cx="225583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Sistemas de orden superior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8750865"/>
      </p:ext>
    </p:extLst>
  </p:cSld>
  <p:clrMapOvr>
    <a:masterClrMapping/>
  </p:clrMapOvr>
  <p:transition>
    <p:randomBa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2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2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8C26-F7ED-407F-8BBD-DD06F6130F99}" type="slidenum">
              <a:rPr lang="es-ES" smtClean="0"/>
              <a:t>34</a:t>
            </a:fld>
            <a:endParaRPr lang="es-ES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79512" y="1196752"/>
            <a:ext cx="8856984" cy="5544616"/>
          </a:xfrm>
        </p:spPr>
        <p:txBody>
          <a:bodyPr>
            <a:noAutofit/>
          </a:bodyPr>
          <a:lstStyle/>
          <a:p>
            <a:pPr>
              <a:tabLst>
                <a:tab pos="444500" algn="l"/>
              </a:tabLst>
            </a:pPr>
            <a:r>
              <a:rPr lang="es-ES" dirty="0" smtClean="0"/>
              <a:t>Ejemplo 6: Reducción de orden </a:t>
            </a:r>
          </a:p>
          <a:p>
            <a:pPr>
              <a:tabLst>
                <a:tab pos="444500" algn="l"/>
              </a:tabLst>
            </a:pPr>
            <a:endParaRPr lang="es-ES" dirty="0"/>
          </a:p>
          <a:p>
            <a:pPr>
              <a:tabLst>
                <a:tab pos="444500" algn="l"/>
              </a:tabLst>
            </a:pPr>
            <a:endParaRPr lang="es-ES" dirty="0">
              <a:solidFill>
                <a:srgbClr val="FFFF00"/>
              </a:solidFill>
            </a:endParaRPr>
          </a:p>
          <a:p>
            <a:pPr>
              <a:tabLst>
                <a:tab pos="444500" algn="l"/>
              </a:tabLst>
            </a:pPr>
            <a:endParaRPr lang="es-ES" dirty="0"/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187549"/>
              </p:ext>
            </p:extLst>
          </p:nvPr>
        </p:nvGraphicFramePr>
        <p:xfrm>
          <a:off x="2255838" y="1988840"/>
          <a:ext cx="463232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3" name="Equation" r:id="rId3" imgW="2641320" imgH="545760" progId="Equation.DSMT4">
                  <p:embed/>
                </p:oleObj>
              </mc:Choice>
              <mc:Fallback>
                <p:oleObj name="Equation" r:id="rId3" imgW="264132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8" y="1988840"/>
                        <a:ext cx="4632325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1043608" y="1844824"/>
            <a:ext cx="6859588" cy="4802187"/>
            <a:chOff x="905" y="1253"/>
            <a:chExt cx="4321" cy="3025"/>
          </a:xfrm>
        </p:grpSpPr>
        <p:pic>
          <p:nvPicPr>
            <p:cNvPr id="10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5" r="3125"/>
            <a:stretch>
              <a:fillRect/>
            </a:stretch>
          </p:blipFill>
          <p:spPr bwMode="auto">
            <a:xfrm>
              <a:off x="905" y="1253"/>
              <a:ext cx="4321" cy="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1" name="Object 11"/>
            <p:cNvGraphicFramePr>
              <a:graphicFrameLocks noChangeAspect="1"/>
            </p:cNvGraphicFramePr>
            <p:nvPr/>
          </p:nvGraphicFramePr>
          <p:xfrm>
            <a:off x="1927" y="2599"/>
            <a:ext cx="2911" cy="6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64" name="Equation" r:id="rId6" imgW="2641320" imgH="545760" progId="Equation.DSMT4">
                    <p:embed/>
                  </p:oleObj>
                </mc:Choice>
                <mc:Fallback>
                  <p:oleObj name="Equation" r:id="rId6" imgW="2641320" imgH="5457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-4837" t="-11214" r="-4837" b="-11214"/>
                        <a:stretch>
                          <a:fillRect/>
                        </a:stretch>
                      </p:blipFill>
                      <p:spPr bwMode="auto">
                        <a:xfrm>
                          <a:off x="1927" y="2599"/>
                          <a:ext cx="2911" cy="601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3810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2"/>
            <p:cNvGraphicFramePr>
              <a:graphicFrameLocks noChangeAspect="1"/>
            </p:cNvGraphicFramePr>
            <p:nvPr/>
          </p:nvGraphicFramePr>
          <p:xfrm>
            <a:off x="2403" y="3285"/>
            <a:ext cx="1959" cy="6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65" name="Equation" r:id="rId8" imgW="1777680" imgH="545760" progId="Equation.DSMT4">
                    <p:embed/>
                  </p:oleObj>
                </mc:Choice>
                <mc:Fallback>
                  <p:oleObj name="Equation" r:id="rId8" imgW="1777680" imgH="5457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-4837" t="-11214" r="-4837" b="-11214"/>
                        <a:stretch>
                          <a:fillRect/>
                        </a:stretch>
                      </p:blipFill>
                      <p:spPr bwMode="auto">
                        <a:xfrm>
                          <a:off x="2403" y="3285"/>
                          <a:ext cx="1959" cy="601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3810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Sistemas de orden superior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5231481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8C26-F7ED-407F-8BBD-DD06F6130F99}" type="slidenum">
              <a:rPr lang="es-ES" smtClean="0"/>
              <a:t>35</a:t>
            </a:fld>
            <a:endParaRPr lang="es-ES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616624"/>
          </a:xfrm>
        </p:spPr>
        <p:txBody>
          <a:bodyPr>
            <a:noAutofit/>
          </a:bodyPr>
          <a:lstStyle/>
          <a:p>
            <a:pPr>
              <a:tabLst>
                <a:tab pos="444500" algn="l"/>
              </a:tabLst>
            </a:pPr>
            <a:r>
              <a:rPr lang="es-ES" dirty="0" smtClean="0"/>
              <a:t>Ejemplo 6: Reducción de orden </a:t>
            </a:r>
          </a:p>
          <a:p>
            <a:pPr>
              <a:tabLst>
                <a:tab pos="444500" algn="l"/>
              </a:tabLst>
            </a:pPr>
            <a:endParaRPr lang="es-ES" dirty="0"/>
          </a:p>
          <a:p>
            <a:pPr>
              <a:tabLst>
                <a:tab pos="444500" algn="l"/>
              </a:tabLst>
            </a:pPr>
            <a:endParaRPr lang="es-ES" dirty="0">
              <a:solidFill>
                <a:srgbClr val="FFFF00"/>
              </a:solidFill>
            </a:endParaRPr>
          </a:p>
          <a:p>
            <a:pPr>
              <a:tabLst>
                <a:tab pos="444500" algn="l"/>
              </a:tabLst>
            </a:pPr>
            <a:endParaRPr lang="es-ES" dirty="0"/>
          </a:p>
        </p:txBody>
      </p:sp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 bwMode="auto">
          <a:xfrm>
            <a:off x="1141413" y="1772816"/>
            <a:ext cx="6859587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391101"/>
              </p:ext>
            </p:extLst>
          </p:nvPr>
        </p:nvGraphicFramePr>
        <p:xfrm>
          <a:off x="3521075" y="4998616"/>
          <a:ext cx="310991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8" name="Equation" r:id="rId4" imgW="1777680" imgH="520560" progId="Equation.DSMT4">
                  <p:embed/>
                </p:oleObj>
              </mc:Choice>
              <mc:Fallback>
                <p:oleObj name="Equation" r:id="rId4" imgW="17776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837" t="-11194" r="-4837" b="-11194"/>
                      <a:stretch>
                        <a:fillRect/>
                      </a:stretch>
                    </p:blipFill>
                    <p:spPr bwMode="auto">
                      <a:xfrm>
                        <a:off x="3521075" y="4998616"/>
                        <a:ext cx="3109913" cy="9112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012484"/>
              </p:ext>
            </p:extLst>
          </p:nvPr>
        </p:nvGraphicFramePr>
        <p:xfrm>
          <a:off x="2765425" y="3909591"/>
          <a:ext cx="4621213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9" name="Equation" r:id="rId6" imgW="2641320" imgH="545760" progId="Equation.DSMT4">
                  <p:embed/>
                </p:oleObj>
              </mc:Choice>
              <mc:Fallback>
                <p:oleObj name="Equation" r:id="rId6" imgW="264132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837" t="-11214" r="-4837" b="-11214"/>
                      <a:stretch>
                        <a:fillRect/>
                      </a:stretch>
                    </p:blipFill>
                    <p:spPr bwMode="auto">
                      <a:xfrm>
                        <a:off x="2765425" y="3909591"/>
                        <a:ext cx="4621213" cy="9540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Sistemas de orden superior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031415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8C26-F7ED-407F-8BBD-DD06F6130F99}" type="slidenum">
              <a:rPr lang="es-ES" smtClean="0"/>
              <a:t>36</a:t>
            </a:fld>
            <a:endParaRPr lang="es-ES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616624"/>
          </a:xfrm>
        </p:spPr>
        <p:txBody>
          <a:bodyPr>
            <a:noAutofit/>
          </a:bodyPr>
          <a:lstStyle/>
          <a:p>
            <a:pPr>
              <a:tabLst>
                <a:tab pos="444500" algn="l"/>
              </a:tabLst>
            </a:pPr>
            <a:r>
              <a:rPr lang="es-ES" dirty="0" smtClean="0"/>
              <a:t>Ejemplo 6: Reducción de orden </a:t>
            </a:r>
          </a:p>
          <a:p>
            <a:pPr>
              <a:tabLst>
                <a:tab pos="444500" algn="l"/>
              </a:tabLst>
            </a:pPr>
            <a:endParaRPr lang="es-ES" dirty="0"/>
          </a:p>
          <a:p>
            <a:pPr>
              <a:tabLst>
                <a:tab pos="444500" algn="l"/>
              </a:tabLst>
            </a:pPr>
            <a:endParaRPr lang="es-ES" dirty="0">
              <a:solidFill>
                <a:srgbClr val="FFFF00"/>
              </a:solidFill>
            </a:endParaRPr>
          </a:p>
          <a:p>
            <a:pPr>
              <a:tabLst>
                <a:tab pos="444500" algn="l"/>
              </a:tabLst>
            </a:pPr>
            <a:endParaRPr lang="es-E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 bwMode="auto">
          <a:xfrm>
            <a:off x="1141413" y="1772816"/>
            <a:ext cx="6859587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113951"/>
              </p:ext>
            </p:extLst>
          </p:nvPr>
        </p:nvGraphicFramePr>
        <p:xfrm>
          <a:off x="3810000" y="4973216"/>
          <a:ext cx="240030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92" name="Equation" r:id="rId4" imgW="1371600" imgH="545760" progId="Equation.DSMT4">
                  <p:embed/>
                </p:oleObj>
              </mc:Choice>
              <mc:Fallback>
                <p:oleObj name="Equation" r:id="rId4" imgW="137160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837" t="-11214" r="-4837" b="-11214"/>
                      <a:stretch>
                        <a:fillRect/>
                      </a:stretch>
                    </p:blipFill>
                    <p:spPr bwMode="auto">
                      <a:xfrm>
                        <a:off x="3810000" y="4973216"/>
                        <a:ext cx="2400300" cy="9540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931842"/>
              </p:ext>
            </p:extLst>
          </p:nvPr>
        </p:nvGraphicFramePr>
        <p:xfrm>
          <a:off x="2765425" y="3909591"/>
          <a:ext cx="4621213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93" name="Equation" r:id="rId6" imgW="2641320" imgH="545760" progId="Equation.DSMT4">
                  <p:embed/>
                </p:oleObj>
              </mc:Choice>
              <mc:Fallback>
                <p:oleObj name="Equation" r:id="rId6" imgW="264132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837" t="-11214" r="-4837" b="-11214"/>
                      <a:stretch>
                        <a:fillRect/>
                      </a:stretch>
                    </p:blipFill>
                    <p:spPr bwMode="auto">
                      <a:xfrm>
                        <a:off x="2765425" y="3909591"/>
                        <a:ext cx="4621213" cy="9540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Sistemas de orden superior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29171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8C26-F7ED-407F-8BBD-DD06F6130F99}" type="slidenum">
              <a:rPr lang="es-ES" smtClean="0"/>
              <a:t>37</a:t>
            </a:fld>
            <a:endParaRPr lang="es-ES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616624"/>
          </a:xfrm>
        </p:spPr>
        <p:txBody>
          <a:bodyPr>
            <a:noAutofit/>
          </a:bodyPr>
          <a:lstStyle/>
          <a:p>
            <a:pPr>
              <a:tabLst>
                <a:tab pos="444500" algn="l"/>
              </a:tabLst>
            </a:pPr>
            <a:r>
              <a:rPr lang="es-ES" dirty="0" smtClean="0"/>
              <a:t>Ejemplo 6: Reducción de orden </a:t>
            </a:r>
          </a:p>
          <a:p>
            <a:pPr>
              <a:tabLst>
                <a:tab pos="444500" algn="l"/>
              </a:tabLst>
            </a:pPr>
            <a:endParaRPr lang="es-ES" dirty="0"/>
          </a:p>
          <a:p>
            <a:pPr>
              <a:tabLst>
                <a:tab pos="444500" algn="l"/>
              </a:tabLst>
            </a:pPr>
            <a:endParaRPr lang="es-ES" dirty="0">
              <a:solidFill>
                <a:srgbClr val="FFFF00"/>
              </a:solidFill>
            </a:endParaRPr>
          </a:p>
          <a:p>
            <a:pPr>
              <a:tabLst>
                <a:tab pos="444500" algn="l"/>
              </a:tabLst>
            </a:pPr>
            <a:endParaRPr lang="es-ES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 bwMode="auto">
          <a:xfrm>
            <a:off x="1141413" y="1772816"/>
            <a:ext cx="6859587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498233"/>
              </p:ext>
            </p:extLst>
          </p:nvPr>
        </p:nvGraphicFramePr>
        <p:xfrm>
          <a:off x="3813175" y="5016078"/>
          <a:ext cx="24003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16" name="Equation" r:id="rId4" imgW="1371600" imgH="520560" progId="Equation.DSMT4">
                  <p:embed/>
                </p:oleObj>
              </mc:Choice>
              <mc:Fallback>
                <p:oleObj name="Equation" r:id="rId4" imgW="137160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837" t="-11194" r="-4837" b="-11194"/>
                      <a:stretch>
                        <a:fillRect/>
                      </a:stretch>
                    </p:blipFill>
                    <p:spPr bwMode="auto">
                      <a:xfrm>
                        <a:off x="3813175" y="5016078"/>
                        <a:ext cx="2400300" cy="9112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070668"/>
              </p:ext>
            </p:extLst>
          </p:nvPr>
        </p:nvGraphicFramePr>
        <p:xfrm>
          <a:off x="2765425" y="3909591"/>
          <a:ext cx="4621213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17" name="Equation" r:id="rId6" imgW="2641320" imgH="545760" progId="Equation.DSMT4">
                  <p:embed/>
                </p:oleObj>
              </mc:Choice>
              <mc:Fallback>
                <p:oleObj name="Equation" r:id="rId6" imgW="264132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837" t="-11214" r="-4837" b="-11214"/>
                      <a:stretch>
                        <a:fillRect/>
                      </a:stretch>
                    </p:blipFill>
                    <p:spPr bwMode="auto">
                      <a:xfrm>
                        <a:off x="2765425" y="3909591"/>
                        <a:ext cx="4621213" cy="9540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Sistemas de orden superior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368569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8C26-F7ED-407F-8BBD-DD06F6130F99}" type="slidenum">
              <a:rPr lang="es-ES" smtClean="0"/>
              <a:t>4</a:t>
            </a:fld>
            <a:endParaRPr lang="es-ES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79512" y="1412776"/>
            <a:ext cx="8856984" cy="5328592"/>
          </a:xfrm>
        </p:spPr>
        <p:txBody>
          <a:bodyPr>
            <a:noAutofit/>
          </a:bodyPr>
          <a:lstStyle/>
          <a:p>
            <a:pPr>
              <a:tabLst>
                <a:tab pos="444500" algn="l"/>
              </a:tabLst>
            </a:pPr>
            <a:r>
              <a:rPr lang="es-ES" sz="2800" dirty="0"/>
              <a:t>Respuesta temporal de un sistema dinámico estable</a:t>
            </a:r>
          </a:p>
          <a:p>
            <a:pPr lvl="1">
              <a:tabLst>
                <a:tab pos="444500" algn="l"/>
              </a:tabLst>
            </a:pPr>
            <a:r>
              <a:rPr lang="es-ES" sz="2400" dirty="0" smtClean="0"/>
              <a:t>Comportamiento </a:t>
            </a:r>
            <a:r>
              <a:rPr lang="es-ES" sz="2400" dirty="0"/>
              <a:t>en régimen permanente: La salida es igual a la entrada amplificada o atenuada por la </a:t>
            </a:r>
            <a:r>
              <a:rPr lang="es-ES" sz="2400" b="1" dirty="0"/>
              <a:t>ganancia estática </a:t>
            </a:r>
            <a:r>
              <a:rPr lang="es-ES" sz="2400" dirty="0"/>
              <a:t>del sistema</a:t>
            </a:r>
          </a:p>
          <a:p>
            <a:pPr lvl="1">
              <a:tabLst>
                <a:tab pos="444500" algn="l"/>
              </a:tabLst>
            </a:pPr>
            <a:endParaRPr lang="es-ES" dirty="0" smtClean="0"/>
          </a:p>
          <a:p>
            <a:pPr lvl="1">
              <a:tabLst>
                <a:tab pos="444500" algn="l"/>
              </a:tabLst>
            </a:pPr>
            <a:r>
              <a:rPr lang="es-ES" dirty="0" smtClean="0"/>
              <a:t>Comportamiento </a:t>
            </a:r>
            <a:r>
              <a:rPr lang="es-ES" dirty="0"/>
              <a:t>en régimen transitorio: Las características de la respuesta dinámica dependen de la posición de los polos y ceros de la función de transferencia del sistema</a:t>
            </a:r>
          </a:p>
          <a:p>
            <a:pPr lvl="2">
              <a:tabLst>
                <a:tab pos="444500" algn="l"/>
              </a:tabLst>
            </a:pPr>
            <a:r>
              <a:rPr lang="es-ES" dirty="0" smtClean="0"/>
              <a:t>Sistemas </a:t>
            </a:r>
            <a:r>
              <a:rPr lang="es-ES" dirty="0"/>
              <a:t>de primer orden: un polo</a:t>
            </a:r>
          </a:p>
          <a:p>
            <a:pPr lvl="2">
              <a:tabLst>
                <a:tab pos="444500" algn="l"/>
              </a:tabLst>
            </a:pPr>
            <a:r>
              <a:rPr lang="es-ES" dirty="0"/>
              <a:t>Sistemas de segundo orden: dos polos</a:t>
            </a:r>
          </a:p>
          <a:p>
            <a:pPr lvl="2">
              <a:tabLst>
                <a:tab pos="444500" algn="l"/>
              </a:tabLst>
            </a:pPr>
            <a:r>
              <a:rPr lang="es-ES" dirty="0"/>
              <a:t>Sistemas de orden superior: tres o más polos</a:t>
            </a:r>
          </a:p>
          <a:p>
            <a:pPr>
              <a:tabLst>
                <a:tab pos="444500" algn="l"/>
              </a:tabLst>
            </a:pPr>
            <a:endParaRPr lang="es-ES" dirty="0" smtClean="0"/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552816"/>
              </p:ext>
            </p:extLst>
          </p:nvPr>
        </p:nvGraphicFramePr>
        <p:xfrm>
          <a:off x="3491880" y="2852936"/>
          <a:ext cx="12414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9" name="Equation" r:id="rId3" imgW="622030" imgH="279279" progId="Equation.DSMT4">
                  <p:embed/>
                </p:oleObj>
              </mc:Choice>
              <mc:Fallback>
                <p:oleObj name="Equation" r:id="rId3" imgW="622030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852936"/>
                        <a:ext cx="124142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Sistemas de primer y segundo orden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768458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Sistemas de primer y segundo orden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ese tema analizaremos la respuesta de régimen transitorio con dos objetivos:</a:t>
            </a:r>
          </a:p>
          <a:p>
            <a:pPr lvl="1"/>
            <a:r>
              <a:rPr lang="es-ES" dirty="0" smtClean="0"/>
              <a:t>Caracterizar la respuesta transitoria.</a:t>
            </a:r>
          </a:p>
          <a:p>
            <a:pPr lvl="2"/>
            <a:r>
              <a:rPr lang="es-ES" dirty="0" smtClean="0"/>
              <a:t>Especificaciones de control</a:t>
            </a:r>
          </a:p>
          <a:p>
            <a:pPr lvl="1"/>
            <a:r>
              <a:rPr lang="es-ES" dirty="0" smtClean="0"/>
              <a:t>Identificar sistemas a partir de la respuesta temporal.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67571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8C26-F7ED-407F-8BBD-DD06F6130F99}" type="slidenum">
              <a:rPr lang="es-ES" smtClean="0"/>
              <a:t>6</a:t>
            </a:fld>
            <a:endParaRPr lang="es-ES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5472608"/>
          </a:xfrm>
        </p:spPr>
        <p:txBody>
          <a:bodyPr>
            <a:noAutofit/>
          </a:bodyPr>
          <a:lstStyle/>
          <a:p>
            <a:pPr>
              <a:tabLst>
                <a:tab pos="444500" algn="l"/>
              </a:tabLst>
            </a:pPr>
            <a:r>
              <a:rPr lang="es-ES" dirty="0" smtClean="0"/>
              <a:t>Sistemas de primer orden</a:t>
            </a:r>
            <a:endParaRPr lang="es-ES" dirty="0"/>
          </a:p>
          <a:p>
            <a:pPr lvl="1">
              <a:tabLst>
                <a:tab pos="444500" algn="l"/>
              </a:tabLst>
            </a:pPr>
            <a:r>
              <a:rPr lang="es-ES" sz="2400" dirty="0"/>
              <a:t>Su comportamiento dinámico queda descrito por una ecuación diferencial de primer orden</a:t>
            </a:r>
          </a:p>
          <a:p>
            <a:pPr lvl="1">
              <a:tabLst>
                <a:tab pos="444500" algn="l"/>
              </a:tabLst>
            </a:pPr>
            <a:r>
              <a:rPr lang="es-ES" sz="2400" dirty="0" smtClean="0"/>
              <a:t>El </a:t>
            </a:r>
            <a:r>
              <a:rPr lang="es-ES" sz="2400" dirty="0"/>
              <a:t>denominador de su función de transferencia es un polinomio de primer orden</a:t>
            </a:r>
          </a:p>
          <a:p>
            <a:pPr lvl="1">
              <a:tabLst>
                <a:tab pos="444500" algn="l"/>
              </a:tabLst>
            </a:pPr>
            <a:r>
              <a:rPr lang="es-ES" sz="2400" dirty="0" smtClean="0"/>
              <a:t>Su </a:t>
            </a:r>
            <a:r>
              <a:rPr lang="es-ES" sz="2400" dirty="0"/>
              <a:t>función de transferencia solo tiene un polo</a:t>
            </a:r>
          </a:p>
          <a:p>
            <a:pPr lvl="1">
              <a:tabLst>
                <a:tab pos="444500" algn="l"/>
              </a:tabLst>
            </a:pPr>
            <a:endParaRPr lang="es-ES" dirty="0" smtClean="0"/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89907"/>
              </p:ext>
            </p:extLst>
          </p:nvPr>
        </p:nvGraphicFramePr>
        <p:xfrm>
          <a:off x="919163" y="4294188"/>
          <a:ext cx="31480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11" name="Equation" r:id="rId3" imgW="1574800" imgH="393700" progId="Equation.DSMT4">
                  <p:embed/>
                </p:oleObj>
              </mc:Choice>
              <mc:Fallback>
                <p:oleObj name="Equation" r:id="rId3" imgW="15748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4294188"/>
                        <a:ext cx="31480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044256"/>
              </p:ext>
            </p:extLst>
          </p:nvPr>
        </p:nvGraphicFramePr>
        <p:xfrm>
          <a:off x="5508625" y="4437063"/>
          <a:ext cx="3046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12" name="Equation" r:id="rId5" imgW="1524000" imgH="254000" progId="Equation.DSMT4">
                  <p:embed/>
                </p:oleObj>
              </mc:Choice>
              <mc:Fallback>
                <p:oleObj name="Equation" r:id="rId5" imgW="1524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437063"/>
                        <a:ext cx="3046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390393"/>
              </p:ext>
            </p:extLst>
          </p:nvPr>
        </p:nvGraphicFramePr>
        <p:xfrm>
          <a:off x="3035300" y="5229225"/>
          <a:ext cx="3071813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13" name="Equation" r:id="rId7" imgW="1536033" imgH="583947" progId="Equation.DSMT4">
                  <p:embed/>
                </p:oleObj>
              </mc:Choice>
              <mc:Fallback>
                <p:oleObj name="Equation" r:id="rId7" imgW="1536033" imgH="58394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5229225"/>
                        <a:ext cx="3071813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Sistemas de primer y segundo orden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326188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8C26-F7ED-407F-8BBD-DD06F6130F99}" type="slidenum">
              <a:rPr lang="es-ES" smtClean="0"/>
              <a:t>7</a:t>
            </a:fld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12776"/>
                <a:ext cx="8856984" cy="5328592"/>
              </a:xfrm>
            </p:spPr>
            <p:txBody>
              <a:bodyPr>
                <a:noAutofit/>
              </a:bodyPr>
              <a:lstStyle/>
              <a:p>
                <a:pPr>
                  <a:tabLst>
                    <a:tab pos="444500" algn="l"/>
                  </a:tabLst>
                </a:pPr>
                <a:r>
                  <a:rPr lang="es-ES" dirty="0" smtClean="0"/>
                  <a:t>Función de transferencia genérica de primer orden</a:t>
                </a:r>
              </a:p>
              <a:p>
                <a:pPr marL="0" indent="0">
                  <a:buNone/>
                  <a:tabLst>
                    <a:tab pos="4445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s-ES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/>
                                </a:rPr>
                                <m:t>𝑒𝑠𝑡</m:t>
                              </m:r>
                            </m:sub>
                          </m:sSub>
                        </m:num>
                        <m:den>
                          <m:r>
                            <a:rPr lang="es-ES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  <m:r>
                            <a:rPr lang="es-ES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s-E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s-ES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den>
                      </m:f>
                      <m:r>
                        <a:rPr lang="es-ES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ES" i="1">
                                  <a:latin typeface="Cambria Math"/>
                                </a:rPr>
                                <m:t>𝑒𝑠𝑡</m:t>
                              </m:r>
                            </m:sub>
                          </m:sSub>
                          <m:r>
                            <a:rPr lang="es-ES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s-E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num>
                        <m:den>
                          <m:r>
                            <a:rPr lang="es-ES" i="1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s-ES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s-ES" dirty="0" smtClean="0"/>
              </a:p>
              <a:p>
                <a:pPr lvl="1">
                  <a:defRPr/>
                </a:pPr>
                <a:r>
                  <a:rPr lang="es-ES" i="1" dirty="0" err="1" smtClean="0"/>
                  <a:t>K</a:t>
                </a:r>
                <a:r>
                  <a:rPr lang="es-ES" i="1" baseline="-25000" dirty="0" err="1" smtClean="0"/>
                  <a:t>est</a:t>
                </a:r>
                <a:r>
                  <a:rPr lang="es-ES" baseline="-25000" dirty="0" smtClean="0"/>
                  <a:t> </a:t>
                </a:r>
                <a:r>
                  <a:rPr lang="es-ES" dirty="0"/>
                  <a:t>= Ganancia estática del sistema de primer orden</a:t>
                </a:r>
              </a:p>
              <a:p>
                <a:pPr lvl="1">
                  <a:defRPr/>
                </a:pPr>
                <a:endParaRPr lang="es-ES" dirty="0"/>
              </a:p>
              <a:p>
                <a:pPr lvl="1">
                  <a:defRPr/>
                </a:pPr>
                <a:r>
                  <a:rPr lang="es-ES" i="1" dirty="0">
                    <a:sym typeface="Symbol" pitchFamily="18" charset="2"/>
                  </a:rPr>
                  <a:t></a:t>
                </a:r>
                <a:r>
                  <a:rPr lang="es-ES" dirty="0">
                    <a:sym typeface="Symbol" pitchFamily="18" charset="2"/>
                  </a:rPr>
                  <a:t> = Constante de tiempo </a:t>
                </a:r>
                <a:r>
                  <a:rPr lang="es-ES" dirty="0"/>
                  <a:t>del sistema de primer orden</a:t>
                </a:r>
              </a:p>
              <a:p>
                <a:pPr lvl="1">
                  <a:defRPr/>
                </a:pPr>
                <a:endParaRPr lang="es-ES" dirty="0"/>
              </a:p>
              <a:p>
                <a:pPr lvl="1">
                  <a:defRPr/>
                </a:pPr>
                <a:r>
                  <a:rPr lang="es-ES" dirty="0"/>
                  <a:t>Polo del sistema</a:t>
                </a:r>
                <a:r>
                  <a:rPr lang="es-ES" dirty="0" smtClean="0"/>
                  <a:t>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/>
                      </a:rPr>
                      <m:t>𝑠</m:t>
                    </m:r>
                    <m:r>
                      <a:rPr lang="es-ES" b="0" i="1" smtClean="0">
                        <a:latin typeface="Cambria Math"/>
                      </a:rPr>
                      <m:t>=−</m:t>
                    </m:r>
                    <m:r>
                      <a:rPr lang="es-ES" b="0" i="1" smtClean="0">
                        <a:latin typeface="Cambria Math"/>
                      </a:rPr>
                      <m:t>𝑝</m:t>
                    </m:r>
                    <m:r>
                      <a:rPr lang="es-ES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s-E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den>
                    </m:f>
                  </m:oMath>
                </a14:m>
                <a:endParaRPr lang="es-ES" dirty="0"/>
              </a:p>
              <a:p>
                <a:pPr lvl="1">
                  <a:tabLst>
                    <a:tab pos="444500" algn="l"/>
                  </a:tabLst>
                </a:pPr>
                <a:endParaRPr lang="es-ES" dirty="0"/>
              </a:p>
            </p:txBody>
          </p:sp>
        </mc:Choice>
        <mc:Fallback xmlns="">
          <p:sp>
            <p:nvSpPr>
              <p:cNvPr id="7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12776"/>
                <a:ext cx="8856984" cy="5328592"/>
              </a:xfrm>
              <a:blipFill rotWithShape="1">
                <a:blip r:embed="rId2"/>
                <a:stretch>
                  <a:fillRect l="-1514" t="-148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Sistemas de primer y segundo orden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445529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8C26-F7ED-407F-8BBD-DD06F6130F99}" type="slidenum">
              <a:rPr lang="es-ES" smtClean="0"/>
              <a:t>8</a:t>
            </a:fld>
            <a:endParaRPr lang="es-ES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79512" y="1196752"/>
            <a:ext cx="8856984" cy="5544616"/>
          </a:xfrm>
        </p:spPr>
        <p:txBody>
          <a:bodyPr>
            <a:noAutofit/>
          </a:bodyPr>
          <a:lstStyle/>
          <a:p>
            <a:pPr>
              <a:tabLst>
                <a:tab pos="444500" algn="l"/>
              </a:tabLst>
            </a:pPr>
            <a:r>
              <a:rPr lang="es-ES" dirty="0"/>
              <a:t>Respuesta ante </a:t>
            </a:r>
            <a:r>
              <a:rPr lang="es-ES" b="1" dirty="0"/>
              <a:t>impulso</a:t>
            </a:r>
            <a:r>
              <a:rPr lang="es-ES" dirty="0"/>
              <a:t> de amplitud arbitraria </a:t>
            </a:r>
            <a:r>
              <a:rPr lang="es-ES" dirty="0" smtClean="0"/>
              <a:t>A</a:t>
            </a:r>
            <a:endParaRPr lang="es-ES" dirty="0"/>
          </a:p>
        </p:txBody>
      </p:sp>
      <p:pic>
        <p:nvPicPr>
          <p:cNvPr id="8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 bwMode="auto">
          <a:xfrm>
            <a:off x="1141413" y="1772816"/>
            <a:ext cx="6859587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754930"/>
              </p:ext>
            </p:extLst>
          </p:nvPr>
        </p:nvGraphicFramePr>
        <p:xfrm>
          <a:off x="5537200" y="2376066"/>
          <a:ext cx="182403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1" name="Equation" r:id="rId4" imgW="1104840" imgH="419040" progId="Equation.DSMT4">
                  <p:embed/>
                </p:oleObj>
              </mc:Choice>
              <mc:Fallback>
                <p:oleObj name="Equation" r:id="rId4" imgW="11048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887" t="-11168" r="-4887" b="-11168"/>
                      <a:stretch>
                        <a:fillRect/>
                      </a:stretch>
                    </p:blipFill>
                    <p:spPr bwMode="auto">
                      <a:xfrm>
                        <a:off x="5537200" y="2376066"/>
                        <a:ext cx="1824038" cy="7683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57"/>
          <p:cNvGrpSpPr>
            <a:grpSpLocks/>
          </p:cNvGrpSpPr>
          <p:nvPr/>
        </p:nvGrpSpPr>
        <p:grpSpPr bwMode="auto">
          <a:xfrm>
            <a:off x="1660525" y="2584028"/>
            <a:ext cx="2547938" cy="441325"/>
            <a:chOff x="1046" y="1764"/>
            <a:chExt cx="1605" cy="278"/>
          </a:xfrm>
        </p:grpSpPr>
        <p:sp>
          <p:nvSpPr>
            <p:cNvPr id="12" name="Oval 42"/>
            <p:cNvSpPr>
              <a:spLocks noChangeAspect="1" noChangeArrowheads="1"/>
            </p:cNvSpPr>
            <p:nvPr/>
          </p:nvSpPr>
          <p:spPr bwMode="auto">
            <a:xfrm>
              <a:off x="1046" y="1872"/>
              <a:ext cx="170" cy="17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" name="Text Box 43"/>
            <p:cNvSpPr txBox="1">
              <a:spLocks noChangeAspect="1" noChangeArrowheads="1"/>
            </p:cNvSpPr>
            <p:nvPr/>
          </p:nvSpPr>
          <p:spPr bwMode="auto">
            <a:xfrm>
              <a:off x="1172" y="1764"/>
              <a:ext cx="147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_tradnl" sz="1400" b="1">
                  <a:solidFill>
                    <a:srgbClr val="FF0000"/>
                  </a:solidFill>
                </a:rPr>
                <a:t>Valor inicial : y(0)=A</a:t>
              </a:r>
              <a:r>
                <a:rPr lang="es-ES_tradnl" sz="1400" b="1">
                  <a:solidFill>
                    <a:srgbClr val="FF0000"/>
                  </a:solidFill>
                  <a:sym typeface="Symbol" pitchFamily="18" charset="2"/>
                </a:rPr>
                <a:t>K</a:t>
              </a:r>
              <a:r>
                <a:rPr lang="es-ES_tradnl" sz="1400" b="1" baseline="-25000">
                  <a:solidFill>
                    <a:srgbClr val="FF0000"/>
                  </a:solidFill>
                  <a:sym typeface="Symbol" pitchFamily="18" charset="2"/>
                </a:rPr>
                <a:t>est</a:t>
              </a:r>
              <a:r>
                <a:rPr lang="es-ES_tradnl" sz="1400" b="1">
                  <a:solidFill>
                    <a:srgbClr val="FF0000"/>
                  </a:solidFill>
                  <a:sym typeface="Symbol" pitchFamily="18" charset="2"/>
                </a:rPr>
                <a:t>/</a:t>
              </a:r>
            </a:p>
          </p:txBody>
        </p:sp>
      </p:grpSp>
      <p:grpSp>
        <p:nvGrpSpPr>
          <p:cNvPr id="14" name="Group 58"/>
          <p:cNvGrpSpPr>
            <a:grpSpLocks/>
          </p:cNvGrpSpPr>
          <p:nvPr/>
        </p:nvGrpSpPr>
        <p:grpSpPr bwMode="auto">
          <a:xfrm>
            <a:off x="1870075" y="5528841"/>
            <a:ext cx="6040438" cy="646112"/>
            <a:chOff x="1178" y="3619"/>
            <a:chExt cx="3805" cy="407"/>
          </a:xfrm>
        </p:grpSpPr>
        <p:sp>
          <p:nvSpPr>
            <p:cNvPr id="15" name="Oval 45"/>
            <p:cNvSpPr>
              <a:spLocks noChangeAspect="1" noChangeArrowheads="1"/>
            </p:cNvSpPr>
            <p:nvPr/>
          </p:nvSpPr>
          <p:spPr bwMode="auto">
            <a:xfrm>
              <a:off x="4649" y="3856"/>
              <a:ext cx="171" cy="17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" name="Text Box 46"/>
            <p:cNvSpPr txBox="1">
              <a:spLocks noChangeAspect="1" noChangeArrowheads="1"/>
            </p:cNvSpPr>
            <p:nvPr/>
          </p:nvSpPr>
          <p:spPr bwMode="auto">
            <a:xfrm>
              <a:off x="3885" y="3619"/>
              <a:ext cx="10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_tradnl" sz="1400" b="1">
                  <a:solidFill>
                    <a:srgbClr val="FF0000"/>
                  </a:solidFill>
                </a:rPr>
                <a:t>Valor final : y(</a:t>
              </a:r>
              <a:r>
                <a:rPr lang="es-ES_tradnl" sz="1400" b="1">
                  <a:solidFill>
                    <a:srgbClr val="FF0000"/>
                  </a:solidFill>
                  <a:cs typeface="Arial" charset="0"/>
                </a:rPr>
                <a:t>∞</a:t>
              </a:r>
              <a:r>
                <a:rPr lang="es-ES_tradnl" sz="1400" b="1">
                  <a:solidFill>
                    <a:srgbClr val="FF0000"/>
                  </a:solidFill>
                </a:rPr>
                <a:t>)=0</a:t>
              </a:r>
              <a:endParaRPr lang="es-ES_tradnl" sz="1400" b="1" baseline="-25000">
                <a:solidFill>
                  <a:srgbClr val="FF0000"/>
                </a:solidFill>
                <a:sym typeface="Symbol" pitchFamily="18" charset="2"/>
              </a:endParaRPr>
            </a:p>
          </p:txBody>
        </p:sp>
        <p:sp>
          <p:nvSpPr>
            <p:cNvPr id="17" name="Line 47"/>
            <p:cNvSpPr>
              <a:spLocks noChangeAspect="1" noChangeShapeType="1"/>
            </p:cNvSpPr>
            <p:nvPr/>
          </p:nvSpPr>
          <p:spPr bwMode="auto">
            <a:xfrm>
              <a:off x="1178" y="3946"/>
              <a:ext cx="357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8" name="Group 59"/>
          <p:cNvGrpSpPr>
            <a:grpSpLocks/>
          </p:cNvGrpSpPr>
          <p:nvPr/>
        </p:nvGrpSpPr>
        <p:grpSpPr bwMode="auto">
          <a:xfrm>
            <a:off x="1860550" y="4528716"/>
            <a:ext cx="4979988" cy="1960562"/>
            <a:chOff x="1172" y="2989"/>
            <a:chExt cx="3137" cy="1235"/>
          </a:xfrm>
        </p:grpSpPr>
        <p:sp>
          <p:nvSpPr>
            <p:cNvPr id="19" name="Oval 49"/>
            <p:cNvSpPr>
              <a:spLocks noChangeAspect="1" noChangeArrowheads="1"/>
            </p:cNvSpPr>
            <p:nvPr/>
          </p:nvSpPr>
          <p:spPr bwMode="auto">
            <a:xfrm>
              <a:off x="1807" y="3125"/>
              <a:ext cx="170" cy="17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" name="Text Box 50"/>
            <p:cNvSpPr txBox="1">
              <a:spLocks noChangeAspect="1" noChangeArrowheads="1"/>
            </p:cNvSpPr>
            <p:nvPr/>
          </p:nvSpPr>
          <p:spPr bwMode="auto">
            <a:xfrm>
              <a:off x="2164" y="3102"/>
              <a:ext cx="21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_tradnl" sz="1400" b="1">
                  <a:solidFill>
                    <a:srgbClr val="FF0000"/>
                  </a:solidFill>
                </a:rPr>
                <a:t>37% del valor inicial : y(</a:t>
              </a:r>
              <a:r>
                <a:rPr lang="es-ES_tradnl" sz="1400" b="1">
                  <a:solidFill>
                    <a:srgbClr val="FF0000"/>
                  </a:solidFill>
                  <a:cs typeface="Arial" charset="0"/>
                  <a:sym typeface="Symbol" pitchFamily="18" charset="2"/>
                </a:rPr>
                <a:t></a:t>
              </a:r>
              <a:r>
                <a:rPr lang="es-ES_tradnl" sz="1400" b="1">
                  <a:solidFill>
                    <a:srgbClr val="FF0000"/>
                  </a:solidFill>
                </a:rPr>
                <a:t>)=0.37</a:t>
              </a:r>
              <a:r>
                <a:rPr lang="es-ES_tradnl" sz="1400" b="1">
                  <a:solidFill>
                    <a:srgbClr val="FF0000"/>
                  </a:solidFill>
                  <a:sym typeface="Symbol" pitchFamily="18" charset="2"/>
                </a:rPr>
                <a:t></a:t>
              </a:r>
              <a:r>
                <a:rPr lang="es-ES_tradnl" sz="1400" b="1">
                  <a:solidFill>
                    <a:srgbClr val="FF0000"/>
                  </a:solidFill>
                </a:rPr>
                <a:t>A</a:t>
              </a:r>
              <a:r>
                <a:rPr lang="es-ES_tradnl" sz="1400" b="1">
                  <a:solidFill>
                    <a:srgbClr val="FF0000"/>
                  </a:solidFill>
                  <a:sym typeface="Symbol" pitchFamily="18" charset="2"/>
                </a:rPr>
                <a:t>K</a:t>
              </a:r>
              <a:r>
                <a:rPr lang="es-ES_tradnl" sz="1400" b="1" baseline="-25000">
                  <a:solidFill>
                    <a:srgbClr val="FF0000"/>
                  </a:solidFill>
                  <a:sym typeface="Symbol" pitchFamily="18" charset="2"/>
                </a:rPr>
                <a:t>est</a:t>
              </a:r>
              <a:r>
                <a:rPr lang="es-ES_tradnl" sz="1400" b="1">
                  <a:solidFill>
                    <a:srgbClr val="FF0000"/>
                  </a:solidFill>
                  <a:sym typeface="Symbol" pitchFamily="18" charset="2"/>
                </a:rPr>
                <a:t>/</a:t>
              </a:r>
            </a:p>
          </p:txBody>
        </p:sp>
        <p:sp>
          <p:nvSpPr>
            <p:cNvPr id="21" name="Line 51"/>
            <p:cNvSpPr>
              <a:spLocks noChangeAspect="1" noChangeShapeType="1"/>
            </p:cNvSpPr>
            <p:nvPr/>
          </p:nvSpPr>
          <p:spPr bwMode="auto">
            <a:xfrm>
              <a:off x="1172" y="3206"/>
              <a:ext cx="98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Line 52"/>
            <p:cNvSpPr>
              <a:spLocks noChangeAspect="1" noChangeShapeType="1"/>
            </p:cNvSpPr>
            <p:nvPr/>
          </p:nvSpPr>
          <p:spPr bwMode="auto">
            <a:xfrm flipH="1">
              <a:off x="1887" y="2989"/>
              <a:ext cx="0" cy="94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" name="Oval 53"/>
            <p:cNvSpPr>
              <a:spLocks noChangeAspect="1" noChangeArrowheads="1"/>
            </p:cNvSpPr>
            <p:nvPr/>
          </p:nvSpPr>
          <p:spPr bwMode="auto">
            <a:xfrm>
              <a:off x="1797" y="3890"/>
              <a:ext cx="170" cy="17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" name="Text Box 54"/>
            <p:cNvSpPr txBox="1">
              <a:spLocks noChangeAspect="1" noChangeArrowheads="1"/>
            </p:cNvSpPr>
            <p:nvPr/>
          </p:nvSpPr>
          <p:spPr bwMode="auto">
            <a:xfrm>
              <a:off x="1212" y="4032"/>
              <a:ext cx="13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_tradnl" sz="1400" b="1">
                  <a:solidFill>
                    <a:srgbClr val="FF0000"/>
                  </a:solidFill>
                </a:rPr>
                <a:t>Constante de tiempo (</a:t>
              </a:r>
              <a:r>
                <a:rPr lang="es-ES_tradnl" sz="1400" b="1">
                  <a:solidFill>
                    <a:srgbClr val="FF0000"/>
                  </a:solidFill>
                  <a:cs typeface="Arial" charset="0"/>
                  <a:sym typeface="Symbol" pitchFamily="18" charset="2"/>
                </a:rPr>
                <a:t>)</a:t>
              </a:r>
              <a:endParaRPr lang="es-ES_tradnl" sz="1400" b="1" baseline="-25000">
                <a:solidFill>
                  <a:srgbClr val="FF0000"/>
                </a:solidFill>
                <a:sym typeface="Symbol" pitchFamily="18" charset="2"/>
              </a:endParaRPr>
            </a:p>
          </p:txBody>
        </p:sp>
      </p:grp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Sistemas de primer y segundo orden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1243411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8C26-F7ED-407F-8BBD-DD06F6130F99}" type="slidenum">
              <a:rPr lang="es-ES" smtClean="0"/>
              <a:t>9</a:t>
            </a:fld>
            <a:endParaRPr lang="es-ES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79512" y="1196752"/>
            <a:ext cx="8856984" cy="5544616"/>
          </a:xfrm>
        </p:spPr>
        <p:txBody>
          <a:bodyPr>
            <a:noAutofit/>
          </a:bodyPr>
          <a:lstStyle/>
          <a:p>
            <a:pPr>
              <a:tabLst>
                <a:tab pos="444500" algn="l"/>
              </a:tabLst>
            </a:pPr>
            <a:r>
              <a:rPr lang="es-ES" dirty="0"/>
              <a:t>Respuesta ante </a:t>
            </a:r>
            <a:r>
              <a:rPr lang="es-ES" b="1" dirty="0" smtClean="0"/>
              <a:t>escalón</a:t>
            </a:r>
            <a:r>
              <a:rPr lang="es-ES" dirty="0" smtClean="0"/>
              <a:t> </a:t>
            </a:r>
            <a:r>
              <a:rPr lang="es-ES" dirty="0"/>
              <a:t>de amplitud arbitraria </a:t>
            </a:r>
            <a:r>
              <a:rPr lang="es-ES" dirty="0" smtClean="0"/>
              <a:t>A</a:t>
            </a:r>
            <a:endParaRPr lang="es-ES" dirty="0"/>
          </a:p>
        </p:txBody>
      </p:sp>
      <p:pic>
        <p:nvPicPr>
          <p:cNvPr id="25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 bwMode="auto">
          <a:xfrm>
            <a:off x="1141413" y="1772816"/>
            <a:ext cx="6859587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083560"/>
              </p:ext>
            </p:extLst>
          </p:nvPr>
        </p:nvGraphicFramePr>
        <p:xfrm>
          <a:off x="5481638" y="4630316"/>
          <a:ext cx="234950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5" name="Equation" r:id="rId4" imgW="1422360" imgH="482400" progId="Equation.DSMT4">
                  <p:embed/>
                </p:oleObj>
              </mc:Choice>
              <mc:Fallback>
                <p:oleObj name="Equation" r:id="rId4" imgW="14223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810" t="-11194" r="-4810" b="-11194"/>
                      <a:stretch>
                        <a:fillRect/>
                      </a:stretch>
                    </p:blipFill>
                    <p:spPr bwMode="auto">
                      <a:xfrm>
                        <a:off x="5481638" y="4630316"/>
                        <a:ext cx="2349500" cy="8874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61"/>
          <p:cNvGrpSpPr>
            <a:grpSpLocks/>
          </p:cNvGrpSpPr>
          <p:nvPr/>
        </p:nvGrpSpPr>
        <p:grpSpPr bwMode="auto">
          <a:xfrm>
            <a:off x="1870075" y="2444328"/>
            <a:ext cx="5946775" cy="598488"/>
            <a:chOff x="1059" y="1721"/>
            <a:chExt cx="3746" cy="377"/>
          </a:xfrm>
        </p:grpSpPr>
        <p:sp>
          <p:nvSpPr>
            <p:cNvPr id="28" name="Oval 47"/>
            <p:cNvSpPr>
              <a:spLocks noChangeAspect="1" noChangeArrowheads="1"/>
            </p:cNvSpPr>
            <p:nvPr/>
          </p:nvSpPr>
          <p:spPr bwMode="auto">
            <a:xfrm>
              <a:off x="4530" y="1928"/>
              <a:ext cx="170" cy="17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" name="Text Box 48"/>
            <p:cNvSpPr txBox="1">
              <a:spLocks noChangeAspect="1" noChangeArrowheads="1"/>
            </p:cNvSpPr>
            <p:nvPr/>
          </p:nvSpPr>
          <p:spPr bwMode="auto">
            <a:xfrm>
              <a:off x="3475" y="1721"/>
              <a:ext cx="13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_tradnl" sz="1400" b="1">
                  <a:solidFill>
                    <a:srgbClr val="FF0000"/>
                  </a:solidFill>
                </a:rPr>
                <a:t>Valor final : y(</a:t>
              </a:r>
              <a:r>
                <a:rPr lang="es-ES_tradnl" sz="1400" b="1">
                  <a:solidFill>
                    <a:srgbClr val="FF0000"/>
                  </a:solidFill>
                  <a:cs typeface="Arial" charset="0"/>
                </a:rPr>
                <a:t>∞</a:t>
              </a:r>
              <a:r>
                <a:rPr lang="es-ES_tradnl" sz="1400" b="1">
                  <a:solidFill>
                    <a:srgbClr val="FF0000"/>
                  </a:solidFill>
                </a:rPr>
                <a:t>)=A</a:t>
              </a:r>
              <a:r>
                <a:rPr lang="es-ES_tradnl" sz="1400" b="1">
                  <a:solidFill>
                    <a:srgbClr val="FF0000"/>
                  </a:solidFill>
                  <a:sym typeface="Symbol" pitchFamily="18" charset="2"/>
                </a:rPr>
                <a:t>K</a:t>
              </a:r>
              <a:r>
                <a:rPr lang="es-ES_tradnl" sz="1400" b="1" baseline="-25000">
                  <a:solidFill>
                    <a:srgbClr val="FF0000"/>
                  </a:solidFill>
                  <a:sym typeface="Symbol" pitchFamily="18" charset="2"/>
                </a:rPr>
                <a:t>est</a:t>
              </a:r>
            </a:p>
          </p:txBody>
        </p:sp>
        <p:sp>
          <p:nvSpPr>
            <p:cNvPr id="30" name="Line 49"/>
            <p:cNvSpPr>
              <a:spLocks noChangeAspect="1" noChangeShapeType="1"/>
            </p:cNvSpPr>
            <p:nvPr/>
          </p:nvSpPr>
          <p:spPr bwMode="auto">
            <a:xfrm>
              <a:off x="1059" y="2018"/>
              <a:ext cx="357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1" name="Group 67"/>
          <p:cNvGrpSpPr>
            <a:grpSpLocks/>
          </p:cNvGrpSpPr>
          <p:nvPr/>
        </p:nvGrpSpPr>
        <p:grpSpPr bwMode="auto">
          <a:xfrm>
            <a:off x="1860550" y="3915941"/>
            <a:ext cx="4716463" cy="2338387"/>
            <a:chOff x="1053" y="2648"/>
            <a:chExt cx="2971" cy="1473"/>
          </a:xfrm>
        </p:grpSpPr>
        <p:sp>
          <p:nvSpPr>
            <p:cNvPr id="32" name="Oval 51"/>
            <p:cNvSpPr>
              <a:spLocks noChangeAspect="1" noChangeArrowheads="1"/>
            </p:cNvSpPr>
            <p:nvPr/>
          </p:nvSpPr>
          <p:spPr bwMode="auto">
            <a:xfrm>
              <a:off x="1688" y="2648"/>
              <a:ext cx="170" cy="17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" name="Text Box 52"/>
            <p:cNvSpPr txBox="1">
              <a:spLocks noChangeAspect="1" noChangeArrowheads="1"/>
            </p:cNvSpPr>
            <p:nvPr/>
          </p:nvSpPr>
          <p:spPr bwMode="auto">
            <a:xfrm>
              <a:off x="2046" y="2693"/>
              <a:ext cx="19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_tradnl" sz="1400" b="1">
                  <a:solidFill>
                    <a:srgbClr val="FF0000"/>
                  </a:solidFill>
                </a:rPr>
                <a:t>63% del valor final : y(</a:t>
              </a:r>
              <a:r>
                <a:rPr lang="es-ES_tradnl" sz="1400" b="1">
                  <a:solidFill>
                    <a:srgbClr val="FF0000"/>
                  </a:solidFill>
                  <a:cs typeface="Arial" charset="0"/>
                  <a:sym typeface="Symbol" pitchFamily="18" charset="2"/>
                </a:rPr>
                <a:t></a:t>
              </a:r>
              <a:r>
                <a:rPr lang="es-ES_tradnl" sz="1400" b="1">
                  <a:solidFill>
                    <a:srgbClr val="FF0000"/>
                  </a:solidFill>
                </a:rPr>
                <a:t>)=0.63</a:t>
              </a:r>
              <a:r>
                <a:rPr lang="es-ES_tradnl" sz="1400" b="1">
                  <a:solidFill>
                    <a:srgbClr val="FF0000"/>
                  </a:solidFill>
                  <a:sym typeface="Symbol" pitchFamily="18" charset="2"/>
                </a:rPr>
                <a:t></a:t>
              </a:r>
              <a:r>
                <a:rPr lang="es-ES_tradnl" sz="1400" b="1">
                  <a:solidFill>
                    <a:srgbClr val="FF0000"/>
                  </a:solidFill>
                </a:rPr>
                <a:t>A</a:t>
              </a:r>
              <a:r>
                <a:rPr lang="es-ES_tradnl" sz="1400" b="1">
                  <a:solidFill>
                    <a:srgbClr val="FF0000"/>
                  </a:solidFill>
                  <a:sym typeface="Symbol" pitchFamily="18" charset="2"/>
                </a:rPr>
                <a:t>K</a:t>
              </a:r>
              <a:r>
                <a:rPr lang="es-ES_tradnl" sz="1400" b="1" baseline="-25000">
                  <a:solidFill>
                    <a:srgbClr val="FF0000"/>
                  </a:solidFill>
                  <a:sym typeface="Symbol" pitchFamily="18" charset="2"/>
                </a:rPr>
                <a:t>est</a:t>
              </a:r>
            </a:p>
          </p:txBody>
        </p:sp>
        <p:sp>
          <p:nvSpPr>
            <p:cNvPr id="34" name="Line 53"/>
            <p:cNvSpPr>
              <a:spLocks noChangeAspect="1" noChangeShapeType="1"/>
            </p:cNvSpPr>
            <p:nvPr/>
          </p:nvSpPr>
          <p:spPr bwMode="auto">
            <a:xfrm>
              <a:off x="1053" y="2730"/>
              <a:ext cx="987" cy="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35" name="Group 62"/>
            <p:cNvGrpSpPr>
              <a:grpSpLocks/>
            </p:cNvGrpSpPr>
            <p:nvPr/>
          </p:nvGrpSpPr>
          <p:grpSpPr bwMode="auto">
            <a:xfrm>
              <a:off x="1678" y="2698"/>
              <a:ext cx="1537" cy="1423"/>
              <a:chOff x="1678" y="2698"/>
              <a:chExt cx="1537" cy="1423"/>
            </a:xfrm>
          </p:grpSpPr>
          <p:sp>
            <p:nvSpPr>
              <p:cNvPr id="36" name="Line 54"/>
              <p:cNvSpPr>
                <a:spLocks noChangeAspect="1" noChangeShapeType="1"/>
              </p:cNvSpPr>
              <p:nvPr/>
            </p:nvSpPr>
            <p:spPr bwMode="auto">
              <a:xfrm>
                <a:off x="1762" y="2698"/>
                <a:ext cx="6" cy="12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" name="Oval 55"/>
              <p:cNvSpPr>
                <a:spLocks noChangeAspect="1" noChangeArrowheads="1"/>
              </p:cNvSpPr>
              <p:nvPr/>
            </p:nvSpPr>
            <p:spPr bwMode="auto">
              <a:xfrm>
                <a:off x="1678" y="3951"/>
                <a:ext cx="170" cy="17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8" name="Text Box 56"/>
              <p:cNvSpPr txBox="1">
                <a:spLocks noChangeAspect="1" noChangeArrowheads="1"/>
              </p:cNvSpPr>
              <p:nvPr/>
            </p:nvSpPr>
            <p:spPr bwMode="auto">
              <a:xfrm>
                <a:off x="1842" y="3797"/>
                <a:ext cx="137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ES_tradnl" sz="1400" b="1">
                    <a:solidFill>
                      <a:srgbClr val="FF0000"/>
                    </a:solidFill>
                  </a:rPr>
                  <a:t>Constante de tiempo (</a:t>
                </a:r>
                <a:r>
                  <a:rPr lang="es-ES_tradnl" sz="1400" b="1">
                    <a:solidFill>
                      <a:srgbClr val="FF0000"/>
                    </a:solidFill>
                    <a:cs typeface="Arial" charset="0"/>
                    <a:sym typeface="Symbol" pitchFamily="18" charset="2"/>
                  </a:rPr>
                  <a:t>)</a:t>
                </a:r>
                <a:endParaRPr lang="es-ES_tradnl" sz="1400" b="1" baseline="-25000">
                  <a:solidFill>
                    <a:srgbClr val="FF0000"/>
                  </a:solidFill>
                  <a:sym typeface="Symbol" pitchFamily="18" charset="2"/>
                </a:endParaRPr>
              </a:p>
            </p:txBody>
          </p:sp>
        </p:grpSp>
      </p:grpSp>
      <p:grpSp>
        <p:nvGrpSpPr>
          <p:cNvPr id="39" name="Group 70"/>
          <p:cNvGrpSpPr>
            <a:grpSpLocks/>
          </p:cNvGrpSpPr>
          <p:nvPr/>
        </p:nvGrpSpPr>
        <p:grpSpPr bwMode="auto">
          <a:xfrm>
            <a:off x="1193800" y="5905078"/>
            <a:ext cx="1852613" cy="612775"/>
            <a:chOff x="752" y="3856"/>
            <a:chExt cx="1167" cy="386"/>
          </a:xfrm>
        </p:grpSpPr>
        <p:sp>
          <p:nvSpPr>
            <p:cNvPr id="40" name="Oval 44"/>
            <p:cNvSpPr>
              <a:spLocks noChangeAspect="1" noChangeArrowheads="1"/>
            </p:cNvSpPr>
            <p:nvPr/>
          </p:nvSpPr>
          <p:spPr bwMode="auto">
            <a:xfrm>
              <a:off x="1076" y="3856"/>
              <a:ext cx="170" cy="17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1" name="Text Box 45"/>
            <p:cNvSpPr txBox="1">
              <a:spLocks noChangeAspect="1" noChangeArrowheads="1"/>
            </p:cNvSpPr>
            <p:nvPr/>
          </p:nvSpPr>
          <p:spPr bwMode="auto">
            <a:xfrm>
              <a:off x="752" y="4050"/>
              <a:ext cx="11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_tradnl" sz="1400" b="1">
                  <a:solidFill>
                    <a:srgbClr val="FF0000"/>
                  </a:solidFill>
                </a:rPr>
                <a:t>Valor inicial : y(0)=0</a:t>
              </a:r>
              <a:endParaRPr lang="es-ES" sz="1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42" name="Group 72"/>
          <p:cNvGrpSpPr>
            <a:grpSpLocks/>
          </p:cNvGrpSpPr>
          <p:nvPr/>
        </p:nvGrpSpPr>
        <p:grpSpPr bwMode="auto">
          <a:xfrm>
            <a:off x="1762125" y="2501478"/>
            <a:ext cx="3532188" cy="3781425"/>
            <a:chOff x="1110" y="1712"/>
            <a:chExt cx="2225" cy="2382"/>
          </a:xfrm>
        </p:grpSpPr>
        <p:sp>
          <p:nvSpPr>
            <p:cNvPr id="43" name="Line 60"/>
            <p:cNvSpPr>
              <a:spLocks noChangeAspect="1" noChangeShapeType="1"/>
            </p:cNvSpPr>
            <p:nvPr/>
          </p:nvSpPr>
          <p:spPr bwMode="auto">
            <a:xfrm>
              <a:off x="1881" y="1836"/>
              <a:ext cx="6" cy="8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4" name="Oval 58"/>
            <p:cNvSpPr>
              <a:spLocks noChangeAspect="1" noChangeArrowheads="1"/>
            </p:cNvSpPr>
            <p:nvPr/>
          </p:nvSpPr>
          <p:spPr bwMode="auto">
            <a:xfrm>
              <a:off x="1791" y="1882"/>
              <a:ext cx="170" cy="171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5" name="Line 59"/>
            <p:cNvSpPr>
              <a:spLocks noChangeAspect="1" noChangeShapeType="1"/>
            </p:cNvSpPr>
            <p:nvPr/>
          </p:nvSpPr>
          <p:spPr bwMode="auto">
            <a:xfrm flipV="1">
              <a:off x="1110" y="1712"/>
              <a:ext cx="885" cy="23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6" name="Line 64"/>
            <p:cNvSpPr>
              <a:spLocks noChangeAspect="1" noChangeShapeType="1"/>
            </p:cNvSpPr>
            <p:nvPr/>
          </p:nvSpPr>
          <p:spPr bwMode="auto">
            <a:xfrm>
              <a:off x="1882" y="2653"/>
              <a:ext cx="6" cy="12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Oval 65"/>
            <p:cNvSpPr>
              <a:spLocks noChangeAspect="1" noChangeArrowheads="1"/>
            </p:cNvSpPr>
            <p:nvPr/>
          </p:nvSpPr>
          <p:spPr bwMode="auto">
            <a:xfrm>
              <a:off x="1798" y="3906"/>
              <a:ext cx="170" cy="17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8" name="Text Box 66"/>
            <p:cNvSpPr txBox="1">
              <a:spLocks noChangeAspect="1" noChangeArrowheads="1"/>
            </p:cNvSpPr>
            <p:nvPr/>
          </p:nvSpPr>
          <p:spPr bwMode="auto">
            <a:xfrm>
              <a:off x="1962" y="3752"/>
              <a:ext cx="13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_tradnl" sz="1400" b="1">
                  <a:solidFill>
                    <a:srgbClr val="FF0000"/>
                  </a:solidFill>
                </a:rPr>
                <a:t>Constante de tiempo (</a:t>
              </a:r>
              <a:r>
                <a:rPr lang="es-ES_tradnl" sz="1400" b="1">
                  <a:solidFill>
                    <a:srgbClr val="FF0000"/>
                  </a:solidFill>
                  <a:cs typeface="Arial" charset="0"/>
                  <a:sym typeface="Symbol" pitchFamily="18" charset="2"/>
                </a:rPr>
                <a:t>)</a:t>
              </a:r>
              <a:endParaRPr lang="es-ES_tradnl" sz="1400" b="1" baseline="-25000">
                <a:solidFill>
                  <a:srgbClr val="FF0000"/>
                </a:solidFill>
                <a:sym typeface="Symbol" pitchFamily="18" charset="2"/>
              </a:endParaRPr>
            </a:p>
          </p:txBody>
        </p:sp>
      </p:grp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Sistemas de primer y segundo orden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508759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rsocontro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2697</TotalTime>
  <Words>1163</Words>
  <Application>Microsoft Office PowerPoint</Application>
  <PresentationFormat>Presentación en pantalla (4:3)</PresentationFormat>
  <Paragraphs>235</Paragraphs>
  <Slides>37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37</vt:i4>
      </vt:variant>
    </vt:vector>
  </HeadingPairs>
  <TitlesOfParts>
    <vt:vector size="40" baseType="lpstr">
      <vt:lpstr>cursocontrol</vt:lpstr>
      <vt:lpstr>Equation</vt:lpstr>
      <vt:lpstr>MathType 6.0 Equation</vt:lpstr>
      <vt:lpstr>TEMA 3.2</vt:lpstr>
      <vt:lpstr>Sumario</vt:lpstr>
      <vt:lpstr>Sistemas de primer y segundo orden</vt:lpstr>
      <vt:lpstr>Sistemas de primer y segundo orden</vt:lpstr>
      <vt:lpstr>Sistemas de primer y segundo orden</vt:lpstr>
      <vt:lpstr>Sistemas de primer y segundo orden</vt:lpstr>
      <vt:lpstr>Sistemas de primer y segundo orden</vt:lpstr>
      <vt:lpstr>Sistemas de primer y segundo orden</vt:lpstr>
      <vt:lpstr>Sistemas de primer y segundo orden</vt:lpstr>
      <vt:lpstr>Presentación de PowerPoint</vt:lpstr>
      <vt:lpstr>Presentación de PowerPoint</vt:lpstr>
      <vt:lpstr>Sistemas de primer orden: Identificación</vt:lpstr>
      <vt:lpstr>Sistemas de primer orden: Identificación</vt:lpstr>
      <vt:lpstr>Sistemas de primer orden: Identificación</vt:lpstr>
      <vt:lpstr>Presentación de PowerPoint</vt:lpstr>
      <vt:lpstr>Presentación de PowerPoint</vt:lpstr>
      <vt:lpstr>Presentación de PowerPoint</vt:lpstr>
      <vt:lpstr>Sistemas de primer y segundo orden</vt:lpstr>
      <vt:lpstr>Sistemas de primer y segundo orden</vt:lpstr>
      <vt:lpstr>Sistemas de primer y segundo orden</vt:lpstr>
      <vt:lpstr>Sistemas de primer y segundo orden</vt:lpstr>
      <vt:lpstr>Sistemas de primer y segundo orden</vt:lpstr>
      <vt:lpstr>Sistemas de primer y segundo orden</vt:lpstr>
      <vt:lpstr>Sistemas de primer y segundo orden</vt:lpstr>
      <vt:lpstr>Sistemas de primer y segundo orden</vt:lpstr>
      <vt:lpstr>Sistemas de primer y segundo orden</vt:lpstr>
      <vt:lpstr>Sistemas de primer y segundo orden</vt:lpstr>
      <vt:lpstr>Sistemas de orden superior</vt:lpstr>
      <vt:lpstr>Sistemas de orden superior</vt:lpstr>
      <vt:lpstr>Sistemas de orden superior</vt:lpstr>
      <vt:lpstr>Sistemas de orden superior</vt:lpstr>
      <vt:lpstr>Sistemas de orden superior</vt:lpstr>
      <vt:lpstr>Sistemas de orden superior</vt:lpstr>
      <vt:lpstr>Sistemas de orden superior</vt:lpstr>
      <vt:lpstr>Sistemas de orden superior</vt:lpstr>
      <vt:lpstr>Sistemas de orden superior</vt:lpstr>
      <vt:lpstr>Sistemas de orden superior</vt:lpstr>
    </vt:vector>
  </TitlesOfParts>
  <Company>Imagine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</dc:title>
  <dc:creator>Vicente Casanova;ancorsal@upvnet.upv.es</dc:creator>
  <cp:lastModifiedBy>Antonio Correcher Salvador</cp:lastModifiedBy>
  <cp:revision>151</cp:revision>
  <dcterms:created xsi:type="dcterms:W3CDTF">2005-09-22T15:41:48Z</dcterms:created>
  <dcterms:modified xsi:type="dcterms:W3CDTF">2014-03-24T09:13:22Z</dcterms:modified>
</cp:coreProperties>
</file>