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59B36B-A8DA-4A94-B313-FD28DB1827DB}"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011827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098654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7722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597432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8872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1880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59B36B-A8DA-4A94-B313-FD28DB1827DB}"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273964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59B36B-A8DA-4A94-B313-FD28DB1827DB}"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246619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59B36B-A8DA-4A94-B313-FD28DB1827DB}"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15110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998702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59B36B-A8DA-4A94-B313-FD28DB1827DB}"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30271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59B36B-A8DA-4A94-B313-FD28DB1827DB}" type="datetimeFigureOut">
              <a:rPr lang="en-US" smtClean="0"/>
              <a:t>4/21/2019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9593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59B36B-A8DA-4A94-B313-FD28DB1827DB}" type="datetimeFigureOut">
              <a:rPr lang="en-US" smtClean="0"/>
              <a:t>4/21/2019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4773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9B36B-A8DA-4A94-B313-FD28DB1827DB}" type="datetimeFigureOut">
              <a:rPr lang="en-US" smtClean="0"/>
              <a:t>4/21/2019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074650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59B36B-A8DA-4A94-B313-FD28DB1827DB}"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219398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59B36B-A8DA-4A94-B313-FD28DB1827DB}"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93260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59B36B-A8DA-4A94-B313-FD28DB1827DB}" type="datetimeFigureOut">
              <a:rPr lang="en-US" smtClean="0"/>
              <a:t>4/21/2019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16450564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p:txBody>
          <a:bodyPr/>
          <a:lstStyle/>
          <a:p>
            <a:r>
              <a:rPr lang="en-US" b="1" dirty="0">
                <a:latin typeface="Bookman Old Style" panose="020B0604020202020204" pitchFamily="18" charset="0"/>
              </a:rPr>
              <a:t>The</a:t>
            </a:r>
            <a:r>
              <a:rPr lang="en-US" b="1" dirty="0">
                <a:latin typeface="Arial Nova Cond Light" panose="020B0604020202020204" pitchFamily="34" charset="0"/>
              </a:rPr>
              <a:t> Battle of </a:t>
            </a:r>
            <a:r>
              <a:rPr lang="en-US" sz="4800" b="1" dirty="0">
                <a:latin typeface="Arial Nova Cond Light" panose="020B0604020202020204" pitchFamily="34" charset="0"/>
              </a:rPr>
              <a:t>Neighborhood (week2)</a:t>
            </a:r>
            <a:endParaRPr lang="en-US" sz="4800" dirty="0">
              <a:latin typeface="Arial Nova Cond Light" panose="020B0604020202020204" pitchFamily="34" charset="0"/>
            </a:endParaRPr>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a:xfrm>
            <a:off x="838200" y="1514007"/>
            <a:ext cx="10515600" cy="5143760"/>
          </a:xfrm>
        </p:spPr>
        <p:txBody>
          <a:bodyPr>
            <a:normAutofit/>
          </a:bodyPr>
          <a:lstStyle/>
          <a:p>
            <a:r>
              <a:rPr lang="en-US" dirty="0"/>
              <a:t>New York City is a major   populated area and people are coming to this great city from all over the world. There are many languages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p>
          <a:p>
            <a:pPr marL="0" indent="0">
              <a:buNone/>
            </a:pPr>
            <a:endParaRPr lang="en-US" dirty="0"/>
          </a:p>
          <a:p>
            <a:r>
              <a:rPr lang="en-US" dirty="0"/>
              <a:t>With its diverse culture, comes diverse food items. There are many restaurants in New York City, each belonging to different categories like Chinese, Indian, French etc.</a:t>
            </a:r>
          </a:p>
          <a:p>
            <a:r>
              <a:rPr lang="en-US" dirty="0"/>
              <a:t>So as part of this project, will list and visualize all major parts of New York City that has great Indian restaurants. Although there are many Asian restaurants in the Neighborhood, some boroughs hardly have Indian restaurant my opinion one would show interest in start a Indian restaurant in t Brooklyn borough neighborhood based on the results shown(results section and code will show in the next weeks assignment) after all the methodologies are done.</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a:xfrm>
            <a:off x="838200" y="1375920"/>
            <a:ext cx="10515600" cy="4351338"/>
          </a:xfrm>
        </p:spPr>
        <p:txBody>
          <a:bodyPr>
            <a:normAutofit/>
          </a:bodyPr>
          <a:lstStyle/>
          <a:p>
            <a:pPr marL="0" indent="0">
              <a:buNone/>
            </a:pPr>
            <a:r>
              <a:rPr lang="he-IL" b="1" dirty="0"/>
              <a:t> </a:t>
            </a:r>
            <a:endParaRPr lang="en-US" dirty="0"/>
          </a:p>
          <a:p>
            <a:r>
              <a:rPr lang="en-US" dirty="0"/>
              <a:t>For this project, data has taken from week3 of this course (Neighborhoods in New York City)</a:t>
            </a:r>
          </a:p>
          <a:p>
            <a:r>
              <a:rPr lang="en-US" dirty="0"/>
              <a:t>New York City data contains many Boroughs, Neighborhoods and along with their latitude and longitude.</a:t>
            </a:r>
          </a:p>
          <a:p>
            <a:r>
              <a:rPr lang="en-US" dirty="0"/>
              <a:t>Data source: https://cocl.us/new_york_dataset</a:t>
            </a:r>
          </a:p>
          <a:p>
            <a:r>
              <a:rPr lang="en-US" dirty="0"/>
              <a:t>Description: This data set contains the required information. And will use this data set to explore various neighborhoods and boroughs of the New York city.</a:t>
            </a:r>
          </a:p>
          <a:p>
            <a:r>
              <a:rPr lang="en-US" dirty="0"/>
              <a:t>Indian restaurants in each neighborhood of New York city.</a:t>
            </a:r>
          </a:p>
          <a:p>
            <a:r>
              <a:rPr lang="en-US" dirty="0"/>
              <a:t>Data source: Foursquare API</a:t>
            </a:r>
          </a:p>
          <a:p>
            <a:r>
              <a:rPr lang="en-US" dirty="0"/>
              <a:t>Description: By using this </a:t>
            </a:r>
            <a:r>
              <a:rPr lang="en-US" dirty="0" err="1"/>
              <a:t>Api</a:t>
            </a:r>
            <a:r>
              <a:rPr lang="en-US" dirty="0"/>
              <a:t> we will get all the venues in each neighborhood. We can filter these venues to get Indian restaurants.</a:t>
            </a:r>
          </a:p>
          <a:p>
            <a:pPr marL="0" indent="0">
              <a:buNone/>
            </a:pPr>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a:xfrm>
            <a:off x="838200" y="1349114"/>
            <a:ext cx="10515600" cy="4871803"/>
          </a:xfrm>
        </p:spPr>
        <p:txBody>
          <a:bodyPr>
            <a:normAutofit/>
          </a:bodyPr>
          <a:lstStyle/>
          <a:p>
            <a:r>
              <a:rPr lang="en-US" dirty="0"/>
              <a:t>Download and Explore the data set by using the given link https://cocl.us/new_york_dataset </a:t>
            </a:r>
          </a:p>
          <a:p>
            <a:r>
              <a:rPr lang="en-US" dirty="0"/>
              <a:t>Neighborhood has a total of 5 boroughs and 306 neighborhoods. In order to segment the neighborhoods and explore them, will essentially need a dataset that contains the 5 boroughs and the neighborhoods that exist in each borough as well as the latitude and longitude coordinates of each neighborhood. </a:t>
            </a:r>
          </a:p>
          <a:p>
            <a:r>
              <a:rPr lang="en-US" dirty="0"/>
              <a:t>Use </a:t>
            </a:r>
            <a:r>
              <a:rPr lang="en-US" dirty="0" err="1"/>
              <a:t>geopy</a:t>
            </a:r>
            <a:r>
              <a:rPr lang="en-US" dirty="0"/>
              <a:t> library to get the latitude and longitude values of New York City and Folium is a great visualization library to reveal the name of the neighborhood and its respective borough.</a:t>
            </a:r>
          </a:p>
          <a:p>
            <a:r>
              <a:rPr lang="en-US" dirty="0"/>
              <a:t>Using Foursquare API to explore the neighborhoods and segment them and will find venues for each neighborhood.</a:t>
            </a:r>
          </a:p>
          <a:p>
            <a:r>
              <a:rPr lang="en-US" dirty="0"/>
              <a:t>Filter out venues that are Indian Restaurants.</a:t>
            </a:r>
          </a:p>
          <a:p>
            <a:r>
              <a:rPr lang="en-US" dirty="0"/>
              <a:t>Run k-means to cluster the neighborhood and examine the clusters</a:t>
            </a:r>
          </a:p>
          <a:p>
            <a:endParaRPr lang="en-US" dirty="0"/>
          </a:p>
          <a:p>
            <a:endParaRPr lang="en-US" dirty="0"/>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058BEB0-07DD-4030-990D-9900DBE2C6CC}"/>
              </a:ext>
            </a:extLst>
          </p:cNvPr>
          <p:cNvSpPr>
            <a:spLocks noGrp="1"/>
          </p:cNvSpPr>
          <p:nvPr>
            <p:ph type="title"/>
          </p:nvPr>
        </p:nvSpPr>
        <p:spPr>
          <a:xfrm>
            <a:off x="903912" y="4102490"/>
            <a:ext cx="9850436" cy="909039"/>
          </a:xfrm>
        </p:spPr>
        <p:txBody>
          <a:bodyPr>
            <a:normAutofit fontScale="90000"/>
          </a:bodyPr>
          <a:lstStyle/>
          <a:p>
            <a:br>
              <a:rPr lang="en-US" sz="2700" dirty="0"/>
            </a:br>
            <a:br>
              <a:rPr lang="en-US" sz="2700" dirty="0"/>
            </a:br>
            <a:br>
              <a:rPr lang="en-US" sz="2700" dirty="0"/>
            </a:br>
            <a:br>
              <a:rPr lang="en-US" sz="2700" dirty="0"/>
            </a:br>
            <a:r>
              <a:rPr lang="en-US" sz="2700" dirty="0">
                <a:solidFill>
                  <a:schemeClr val="tx1"/>
                </a:solidFill>
              </a:rPr>
              <a:t>Above table shows top 4 venues for Brooklyn neighborhood. As seen in the above table there are no Indian restaurants in that neighborhood. So there is a need in a good Indian restaurant.</a:t>
            </a:r>
            <a:br>
              <a:rPr lang="en-US" dirty="0">
                <a:solidFill>
                  <a:schemeClr val="tx1"/>
                </a:solidFill>
              </a:rPr>
            </a:br>
            <a:r>
              <a:rPr lang="en-US" dirty="0"/>
              <a:t> </a:t>
            </a:r>
            <a:br>
              <a:rPr lang="en-US" dirty="0"/>
            </a:br>
            <a:endParaRPr lang="en-US" sz="4800" dirty="0"/>
          </a:p>
        </p:txBody>
      </p:sp>
      <p:graphicFrame>
        <p:nvGraphicFramePr>
          <p:cNvPr id="6" name="Content Placeholder 5">
            <a:extLst>
              <a:ext uri="{FF2B5EF4-FFF2-40B4-BE49-F238E27FC236}">
                <a16:creationId xmlns:a16="http://schemas.microsoft.com/office/drawing/2014/main" id="{215B27B5-D837-4F2B-99AB-17D5A6920E14}"/>
              </a:ext>
            </a:extLst>
          </p:cNvPr>
          <p:cNvGraphicFramePr>
            <a:graphicFrameLocks noGrp="1"/>
          </p:cNvGraphicFramePr>
          <p:nvPr>
            <p:ph idx="1"/>
            <p:extLst>
              <p:ext uri="{D42A27DB-BD31-4B8C-83A1-F6EECF244321}">
                <p14:modId xmlns:p14="http://schemas.microsoft.com/office/powerpoint/2010/main" val="2958211016"/>
              </p:ext>
            </p:extLst>
          </p:nvPr>
        </p:nvGraphicFramePr>
        <p:xfrm>
          <a:off x="1075208" y="1016651"/>
          <a:ext cx="9507845" cy="4422098"/>
        </p:xfrm>
        <a:graphic>
          <a:graphicData uri="http://schemas.openxmlformats.org/drawingml/2006/table">
            <a:tbl>
              <a:tblPr firstRow="1" firstCol="1" bandRow="1">
                <a:tableStyleId>{5C22544A-7EE6-4342-B048-85BDC9FD1C3A}</a:tableStyleId>
              </a:tblPr>
              <a:tblGrid>
                <a:gridCol w="938674">
                  <a:extLst>
                    <a:ext uri="{9D8B030D-6E8A-4147-A177-3AD203B41FA5}">
                      <a16:colId xmlns:a16="http://schemas.microsoft.com/office/drawing/2014/main" val="396141376"/>
                    </a:ext>
                  </a:extLst>
                </a:gridCol>
                <a:gridCol w="938674">
                  <a:extLst>
                    <a:ext uri="{9D8B030D-6E8A-4147-A177-3AD203B41FA5}">
                      <a16:colId xmlns:a16="http://schemas.microsoft.com/office/drawing/2014/main" val="3657385141"/>
                    </a:ext>
                  </a:extLst>
                </a:gridCol>
                <a:gridCol w="1059779">
                  <a:extLst>
                    <a:ext uri="{9D8B030D-6E8A-4147-A177-3AD203B41FA5}">
                      <a16:colId xmlns:a16="http://schemas.microsoft.com/office/drawing/2014/main" val="288441927"/>
                    </a:ext>
                  </a:extLst>
                </a:gridCol>
                <a:gridCol w="938674">
                  <a:extLst>
                    <a:ext uri="{9D8B030D-6E8A-4147-A177-3AD203B41FA5}">
                      <a16:colId xmlns:a16="http://schemas.microsoft.com/office/drawing/2014/main" val="3725893552"/>
                    </a:ext>
                  </a:extLst>
                </a:gridCol>
                <a:gridCol w="938674">
                  <a:extLst>
                    <a:ext uri="{9D8B030D-6E8A-4147-A177-3AD203B41FA5}">
                      <a16:colId xmlns:a16="http://schemas.microsoft.com/office/drawing/2014/main" val="1192227072"/>
                    </a:ext>
                  </a:extLst>
                </a:gridCol>
                <a:gridCol w="938674">
                  <a:extLst>
                    <a:ext uri="{9D8B030D-6E8A-4147-A177-3AD203B41FA5}">
                      <a16:colId xmlns:a16="http://schemas.microsoft.com/office/drawing/2014/main" val="4280532805"/>
                    </a:ext>
                  </a:extLst>
                </a:gridCol>
                <a:gridCol w="938674">
                  <a:extLst>
                    <a:ext uri="{9D8B030D-6E8A-4147-A177-3AD203B41FA5}">
                      <a16:colId xmlns:a16="http://schemas.microsoft.com/office/drawing/2014/main" val="1770330425"/>
                    </a:ext>
                  </a:extLst>
                </a:gridCol>
                <a:gridCol w="938674">
                  <a:extLst>
                    <a:ext uri="{9D8B030D-6E8A-4147-A177-3AD203B41FA5}">
                      <a16:colId xmlns:a16="http://schemas.microsoft.com/office/drawing/2014/main" val="760773747"/>
                    </a:ext>
                  </a:extLst>
                </a:gridCol>
                <a:gridCol w="938674">
                  <a:extLst>
                    <a:ext uri="{9D8B030D-6E8A-4147-A177-3AD203B41FA5}">
                      <a16:colId xmlns:a16="http://schemas.microsoft.com/office/drawing/2014/main" val="3885817086"/>
                    </a:ext>
                  </a:extLst>
                </a:gridCol>
                <a:gridCol w="938674">
                  <a:extLst>
                    <a:ext uri="{9D8B030D-6E8A-4147-A177-3AD203B41FA5}">
                      <a16:colId xmlns:a16="http://schemas.microsoft.com/office/drawing/2014/main" val="307787694"/>
                    </a:ext>
                  </a:extLst>
                </a:gridCol>
              </a:tblGrid>
              <a:tr h="942897">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Borough</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Neighborhood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Latitude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Longitude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dirty="0">
                          <a:effectLst/>
                        </a:rPr>
                        <a:t>Cluster Labels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1st Most Common Venue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2nd Most Common Venue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3rd Most Common Venue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200">
                          <a:effectLst/>
                        </a:rPr>
                        <a:t>4th Most Common Venue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84541129"/>
                  </a:ext>
                </a:extLst>
              </a:tr>
              <a:tr h="634076">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Brooklyn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dirty="0">
                          <a:effectLst/>
                        </a:rPr>
                        <a:t>Bay Ridge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40.625801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-74.030621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Spa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Italian Restaurant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Pizza Place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Greek Restaurant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98715947"/>
                  </a:ext>
                </a:extLst>
              </a:tr>
              <a:tr h="634076">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Brooklyn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Bensonhurst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dirty="0">
                          <a:effectLst/>
                        </a:rPr>
                        <a:t>40.611009</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-73.995180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Pizza Place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Chinese Restaurant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Sushi Restaurant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Ice Cream Shop</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02830419"/>
                  </a:ext>
                </a:extLst>
              </a:tr>
              <a:tr h="942897">
                <a:tc>
                  <a:txBody>
                    <a:bodyPr/>
                    <a:lstStyle/>
                    <a:p>
                      <a:pPr marL="0" marR="0" algn="ctr">
                        <a:lnSpc>
                          <a:spcPct val="107000"/>
                        </a:lnSpc>
                        <a:spcBef>
                          <a:spcPts val="0"/>
                        </a:spcBef>
                        <a:spcAft>
                          <a:spcPts val="0"/>
                        </a:spcAft>
                      </a:pPr>
                      <a:r>
                        <a:rPr lang="en-US" sz="1200">
                          <a:effectLst/>
                        </a:rPr>
                        <a:t>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Brooklyn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Sunset Park</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40.645103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-74.010316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dirty="0">
                          <a:effectLst/>
                        </a:rPr>
                        <a:t>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dirty="0">
                          <a:effectLst/>
                        </a:rPr>
                        <a:t>Pizza Place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Mexican Restaurant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Latin American Restaurant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dirty="0">
                          <a:effectLst/>
                        </a:rPr>
                        <a:t>Bank</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80471707"/>
                  </a:ext>
                </a:extLst>
              </a:tr>
              <a:tr h="634076">
                <a:tc>
                  <a:txBody>
                    <a:bodyPr/>
                    <a:lstStyle/>
                    <a:p>
                      <a:pPr marL="0" marR="0" algn="ctr">
                        <a:lnSpc>
                          <a:spcPct val="107000"/>
                        </a:lnSpc>
                        <a:spcBef>
                          <a:spcPts val="0"/>
                        </a:spcBef>
                        <a:spcAft>
                          <a:spcPts val="0"/>
                        </a:spcAft>
                      </a:pPr>
                      <a:r>
                        <a:rPr lang="en-US" sz="1200">
                          <a:effectLst/>
                        </a:rPr>
                        <a:t>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Brooklyn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Greenpoint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40.730201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-73.954241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Bar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Pizza Place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Coffee Shop</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Cocktail Bar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207592"/>
                  </a:ext>
                </a:extLst>
              </a:tr>
              <a:tr h="634076">
                <a:tc>
                  <a:txBody>
                    <a:bodyPr/>
                    <a:lstStyle/>
                    <a:p>
                      <a:pPr marL="0" marR="0" algn="ctr">
                        <a:lnSpc>
                          <a:spcPct val="107000"/>
                        </a:lnSpc>
                        <a:spcBef>
                          <a:spcPts val="0"/>
                        </a:spcBef>
                        <a:spcAft>
                          <a:spcPts val="0"/>
                        </a:spcAft>
                      </a:pPr>
                      <a:r>
                        <a:rPr lang="en-US" sz="1200">
                          <a:effectLst/>
                        </a:rPr>
                        <a:t>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Brooklyn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Gravesend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40.595260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-73.973471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Chinese Restaurant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Italian Restaurant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a:effectLst/>
                        </a:rPr>
                        <a:t>Bakery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200" dirty="0">
                          <a:effectLst/>
                        </a:rPr>
                        <a:t>Pizza Place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7960509"/>
                  </a:ext>
                </a:extLst>
              </a:tr>
            </a:tbl>
          </a:graphicData>
        </a:graphic>
      </p:graphicFrame>
      <p:sp>
        <p:nvSpPr>
          <p:cNvPr id="12" name="Title 8">
            <a:extLst>
              <a:ext uri="{FF2B5EF4-FFF2-40B4-BE49-F238E27FC236}">
                <a16:creationId xmlns:a16="http://schemas.microsoft.com/office/drawing/2014/main" id="{66E7DB78-D95A-4950-86BC-C2BA5CD5D548}"/>
              </a:ext>
            </a:extLst>
          </p:cNvPr>
          <p:cNvSpPr txBox="1">
            <a:spLocks/>
          </p:cNvSpPr>
          <p:nvPr/>
        </p:nvSpPr>
        <p:spPr>
          <a:xfrm>
            <a:off x="690796" y="20351"/>
            <a:ext cx="2189813" cy="9090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rgbClr val="92D050"/>
                </a:solidFill>
              </a:rPr>
              <a:t>Results</a:t>
            </a:r>
          </a:p>
        </p:txBody>
      </p:sp>
    </p:spTree>
    <p:extLst>
      <p:ext uri="{BB962C8B-B14F-4D97-AF65-F5344CB8AC3E}">
        <p14:creationId xmlns:p14="http://schemas.microsoft.com/office/powerpoint/2010/main"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1AAF-31EF-451C-83CC-66046738CBF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59B18D8-A8C2-4BAC-A540-76221EF41F1C}"/>
              </a:ext>
            </a:extLst>
          </p:cNvPr>
          <p:cNvSpPr>
            <a:spLocks noGrp="1"/>
          </p:cNvSpPr>
          <p:nvPr>
            <p:ph idx="1"/>
          </p:nvPr>
        </p:nvSpPr>
        <p:spPr/>
        <p:txBody>
          <a:bodyPr/>
          <a:lstStyle/>
          <a:p>
            <a:r>
              <a:rPr lang="en-US" dirty="0"/>
              <a:t>For travelers:</a:t>
            </a:r>
          </a:p>
          <a:p>
            <a:r>
              <a:rPr lang="en-US" dirty="0"/>
              <a:t>New York is more suitable to spend a good amount of time to visit more places and taste the Indian food</a:t>
            </a:r>
          </a:p>
          <a:p>
            <a:r>
              <a:rPr lang="en-US" dirty="0"/>
              <a:t>Brooklyn has less Asian restaurants but no Indian restaurants</a:t>
            </a:r>
          </a:p>
          <a:p>
            <a:r>
              <a:rPr lang="en-US" dirty="0"/>
              <a:t>For business owners:</a:t>
            </a:r>
          </a:p>
          <a:p>
            <a:r>
              <a:rPr lang="en-US" dirty="0"/>
              <a:t>Brooklyn is good place to open small business related to Indian restaurant.</a:t>
            </a:r>
          </a:p>
          <a:p>
            <a:pPr marL="0" indent="0">
              <a:buNone/>
            </a:pPr>
            <a:endParaRPr lang="en-US" dirty="0"/>
          </a:p>
        </p:txBody>
      </p:sp>
    </p:spTree>
    <p:extLst>
      <p:ext uri="{BB962C8B-B14F-4D97-AF65-F5344CB8AC3E}">
        <p14:creationId xmlns:p14="http://schemas.microsoft.com/office/powerpoint/2010/main" val="6482349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87</TotalTime>
  <Words>514</Words>
  <Application>Microsoft Office PowerPoint</Application>
  <PresentationFormat>Widescreen</PresentationFormat>
  <Paragraphs>89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Nova Cond Light</vt:lpstr>
      <vt:lpstr>Bookman Old Style</vt:lpstr>
      <vt:lpstr>Calibri</vt:lpstr>
      <vt:lpstr>Trebuchet MS</vt:lpstr>
      <vt:lpstr>Wingdings 3</vt:lpstr>
      <vt:lpstr>Facet</vt:lpstr>
      <vt:lpstr>The Battle of Neighborhood (week2)</vt:lpstr>
      <vt:lpstr>Introduction</vt:lpstr>
      <vt:lpstr>Data </vt:lpstr>
      <vt:lpstr>Methodology </vt:lpstr>
      <vt:lpstr>    Above table shows top 4 venues for Brooklyn neighborhood. As seen in the above table there are no Indian restaurants in that neighborhood. So there is a need in a good Indian restaurant.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raj sankula</cp:lastModifiedBy>
  <cp:revision>14</cp:revision>
  <dcterms:created xsi:type="dcterms:W3CDTF">2018-12-27T16:20:20Z</dcterms:created>
  <dcterms:modified xsi:type="dcterms:W3CDTF">2019-04-21T19:21:01Z</dcterms:modified>
</cp:coreProperties>
</file>