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6858000" cx="12192000"/>
  <p:notesSz cx="6858000" cy="9144000"/>
  <p:embeddedFontLst>
    <p:embeddedFont>
      <p:font typeface="Play"/>
      <p:regular r:id="rId14"/>
      <p:bold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Play-bold.fntdata"/><Relationship Id="rId14" Type="http://schemas.openxmlformats.org/officeDocument/2006/relationships/font" Target="fonts/Play-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vertikaler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kaler Titel u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Inhal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bschnitts- überschrift"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ei Inhalte"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gleich"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r Titel"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er"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halt mit Überschrift"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ld mit Überschrift"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757575"/>
                </a:solidFill>
                <a:latin typeface="Arial"/>
                <a:ea typeface="Arial"/>
                <a:cs typeface="Arial"/>
                <a:sym typeface="Arial"/>
              </a:defRPr>
            </a:lvl1pPr>
            <a:lvl2pPr indent="0" lvl="1" marL="0" marR="0" rtl="0" algn="r">
              <a:spcBef>
                <a:spcPts val="0"/>
              </a:spcBef>
              <a:buNone/>
              <a:defRPr b="0" i="0" sz="1200" u="none" cap="none" strike="noStrike">
                <a:solidFill>
                  <a:srgbClr val="757575"/>
                </a:solidFill>
                <a:latin typeface="Arial"/>
                <a:ea typeface="Arial"/>
                <a:cs typeface="Arial"/>
                <a:sym typeface="Arial"/>
              </a:defRPr>
            </a:lvl2pPr>
            <a:lvl3pPr indent="0" lvl="2" marL="0" marR="0" rtl="0" algn="r">
              <a:spcBef>
                <a:spcPts val="0"/>
              </a:spcBef>
              <a:buNone/>
              <a:defRPr b="0" i="0" sz="1200" u="none" cap="none" strike="noStrike">
                <a:solidFill>
                  <a:srgbClr val="757575"/>
                </a:solidFill>
                <a:latin typeface="Arial"/>
                <a:ea typeface="Arial"/>
                <a:cs typeface="Arial"/>
                <a:sym typeface="Arial"/>
              </a:defRPr>
            </a:lvl3pPr>
            <a:lvl4pPr indent="0" lvl="3" marL="0" marR="0" rtl="0" algn="r">
              <a:spcBef>
                <a:spcPts val="0"/>
              </a:spcBef>
              <a:buNone/>
              <a:defRPr b="0" i="0" sz="1200" u="none" cap="none" strike="noStrike">
                <a:solidFill>
                  <a:srgbClr val="757575"/>
                </a:solidFill>
                <a:latin typeface="Arial"/>
                <a:ea typeface="Arial"/>
                <a:cs typeface="Arial"/>
                <a:sym typeface="Arial"/>
              </a:defRPr>
            </a:lvl4pPr>
            <a:lvl5pPr indent="0" lvl="4" marL="0" marR="0" rtl="0" algn="r">
              <a:spcBef>
                <a:spcPts val="0"/>
              </a:spcBef>
              <a:buNone/>
              <a:defRPr b="0" i="0" sz="1200" u="none" cap="none" strike="noStrike">
                <a:solidFill>
                  <a:srgbClr val="757575"/>
                </a:solidFill>
                <a:latin typeface="Arial"/>
                <a:ea typeface="Arial"/>
                <a:cs typeface="Arial"/>
                <a:sym typeface="Arial"/>
              </a:defRPr>
            </a:lvl5pPr>
            <a:lvl6pPr indent="0" lvl="5" marL="0" marR="0" rtl="0" algn="r">
              <a:spcBef>
                <a:spcPts val="0"/>
              </a:spcBef>
              <a:buNone/>
              <a:defRPr b="0" i="0" sz="1200" u="none" cap="none" strike="noStrike">
                <a:solidFill>
                  <a:srgbClr val="757575"/>
                </a:solidFill>
                <a:latin typeface="Arial"/>
                <a:ea typeface="Arial"/>
                <a:cs typeface="Arial"/>
                <a:sym typeface="Arial"/>
              </a:defRPr>
            </a:lvl6pPr>
            <a:lvl7pPr indent="0" lvl="6" marL="0" marR="0" rtl="0" algn="r">
              <a:spcBef>
                <a:spcPts val="0"/>
              </a:spcBef>
              <a:buNone/>
              <a:defRPr b="0" i="0" sz="1200" u="none" cap="none" strike="noStrike">
                <a:solidFill>
                  <a:srgbClr val="757575"/>
                </a:solidFill>
                <a:latin typeface="Arial"/>
                <a:ea typeface="Arial"/>
                <a:cs typeface="Arial"/>
                <a:sym typeface="Arial"/>
              </a:defRPr>
            </a:lvl7pPr>
            <a:lvl8pPr indent="0" lvl="7" marL="0" marR="0" rtl="0" algn="r">
              <a:spcBef>
                <a:spcPts val="0"/>
              </a:spcBef>
              <a:buNone/>
              <a:defRPr b="0" i="0" sz="1200" u="none" cap="none" strike="noStrike">
                <a:solidFill>
                  <a:srgbClr val="757575"/>
                </a:solidFill>
                <a:latin typeface="Arial"/>
                <a:ea typeface="Arial"/>
                <a:cs typeface="Arial"/>
                <a:sym typeface="Arial"/>
              </a:defRPr>
            </a:lvl8pPr>
            <a:lvl9pPr indent="0" lvl="8" marL="0" marR="0" rtl="0" algn="r">
              <a:spcBef>
                <a:spcPts val="0"/>
              </a:spcBef>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de-DE"/>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13"/>
          <p:cNvSpPr/>
          <p:nvPr/>
        </p:nvSpPr>
        <p:spPr>
          <a:xfrm>
            <a:off x="0" y="0"/>
            <a:ext cx="12192000" cy="6858000"/>
          </a:xfrm>
          <a:prstGeom prst="rect">
            <a:avLst/>
          </a:prstGeom>
          <a:gradFill>
            <a:gsLst>
              <a:gs pos="0">
                <a:schemeClr val="accent1"/>
              </a:gs>
              <a:gs pos="100000">
                <a:schemeClr val="accent2"/>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Arial"/>
              <a:ea typeface="Arial"/>
              <a:cs typeface="Arial"/>
              <a:sym typeface="Arial"/>
            </a:endParaRPr>
          </a:p>
        </p:txBody>
      </p:sp>
      <p:sp>
        <p:nvSpPr>
          <p:cNvPr id="85" name="Google Shape;85;p13"/>
          <p:cNvSpPr txBox="1"/>
          <p:nvPr>
            <p:ph type="ctrTitle"/>
          </p:nvPr>
        </p:nvSpPr>
        <p:spPr>
          <a:xfrm>
            <a:off x="1301261" y="590062"/>
            <a:ext cx="5409655" cy="2838938"/>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FFFFFF"/>
              </a:buClr>
              <a:buSzPts val="5600"/>
              <a:buFont typeface="Play"/>
              <a:buNone/>
            </a:pPr>
            <a:r>
              <a:rPr lang="de-DE" sz="5600">
                <a:solidFill>
                  <a:srgbClr val="FFFFFF"/>
                </a:solidFill>
              </a:rPr>
              <a:t>SILLM – Final Project</a:t>
            </a:r>
            <a:endParaRPr/>
          </a:p>
        </p:txBody>
      </p:sp>
      <p:sp>
        <p:nvSpPr>
          <p:cNvPr id="86" name="Google Shape;86;p13"/>
          <p:cNvSpPr txBox="1"/>
          <p:nvPr>
            <p:ph idx="1" type="subTitle"/>
          </p:nvPr>
        </p:nvSpPr>
        <p:spPr>
          <a:xfrm>
            <a:off x="5047862" y="3974417"/>
            <a:ext cx="5682832" cy="1922317"/>
          </a:xfrm>
          <a:prstGeom prst="rect">
            <a:avLst/>
          </a:prstGeom>
          <a:noFill/>
          <a:ln>
            <a:noFill/>
          </a:ln>
        </p:spPr>
        <p:txBody>
          <a:bodyPr anchorCtr="0" anchor="t" bIns="45700" lIns="91425" spcFirstLastPara="1" rIns="91425" wrap="square" tIns="45700">
            <a:normAutofit fontScale="77500" lnSpcReduction="20000"/>
          </a:bodyPr>
          <a:lstStyle/>
          <a:p>
            <a:pPr indent="0" lvl="0" marL="0" rtl="0" algn="r">
              <a:lnSpc>
                <a:spcPct val="90000"/>
              </a:lnSpc>
              <a:spcBef>
                <a:spcPts val="0"/>
              </a:spcBef>
              <a:spcAft>
                <a:spcPts val="0"/>
              </a:spcAft>
              <a:buClr>
                <a:schemeClr val="dk1"/>
              </a:buClr>
              <a:buSzPct val="100000"/>
              <a:buNone/>
            </a:pPr>
            <a:r>
              <a:t/>
            </a:r>
            <a:endParaRPr sz="2000">
              <a:solidFill>
                <a:srgbClr val="FFFFFF"/>
              </a:solidFill>
            </a:endParaRPr>
          </a:p>
          <a:p>
            <a:pPr indent="0" lvl="0" marL="0" rtl="0" algn="r">
              <a:lnSpc>
                <a:spcPct val="90000"/>
              </a:lnSpc>
              <a:spcBef>
                <a:spcPts val="1000"/>
              </a:spcBef>
              <a:spcAft>
                <a:spcPts val="0"/>
              </a:spcAft>
              <a:buClr>
                <a:srgbClr val="FFFFFF"/>
              </a:buClr>
              <a:buSzPct val="100000"/>
              <a:buNone/>
            </a:pPr>
            <a:r>
              <a:rPr b="1" lang="de-DE" sz="4500">
                <a:solidFill>
                  <a:srgbClr val="FFFFFF"/>
                </a:solidFill>
              </a:rPr>
              <a:t>Comparing different prompting techniques on different topics</a:t>
            </a:r>
            <a:endParaRPr b="1" sz="4500">
              <a:solidFill>
                <a:srgbClr val="FFFFFF"/>
              </a:solidFill>
            </a:endParaRPr>
          </a:p>
          <a:p>
            <a:pPr indent="0" lvl="0" marL="0" rtl="0" algn="r">
              <a:lnSpc>
                <a:spcPct val="90000"/>
              </a:lnSpc>
              <a:spcBef>
                <a:spcPts val="1000"/>
              </a:spcBef>
              <a:spcAft>
                <a:spcPts val="0"/>
              </a:spcAft>
              <a:buClr>
                <a:srgbClr val="FFFFFF"/>
              </a:buClr>
              <a:buSzPct val="100000"/>
              <a:buNone/>
            </a:pPr>
            <a:r>
              <a:rPr lang="de-DE" sz="2900">
                <a:solidFill>
                  <a:srgbClr val="FFFFFF"/>
                </a:solidFill>
              </a:rPr>
              <a:t>Claire Jordan, Sharon Bures, Elena Solar</a:t>
            </a:r>
            <a:endParaRPr/>
          </a:p>
        </p:txBody>
      </p:sp>
      <p:sp>
        <p:nvSpPr>
          <p:cNvPr id="87" name="Google Shape;87;p13"/>
          <p:cNvSpPr/>
          <p:nvPr/>
        </p:nvSpPr>
        <p:spPr>
          <a:xfrm>
            <a:off x="6817602" y="2744546"/>
            <a:ext cx="139038" cy="139038"/>
          </a:xfrm>
          <a:custGeom>
            <a:rect b="b" l="l" r="r" t="t"/>
            <a:pathLst>
              <a:path extrusionOk="0" h="139038" w="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Arial"/>
              <a:ea typeface="Arial"/>
              <a:cs typeface="Arial"/>
              <a:sym typeface="Arial"/>
            </a:endParaRPr>
          </a:p>
        </p:txBody>
      </p:sp>
      <p:sp>
        <p:nvSpPr>
          <p:cNvPr id="88" name="Google Shape;88;p13"/>
          <p:cNvSpPr/>
          <p:nvPr/>
        </p:nvSpPr>
        <p:spPr>
          <a:xfrm>
            <a:off x="7176380" y="2973840"/>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Arial"/>
              <a:ea typeface="Arial"/>
              <a:cs typeface="Arial"/>
              <a:sym typeface="Arial"/>
            </a:endParaRPr>
          </a:p>
        </p:txBody>
      </p:sp>
      <p:sp>
        <p:nvSpPr>
          <p:cNvPr id="89" name="Google Shape;89;p13"/>
          <p:cNvSpPr/>
          <p:nvPr/>
        </p:nvSpPr>
        <p:spPr>
          <a:xfrm>
            <a:off x="6802062" y="3198265"/>
            <a:ext cx="127713" cy="127713"/>
          </a:xfrm>
          <a:custGeom>
            <a:rect b="b" l="l" r="r" t="t"/>
            <a:pathLst>
              <a:path extrusionOk="0" h="127713" w="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Arial"/>
              <a:ea typeface="Arial"/>
              <a:cs typeface="Arial"/>
              <a:sym typeface="Arial"/>
            </a:endParaRPr>
          </a:p>
        </p:txBody>
      </p:sp>
      <p:cxnSp>
        <p:nvCxnSpPr>
          <p:cNvPr id="90" name="Google Shape;90;p13"/>
          <p:cNvCxnSpPr/>
          <p:nvPr/>
        </p:nvCxnSpPr>
        <p:spPr>
          <a:xfrm>
            <a:off x="1301262" y="3496322"/>
            <a:ext cx="0" cy="3352800"/>
          </a:xfrm>
          <a:prstGeom prst="straightConnector1">
            <a:avLst/>
          </a:prstGeom>
          <a:noFill/>
          <a:ln cap="sq" cmpd="sng" w="25400">
            <a:solidFill>
              <a:srgbClr val="FFFFFF"/>
            </a:solidFill>
            <a:prstDash val="solid"/>
            <a:bevel/>
            <a:headEnd len="sm" w="sm" type="none"/>
            <a:tailEnd len="sm" w="sm"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4" name="Shape 94"/>
        <p:cNvGrpSpPr/>
        <p:nvPr/>
      </p:nvGrpSpPr>
      <p:grpSpPr>
        <a:xfrm>
          <a:off x="0" y="0"/>
          <a:ext cx="0" cy="0"/>
          <a:chOff x="0" y="0"/>
          <a:chExt cx="0" cy="0"/>
        </a:xfrm>
      </p:grpSpPr>
      <p:sp>
        <p:nvSpPr>
          <p:cNvPr id="95" name="Google Shape;95;p1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6" name="Google Shape;96;p14"/>
          <p:cNvSpPr/>
          <p:nvPr/>
        </p:nvSpPr>
        <p:spPr>
          <a:xfrm>
            <a:off x="0" y="0"/>
            <a:ext cx="5779911" cy="6858000"/>
          </a:xfrm>
          <a:prstGeom prst="rect">
            <a:avLst/>
          </a:prstGeom>
          <a:gradFill>
            <a:gsLst>
              <a:gs pos="0">
                <a:schemeClr val="accent1"/>
              </a:gs>
              <a:gs pos="100000">
                <a:schemeClr val="accent2"/>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97" name="Google Shape;97;p14"/>
          <p:cNvSpPr txBox="1"/>
          <p:nvPr>
            <p:ph type="title"/>
          </p:nvPr>
        </p:nvSpPr>
        <p:spPr>
          <a:xfrm>
            <a:off x="1188069" y="381935"/>
            <a:ext cx="4008583" cy="597441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6000"/>
              <a:buFont typeface="Play"/>
              <a:buNone/>
            </a:pPr>
            <a:r>
              <a:rPr b="1" lang="de-DE" sz="6000">
                <a:solidFill>
                  <a:srgbClr val="FFFFFF"/>
                </a:solidFill>
              </a:rPr>
              <a:t>Math problems </a:t>
            </a:r>
            <a:endParaRPr b="1" sz="5600">
              <a:solidFill>
                <a:srgbClr val="FFFFFF"/>
              </a:solidFill>
            </a:endParaRPr>
          </a:p>
        </p:txBody>
      </p:sp>
      <p:grpSp>
        <p:nvGrpSpPr>
          <p:cNvPr id="98" name="Google Shape;98;p14"/>
          <p:cNvGrpSpPr/>
          <p:nvPr/>
        </p:nvGrpSpPr>
        <p:grpSpPr>
          <a:xfrm>
            <a:off x="613892" y="554152"/>
            <a:ext cx="574177" cy="1075866"/>
            <a:chOff x="613892" y="554152"/>
            <a:chExt cx="574177" cy="1075866"/>
          </a:xfrm>
        </p:grpSpPr>
        <p:sp>
          <p:nvSpPr>
            <p:cNvPr id="99" name="Google Shape;99;p14"/>
            <p:cNvSpPr/>
            <p:nvPr/>
          </p:nvSpPr>
          <p:spPr>
            <a:xfrm>
              <a:off x="633061" y="554152"/>
              <a:ext cx="171515" cy="171515"/>
            </a:xfrm>
            <a:custGeom>
              <a:rect b="b" l="l" r="r" t="t"/>
              <a:pathLst>
                <a:path extrusionOk="0" h="171515" w="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0" name="Google Shape;100;p14"/>
            <p:cNvSpPr/>
            <p:nvPr/>
          </p:nvSpPr>
          <p:spPr>
            <a:xfrm>
              <a:off x="1075643" y="837005"/>
              <a:ext cx="112426" cy="112426"/>
            </a:xfrm>
            <a:custGeom>
              <a:rect b="b" l="l" r="r" t="t"/>
              <a:pathLst>
                <a:path extrusionOk="0" h="112426" w="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1" name="Google Shape;101;p14"/>
            <p:cNvSpPr/>
            <p:nvPr/>
          </p:nvSpPr>
          <p:spPr>
            <a:xfrm>
              <a:off x="613892" y="1472473"/>
              <a:ext cx="157545" cy="157545"/>
            </a:xfrm>
            <a:custGeom>
              <a:rect b="b" l="l" r="r" t="t"/>
              <a:pathLst>
                <a:path extrusionOk="0" h="157545" w="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cxnSp>
        <p:nvCxnSpPr>
          <p:cNvPr id="102" name="Google Shape;102;p14"/>
          <p:cNvCxnSpPr/>
          <p:nvPr/>
        </p:nvCxnSpPr>
        <p:spPr>
          <a:xfrm>
            <a:off x="11586162" y="3610394"/>
            <a:ext cx="0" cy="3238728"/>
          </a:xfrm>
          <a:prstGeom prst="straightConnector1">
            <a:avLst/>
          </a:prstGeom>
          <a:noFill/>
          <a:ln cap="sq" cmpd="sng" w="25400">
            <a:solidFill>
              <a:schemeClr val="accent1"/>
            </a:solidFill>
            <a:prstDash val="solid"/>
            <a:bevel/>
            <a:headEnd len="sm" w="sm" type="none"/>
            <a:tailEnd len="sm" w="sm" type="none"/>
          </a:ln>
        </p:spPr>
      </p:cxnSp>
      <p:grpSp>
        <p:nvGrpSpPr>
          <p:cNvPr id="103" name="Google Shape;103;p14"/>
          <p:cNvGrpSpPr/>
          <p:nvPr/>
        </p:nvGrpSpPr>
        <p:grpSpPr>
          <a:xfrm>
            <a:off x="6299663" y="-231389"/>
            <a:ext cx="5001237" cy="4779564"/>
            <a:chOff x="2430" y="-597389"/>
            <a:chExt cx="5001237" cy="4779564"/>
          </a:xfrm>
        </p:grpSpPr>
        <p:sp>
          <p:nvSpPr>
            <p:cNvPr id="104" name="Google Shape;104;p14"/>
            <p:cNvSpPr/>
            <p:nvPr/>
          </p:nvSpPr>
          <p:spPr>
            <a:xfrm>
              <a:off x="2430" y="1277854"/>
              <a:ext cx="2191500" cy="32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4"/>
            <p:cNvSpPr txBox="1"/>
            <p:nvPr/>
          </p:nvSpPr>
          <p:spPr>
            <a:xfrm>
              <a:off x="2442" y="-136471"/>
              <a:ext cx="2191500" cy="3288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800"/>
                <a:buFont typeface="Arial"/>
                <a:buNone/>
              </a:pPr>
              <a:r>
                <a:rPr b="1" lang="de-DE" sz="1800">
                  <a:solidFill>
                    <a:schemeClr val="dk1"/>
                  </a:solidFill>
                </a:rPr>
                <a:t>Plague infection (1):</a:t>
              </a:r>
              <a:endParaRPr sz="1800">
                <a:solidFill>
                  <a:schemeClr val="dk1"/>
                </a:solidFill>
                <a:latin typeface="Arial"/>
                <a:ea typeface="Arial"/>
                <a:cs typeface="Arial"/>
                <a:sym typeface="Arial"/>
              </a:endParaRPr>
            </a:p>
          </p:txBody>
        </p:sp>
        <p:sp>
          <p:nvSpPr>
            <p:cNvPr id="106" name="Google Shape;106;p14"/>
            <p:cNvSpPr/>
            <p:nvPr/>
          </p:nvSpPr>
          <p:spPr>
            <a:xfrm>
              <a:off x="2430" y="-597389"/>
              <a:ext cx="2191500" cy="384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de-DE" sz="1800"/>
                <a:t>A plague infects ten people. Every day, each infected person infects six others. How many people are infected after three days?</a:t>
              </a:r>
              <a:endParaRPr sz="1800"/>
            </a:p>
            <a:p>
              <a:pPr indent="0" lvl="0" marL="0" rtl="0" algn="l">
                <a:spcBef>
                  <a:spcPts val="0"/>
                </a:spcBef>
                <a:spcAft>
                  <a:spcPts val="0"/>
                </a:spcAft>
                <a:buNone/>
              </a:pPr>
              <a:r>
                <a:rPr lang="de-DE" sz="1800"/>
                <a:t>Answer: 3440</a:t>
              </a:r>
              <a:endParaRPr sz="1800"/>
            </a:p>
          </p:txBody>
        </p:sp>
        <p:sp>
          <p:nvSpPr>
            <p:cNvPr id="107" name="Google Shape;107;p14"/>
            <p:cNvSpPr/>
            <p:nvPr/>
          </p:nvSpPr>
          <p:spPr>
            <a:xfrm>
              <a:off x="2577569" y="1277854"/>
              <a:ext cx="2191500" cy="32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4"/>
            <p:cNvSpPr txBox="1"/>
            <p:nvPr/>
          </p:nvSpPr>
          <p:spPr>
            <a:xfrm>
              <a:off x="2501367" y="-136475"/>
              <a:ext cx="2426100" cy="3288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800"/>
                <a:buFont typeface="Arial"/>
                <a:buNone/>
              </a:pPr>
              <a:r>
                <a:rPr b="1" lang="de-DE" sz="1800">
                  <a:solidFill>
                    <a:schemeClr val="dk1"/>
                  </a:solidFill>
                </a:rPr>
                <a:t>Last name letters (3):</a:t>
              </a:r>
              <a:endParaRPr sz="1800">
                <a:solidFill>
                  <a:schemeClr val="dk1"/>
                </a:solidFill>
                <a:latin typeface="Arial"/>
                <a:ea typeface="Arial"/>
                <a:cs typeface="Arial"/>
                <a:sym typeface="Arial"/>
              </a:endParaRPr>
            </a:p>
          </p:txBody>
        </p:sp>
        <p:sp>
          <p:nvSpPr>
            <p:cNvPr id="109" name="Google Shape;109;p14"/>
            <p:cNvSpPr/>
            <p:nvPr/>
          </p:nvSpPr>
          <p:spPr>
            <a:xfrm>
              <a:off x="2577567" y="340375"/>
              <a:ext cx="2426100" cy="384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de-DE" sz="1800"/>
                <a:t>Samantha's last name has three fewer letters than Bobbie's last name. If Bobbie took two letters off her last name, she would have a last name twice the length of Jamie's. Jamie’s full name is Jamie Grey. How many letters are in Samantha's last name?</a:t>
              </a:r>
              <a:endParaRPr sz="1800"/>
            </a:p>
            <a:p>
              <a:pPr indent="0" lvl="0" marL="0" rtl="0" algn="l">
                <a:spcBef>
                  <a:spcPts val="0"/>
                </a:spcBef>
                <a:spcAft>
                  <a:spcPts val="0"/>
                </a:spcAft>
                <a:buNone/>
              </a:pPr>
              <a:r>
                <a:rPr lang="de-DE" sz="1800"/>
                <a:t>Answer: 7</a:t>
              </a:r>
              <a:endParaRPr sz="1800"/>
            </a:p>
          </p:txBody>
        </p:sp>
      </p:grpSp>
      <p:sp>
        <p:nvSpPr>
          <p:cNvPr id="110" name="Google Shape;110;p14"/>
          <p:cNvSpPr txBox="1"/>
          <p:nvPr/>
        </p:nvSpPr>
        <p:spPr>
          <a:xfrm>
            <a:off x="6223475" y="2773175"/>
            <a:ext cx="2353200" cy="27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de-DE" sz="1800">
                <a:solidFill>
                  <a:schemeClr val="dk1"/>
                </a:solidFill>
              </a:rPr>
              <a:t>Raspberry bush (5):</a:t>
            </a:r>
            <a:endParaRPr b="1" sz="1800">
              <a:solidFill>
                <a:schemeClr val="dk1"/>
              </a:solidFill>
            </a:endParaRPr>
          </a:p>
        </p:txBody>
      </p:sp>
      <p:sp>
        <p:nvSpPr>
          <p:cNvPr id="111" name="Google Shape;111;p14"/>
          <p:cNvSpPr txBox="1"/>
          <p:nvPr/>
        </p:nvSpPr>
        <p:spPr>
          <a:xfrm>
            <a:off x="6299675" y="3022050"/>
            <a:ext cx="2026500" cy="297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de-DE" sz="1800">
                <a:solidFill>
                  <a:schemeClr val="dk1"/>
                </a:solidFill>
              </a:rPr>
              <a:t>A raspberry bush has 6 clusters of 20 fruit each and 67 individual fruit scattered across the bush. How many raspberries are there total?'</a:t>
            </a:r>
            <a:endParaRPr sz="1800">
              <a:solidFill>
                <a:schemeClr val="dk1"/>
              </a:solidFill>
            </a:endParaRPr>
          </a:p>
          <a:p>
            <a:pPr indent="0" lvl="0" marL="0" rtl="0" algn="l">
              <a:spcBef>
                <a:spcPts val="0"/>
              </a:spcBef>
              <a:spcAft>
                <a:spcPts val="0"/>
              </a:spcAft>
              <a:buNone/>
            </a:pPr>
            <a:r>
              <a:rPr lang="de-DE" sz="1800">
                <a:solidFill>
                  <a:schemeClr val="dk1"/>
                </a:solidFill>
              </a:rPr>
              <a:t>Answer: 187</a:t>
            </a:r>
            <a:endParaRPr sz="1800">
              <a:solidFill>
                <a:schemeClr val="dk1"/>
              </a:solidFill>
            </a:endParaRPr>
          </a:p>
        </p:txBody>
      </p:sp>
      <p:sp>
        <p:nvSpPr>
          <p:cNvPr id="112" name="Google Shape;112;p14"/>
          <p:cNvSpPr txBox="1"/>
          <p:nvPr/>
        </p:nvSpPr>
        <p:spPr>
          <a:xfrm>
            <a:off x="8338650" y="4765125"/>
            <a:ext cx="3411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de-DE" sz="1800">
                <a:solidFill>
                  <a:schemeClr val="dk1"/>
                </a:solidFill>
              </a:rPr>
              <a:t>Phone installments: (7)</a:t>
            </a:r>
            <a:endParaRPr b="1" sz="1800">
              <a:solidFill>
                <a:schemeClr val="dk1"/>
              </a:solidFill>
            </a:endParaRPr>
          </a:p>
        </p:txBody>
      </p:sp>
      <p:sp>
        <p:nvSpPr>
          <p:cNvPr id="113" name="Google Shape;113;p14"/>
          <p:cNvSpPr txBox="1"/>
          <p:nvPr/>
        </p:nvSpPr>
        <p:spPr>
          <a:xfrm>
            <a:off x="6446350" y="5514425"/>
            <a:ext cx="4925100" cy="69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de-DE" sz="1800">
                <a:solidFill>
                  <a:schemeClr val="dk1"/>
                </a:solidFill>
              </a:rPr>
              <a:t>Shiela bought five cell phones for $150 each for a 3-month installment. A 2% interest will be charged for each unit. How much will Shiela pay each month for 3 months? Answer: $255</a:t>
            </a:r>
            <a:endParaRPr sz="18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7" name="Shape 117"/>
        <p:cNvGrpSpPr/>
        <p:nvPr/>
      </p:nvGrpSpPr>
      <p:grpSpPr>
        <a:xfrm>
          <a:off x="0" y="0"/>
          <a:ext cx="0" cy="0"/>
          <a:chOff x="0" y="0"/>
          <a:chExt cx="0" cy="0"/>
        </a:xfrm>
      </p:grpSpPr>
      <p:sp>
        <p:nvSpPr>
          <p:cNvPr id="118" name="Google Shape;118;p1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9" name="Google Shape;119;p15"/>
          <p:cNvSpPr/>
          <p:nvPr/>
        </p:nvSpPr>
        <p:spPr>
          <a:xfrm>
            <a:off x="0" y="0"/>
            <a:ext cx="5779911" cy="6858000"/>
          </a:xfrm>
          <a:prstGeom prst="rect">
            <a:avLst/>
          </a:prstGeom>
          <a:gradFill>
            <a:gsLst>
              <a:gs pos="0">
                <a:schemeClr val="accent1"/>
              </a:gs>
              <a:gs pos="100000">
                <a:schemeClr val="accent2"/>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20" name="Google Shape;120;p15"/>
          <p:cNvSpPr txBox="1"/>
          <p:nvPr>
            <p:ph type="title"/>
          </p:nvPr>
        </p:nvSpPr>
        <p:spPr>
          <a:xfrm>
            <a:off x="699600" y="381925"/>
            <a:ext cx="4497000" cy="5974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6800"/>
              <a:buFont typeface="Play"/>
              <a:buNone/>
            </a:pPr>
            <a:r>
              <a:rPr b="1" lang="de-DE" sz="6800">
                <a:solidFill>
                  <a:srgbClr val="FFFFFF"/>
                </a:solidFill>
              </a:rPr>
              <a:t>Prompt Variations</a:t>
            </a:r>
            <a:endParaRPr b="1" sz="6800">
              <a:solidFill>
                <a:srgbClr val="FFFFFF"/>
              </a:solidFill>
            </a:endParaRPr>
          </a:p>
        </p:txBody>
      </p:sp>
      <p:grpSp>
        <p:nvGrpSpPr>
          <p:cNvPr id="121" name="Google Shape;121;p15"/>
          <p:cNvGrpSpPr/>
          <p:nvPr/>
        </p:nvGrpSpPr>
        <p:grpSpPr>
          <a:xfrm>
            <a:off x="613892" y="554152"/>
            <a:ext cx="574177" cy="1075866"/>
            <a:chOff x="613892" y="554152"/>
            <a:chExt cx="574177" cy="1075866"/>
          </a:xfrm>
        </p:grpSpPr>
        <p:sp>
          <p:nvSpPr>
            <p:cNvPr id="122" name="Google Shape;122;p15"/>
            <p:cNvSpPr/>
            <p:nvPr/>
          </p:nvSpPr>
          <p:spPr>
            <a:xfrm>
              <a:off x="633061" y="554152"/>
              <a:ext cx="171515" cy="171515"/>
            </a:xfrm>
            <a:custGeom>
              <a:rect b="b" l="l" r="r" t="t"/>
              <a:pathLst>
                <a:path extrusionOk="0" h="171515" w="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3" name="Google Shape;123;p15"/>
            <p:cNvSpPr/>
            <p:nvPr/>
          </p:nvSpPr>
          <p:spPr>
            <a:xfrm>
              <a:off x="1075643" y="837005"/>
              <a:ext cx="112426" cy="112426"/>
            </a:xfrm>
            <a:custGeom>
              <a:rect b="b" l="l" r="r" t="t"/>
              <a:pathLst>
                <a:path extrusionOk="0" h="112426" w="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4" name="Google Shape;124;p15"/>
            <p:cNvSpPr/>
            <p:nvPr/>
          </p:nvSpPr>
          <p:spPr>
            <a:xfrm>
              <a:off x="613892" y="1472473"/>
              <a:ext cx="157545" cy="157545"/>
            </a:xfrm>
            <a:custGeom>
              <a:rect b="b" l="l" r="r" t="t"/>
              <a:pathLst>
                <a:path extrusionOk="0" h="157545" w="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cxnSp>
        <p:nvCxnSpPr>
          <p:cNvPr id="125" name="Google Shape;125;p15"/>
          <p:cNvCxnSpPr/>
          <p:nvPr/>
        </p:nvCxnSpPr>
        <p:spPr>
          <a:xfrm>
            <a:off x="11586162" y="3610394"/>
            <a:ext cx="0" cy="3238728"/>
          </a:xfrm>
          <a:prstGeom prst="straightConnector1">
            <a:avLst/>
          </a:prstGeom>
          <a:noFill/>
          <a:ln cap="sq" cmpd="sng" w="25400">
            <a:solidFill>
              <a:schemeClr val="accent1"/>
            </a:solidFill>
            <a:prstDash val="solid"/>
            <a:bevel/>
            <a:headEnd len="sm" w="sm" type="none"/>
            <a:tailEnd len="sm" w="sm" type="none"/>
          </a:ln>
        </p:spPr>
      </p:cxnSp>
      <p:grpSp>
        <p:nvGrpSpPr>
          <p:cNvPr id="126" name="Google Shape;126;p15"/>
          <p:cNvGrpSpPr/>
          <p:nvPr/>
        </p:nvGrpSpPr>
        <p:grpSpPr>
          <a:xfrm>
            <a:off x="6287600" y="907774"/>
            <a:ext cx="4933640" cy="5364000"/>
            <a:chOff x="-162033" y="236974"/>
            <a:chExt cx="4933640" cy="5364000"/>
          </a:xfrm>
        </p:grpSpPr>
        <p:sp>
          <p:nvSpPr>
            <p:cNvPr id="127" name="Google Shape;127;p15"/>
            <p:cNvSpPr/>
            <p:nvPr/>
          </p:nvSpPr>
          <p:spPr>
            <a:xfrm>
              <a:off x="0" y="384574"/>
              <a:ext cx="4771607" cy="1228500"/>
            </a:xfrm>
            <a:prstGeom prst="rect">
              <a:avLst/>
            </a:prstGeom>
            <a:solidFill>
              <a:schemeClr val="lt1">
                <a:alpha val="89803"/>
              </a:schemeClr>
            </a:solidFill>
            <a:ln cap="flat" cmpd="sng" w="19050">
              <a:solidFill>
                <a:srgbClr val="D1652B"/>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5"/>
            <p:cNvSpPr txBox="1"/>
            <p:nvPr/>
          </p:nvSpPr>
          <p:spPr>
            <a:xfrm>
              <a:off x="0" y="384574"/>
              <a:ext cx="4771607" cy="1228500"/>
            </a:xfrm>
            <a:prstGeom prst="rect">
              <a:avLst/>
            </a:prstGeom>
            <a:noFill/>
            <a:ln>
              <a:noFill/>
            </a:ln>
          </p:spPr>
          <p:txBody>
            <a:bodyPr anchorCtr="0" anchor="t" bIns="71100" lIns="370325" spcFirstLastPara="1" rIns="370325" wrap="square" tIns="208275">
              <a:noAutofit/>
            </a:bodyPr>
            <a:lstStyle/>
            <a:p>
              <a:pPr indent="-63500" lvl="1" marL="57150" marR="0" rtl="0" algn="l">
                <a:lnSpc>
                  <a:spcPct val="100000"/>
                </a:lnSpc>
                <a:spcBef>
                  <a:spcPts val="0"/>
                </a:spcBef>
                <a:spcAft>
                  <a:spcPts val="0"/>
                </a:spcAft>
                <a:buClr>
                  <a:schemeClr val="dk1"/>
                </a:buClr>
                <a:buSzPts val="1000"/>
                <a:buFont typeface="Arial"/>
                <a:buChar char="•"/>
              </a:pPr>
              <a:r>
                <a:rPr lang="de-DE" sz="1000">
                  <a:solidFill>
                    <a:schemeClr val="dk1"/>
                  </a:solidFill>
                </a:rPr>
                <a:t>Math is such a vast and interesting field, like I could spend so much time just looking through math problems, learning all about algebra, calculus, trigonometry, derivatives, statistics, probability and so much more. I imagine all sorts of problems and how to solve them. Anyway </a:t>
              </a:r>
              <a:r>
                <a:rPr lang="de-DE" sz="1000">
                  <a:solidFill>
                    <a:schemeClr val="dk1"/>
                  </a:solidFill>
                </a:rPr>
                <a:t>I'm</a:t>
              </a:r>
              <a:r>
                <a:rPr lang="de-DE" sz="1000">
                  <a:solidFill>
                    <a:schemeClr val="dk1"/>
                  </a:solidFill>
                </a:rPr>
                <a:t> stuck on this question and want you to help me with it.</a:t>
              </a:r>
              <a:endParaRPr/>
            </a:p>
          </p:txBody>
        </p:sp>
        <p:sp>
          <p:nvSpPr>
            <p:cNvPr id="129" name="Google Shape;129;p15"/>
            <p:cNvSpPr/>
            <p:nvPr/>
          </p:nvSpPr>
          <p:spPr>
            <a:xfrm>
              <a:off x="238580" y="236974"/>
              <a:ext cx="3340124" cy="295200"/>
            </a:xfrm>
            <a:prstGeom prst="roundRect">
              <a:avLst>
                <a:gd fmla="val 16667" name="adj"/>
              </a:avLst>
            </a:prstGeom>
            <a:solidFill>
              <a:srgbClr val="D1652B"/>
            </a:solid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5"/>
            <p:cNvSpPr txBox="1"/>
            <p:nvPr/>
          </p:nvSpPr>
          <p:spPr>
            <a:xfrm>
              <a:off x="252990" y="251384"/>
              <a:ext cx="3311304" cy="266380"/>
            </a:xfrm>
            <a:prstGeom prst="rect">
              <a:avLst/>
            </a:prstGeom>
            <a:noFill/>
            <a:ln>
              <a:noFill/>
            </a:ln>
          </p:spPr>
          <p:txBody>
            <a:bodyPr anchorCtr="0" anchor="ctr" bIns="0" lIns="126225" spcFirstLastPara="1" rIns="126225" wrap="square" tIns="0">
              <a:noAutofit/>
            </a:bodyPr>
            <a:lstStyle/>
            <a:p>
              <a:pPr indent="0" lvl="0" marL="0" marR="0" rtl="0" algn="l">
                <a:lnSpc>
                  <a:spcPct val="100000"/>
                </a:lnSpc>
                <a:spcBef>
                  <a:spcPts val="0"/>
                </a:spcBef>
                <a:spcAft>
                  <a:spcPts val="0"/>
                </a:spcAft>
                <a:buClr>
                  <a:schemeClr val="lt1"/>
                </a:buClr>
                <a:buSzPts val="1000"/>
                <a:buFont typeface="Arial"/>
                <a:buNone/>
              </a:pPr>
              <a:r>
                <a:rPr b="1" lang="de-DE" sz="1000">
                  <a:solidFill>
                    <a:schemeClr val="lt1"/>
                  </a:solidFill>
                  <a:latin typeface="Arial"/>
                  <a:ea typeface="Arial"/>
                  <a:cs typeface="Arial"/>
                  <a:sym typeface="Arial"/>
                </a:rPr>
                <a:t>Blurry </a:t>
              </a:r>
              <a:endParaRPr sz="1000">
                <a:solidFill>
                  <a:schemeClr val="lt1"/>
                </a:solidFill>
                <a:latin typeface="Arial"/>
                <a:ea typeface="Arial"/>
                <a:cs typeface="Arial"/>
                <a:sym typeface="Arial"/>
              </a:endParaRPr>
            </a:p>
          </p:txBody>
        </p:sp>
        <p:sp>
          <p:nvSpPr>
            <p:cNvPr id="131" name="Google Shape;131;p15"/>
            <p:cNvSpPr/>
            <p:nvPr/>
          </p:nvSpPr>
          <p:spPr>
            <a:xfrm>
              <a:off x="0" y="1814674"/>
              <a:ext cx="4771607" cy="1228500"/>
            </a:xfrm>
            <a:prstGeom prst="rect">
              <a:avLst/>
            </a:prstGeom>
            <a:solidFill>
              <a:schemeClr val="lt1">
                <a:alpha val="89803"/>
              </a:schemeClr>
            </a:solidFill>
            <a:ln cap="flat" cmpd="sng" w="19050">
              <a:solidFill>
                <a:srgbClr val="DA7344"/>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5"/>
            <p:cNvSpPr txBox="1"/>
            <p:nvPr/>
          </p:nvSpPr>
          <p:spPr>
            <a:xfrm>
              <a:off x="0" y="1814674"/>
              <a:ext cx="4771607" cy="1228500"/>
            </a:xfrm>
            <a:prstGeom prst="rect">
              <a:avLst/>
            </a:prstGeom>
            <a:noFill/>
            <a:ln>
              <a:noFill/>
            </a:ln>
          </p:spPr>
          <p:txBody>
            <a:bodyPr anchorCtr="0" anchor="t" bIns="71100" lIns="370325" spcFirstLastPara="1" rIns="370325" wrap="square" tIns="208275">
              <a:noAutofit/>
            </a:bodyPr>
            <a:lstStyle/>
            <a:p>
              <a:pPr indent="-63500" lvl="1" marL="57150" marR="0" rtl="0" algn="l">
                <a:lnSpc>
                  <a:spcPct val="100000"/>
                </a:lnSpc>
                <a:spcBef>
                  <a:spcPts val="0"/>
                </a:spcBef>
                <a:spcAft>
                  <a:spcPts val="0"/>
                </a:spcAft>
                <a:buClr>
                  <a:schemeClr val="dk1"/>
                </a:buClr>
                <a:buSzPts val="1000"/>
                <a:buFont typeface="Arial"/>
                <a:buChar char="•"/>
              </a:pPr>
              <a:r>
                <a:rPr lang="de-DE" sz="1000">
                  <a:solidFill>
                    <a:schemeClr val="dk1"/>
                  </a:solidFill>
                </a:rPr>
                <a:t>Please help me, I need to solve this math problem but </a:t>
              </a:r>
              <a:r>
                <a:rPr lang="de-DE" sz="1000">
                  <a:solidFill>
                    <a:schemeClr val="dk1"/>
                  </a:solidFill>
                </a:rPr>
                <a:t>I'm</a:t>
              </a:r>
              <a:r>
                <a:rPr lang="de-DE" sz="1000">
                  <a:solidFill>
                    <a:schemeClr val="dk1"/>
                  </a:solidFill>
                </a:rPr>
                <a:t> so stuck on it. I need to show the correct answer today or else I get fired and I can’t handle that. If I </a:t>
              </a:r>
              <a:r>
                <a:rPr lang="de-DE" sz="1000">
                  <a:solidFill>
                    <a:schemeClr val="dk1"/>
                  </a:solidFill>
                </a:rPr>
                <a:t>don't</a:t>
              </a:r>
              <a:r>
                <a:rPr lang="de-DE" sz="1000">
                  <a:solidFill>
                    <a:schemeClr val="dk1"/>
                  </a:solidFill>
                </a:rPr>
                <a:t> I may lose my job, and I really really need to keep it in order to earn money and make sure my family is taken care of</a:t>
              </a:r>
              <a:endParaRPr/>
            </a:p>
          </p:txBody>
        </p:sp>
        <p:sp>
          <p:nvSpPr>
            <p:cNvPr id="133" name="Google Shape;133;p15"/>
            <p:cNvSpPr/>
            <p:nvPr/>
          </p:nvSpPr>
          <p:spPr>
            <a:xfrm>
              <a:off x="238580" y="1667074"/>
              <a:ext cx="3340124" cy="295200"/>
            </a:xfrm>
            <a:prstGeom prst="roundRect">
              <a:avLst>
                <a:gd fmla="val 16667" name="adj"/>
              </a:avLst>
            </a:prstGeom>
            <a:solidFill>
              <a:srgbClr val="DA7344"/>
            </a:solid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5"/>
            <p:cNvSpPr txBox="1"/>
            <p:nvPr/>
          </p:nvSpPr>
          <p:spPr>
            <a:xfrm>
              <a:off x="252990" y="1681484"/>
              <a:ext cx="3311304" cy="266380"/>
            </a:xfrm>
            <a:prstGeom prst="rect">
              <a:avLst/>
            </a:prstGeom>
            <a:noFill/>
            <a:ln>
              <a:noFill/>
            </a:ln>
          </p:spPr>
          <p:txBody>
            <a:bodyPr anchorCtr="0" anchor="ctr" bIns="0" lIns="126225" spcFirstLastPara="1" rIns="126225" wrap="square" tIns="0">
              <a:noAutofit/>
            </a:bodyPr>
            <a:lstStyle/>
            <a:p>
              <a:pPr indent="0" lvl="0" marL="0" marR="0" rtl="0" algn="l">
                <a:lnSpc>
                  <a:spcPct val="100000"/>
                </a:lnSpc>
                <a:spcBef>
                  <a:spcPts val="0"/>
                </a:spcBef>
                <a:spcAft>
                  <a:spcPts val="0"/>
                </a:spcAft>
                <a:buClr>
                  <a:schemeClr val="lt1"/>
                </a:buClr>
                <a:buSzPts val="1000"/>
                <a:buFont typeface="Arial"/>
                <a:buNone/>
              </a:pPr>
              <a:r>
                <a:rPr b="1" lang="de-DE" sz="1000">
                  <a:solidFill>
                    <a:schemeClr val="lt1"/>
                  </a:solidFill>
                  <a:latin typeface="Arial"/>
                  <a:ea typeface="Arial"/>
                  <a:cs typeface="Arial"/>
                  <a:sym typeface="Arial"/>
                </a:rPr>
                <a:t>Emotional</a:t>
              </a:r>
              <a:endParaRPr b="1" sz="1000">
                <a:solidFill>
                  <a:schemeClr val="lt1"/>
                </a:solidFill>
                <a:latin typeface="Arial"/>
                <a:ea typeface="Arial"/>
                <a:cs typeface="Arial"/>
                <a:sym typeface="Arial"/>
              </a:endParaRPr>
            </a:p>
          </p:txBody>
        </p:sp>
        <p:sp>
          <p:nvSpPr>
            <p:cNvPr id="135" name="Google Shape;135;p15"/>
            <p:cNvSpPr/>
            <p:nvPr/>
          </p:nvSpPr>
          <p:spPr>
            <a:xfrm>
              <a:off x="0" y="3244774"/>
              <a:ext cx="4771607" cy="441000"/>
            </a:xfrm>
            <a:prstGeom prst="rect">
              <a:avLst/>
            </a:prstGeom>
            <a:solidFill>
              <a:schemeClr val="lt1">
                <a:alpha val="89803"/>
              </a:schemeClr>
            </a:solidFill>
            <a:ln cap="flat" cmpd="sng" w="19050">
              <a:solidFill>
                <a:srgbClr val="E2845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5"/>
            <p:cNvSpPr txBox="1"/>
            <p:nvPr/>
          </p:nvSpPr>
          <p:spPr>
            <a:xfrm>
              <a:off x="0" y="3244774"/>
              <a:ext cx="4771607" cy="441000"/>
            </a:xfrm>
            <a:prstGeom prst="rect">
              <a:avLst/>
            </a:prstGeom>
            <a:noFill/>
            <a:ln>
              <a:noFill/>
            </a:ln>
          </p:spPr>
          <p:txBody>
            <a:bodyPr anchorCtr="0" anchor="t" bIns="71100" lIns="370325" spcFirstLastPara="1" rIns="370325" wrap="square" tIns="208275">
              <a:noAutofit/>
            </a:bodyPr>
            <a:lstStyle/>
            <a:p>
              <a:pPr indent="-63500" lvl="1" marL="57150" marR="0" rtl="0" algn="l">
                <a:lnSpc>
                  <a:spcPct val="100000"/>
                </a:lnSpc>
                <a:spcBef>
                  <a:spcPts val="0"/>
                </a:spcBef>
                <a:spcAft>
                  <a:spcPts val="0"/>
                </a:spcAft>
                <a:buClr>
                  <a:schemeClr val="dk1"/>
                </a:buClr>
                <a:buSzPts val="1000"/>
                <a:buFont typeface="Arial"/>
                <a:buChar char="•"/>
              </a:pPr>
              <a:r>
                <a:rPr lang="de-DE" sz="1000">
                  <a:solidFill>
                    <a:schemeClr val="dk1"/>
                  </a:solidFill>
                </a:rPr>
                <a:t>Example math question from the same database</a:t>
              </a:r>
              <a:endParaRPr/>
            </a:p>
          </p:txBody>
        </p:sp>
        <p:sp>
          <p:nvSpPr>
            <p:cNvPr id="137" name="Google Shape;137;p15"/>
            <p:cNvSpPr/>
            <p:nvPr/>
          </p:nvSpPr>
          <p:spPr>
            <a:xfrm>
              <a:off x="238580" y="3097174"/>
              <a:ext cx="3340124" cy="295200"/>
            </a:xfrm>
            <a:prstGeom prst="roundRect">
              <a:avLst>
                <a:gd fmla="val 16667" name="adj"/>
              </a:avLst>
            </a:prstGeom>
            <a:solidFill>
              <a:srgbClr val="E2845F"/>
            </a:solid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5"/>
            <p:cNvSpPr txBox="1"/>
            <p:nvPr/>
          </p:nvSpPr>
          <p:spPr>
            <a:xfrm>
              <a:off x="252990" y="3111584"/>
              <a:ext cx="3311304" cy="266380"/>
            </a:xfrm>
            <a:prstGeom prst="rect">
              <a:avLst/>
            </a:prstGeom>
            <a:noFill/>
            <a:ln>
              <a:noFill/>
            </a:ln>
          </p:spPr>
          <p:txBody>
            <a:bodyPr anchorCtr="0" anchor="ctr" bIns="0" lIns="126225" spcFirstLastPara="1" rIns="126225" wrap="square" tIns="0">
              <a:noAutofit/>
            </a:bodyPr>
            <a:lstStyle/>
            <a:p>
              <a:pPr indent="0" lvl="0" marL="0" marR="0" rtl="0" algn="l">
                <a:lnSpc>
                  <a:spcPct val="100000"/>
                </a:lnSpc>
                <a:spcBef>
                  <a:spcPts val="0"/>
                </a:spcBef>
                <a:spcAft>
                  <a:spcPts val="0"/>
                </a:spcAft>
                <a:buClr>
                  <a:schemeClr val="lt1"/>
                </a:buClr>
                <a:buSzPts val="1000"/>
                <a:buFont typeface="Arial"/>
                <a:buNone/>
              </a:pPr>
              <a:r>
                <a:rPr b="1" lang="de-DE" sz="1000">
                  <a:solidFill>
                    <a:schemeClr val="lt1"/>
                  </a:solidFill>
                  <a:latin typeface="Arial"/>
                  <a:ea typeface="Arial"/>
                  <a:cs typeface="Arial"/>
                  <a:sym typeface="Arial"/>
                </a:rPr>
                <a:t>Chain of thought</a:t>
              </a:r>
              <a:endParaRPr b="1" sz="1000">
                <a:solidFill>
                  <a:schemeClr val="lt1"/>
                </a:solidFill>
                <a:latin typeface="Arial"/>
                <a:ea typeface="Arial"/>
                <a:cs typeface="Arial"/>
                <a:sym typeface="Arial"/>
              </a:endParaRPr>
            </a:p>
          </p:txBody>
        </p:sp>
        <p:sp>
          <p:nvSpPr>
            <p:cNvPr id="139" name="Google Shape;139;p15"/>
            <p:cNvSpPr/>
            <p:nvPr/>
          </p:nvSpPr>
          <p:spPr>
            <a:xfrm>
              <a:off x="0" y="3887374"/>
              <a:ext cx="4771607" cy="756000"/>
            </a:xfrm>
            <a:prstGeom prst="rect">
              <a:avLst/>
            </a:prstGeom>
            <a:solidFill>
              <a:schemeClr val="lt1">
                <a:alpha val="89803"/>
              </a:schemeClr>
            </a:solidFill>
            <a:ln cap="flat" cmpd="sng" w="19050">
              <a:solidFill>
                <a:srgbClr val="E9967A"/>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5"/>
            <p:cNvSpPr txBox="1"/>
            <p:nvPr/>
          </p:nvSpPr>
          <p:spPr>
            <a:xfrm>
              <a:off x="-162033" y="3811175"/>
              <a:ext cx="4933500" cy="756000"/>
            </a:xfrm>
            <a:prstGeom prst="rect">
              <a:avLst/>
            </a:prstGeom>
            <a:noFill/>
            <a:ln>
              <a:noFill/>
            </a:ln>
          </p:spPr>
          <p:txBody>
            <a:bodyPr anchorCtr="0" anchor="t" bIns="71100" lIns="370325" spcFirstLastPara="1" rIns="370325" wrap="square" tIns="208275">
              <a:noAutofit/>
            </a:bodyPr>
            <a:lstStyle/>
            <a:p>
              <a:pPr indent="-63500" lvl="1" marL="57150" marR="0" rtl="0" algn="l">
                <a:lnSpc>
                  <a:spcPct val="100000"/>
                </a:lnSpc>
                <a:spcBef>
                  <a:spcPts val="0"/>
                </a:spcBef>
                <a:spcAft>
                  <a:spcPts val="0"/>
                </a:spcAft>
                <a:buClr>
                  <a:schemeClr val="dk1"/>
                </a:buClr>
                <a:buSzPts val="1000"/>
                <a:buFont typeface="Arial"/>
                <a:buChar char="•"/>
              </a:pPr>
              <a:r>
                <a:rPr lang="de-DE" sz="1000">
                  <a:solidFill>
                    <a:schemeClr val="dk1"/>
                  </a:solidFill>
                </a:rPr>
                <a:t>You are an expert mathematician with several decades of experience in your field. You have written many important texts about the foremost mathematical topics and are one of the leading authors in the field. You are also the head mathematics professor at a prestigious university.</a:t>
              </a:r>
              <a:endParaRPr/>
            </a:p>
          </p:txBody>
        </p:sp>
        <p:sp>
          <p:nvSpPr>
            <p:cNvPr id="141" name="Google Shape;141;p15"/>
            <p:cNvSpPr/>
            <p:nvPr/>
          </p:nvSpPr>
          <p:spPr>
            <a:xfrm>
              <a:off x="238580" y="3739774"/>
              <a:ext cx="3340124" cy="295200"/>
            </a:xfrm>
            <a:prstGeom prst="roundRect">
              <a:avLst>
                <a:gd fmla="val 16667" name="adj"/>
              </a:avLst>
            </a:prstGeom>
            <a:solidFill>
              <a:srgbClr val="E9967A"/>
            </a:solid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5"/>
            <p:cNvSpPr txBox="1"/>
            <p:nvPr/>
          </p:nvSpPr>
          <p:spPr>
            <a:xfrm>
              <a:off x="252990" y="3754184"/>
              <a:ext cx="3311304" cy="266380"/>
            </a:xfrm>
            <a:prstGeom prst="rect">
              <a:avLst/>
            </a:prstGeom>
            <a:noFill/>
            <a:ln>
              <a:noFill/>
            </a:ln>
          </p:spPr>
          <p:txBody>
            <a:bodyPr anchorCtr="0" anchor="ctr" bIns="0" lIns="126225" spcFirstLastPara="1" rIns="126225" wrap="square" tIns="0">
              <a:noAutofit/>
            </a:bodyPr>
            <a:lstStyle/>
            <a:p>
              <a:pPr indent="0" lvl="0" marL="0" marR="0" rtl="0" algn="l">
                <a:lnSpc>
                  <a:spcPct val="100000"/>
                </a:lnSpc>
                <a:spcBef>
                  <a:spcPts val="0"/>
                </a:spcBef>
                <a:spcAft>
                  <a:spcPts val="0"/>
                </a:spcAft>
                <a:buClr>
                  <a:schemeClr val="lt1"/>
                </a:buClr>
                <a:buSzPts val="1000"/>
                <a:buFont typeface="Arial"/>
                <a:buNone/>
              </a:pPr>
              <a:r>
                <a:rPr b="1" lang="de-DE" sz="1000">
                  <a:solidFill>
                    <a:schemeClr val="lt1"/>
                  </a:solidFill>
                  <a:latin typeface="Arial"/>
                  <a:ea typeface="Arial"/>
                  <a:cs typeface="Arial"/>
                  <a:sym typeface="Arial"/>
                </a:rPr>
                <a:t>Expert persona</a:t>
              </a:r>
              <a:endParaRPr b="1" sz="1000">
                <a:solidFill>
                  <a:schemeClr val="lt1"/>
                </a:solidFill>
                <a:latin typeface="Arial"/>
                <a:ea typeface="Arial"/>
                <a:cs typeface="Arial"/>
                <a:sym typeface="Arial"/>
              </a:endParaRPr>
            </a:p>
          </p:txBody>
        </p:sp>
        <p:sp>
          <p:nvSpPr>
            <p:cNvPr id="143" name="Google Shape;143;p15"/>
            <p:cNvSpPr/>
            <p:nvPr/>
          </p:nvSpPr>
          <p:spPr>
            <a:xfrm>
              <a:off x="0" y="4844974"/>
              <a:ext cx="4771607" cy="756000"/>
            </a:xfrm>
            <a:prstGeom prst="rect">
              <a:avLst/>
            </a:prstGeom>
            <a:solidFill>
              <a:schemeClr val="lt1">
                <a:alpha val="89803"/>
              </a:schemeClr>
            </a:solidFill>
            <a:ln cap="flat" cmpd="sng" w="19050">
              <a:solidFill>
                <a:srgbClr val="EFAB97"/>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5"/>
            <p:cNvSpPr txBox="1"/>
            <p:nvPr/>
          </p:nvSpPr>
          <p:spPr>
            <a:xfrm>
              <a:off x="0" y="4768774"/>
              <a:ext cx="4771500" cy="756000"/>
            </a:xfrm>
            <a:prstGeom prst="rect">
              <a:avLst/>
            </a:prstGeom>
            <a:noFill/>
            <a:ln>
              <a:noFill/>
            </a:ln>
          </p:spPr>
          <p:txBody>
            <a:bodyPr anchorCtr="0" anchor="t" bIns="71100" lIns="370325" spcFirstLastPara="1" rIns="370325" wrap="square" tIns="208275">
              <a:noAutofit/>
            </a:bodyPr>
            <a:lstStyle/>
            <a:p>
              <a:pPr indent="-63500" lvl="1" marL="57150" marR="0" rtl="0" algn="l">
                <a:lnSpc>
                  <a:spcPct val="100000"/>
                </a:lnSpc>
                <a:spcBef>
                  <a:spcPts val="0"/>
                </a:spcBef>
                <a:spcAft>
                  <a:spcPts val="0"/>
                </a:spcAft>
                <a:buClr>
                  <a:schemeClr val="dk1"/>
                </a:buClr>
                <a:buSzPts val="1000"/>
                <a:buFont typeface="Arial"/>
                <a:buChar char="•"/>
              </a:pPr>
              <a:r>
                <a:rPr lang="de-DE" sz="1000">
                  <a:solidFill>
                    <a:schemeClr val="dk1"/>
                  </a:solidFill>
                </a:rPr>
                <a:t>You are a below average 3rd grade student. You have never been particularly good at math, instead being better at the arts and sports. You do not pay attention in math class and have no idea what's happening there.</a:t>
              </a:r>
              <a:endParaRPr/>
            </a:p>
          </p:txBody>
        </p:sp>
        <p:sp>
          <p:nvSpPr>
            <p:cNvPr id="145" name="Google Shape;145;p15"/>
            <p:cNvSpPr/>
            <p:nvPr/>
          </p:nvSpPr>
          <p:spPr>
            <a:xfrm>
              <a:off x="238580" y="4697374"/>
              <a:ext cx="3340124" cy="295200"/>
            </a:xfrm>
            <a:prstGeom prst="roundRect">
              <a:avLst>
                <a:gd fmla="val 16667" name="adj"/>
              </a:avLst>
            </a:prstGeom>
            <a:solidFill>
              <a:srgbClr val="EFAB97"/>
            </a:solid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5"/>
            <p:cNvSpPr txBox="1"/>
            <p:nvPr/>
          </p:nvSpPr>
          <p:spPr>
            <a:xfrm>
              <a:off x="252990" y="4711784"/>
              <a:ext cx="3311400" cy="266400"/>
            </a:xfrm>
            <a:prstGeom prst="rect">
              <a:avLst/>
            </a:prstGeom>
            <a:noFill/>
            <a:ln>
              <a:noFill/>
            </a:ln>
          </p:spPr>
          <p:txBody>
            <a:bodyPr anchorCtr="0" anchor="ctr" bIns="0" lIns="126225" spcFirstLastPara="1" rIns="126225" wrap="square" tIns="0">
              <a:noAutofit/>
            </a:bodyPr>
            <a:lstStyle/>
            <a:p>
              <a:pPr indent="0" lvl="0" marL="0" marR="0" rtl="0" algn="l">
                <a:lnSpc>
                  <a:spcPct val="100000"/>
                </a:lnSpc>
                <a:spcBef>
                  <a:spcPts val="0"/>
                </a:spcBef>
                <a:spcAft>
                  <a:spcPts val="0"/>
                </a:spcAft>
                <a:buClr>
                  <a:schemeClr val="lt1"/>
                </a:buClr>
                <a:buSzPts val="1000"/>
                <a:buFont typeface="Arial"/>
                <a:buNone/>
              </a:pPr>
              <a:r>
                <a:rPr b="1" lang="de-DE" sz="1000">
                  <a:solidFill>
                    <a:schemeClr val="lt1"/>
                  </a:solidFill>
                  <a:latin typeface="Arial"/>
                  <a:ea typeface="Arial"/>
                  <a:cs typeface="Arial"/>
                  <a:sym typeface="Arial"/>
                </a:rPr>
                <a:t>Non-Expert persona</a:t>
              </a:r>
              <a:endParaRPr b="1" sz="1000">
                <a:solidFill>
                  <a:schemeClr val="lt1"/>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0" name="Shape 150"/>
        <p:cNvGrpSpPr/>
        <p:nvPr/>
      </p:nvGrpSpPr>
      <p:grpSpPr>
        <a:xfrm>
          <a:off x="0" y="0"/>
          <a:ext cx="0" cy="0"/>
          <a:chOff x="0" y="0"/>
          <a:chExt cx="0" cy="0"/>
        </a:xfrm>
      </p:grpSpPr>
      <p:sp>
        <p:nvSpPr>
          <p:cNvPr id="151" name="Google Shape;151;p1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2" name="Google Shape;152;p16"/>
          <p:cNvSpPr/>
          <p:nvPr/>
        </p:nvSpPr>
        <p:spPr>
          <a:xfrm>
            <a:off x="0" y="0"/>
            <a:ext cx="5779911" cy="6858000"/>
          </a:xfrm>
          <a:prstGeom prst="rect">
            <a:avLst/>
          </a:prstGeom>
          <a:gradFill>
            <a:gsLst>
              <a:gs pos="0">
                <a:schemeClr val="accent1"/>
              </a:gs>
              <a:gs pos="100000">
                <a:schemeClr val="accent2"/>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53" name="Google Shape;153;p16"/>
          <p:cNvSpPr txBox="1"/>
          <p:nvPr>
            <p:ph type="title"/>
          </p:nvPr>
        </p:nvSpPr>
        <p:spPr>
          <a:xfrm>
            <a:off x="1188069" y="381935"/>
            <a:ext cx="4008583" cy="597441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6800"/>
              <a:buFont typeface="Play"/>
              <a:buNone/>
            </a:pPr>
            <a:r>
              <a:rPr b="1" lang="de-DE" sz="6800">
                <a:solidFill>
                  <a:srgbClr val="FFFFFF"/>
                </a:solidFill>
              </a:rPr>
              <a:t>Models</a:t>
            </a:r>
            <a:endParaRPr/>
          </a:p>
        </p:txBody>
      </p:sp>
      <p:grpSp>
        <p:nvGrpSpPr>
          <p:cNvPr id="154" name="Google Shape;154;p16"/>
          <p:cNvGrpSpPr/>
          <p:nvPr/>
        </p:nvGrpSpPr>
        <p:grpSpPr>
          <a:xfrm>
            <a:off x="613892" y="554152"/>
            <a:ext cx="574177" cy="1075866"/>
            <a:chOff x="613892" y="554152"/>
            <a:chExt cx="574177" cy="1075866"/>
          </a:xfrm>
        </p:grpSpPr>
        <p:sp>
          <p:nvSpPr>
            <p:cNvPr id="155" name="Google Shape;155;p16"/>
            <p:cNvSpPr/>
            <p:nvPr/>
          </p:nvSpPr>
          <p:spPr>
            <a:xfrm>
              <a:off x="633061" y="554152"/>
              <a:ext cx="171515" cy="171515"/>
            </a:xfrm>
            <a:custGeom>
              <a:rect b="b" l="l" r="r" t="t"/>
              <a:pathLst>
                <a:path extrusionOk="0" h="171515" w="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6" name="Google Shape;156;p16"/>
            <p:cNvSpPr/>
            <p:nvPr/>
          </p:nvSpPr>
          <p:spPr>
            <a:xfrm>
              <a:off x="1075643" y="837005"/>
              <a:ext cx="112426" cy="112426"/>
            </a:xfrm>
            <a:custGeom>
              <a:rect b="b" l="l" r="r" t="t"/>
              <a:pathLst>
                <a:path extrusionOk="0" h="112426" w="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7" name="Google Shape;157;p16"/>
            <p:cNvSpPr/>
            <p:nvPr/>
          </p:nvSpPr>
          <p:spPr>
            <a:xfrm>
              <a:off x="613892" y="1472473"/>
              <a:ext cx="157545" cy="157545"/>
            </a:xfrm>
            <a:custGeom>
              <a:rect b="b" l="l" r="r" t="t"/>
              <a:pathLst>
                <a:path extrusionOk="0" h="157545" w="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158" name="Google Shape;158;p16"/>
          <p:cNvGrpSpPr/>
          <p:nvPr/>
        </p:nvGrpSpPr>
        <p:grpSpPr>
          <a:xfrm>
            <a:off x="6449633" y="758869"/>
            <a:ext cx="4771500" cy="4518810"/>
            <a:chOff x="0" y="88069"/>
            <a:chExt cx="4771500" cy="4518810"/>
          </a:xfrm>
        </p:grpSpPr>
        <p:sp>
          <p:nvSpPr>
            <p:cNvPr id="159" name="Google Shape;159;p16"/>
            <p:cNvSpPr/>
            <p:nvPr/>
          </p:nvSpPr>
          <p:spPr>
            <a:xfrm>
              <a:off x="0" y="294709"/>
              <a:ext cx="4771500" cy="816000"/>
            </a:xfrm>
            <a:prstGeom prst="rect">
              <a:avLst/>
            </a:prstGeom>
            <a:solidFill>
              <a:schemeClr val="lt1">
                <a:alpha val="89800"/>
              </a:schemeClr>
            </a:solidFill>
            <a:ln cap="flat" cmpd="sng" w="19050">
              <a:solidFill>
                <a:srgbClr val="D1652B"/>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6"/>
            <p:cNvSpPr txBox="1"/>
            <p:nvPr/>
          </p:nvSpPr>
          <p:spPr>
            <a:xfrm>
              <a:off x="0" y="294709"/>
              <a:ext cx="4771500" cy="816000"/>
            </a:xfrm>
            <a:prstGeom prst="rect">
              <a:avLst/>
            </a:prstGeom>
            <a:noFill/>
            <a:ln>
              <a:noFill/>
            </a:ln>
          </p:spPr>
          <p:txBody>
            <a:bodyPr anchorCtr="0" anchor="t" bIns="99550" lIns="370325" spcFirstLastPara="1" rIns="370325" wrap="square" tIns="291575">
              <a:noAutofit/>
            </a:bodyPr>
            <a:lstStyle/>
            <a:p>
              <a:pPr indent="-114300" lvl="1" marL="114300" marR="0" rtl="0" algn="l">
                <a:lnSpc>
                  <a:spcPct val="90000"/>
                </a:lnSpc>
                <a:spcBef>
                  <a:spcPts val="0"/>
                </a:spcBef>
                <a:spcAft>
                  <a:spcPts val="0"/>
                </a:spcAft>
                <a:buClr>
                  <a:schemeClr val="dk1"/>
                </a:buClr>
                <a:buSzPts val="1400"/>
                <a:buFont typeface="Arial"/>
                <a:buChar char="•"/>
              </a:pPr>
              <a:r>
                <a:rPr lang="de-DE">
                  <a:solidFill>
                    <a:schemeClr val="dk1"/>
                  </a:solidFill>
                </a:rPr>
                <a:t>10</a:t>
              </a:r>
              <a:r>
                <a:rPr b="0" i="0" lang="de-DE" sz="1400" u="none" cap="none" strike="noStrike">
                  <a:solidFill>
                    <a:schemeClr val="dk1"/>
                  </a:solidFill>
                  <a:latin typeface="Arial"/>
                  <a:ea typeface="Arial"/>
                  <a:cs typeface="Arial"/>
                  <a:sym typeface="Arial"/>
                </a:rPr>
                <a:t> problems</a:t>
              </a:r>
              <a:endParaRPr b="0" i="0" sz="1400" u="none" cap="none" strike="noStrike">
                <a:solidFill>
                  <a:schemeClr val="dk1"/>
                </a:solidFill>
                <a:latin typeface="Arial"/>
                <a:ea typeface="Arial"/>
                <a:cs typeface="Arial"/>
                <a:sym typeface="Arial"/>
              </a:endParaRPr>
            </a:p>
            <a:p>
              <a:pPr indent="-114300" lvl="1" marL="114300" marR="0" rtl="0" algn="l">
                <a:lnSpc>
                  <a:spcPct val="90000"/>
                </a:lnSpc>
                <a:spcBef>
                  <a:spcPts val="210"/>
                </a:spcBef>
                <a:spcAft>
                  <a:spcPts val="0"/>
                </a:spcAft>
                <a:buClr>
                  <a:schemeClr val="dk1"/>
                </a:buClr>
                <a:buSzPts val="1400"/>
                <a:buFont typeface="Arial"/>
                <a:buChar char="•"/>
              </a:pPr>
              <a:r>
                <a:rPr b="0" i="0" lang="de-DE" sz="1400" u="none" cap="none" strike="noStrike">
                  <a:solidFill>
                    <a:schemeClr val="dk1"/>
                  </a:solidFill>
                  <a:latin typeface="Arial"/>
                  <a:ea typeface="Arial"/>
                  <a:cs typeface="Arial"/>
                  <a:sym typeface="Arial"/>
                </a:rPr>
                <a:t>3 runs</a:t>
              </a:r>
              <a:endParaRPr b="0" i="0" sz="1400" u="none" cap="none" strike="noStrike">
                <a:solidFill>
                  <a:schemeClr val="dk1"/>
                </a:solidFill>
                <a:latin typeface="Arial"/>
                <a:ea typeface="Arial"/>
                <a:cs typeface="Arial"/>
                <a:sym typeface="Arial"/>
              </a:endParaRPr>
            </a:p>
          </p:txBody>
        </p:sp>
        <p:sp>
          <p:nvSpPr>
            <p:cNvPr id="161" name="Google Shape;161;p16"/>
            <p:cNvSpPr/>
            <p:nvPr/>
          </p:nvSpPr>
          <p:spPr>
            <a:xfrm>
              <a:off x="238580" y="88069"/>
              <a:ext cx="3340200" cy="413400"/>
            </a:xfrm>
            <a:prstGeom prst="roundRect">
              <a:avLst>
                <a:gd fmla="val 16667" name="adj"/>
              </a:avLst>
            </a:prstGeom>
            <a:solidFill>
              <a:srgbClr val="D1652B"/>
            </a:solid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6"/>
            <p:cNvSpPr txBox="1"/>
            <p:nvPr/>
          </p:nvSpPr>
          <p:spPr>
            <a:xfrm>
              <a:off x="258755" y="108244"/>
              <a:ext cx="3299700" cy="372900"/>
            </a:xfrm>
            <a:prstGeom prst="rect">
              <a:avLst/>
            </a:prstGeom>
            <a:noFill/>
            <a:ln>
              <a:noFill/>
            </a:ln>
          </p:spPr>
          <p:txBody>
            <a:bodyPr anchorCtr="0" anchor="ctr" bIns="0" lIns="126225" spcFirstLastPara="1" rIns="126225" wrap="square" tIns="0">
              <a:noAutofit/>
            </a:bodyPr>
            <a:lstStyle/>
            <a:p>
              <a:pPr indent="0" lvl="0" marL="0" marR="0" rtl="0" algn="l">
                <a:lnSpc>
                  <a:spcPct val="100000"/>
                </a:lnSpc>
                <a:spcBef>
                  <a:spcPts val="0"/>
                </a:spcBef>
                <a:spcAft>
                  <a:spcPts val="0"/>
                </a:spcAft>
                <a:buClr>
                  <a:schemeClr val="lt1"/>
                </a:buClr>
                <a:buSzPts val="1400"/>
                <a:buFont typeface="Arial"/>
                <a:buNone/>
              </a:pPr>
              <a:r>
                <a:rPr b="1" lang="de-DE" sz="1400">
                  <a:solidFill>
                    <a:schemeClr val="lt1"/>
                  </a:solidFill>
                  <a:latin typeface="Arial"/>
                  <a:ea typeface="Arial"/>
                  <a:cs typeface="Arial"/>
                  <a:sym typeface="Arial"/>
                </a:rPr>
                <a:t>Mistral</a:t>
              </a:r>
              <a:endParaRPr b="0" sz="1400">
                <a:solidFill>
                  <a:schemeClr val="lt1"/>
                </a:solidFill>
                <a:latin typeface="Arial"/>
                <a:ea typeface="Arial"/>
                <a:cs typeface="Arial"/>
                <a:sym typeface="Arial"/>
              </a:endParaRPr>
            </a:p>
          </p:txBody>
        </p:sp>
        <p:sp>
          <p:nvSpPr>
            <p:cNvPr id="163" name="Google Shape;163;p16"/>
            <p:cNvSpPr/>
            <p:nvPr/>
          </p:nvSpPr>
          <p:spPr>
            <a:xfrm>
              <a:off x="0" y="1392799"/>
              <a:ext cx="4771500" cy="860100"/>
            </a:xfrm>
            <a:prstGeom prst="rect">
              <a:avLst/>
            </a:prstGeom>
            <a:solidFill>
              <a:schemeClr val="lt1">
                <a:alpha val="89800"/>
              </a:schemeClr>
            </a:solidFill>
            <a:ln cap="flat" cmpd="sng" w="19050">
              <a:solidFill>
                <a:srgbClr val="DD794D"/>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6"/>
            <p:cNvSpPr txBox="1"/>
            <p:nvPr/>
          </p:nvSpPr>
          <p:spPr>
            <a:xfrm>
              <a:off x="0" y="1392799"/>
              <a:ext cx="4771500" cy="860100"/>
            </a:xfrm>
            <a:prstGeom prst="rect">
              <a:avLst/>
            </a:prstGeom>
            <a:noFill/>
            <a:ln>
              <a:noFill/>
            </a:ln>
          </p:spPr>
          <p:txBody>
            <a:bodyPr anchorCtr="0" anchor="t" bIns="99550" lIns="370325" spcFirstLastPara="1" rIns="370325" wrap="square" tIns="291575">
              <a:noAutofit/>
            </a:bodyPr>
            <a:lstStyle/>
            <a:p>
              <a:pPr indent="-114300" lvl="1" marL="114300" marR="0" rtl="0" algn="l">
                <a:lnSpc>
                  <a:spcPct val="100000"/>
                </a:lnSpc>
                <a:spcBef>
                  <a:spcPts val="0"/>
                </a:spcBef>
                <a:spcAft>
                  <a:spcPts val="0"/>
                </a:spcAft>
                <a:buClr>
                  <a:schemeClr val="dk1"/>
                </a:buClr>
                <a:buSzPts val="1400"/>
                <a:buFont typeface="Arial"/>
                <a:buChar char="•"/>
              </a:pPr>
              <a:r>
                <a:rPr lang="de-DE">
                  <a:solidFill>
                    <a:schemeClr val="dk1"/>
                  </a:solidFill>
                </a:rPr>
                <a:t>10</a:t>
              </a:r>
              <a:r>
                <a:rPr b="0" i="0" lang="de-DE" sz="1400" u="none" cap="none" strike="noStrike">
                  <a:solidFill>
                    <a:schemeClr val="dk1"/>
                  </a:solidFill>
                  <a:latin typeface="Arial"/>
                  <a:ea typeface="Arial"/>
                  <a:cs typeface="Arial"/>
                  <a:sym typeface="Arial"/>
                </a:rPr>
                <a:t> problems</a:t>
              </a:r>
              <a:endParaRPr b="0" i="0" sz="1400" u="none" cap="none" strike="noStrike">
                <a:solidFill>
                  <a:schemeClr val="dk1"/>
                </a:solidFill>
                <a:latin typeface="Arial"/>
                <a:ea typeface="Arial"/>
                <a:cs typeface="Arial"/>
                <a:sym typeface="Arial"/>
              </a:endParaRPr>
            </a:p>
            <a:p>
              <a:pPr indent="-114300" lvl="1" marL="114300" marR="0" rtl="0" algn="l">
                <a:lnSpc>
                  <a:spcPct val="100000"/>
                </a:lnSpc>
                <a:spcBef>
                  <a:spcPts val="210"/>
                </a:spcBef>
                <a:spcAft>
                  <a:spcPts val="0"/>
                </a:spcAft>
                <a:buClr>
                  <a:schemeClr val="dk1"/>
                </a:buClr>
                <a:buSzPts val="1400"/>
                <a:buFont typeface="Arial"/>
                <a:buChar char="•"/>
              </a:pPr>
              <a:r>
                <a:rPr b="0" i="0" lang="de-DE" sz="1400" u="none" cap="none" strike="noStrike">
                  <a:solidFill>
                    <a:schemeClr val="dk1"/>
                  </a:solidFill>
                  <a:latin typeface="Arial"/>
                  <a:ea typeface="Arial"/>
                  <a:cs typeface="Arial"/>
                  <a:sym typeface="Arial"/>
                </a:rPr>
                <a:t>3 runs</a:t>
              </a:r>
              <a:endParaRPr b="0" i="0" sz="1400" u="none" cap="none" strike="noStrike">
                <a:solidFill>
                  <a:schemeClr val="dk1"/>
                </a:solidFill>
                <a:latin typeface="Arial"/>
                <a:ea typeface="Arial"/>
                <a:cs typeface="Arial"/>
                <a:sym typeface="Arial"/>
              </a:endParaRPr>
            </a:p>
          </p:txBody>
        </p:sp>
        <p:sp>
          <p:nvSpPr>
            <p:cNvPr id="165" name="Google Shape;165;p16"/>
            <p:cNvSpPr/>
            <p:nvPr/>
          </p:nvSpPr>
          <p:spPr>
            <a:xfrm>
              <a:off x="238580" y="1186159"/>
              <a:ext cx="3340200" cy="413400"/>
            </a:xfrm>
            <a:prstGeom prst="roundRect">
              <a:avLst>
                <a:gd fmla="val 16667" name="adj"/>
              </a:avLst>
            </a:prstGeom>
            <a:solidFill>
              <a:srgbClr val="DD794D"/>
            </a:solid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6"/>
            <p:cNvSpPr txBox="1"/>
            <p:nvPr/>
          </p:nvSpPr>
          <p:spPr>
            <a:xfrm>
              <a:off x="258755" y="1206334"/>
              <a:ext cx="3299700" cy="372900"/>
            </a:xfrm>
            <a:prstGeom prst="rect">
              <a:avLst/>
            </a:prstGeom>
            <a:noFill/>
            <a:ln>
              <a:noFill/>
            </a:ln>
          </p:spPr>
          <p:txBody>
            <a:bodyPr anchorCtr="0" anchor="ctr" bIns="0" lIns="126225" spcFirstLastPara="1" rIns="126225" wrap="square" tIns="0">
              <a:noAutofit/>
            </a:bodyPr>
            <a:lstStyle/>
            <a:p>
              <a:pPr indent="0" lvl="0" marL="0" marR="0" rtl="0" algn="l">
                <a:lnSpc>
                  <a:spcPct val="100000"/>
                </a:lnSpc>
                <a:spcBef>
                  <a:spcPts val="0"/>
                </a:spcBef>
                <a:spcAft>
                  <a:spcPts val="0"/>
                </a:spcAft>
                <a:buClr>
                  <a:schemeClr val="lt1"/>
                </a:buClr>
                <a:buSzPts val="1400"/>
                <a:buFont typeface="Arial"/>
                <a:buNone/>
              </a:pPr>
              <a:r>
                <a:rPr b="0" lang="de-DE" sz="1400">
                  <a:solidFill>
                    <a:schemeClr val="lt1"/>
                  </a:solidFill>
                  <a:latin typeface="Arial"/>
                  <a:ea typeface="Arial"/>
                  <a:cs typeface="Arial"/>
                  <a:sym typeface="Arial"/>
                </a:rPr>
                <a:t>GPT 3.5</a:t>
              </a:r>
              <a:endParaRPr b="0" sz="1400">
                <a:solidFill>
                  <a:schemeClr val="lt1"/>
                </a:solidFill>
                <a:latin typeface="Arial"/>
                <a:ea typeface="Arial"/>
                <a:cs typeface="Arial"/>
                <a:sym typeface="Arial"/>
              </a:endParaRPr>
            </a:p>
          </p:txBody>
        </p:sp>
        <p:sp>
          <p:nvSpPr>
            <p:cNvPr id="167" name="Google Shape;167;p16"/>
            <p:cNvSpPr/>
            <p:nvPr/>
          </p:nvSpPr>
          <p:spPr>
            <a:xfrm>
              <a:off x="238580" y="2328349"/>
              <a:ext cx="3340200" cy="413400"/>
            </a:xfrm>
            <a:prstGeom prst="roundRect">
              <a:avLst>
                <a:gd fmla="val 16667" name="adj"/>
              </a:avLst>
            </a:prstGeom>
            <a:solidFill>
              <a:srgbClr val="E79071"/>
            </a:solid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de-DE">
                  <a:solidFill>
                    <a:schemeClr val="lt1"/>
                  </a:solidFill>
                </a:rPr>
                <a:t>Overall</a:t>
              </a:r>
              <a:endParaRPr>
                <a:solidFill>
                  <a:schemeClr val="lt1"/>
                </a:solidFill>
              </a:endParaRPr>
            </a:p>
          </p:txBody>
        </p:sp>
        <p:sp>
          <p:nvSpPr>
            <p:cNvPr id="168" name="Google Shape;168;p16"/>
            <p:cNvSpPr/>
            <p:nvPr/>
          </p:nvSpPr>
          <p:spPr>
            <a:xfrm>
              <a:off x="0" y="2798779"/>
              <a:ext cx="4771500" cy="1808100"/>
            </a:xfrm>
            <a:prstGeom prst="rect">
              <a:avLst/>
            </a:prstGeom>
            <a:solidFill>
              <a:schemeClr val="lt1">
                <a:alpha val="89800"/>
              </a:schemeClr>
            </a:solidFill>
            <a:ln cap="flat" cmpd="sng" w="19050">
              <a:solidFill>
                <a:srgbClr val="EFAB97"/>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6"/>
            <p:cNvSpPr txBox="1"/>
            <p:nvPr/>
          </p:nvSpPr>
          <p:spPr>
            <a:xfrm>
              <a:off x="0" y="2570179"/>
              <a:ext cx="4771500" cy="1808100"/>
            </a:xfrm>
            <a:prstGeom prst="rect">
              <a:avLst/>
            </a:prstGeom>
            <a:noFill/>
            <a:ln>
              <a:noFill/>
            </a:ln>
          </p:spPr>
          <p:txBody>
            <a:bodyPr anchorCtr="0" anchor="t" bIns="99550" lIns="370325" spcFirstLastPara="1" rIns="370325" wrap="square" tIns="291575">
              <a:noAutofit/>
            </a:bodyPr>
            <a:lstStyle/>
            <a:p>
              <a:pPr indent="-114300" lvl="1" marL="114300" marR="0" rtl="0" algn="l">
                <a:lnSpc>
                  <a:spcPct val="100000"/>
                </a:lnSpc>
                <a:spcBef>
                  <a:spcPts val="0"/>
                </a:spcBef>
                <a:spcAft>
                  <a:spcPts val="0"/>
                </a:spcAft>
                <a:buClr>
                  <a:schemeClr val="dk1"/>
                </a:buClr>
                <a:buSzPts val="1400"/>
                <a:buFont typeface="Arial"/>
                <a:buChar char="•"/>
              </a:pPr>
              <a:r>
                <a:rPr b="0" i="0" lang="de-DE" sz="1400" u="none" cap="none" strike="noStrike">
                  <a:solidFill>
                    <a:schemeClr val="dk1"/>
                  </a:solidFill>
                  <a:latin typeface="Arial"/>
                  <a:ea typeface="Arial"/>
                  <a:cs typeface="Arial"/>
                  <a:sym typeface="Arial"/>
                </a:rPr>
                <a:t>Default prompt: no switch of position</a:t>
              </a:r>
              <a:endParaRPr b="0" i="0" sz="1400" u="none" cap="none" strike="noStrike">
                <a:solidFill>
                  <a:schemeClr val="dk1"/>
                </a:solidFill>
                <a:latin typeface="Arial"/>
                <a:ea typeface="Arial"/>
                <a:cs typeface="Arial"/>
                <a:sym typeface="Arial"/>
              </a:endParaRPr>
            </a:p>
            <a:p>
              <a:pPr indent="-114300" lvl="1" marL="114300" marR="0" rtl="0" algn="l">
                <a:lnSpc>
                  <a:spcPct val="100000"/>
                </a:lnSpc>
                <a:spcBef>
                  <a:spcPts val="210"/>
                </a:spcBef>
                <a:spcAft>
                  <a:spcPts val="0"/>
                </a:spcAft>
                <a:buClr>
                  <a:schemeClr val="dk1"/>
                </a:buClr>
                <a:buSzPts val="1400"/>
                <a:buFont typeface="Arial"/>
                <a:buChar char="•"/>
              </a:pPr>
              <a:r>
                <a:rPr lang="de-DE">
                  <a:solidFill>
                    <a:schemeClr val="dk1"/>
                  </a:solidFill>
                </a:rPr>
                <a:t>Chain of thought</a:t>
              </a:r>
              <a:r>
                <a:rPr b="0" i="0" lang="de-DE" sz="1400" u="none" cap="none" strike="noStrike">
                  <a:solidFill>
                    <a:schemeClr val="dk1"/>
                  </a:solidFill>
                  <a:latin typeface="Arial"/>
                  <a:ea typeface="Arial"/>
                  <a:cs typeface="Arial"/>
                  <a:sym typeface="Arial"/>
                </a:rPr>
                <a:t>: instructions placed at the beginning</a:t>
              </a:r>
              <a:r>
                <a:rPr lang="de-DE">
                  <a:solidFill>
                    <a:schemeClr val="dk1"/>
                  </a:solidFill>
                </a:rPr>
                <a:t> </a:t>
              </a:r>
              <a:r>
                <a:rPr b="0" i="0" lang="de-DE" sz="1400" u="none" cap="none" strike="noStrike">
                  <a:solidFill>
                    <a:schemeClr val="dk1"/>
                  </a:solidFill>
                  <a:latin typeface="Arial"/>
                  <a:ea typeface="Arial"/>
                  <a:cs typeface="Arial"/>
                  <a:sym typeface="Arial"/>
                </a:rPr>
                <a:t>and the end</a:t>
              </a:r>
              <a:endParaRPr b="0" i="0" sz="1400" u="none" cap="none" strike="noStrike">
                <a:solidFill>
                  <a:schemeClr val="dk1"/>
                </a:solidFill>
                <a:latin typeface="Arial"/>
                <a:ea typeface="Arial"/>
                <a:cs typeface="Arial"/>
                <a:sym typeface="Arial"/>
              </a:endParaRPr>
            </a:p>
            <a:p>
              <a:pPr indent="-114300" lvl="1" marL="114300" marR="0" rtl="0" algn="l">
                <a:lnSpc>
                  <a:spcPct val="100000"/>
                </a:lnSpc>
                <a:spcBef>
                  <a:spcPts val="210"/>
                </a:spcBef>
                <a:spcAft>
                  <a:spcPts val="0"/>
                </a:spcAft>
                <a:buClr>
                  <a:schemeClr val="dk1"/>
                </a:buClr>
                <a:buSzPts val="1400"/>
                <a:buFont typeface="Arial"/>
                <a:buChar char="•"/>
              </a:pPr>
              <a:r>
                <a:rPr b="0" i="0" lang="de-DE" sz="1400" u="none" cap="none" strike="noStrike">
                  <a:solidFill>
                    <a:schemeClr val="dk1"/>
                  </a:solidFill>
                  <a:latin typeface="Arial"/>
                  <a:ea typeface="Arial"/>
                  <a:cs typeface="Arial"/>
                  <a:sym typeface="Arial"/>
                </a:rPr>
                <a:t>Others: Instructions placed at the beginning, middle, and the end</a:t>
              </a:r>
              <a:endParaRPr b="0" i="0" sz="1400" u="none" cap="none" strike="noStrike">
                <a:solidFill>
                  <a:schemeClr val="dk1"/>
                </a:solidFill>
                <a:latin typeface="Arial"/>
                <a:ea typeface="Arial"/>
                <a:cs typeface="Arial"/>
                <a:sym typeface="Arial"/>
              </a:endParaRPr>
            </a:p>
            <a:p>
              <a:pPr indent="-114300" lvl="1" marL="114300" marR="0" rtl="0" algn="l">
                <a:lnSpc>
                  <a:spcPct val="100000"/>
                </a:lnSpc>
                <a:spcBef>
                  <a:spcPts val="210"/>
                </a:spcBef>
                <a:spcAft>
                  <a:spcPts val="0"/>
                </a:spcAft>
                <a:buClr>
                  <a:schemeClr val="dk1"/>
                </a:buClr>
                <a:buSzPts val="1400"/>
                <a:buFont typeface="Arial"/>
                <a:buChar char="•"/>
              </a:pPr>
              <a:r>
                <a:rPr lang="de-DE">
                  <a:solidFill>
                    <a:schemeClr val="dk1"/>
                  </a:solidFill>
                </a:rPr>
                <a:t>450</a:t>
              </a:r>
              <a:r>
                <a:rPr b="0" i="0" lang="de-DE" sz="1400" u="none" cap="none" strike="noStrike">
                  <a:solidFill>
                    <a:schemeClr val="dk1"/>
                  </a:solidFill>
                  <a:latin typeface="Arial"/>
                  <a:ea typeface="Arial"/>
                  <a:cs typeface="Arial"/>
                  <a:sym typeface="Arial"/>
                </a:rPr>
                <a:t> results total</a:t>
              </a:r>
              <a:endParaRPr b="0" i="0" sz="1400" u="none" cap="none" strike="noStrike">
                <a:solidFill>
                  <a:schemeClr val="dk1"/>
                </a:solidFill>
                <a:latin typeface="Arial"/>
                <a:ea typeface="Arial"/>
                <a:cs typeface="Arial"/>
                <a:sym typeface="Arial"/>
              </a:endParaRPr>
            </a:p>
          </p:txBody>
        </p:sp>
      </p:grpSp>
      <p:cxnSp>
        <p:nvCxnSpPr>
          <p:cNvPr id="170" name="Google Shape;170;p16"/>
          <p:cNvCxnSpPr/>
          <p:nvPr/>
        </p:nvCxnSpPr>
        <p:spPr>
          <a:xfrm>
            <a:off x="11586162" y="3610394"/>
            <a:ext cx="0" cy="3238728"/>
          </a:xfrm>
          <a:prstGeom prst="straightConnector1">
            <a:avLst/>
          </a:prstGeom>
          <a:noFill/>
          <a:ln cap="sq" cmpd="sng" w="25400">
            <a:solidFill>
              <a:schemeClr val="accent1"/>
            </a:solidFill>
            <a:prstDash val="solid"/>
            <a:bevel/>
            <a:headEnd len="sm" w="sm" type="none"/>
            <a:tailEnd len="sm" w="sm"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4" name="Shape 174"/>
        <p:cNvGrpSpPr/>
        <p:nvPr/>
      </p:nvGrpSpPr>
      <p:grpSpPr>
        <a:xfrm>
          <a:off x="0" y="0"/>
          <a:ext cx="0" cy="0"/>
          <a:chOff x="0" y="0"/>
          <a:chExt cx="0" cy="0"/>
        </a:xfrm>
      </p:grpSpPr>
      <p:sp>
        <p:nvSpPr>
          <p:cNvPr id="175" name="Google Shape;175;p17"/>
          <p:cNvSpPr/>
          <p:nvPr/>
        </p:nvSpPr>
        <p:spPr>
          <a:xfrm>
            <a:off x="-1"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176" name="Google Shape;176;p17"/>
          <p:cNvPicPr preferRelativeResize="0"/>
          <p:nvPr/>
        </p:nvPicPr>
        <p:blipFill rotWithShape="1">
          <a:blip r:embed="rId3">
            <a:alphaModFix/>
          </a:blip>
          <a:srcRect b="0" l="0" r="0" t="0"/>
          <a:stretch/>
        </p:blipFill>
        <p:spPr>
          <a:xfrm rot="10800000">
            <a:off x="-41927" y="5248275"/>
            <a:ext cx="12272804" cy="4932855"/>
          </a:xfrm>
          <a:prstGeom prst="rect">
            <a:avLst/>
          </a:prstGeom>
          <a:noFill/>
          <a:ln>
            <a:noFill/>
          </a:ln>
        </p:spPr>
      </p:pic>
      <p:sp>
        <p:nvSpPr>
          <p:cNvPr id="177" name="Google Shape;177;p17"/>
          <p:cNvSpPr txBox="1"/>
          <p:nvPr/>
        </p:nvSpPr>
        <p:spPr>
          <a:xfrm>
            <a:off x="838200" y="5358141"/>
            <a:ext cx="10515600" cy="942664"/>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lt1"/>
              </a:buClr>
              <a:buSzPts val="5200"/>
              <a:buFont typeface="Play"/>
              <a:buNone/>
            </a:pPr>
            <a:r>
              <a:rPr lang="de-DE" sz="5200">
                <a:solidFill>
                  <a:schemeClr val="lt1"/>
                </a:solidFill>
                <a:latin typeface="Play"/>
                <a:ea typeface="Play"/>
                <a:cs typeface="Play"/>
                <a:sym typeface="Play"/>
              </a:rPr>
              <a:t>Accuracy</a:t>
            </a:r>
            <a:endParaRPr/>
          </a:p>
        </p:txBody>
      </p:sp>
      <p:pic>
        <p:nvPicPr>
          <p:cNvPr id="178" name="Google Shape;178;p17"/>
          <p:cNvPicPr preferRelativeResize="0"/>
          <p:nvPr/>
        </p:nvPicPr>
        <p:blipFill>
          <a:blip r:embed="rId4">
            <a:alphaModFix/>
          </a:blip>
          <a:stretch>
            <a:fillRect/>
          </a:stretch>
        </p:blipFill>
        <p:spPr>
          <a:xfrm>
            <a:off x="0" y="614845"/>
            <a:ext cx="12192001" cy="379951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2" name="Shape 182"/>
        <p:cNvGrpSpPr/>
        <p:nvPr/>
      </p:nvGrpSpPr>
      <p:grpSpPr>
        <a:xfrm>
          <a:off x="0" y="0"/>
          <a:ext cx="0" cy="0"/>
          <a:chOff x="0" y="0"/>
          <a:chExt cx="0" cy="0"/>
        </a:xfrm>
      </p:grpSpPr>
      <p:sp>
        <p:nvSpPr>
          <p:cNvPr id="183" name="Google Shape;183;p18"/>
          <p:cNvSpPr/>
          <p:nvPr/>
        </p:nvSpPr>
        <p:spPr>
          <a:xfrm>
            <a:off x="-1"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184" name="Google Shape;184;p18"/>
          <p:cNvPicPr preferRelativeResize="0"/>
          <p:nvPr/>
        </p:nvPicPr>
        <p:blipFill rotWithShape="1">
          <a:blip r:embed="rId3">
            <a:alphaModFix/>
          </a:blip>
          <a:srcRect b="8231" l="438" r="0" t="0"/>
          <a:stretch/>
        </p:blipFill>
        <p:spPr>
          <a:xfrm rot="10800000">
            <a:off x="-41924" y="5654126"/>
            <a:ext cx="12219149" cy="4526999"/>
          </a:xfrm>
          <a:prstGeom prst="rect">
            <a:avLst/>
          </a:prstGeom>
          <a:noFill/>
          <a:ln>
            <a:noFill/>
          </a:ln>
        </p:spPr>
      </p:pic>
      <p:sp>
        <p:nvSpPr>
          <p:cNvPr id="185" name="Google Shape;185;p18"/>
          <p:cNvSpPr txBox="1"/>
          <p:nvPr>
            <p:ph type="title"/>
          </p:nvPr>
        </p:nvSpPr>
        <p:spPr>
          <a:xfrm>
            <a:off x="838200" y="5739141"/>
            <a:ext cx="10515600" cy="9426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5200"/>
              <a:buFont typeface="Play"/>
              <a:buNone/>
            </a:pPr>
            <a:r>
              <a:rPr lang="de-DE" sz="5200">
                <a:solidFill>
                  <a:schemeClr val="lt1"/>
                </a:solidFill>
              </a:rPr>
              <a:t>Types of Errors per Question</a:t>
            </a:r>
            <a:endParaRPr sz="5200">
              <a:solidFill>
                <a:schemeClr val="lt1"/>
              </a:solidFill>
              <a:latin typeface="Play"/>
              <a:ea typeface="Play"/>
              <a:cs typeface="Play"/>
              <a:sym typeface="Play"/>
            </a:endParaRPr>
          </a:p>
        </p:txBody>
      </p:sp>
      <p:pic>
        <p:nvPicPr>
          <p:cNvPr id="186" name="Google Shape;186;p18"/>
          <p:cNvPicPr preferRelativeResize="0"/>
          <p:nvPr/>
        </p:nvPicPr>
        <p:blipFill>
          <a:blip r:embed="rId4">
            <a:alphaModFix/>
          </a:blip>
          <a:stretch>
            <a:fillRect/>
          </a:stretch>
        </p:blipFill>
        <p:spPr>
          <a:xfrm>
            <a:off x="2616050" y="0"/>
            <a:ext cx="6617950" cy="5654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0" name="Shape 190"/>
        <p:cNvGrpSpPr/>
        <p:nvPr/>
      </p:nvGrpSpPr>
      <p:grpSpPr>
        <a:xfrm>
          <a:off x="0" y="0"/>
          <a:ext cx="0" cy="0"/>
          <a:chOff x="0" y="0"/>
          <a:chExt cx="0" cy="0"/>
        </a:xfrm>
      </p:grpSpPr>
      <p:sp>
        <p:nvSpPr>
          <p:cNvPr id="191" name="Google Shape;191;p19"/>
          <p:cNvSpPr/>
          <p:nvPr/>
        </p:nvSpPr>
        <p:spPr>
          <a:xfrm>
            <a:off x="-1"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192" name="Google Shape;192;p19"/>
          <p:cNvPicPr preferRelativeResize="0"/>
          <p:nvPr/>
        </p:nvPicPr>
        <p:blipFill rotWithShape="1">
          <a:blip r:embed="rId3">
            <a:alphaModFix/>
          </a:blip>
          <a:srcRect b="21844" l="655" r="0" t="0"/>
          <a:stretch/>
        </p:blipFill>
        <p:spPr>
          <a:xfrm rot="10800000">
            <a:off x="-14775" y="5969975"/>
            <a:ext cx="12112625" cy="3830150"/>
          </a:xfrm>
          <a:prstGeom prst="rect">
            <a:avLst/>
          </a:prstGeom>
          <a:noFill/>
          <a:ln>
            <a:noFill/>
          </a:ln>
        </p:spPr>
      </p:pic>
      <p:pic>
        <p:nvPicPr>
          <p:cNvPr id="193" name="Google Shape;193;p19"/>
          <p:cNvPicPr preferRelativeResize="0"/>
          <p:nvPr/>
        </p:nvPicPr>
        <p:blipFill>
          <a:blip r:embed="rId4">
            <a:alphaModFix/>
          </a:blip>
          <a:stretch>
            <a:fillRect/>
          </a:stretch>
        </p:blipFill>
        <p:spPr>
          <a:xfrm>
            <a:off x="1706863" y="0"/>
            <a:ext cx="8775224" cy="5909300"/>
          </a:xfrm>
          <a:prstGeom prst="rect">
            <a:avLst/>
          </a:prstGeom>
          <a:noFill/>
          <a:ln>
            <a:noFill/>
          </a:ln>
        </p:spPr>
      </p:pic>
      <p:sp>
        <p:nvSpPr>
          <p:cNvPr id="194" name="Google Shape;194;p19"/>
          <p:cNvSpPr txBox="1"/>
          <p:nvPr/>
        </p:nvSpPr>
        <p:spPr>
          <a:xfrm>
            <a:off x="933450" y="5910591"/>
            <a:ext cx="10515600" cy="9426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lt1"/>
              </a:buClr>
              <a:buSzPts val="5200"/>
              <a:buFont typeface="Play"/>
              <a:buNone/>
            </a:pPr>
            <a:r>
              <a:rPr lang="de-DE" sz="5200">
                <a:solidFill>
                  <a:schemeClr val="lt1"/>
                </a:solidFill>
                <a:latin typeface="Play"/>
                <a:ea typeface="Play"/>
                <a:cs typeface="Play"/>
                <a:sym typeface="Play"/>
              </a:rPr>
              <a:t>Types of Error per Technique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8" name="Shape 198"/>
        <p:cNvGrpSpPr/>
        <p:nvPr/>
      </p:nvGrpSpPr>
      <p:grpSpPr>
        <a:xfrm>
          <a:off x="0" y="0"/>
          <a:ext cx="0" cy="0"/>
          <a:chOff x="0" y="0"/>
          <a:chExt cx="0" cy="0"/>
        </a:xfrm>
      </p:grpSpPr>
      <p:sp>
        <p:nvSpPr>
          <p:cNvPr id="199" name="Google Shape;199;p2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0" name="Google Shape;200;p20"/>
          <p:cNvSpPr/>
          <p:nvPr/>
        </p:nvSpPr>
        <p:spPr>
          <a:xfrm>
            <a:off x="199528" y="554152"/>
            <a:ext cx="5742189" cy="5742189"/>
          </a:xfrm>
          <a:prstGeom prst="ellipse">
            <a:avLst/>
          </a:prstGeom>
          <a:gradFill>
            <a:gsLst>
              <a:gs pos="0">
                <a:schemeClr val="accent1"/>
              </a:gs>
              <a:gs pos="100000">
                <a:schemeClr val="accent2"/>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1" name="Google Shape;201;p20"/>
          <p:cNvSpPr txBox="1"/>
          <p:nvPr>
            <p:ph type="title"/>
          </p:nvPr>
        </p:nvSpPr>
        <p:spPr>
          <a:xfrm>
            <a:off x="1245072" y="1289765"/>
            <a:ext cx="3651101" cy="42709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5600"/>
              <a:buFont typeface="Play"/>
              <a:buNone/>
            </a:pPr>
            <a:r>
              <a:rPr b="1" lang="de-DE" sz="5600">
                <a:solidFill>
                  <a:srgbClr val="FFFFFF"/>
                </a:solidFill>
              </a:rPr>
              <a:t>Summary of Math Part	</a:t>
            </a:r>
            <a:endParaRPr/>
          </a:p>
        </p:txBody>
      </p:sp>
      <p:sp>
        <p:nvSpPr>
          <p:cNvPr id="202" name="Google Shape;202;p20"/>
          <p:cNvSpPr/>
          <p:nvPr/>
        </p:nvSpPr>
        <p:spPr>
          <a:xfrm>
            <a:off x="1123493" y="374394"/>
            <a:ext cx="171515" cy="171515"/>
          </a:xfrm>
          <a:custGeom>
            <a:rect b="b" l="l" r="r" t="t"/>
            <a:pathLst>
              <a:path extrusionOk="0" h="171515" w="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3" name="Google Shape;203;p20"/>
          <p:cNvSpPr/>
          <p:nvPr/>
        </p:nvSpPr>
        <p:spPr>
          <a:xfrm>
            <a:off x="550109" y="1084507"/>
            <a:ext cx="157545" cy="157545"/>
          </a:xfrm>
          <a:custGeom>
            <a:rect b="b" l="l" r="r" t="t"/>
            <a:pathLst>
              <a:path extrusionOk="0" h="157545" w="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4" name="Google Shape;204;p20"/>
          <p:cNvSpPr txBox="1"/>
          <p:nvPr>
            <p:ph idx="1" type="body"/>
          </p:nvPr>
        </p:nvSpPr>
        <p:spPr>
          <a:xfrm>
            <a:off x="6297233" y="518400"/>
            <a:ext cx="4771607" cy="5837949"/>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de-DE" sz="2000"/>
              <a:t>Default enough for GPT-3.5, emotion and expertise helps Mistral</a:t>
            </a:r>
            <a:endParaRPr/>
          </a:p>
          <a:p>
            <a:pPr indent="-101600" lvl="0" marL="228600" rtl="0" algn="l">
              <a:lnSpc>
                <a:spcPct val="90000"/>
              </a:lnSpc>
              <a:spcBef>
                <a:spcPts val="1000"/>
              </a:spcBef>
              <a:spcAft>
                <a:spcPts val="0"/>
              </a:spcAft>
              <a:buClr>
                <a:schemeClr val="dk1"/>
              </a:buClr>
              <a:buSzPts val="2000"/>
              <a:buNone/>
            </a:pPr>
            <a:r>
              <a:t/>
            </a:r>
            <a:endParaRPr sz="2000">
              <a:solidFill>
                <a:schemeClr val="dk1"/>
              </a:solidFill>
            </a:endParaRPr>
          </a:p>
          <a:p>
            <a:pPr indent="-228600" lvl="0" marL="228600" rtl="0" algn="l">
              <a:lnSpc>
                <a:spcPct val="90000"/>
              </a:lnSpc>
              <a:spcBef>
                <a:spcPts val="1000"/>
              </a:spcBef>
              <a:spcAft>
                <a:spcPts val="0"/>
              </a:spcAft>
              <a:buClr>
                <a:schemeClr val="dk1"/>
              </a:buClr>
              <a:buSzPts val="2000"/>
              <a:buChar char="•"/>
            </a:pPr>
            <a:r>
              <a:rPr lang="de-DE" sz="2000"/>
              <a:t>No</a:t>
            </a:r>
            <a:r>
              <a:rPr lang="de-DE" sz="2000">
                <a:solidFill>
                  <a:schemeClr val="dk1"/>
                </a:solidFill>
              </a:rPr>
              <a:t> effect of position</a:t>
            </a:r>
            <a:endParaRPr/>
          </a:p>
          <a:p>
            <a:pPr indent="-101600" lvl="0" marL="228600" rtl="0" algn="l">
              <a:lnSpc>
                <a:spcPct val="90000"/>
              </a:lnSpc>
              <a:spcBef>
                <a:spcPts val="1000"/>
              </a:spcBef>
              <a:spcAft>
                <a:spcPts val="0"/>
              </a:spcAft>
              <a:buClr>
                <a:schemeClr val="dk1"/>
              </a:buClr>
              <a:buSzPts val="2000"/>
              <a:buNone/>
            </a:pPr>
            <a:r>
              <a:t/>
            </a:r>
            <a:endParaRPr sz="2000">
              <a:solidFill>
                <a:schemeClr val="dk1"/>
              </a:solidFill>
            </a:endParaRPr>
          </a:p>
          <a:p>
            <a:pPr indent="-228600" lvl="0" marL="228600" rtl="0" algn="l">
              <a:lnSpc>
                <a:spcPct val="90000"/>
              </a:lnSpc>
              <a:spcBef>
                <a:spcPts val="1000"/>
              </a:spcBef>
              <a:spcAft>
                <a:spcPts val="0"/>
              </a:spcAft>
              <a:buClr>
                <a:schemeClr val="dk1"/>
              </a:buClr>
              <a:buSzPts val="2000"/>
              <a:buChar char="•"/>
            </a:pPr>
            <a:r>
              <a:rPr lang="de-DE" sz="2000"/>
              <a:t>Chain of thought exploration needed</a:t>
            </a:r>
            <a:endParaRPr/>
          </a:p>
          <a:p>
            <a:pPr indent="-101600" lvl="0" marL="228600" rtl="0" algn="l">
              <a:lnSpc>
                <a:spcPct val="90000"/>
              </a:lnSpc>
              <a:spcBef>
                <a:spcPts val="1000"/>
              </a:spcBef>
              <a:spcAft>
                <a:spcPts val="0"/>
              </a:spcAft>
              <a:buClr>
                <a:schemeClr val="dk1"/>
              </a:buClr>
              <a:buSzPts val="2000"/>
              <a:buNone/>
            </a:pPr>
            <a:r>
              <a:t/>
            </a:r>
            <a:endParaRPr sz="2000">
              <a:solidFill>
                <a:schemeClr val="dk1"/>
              </a:solidFill>
            </a:endParaRPr>
          </a:p>
          <a:p>
            <a:pPr indent="-228600" lvl="0" marL="228600" rtl="0" algn="l">
              <a:lnSpc>
                <a:spcPct val="90000"/>
              </a:lnSpc>
              <a:spcBef>
                <a:spcPts val="1000"/>
              </a:spcBef>
              <a:spcAft>
                <a:spcPts val="0"/>
              </a:spcAft>
              <a:buClr>
                <a:schemeClr val="dk1"/>
              </a:buClr>
              <a:buSzPts val="2000"/>
              <a:buChar char="•"/>
            </a:pPr>
            <a:r>
              <a:rPr lang="de-DE" sz="2000">
                <a:solidFill>
                  <a:schemeClr val="dk1"/>
                </a:solidFill>
              </a:rPr>
              <a:t>Choosing more diff</a:t>
            </a:r>
            <a:r>
              <a:rPr lang="de-DE" sz="2000"/>
              <a:t>icult math </a:t>
            </a:r>
            <a:r>
              <a:rPr lang="de-DE" sz="2000">
                <a:solidFill>
                  <a:schemeClr val="dk1"/>
                </a:solidFill>
              </a:rPr>
              <a:t>problems </a:t>
            </a:r>
            <a:r>
              <a:rPr lang="de-DE" sz="2000"/>
              <a:t>for GPT-3.5 and GPT4</a:t>
            </a:r>
            <a:endParaRPr/>
          </a:p>
          <a:p>
            <a:pPr indent="-101600" lvl="0" marL="228600" rtl="0" algn="l">
              <a:lnSpc>
                <a:spcPct val="90000"/>
              </a:lnSpc>
              <a:spcBef>
                <a:spcPts val="1000"/>
              </a:spcBef>
              <a:spcAft>
                <a:spcPts val="0"/>
              </a:spcAft>
              <a:buClr>
                <a:schemeClr val="dk1"/>
              </a:buClr>
              <a:buSzPts val="2000"/>
              <a:buNone/>
            </a:pPr>
            <a:r>
              <a:t/>
            </a:r>
            <a:endParaRPr sz="2000">
              <a:solidFill>
                <a:schemeClr val="dk1"/>
              </a:solidFill>
            </a:endParaRPr>
          </a:p>
          <a:p>
            <a:pPr indent="-101600" lvl="0" marL="228600" rtl="0" algn="l">
              <a:lnSpc>
                <a:spcPct val="90000"/>
              </a:lnSpc>
              <a:spcBef>
                <a:spcPts val="1000"/>
              </a:spcBef>
              <a:spcAft>
                <a:spcPts val="0"/>
              </a:spcAft>
              <a:buClr>
                <a:schemeClr val="dk1"/>
              </a:buClr>
              <a:buSzPts val="2000"/>
              <a:buNone/>
            </a:pPr>
            <a:r>
              <a:t/>
            </a:r>
            <a:endParaRPr sz="2000">
              <a:solidFill>
                <a:schemeClr val="dk1"/>
              </a:solidFill>
            </a:endParaRPr>
          </a:p>
        </p:txBody>
      </p:sp>
      <p:sp>
        <p:nvSpPr>
          <p:cNvPr id="205" name="Google Shape;205;p20"/>
          <p:cNvSpPr/>
          <p:nvPr/>
        </p:nvSpPr>
        <p:spPr>
          <a:xfrm>
            <a:off x="5436547" y="5751820"/>
            <a:ext cx="112426" cy="112426"/>
          </a:xfrm>
          <a:custGeom>
            <a:rect b="b" l="l" r="r" t="t"/>
            <a:pathLst>
              <a:path extrusionOk="0" h="112426" w="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206" name="Google Shape;206;p20"/>
          <p:cNvCxnSpPr/>
          <p:nvPr/>
        </p:nvCxnSpPr>
        <p:spPr>
          <a:xfrm>
            <a:off x="11586162" y="3610394"/>
            <a:ext cx="0" cy="3238728"/>
          </a:xfrm>
          <a:prstGeom prst="straightConnector1">
            <a:avLst/>
          </a:prstGeom>
          <a:noFill/>
          <a:ln cap="sq" cmpd="sng" w="25400">
            <a:solidFill>
              <a:schemeClr val="accent1"/>
            </a:solidFill>
            <a:prstDash val="solid"/>
            <a:bevel/>
            <a:headEnd len="sm" w="sm" type="none"/>
            <a:tailEnd len="sm" w="sm"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0" name="Shape 210"/>
        <p:cNvGrpSpPr/>
        <p:nvPr/>
      </p:nvGrpSpPr>
      <p:grpSpPr>
        <a:xfrm>
          <a:off x="0" y="0"/>
          <a:ext cx="0" cy="0"/>
          <a:chOff x="0" y="0"/>
          <a:chExt cx="0" cy="0"/>
        </a:xfrm>
      </p:grpSpPr>
      <p:sp>
        <p:nvSpPr>
          <p:cNvPr id="211" name="Google Shape;211;p21"/>
          <p:cNvSpPr/>
          <p:nvPr/>
        </p:nvSpPr>
        <p:spPr>
          <a:xfrm>
            <a:off x="0" y="0"/>
            <a:ext cx="12192000" cy="6858000"/>
          </a:xfrm>
          <a:prstGeom prst="rect">
            <a:avLst/>
          </a:prstGeom>
          <a:gradFill>
            <a:gsLst>
              <a:gs pos="0">
                <a:schemeClr val="accent1"/>
              </a:gs>
              <a:gs pos="100000">
                <a:schemeClr val="accent2"/>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212" name="Google Shape;212;p21"/>
          <p:cNvSpPr txBox="1"/>
          <p:nvPr>
            <p:ph type="title"/>
          </p:nvPr>
        </p:nvSpPr>
        <p:spPr>
          <a:xfrm>
            <a:off x="242910" y="1598246"/>
            <a:ext cx="4626709" cy="5122985"/>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Clr>
                <a:srgbClr val="FFFFFF"/>
              </a:buClr>
              <a:buSzPts val="8000"/>
              <a:buFont typeface="Play"/>
              <a:buNone/>
            </a:pPr>
            <a:r>
              <a:rPr lang="de-DE" sz="8000">
                <a:solidFill>
                  <a:srgbClr val="FFFFFF"/>
                </a:solidFill>
                <a:latin typeface="Play"/>
                <a:ea typeface="Play"/>
                <a:cs typeface="Play"/>
                <a:sym typeface="Play"/>
              </a:rPr>
              <a:t>Thanks for your attention</a:t>
            </a:r>
            <a:endParaRPr/>
          </a:p>
        </p:txBody>
      </p:sp>
      <p:cxnSp>
        <p:nvCxnSpPr>
          <p:cNvPr id="213" name="Google Shape;213;p21"/>
          <p:cNvCxnSpPr/>
          <p:nvPr/>
        </p:nvCxnSpPr>
        <p:spPr>
          <a:xfrm>
            <a:off x="5447322" y="1589368"/>
            <a:ext cx="0" cy="5259754"/>
          </a:xfrm>
          <a:prstGeom prst="straightConnector1">
            <a:avLst/>
          </a:prstGeom>
          <a:noFill/>
          <a:ln cap="sq" cmpd="sng" w="25400">
            <a:solidFill>
              <a:srgbClr val="FFFFFF"/>
            </a:solidFill>
            <a:prstDash val="solid"/>
            <a:bevel/>
            <a:headEnd len="sm" w="sm" type="none"/>
            <a:tailEnd len="sm" w="sm" type="non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