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27"/>
  </p:normalViewPr>
  <p:slideViewPr>
    <p:cSldViewPr snapToGrid="0" snapToObjects="1">
      <p:cViewPr>
        <p:scale>
          <a:sx n="72" d="100"/>
          <a:sy n="72" d="100"/>
        </p:scale>
        <p:origin x="48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0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491CD-7E7B-5049-8AC2-63C44E3D15DB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0549-6F1C-0744-9F7C-23B0E9E6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00549-6F1C-0744-9F7C-23B0E9E67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44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38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lh3.googleusercontent.com/kRvD_Rspzwz4Jx0nq5uBbs9ISbedXZPA9zw4gGnFvrdgqr2-GjPWiZG28yJcsMSmRAf8Mgta84OFz-fQeJd80aK2XZkEnK70HUqIhPRrKeKCInVPkrAq0bXqsNBrTMRgzoyf3i4rFu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543" y="1"/>
            <a:ext cx="2485797" cy="113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6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3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569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68" y="18753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6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>
                <a:latin typeface="Century Gothic" charset="0"/>
                <a:ea typeface="Century Gothic" charset="0"/>
                <a:cs typeface="Century Gothic" charset="0"/>
              </a:rPr>
              <a:t>ReTrade</a:t>
            </a:r>
            <a:endParaRPr lang="en-US" cap="none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657600"/>
            <a:ext cx="6400800" cy="194733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Revolutionising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P2P trading of renewable </a:t>
            </a:r>
            <a:r>
              <a:rPr lang="en-US" dirty="0" smtClean="0">
                <a:solidFill>
                  <a:schemeClr val="tx1"/>
                </a:solidFill>
              </a:rPr>
              <a:t>energy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By Enigma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 descr="https://lh3.googleusercontent.com/kRvD_Rspzwz4Jx0nq5uBbs9ISbedXZPA9zw4gGnFvrdgqr2-GjPWiZG28yJcsMSmRAf8Mgta84OFz-fQeJd80aK2XZkEnK70HUqIhPRrKeKCInVPkrAq0bXqsNBrTMRgzoyf3i4rFu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99" y="4954424"/>
            <a:ext cx="3663042" cy="167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0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Please!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Context – What is a microgrid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38" y="3144982"/>
            <a:ext cx="10889673" cy="435885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Conventional Electricity Grids								Microgrids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Smoother integration of renewables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Operation in Grid-mode or Island-mode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4" name="Picture 10" descr="https://lh3.googleusercontent.com/FIAuxf5hV3zIXAw33zGHUe_Cpx8ZfU4bMgiaDasaP6vHUlMHTbb-sNFfSn2IR5AyKqWbLORKV2QlOyIPKx20-xaNjSvIleCZv9lNZblqISxpXR1rvj4ZWO5f6CvlFYIxJGsvuxd5nr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94528"/>
            <a:ext cx="5390263" cy="26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3.googleusercontent.com/dw2hGhfEMhDcZVj4ZNb8uPDOAIIMpzk85X6p7_EB2qSDPtuZIGD1YSBFID7q8n0TdXysh42yzQLEpkR5yyYRrIVN0xO38T8pWMaNwDrobhx7fiWC1bsPauY68V3_MFedlv3zfHCnIU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2"/>
          <a:stretch/>
        </p:blipFill>
        <p:spPr bwMode="auto">
          <a:xfrm>
            <a:off x="6472319" y="2294528"/>
            <a:ext cx="4805281" cy="28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568" y="1875367"/>
            <a:ext cx="10106268" cy="3615267"/>
          </a:xfrm>
        </p:spPr>
        <p:txBody>
          <a:bodyPr anchor="t"/>
          <a:lstStyle/>
          <a:p>
            <a:r>
              <a:rPr lang="en-US" dirty="0" smtClean="0"/>
              <a:t>Conventional Electricity Grid –&gt; Lack of reward for ‘Prosumer’s’ surplus energy 									 to feed back into grid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8674" name="Picture 2" descr="mage result for rooftop solar fa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16" y="2633134"/>
            <a:ext cx="5033286" cy="27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mage result for electricity retailer n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59" y="263313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869140" y="3757386"/>
            <a:ext cx="1553928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83" y="1891696"/>
            <a:ext cx="8534400" cy="3615267"/>
          </a:xfrm>
        </p:spPr>
        <p:txBody>
          <a:bodyPr anchor="t"/>
          <a:lstStyle/>
          <a:p>
            <a:r>
              <a:rPr lang="en-US" dirty="0" smtClean="0"/>
              <a:t>As a supplier/prosumer, I want more autonomy in determining the prices of the energy I generate</a:t>
            </a:r>
          </a:p>
          <a:p>
            <a:endParaRPr lang="en-US" dirty="0" smtClean="0"/>
          </a:p>
          <a:p>
            <a:r>
              <a:rPr lang="en-US" dirty="0" smtClean="0"/>
              <a:t>As a consumer, I want more autonomy over the prices I am paying for energy and quantity I am receiving for energy</a:t>
            </a:r>
            <a:endParaRPr lang="en-US" dirty="0"/>
          </a:p>
        </p:txBody>
      </p:sp>
      <p:pic>
        <p:nvPicPr>
          <p:cNvPr id="4" name="Picture 4" descr="mage result for electricity retailer 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44" y="4302277"/>
            <a:ext cx="2409372" cy="24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653644" y="4405391"/>
            <a:ext cx="2122714" cy="2052258"/>
          </a:xfrm>
          <a:prstGeom prst="line">
            <a:avLst/>
          </a:prstGeom>
          <a:ln w="1333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653645" y="4405391"/>
            <a:ext cx="2122713" cy="2052258"/>
          </a:xfrm>
          <a:prstGeom prst="line">
            <a:avLst/>
          </a:prstGeom>
          <a:ln w="1333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for Prototype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5611" y="1507067"/>
            <a:ext cx="8534400" cy="3615267"/>
          </a:xfrm>
        </p:spPr>
        <p:txBody>
          <a:bodyPr anchor="t"/>
          <a:lstStyle/>
          <a:p>
            <a:r>
              <a:rPr lang="en-US" dirty="0" smtClean="0"/>
              <a:t>Scenario: Consumer wants to set electricity plan for the day</a:t>
            </a:r>
          </a:p>
        </p:txBody>
      </p:sp>
      <p:sp>
        <p:nvSpPr>
          <p:cNvPr id="7" name="Alternate Process 6"/>
          <p:cNvSpPr/>
          <p:nvPr/>
        </p:nvSpPr>
        <p:spPr>
          <a:xfrm>
            <a:off x="394257" y="2411184"/>
            <a:ext cx="2432957" cy="13431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Browse through interactive heat map generated by </a:t>
            </a:r>
            <a:r>
              <a:rPr lang="en-US" sz="1400" dirty="0" err="1" smtClean="0"/>
              <a:t>Splunk</a:t>
            </a:r>
            <a:endParaRPr lang="en-US" sz="1400" dirty="0"/>
          </a:p>
        </p:txBody>
      </p:sp>
      <p:sp>
        <p:nvSpPr>
          <p:cNvPr id="11" name="Alternate Process 10"/>
          <p:cNvSpPr/>
          <p:nvPr/>
        </p:nvSpPr>
        <p:spPr>
          <a:xfrm>
            <a:off x="6627054" y="3075368"/>
            <a:ext cx="2432957" cy="13431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Execution of </a:t>
            </a:r>
            <a:r>
              <a:rPr lang="en-US" sz="1400" dirty="0" err="1" smtClean="0"/>
              <a:t>Ethereum</a:t>
            </a:r>
            <a:r>
              <a:rPr lang="en-US" sz="1400" dirty="0" smtClean="0"/>
              <a:t> Smart Contract</a:t>
            </a:r>
            <a:endParaRPr lang="en-US" sz="1400" dirty="0"/>
          </a:p>
        </p:txBody>
      </p:sp>
      <p:sp>
        <p:nvSpPr>
          <p:cNvPr id="12" name="Alternate Process 11"/>
          <p:cNvSpPr/>
          <p:nvPr/>
        </p:nvSpPr>
        <p:spPr>
          <a:xfrm>
            <a:off x="2028927" y="4889159"/>
            <a:ext cx="2432957" cy="13431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verified and block of data added to chain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486680" y="2357964"/>
            <a:ext cx="2138479" cy="1449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Supplier Network Address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Load demanded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Price Agreed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82600" y="2304745"/>
            <a:ext cx="2138479" cy="1449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Smart Meter Measurements  measures energy received at consumers end</a:t>
            </a:r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 flipV="1">
            <a:off x="2827214" y="3082772"/>
            <a:ext cx="659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1" idx="1"/>
          </p:cNvCxnSpPr>
          <p:nvPr/>
        </p:nvCxnSpPr>
        <p:spPr>
          <a:xfrm>
            <a:off x="5625159" y="3082772"/>
            <a:ext cx="1001895" cy="66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11" idx="3"/>
          </p:cNvCxnSpPr>
          <p:nvPr/>
        </p:nvCxnSpPr>
        <p:spPr>
          <a:xfrm flipH="1">
            <a:off x="9060011" y="3029553"/>
            <a:ext cx="822589" cy="71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</p:cNvCxnSpPr>
          <p:nvPr/>
        </p:nvCxnSpPr>
        <p:spPr>
          <a:xfrm>
            <a:off x="7843533" y="4418545"/>
            <a:ext cx="8115" cy="3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6835963" y="4711859"/>
            <a:ext cx="2031370" cy="175365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Does consumer's received power match their demanded load? </a:t>
            </a:r>
          </a:p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6" idx="1"/>
            <a:endCxn id="7" idx="2"/>
          </p:cNvCxnSpPr>
          <p:nvPr/>
        </p:nvCxnSpPr>
        <p:spPr>
          <a:xfrm flipH="1" flipV="1">
            <a:off x="1610736" y="3754361"/>
            <a:ext cx="5225227" cy="18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1"/>
            <a:endCxn id="12" idx="3"/>
          </p:cNvCxnSpPr>
          <p:nvPr/>
        </p:nvCxnSpPr>
        <p:spPr>
          <a:xfrm flipH="1" flipV="1">
            <a:off x="4461884" y="5560748"/>
            <a:ext cx="2374079" cy="2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304424">
            <a:off x="3998136" y="4301907"/>
            <a:ext cx="58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39769" y="5210133"/>
            <a:ext cx="58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lockchain represented as Linked List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339" y="1875367"/>
            <a:ext cx="6598629" cy="409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– Heat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– Smart Contract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Viability</a:t>
            </a:r>
            <a:endParaRPr lang="en-US" dirty="0"/>
          </a:p>
        </p:txBody>
      </p:sp>
      <p:pic>
        <p:nvPicPr>
          <p:cNvPr id="32772" name="Picture 4" descr="mage result for power ledger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846" y="1691236"/>
            <a:ext cx="3818965" cy="76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583" y="1891696"/>
            <a:ext cx="8534400" cy="4293951"/>
          </a:xfrm>
        </p:spPr>
        <p:txBody>
          <a:bodyPr anchor="t"/>
          <a:lstStyle/>
          <a:p>
            <a:r>
              <a:rPr lang="en-US" dirty="0" smtClean="0"/>
              <a:t>Competition -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Implementation requires two different cryptocurrency tokens (POWR and Sparks)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White paper and demonstrations are heavily focused on PV panels on rooftop</a:t>
            </a:r>
          </a:p>
          <a:p>
            <a:r>
              <a:rPr lang="en-US" dirty="0" smtClean="0"/>
              <a:t>Viability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Strong growth in renewables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2019 Australian Budget - $50 million investment in microgrids for rural areas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Monetary Value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Attract prosumers through lower supply-side costs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263</TotalTime>
  <Words>212</Words>
  <Application>Microsoft Macintosh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Slice</vt:lpstr>
      <vt:lpstr>ReTrade</vt:lpstr>
      <vt:lpstr>Context – What is a microgrid</vt:lpstr>
      <vt:lpstr>Problem Statement</vt:lpstr>
      <vt:lpstr>User Case</vt:lpstr>
      <vt:lpstr>Software Architecture for Prototype</vt:lpstr>
      <vt:lpstr>Application of Ethereum</vt:lpstr>
      <vt:lpstr>Prototype – Heat map</vt:lpstr>
      <vt:lpstr>Prototype – Smart Contract Demo</vt:lpstr>
      <vt:lpstr>Business Viability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2019-04-27T20:51:33Z</dcterms:created>
  <dcterms:modified xsi:type="dcterms:W3CDTF">2019-04-28T01:15:09Z</dcterms:modified>
</cp:coreProperties>
</file>