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27"/>
  </p:normalViewPr>
  <p:slideViewPr>
    <p:cSldViewPr snapToGrid="0" snapToObjects="1">
      <p:cViewPr>
        <p:scale>
          <a:sx n="72" d="100"/>
          <a:sy n="72" d="100"/>
        </p:scale>
        <p:origin x="4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0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491CD-7E7B-5049-8AC2-63C44E3D15D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0549-6F1C-0744-9F7C-23B0E9E6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0549-6F1C-0744-9F7C-23B0E9E67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4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AutoShape 2" descr="mage result for accenture blockchain hackathon"/>
          <p:cNvSpPr>
            <a:spLocks noChangeAspect="1" noChangeArrowheads="1"/>
          </p:cNvSpPr>
          <p:nvPr userDrawn="1"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mage result for accenture blockchain hackathon"/>
          <p:cNvSpPr>
            <a:spLocks noChangeAspect="1" noChangeArrowheads="1"/>
          </p:cNvSpPr>
          <p:nvPr userDrawn="1"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71" y="0"/>
            <a:ext cx="1694329" cy="8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569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68" y="18753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>
                <a:latin typeface="Century Gothic" charset="0"/>
                <a:ea typeface="Century Gothic" charset="0"/>
                <a:cs typeface="Century Gothic" charset="0"/>
              </a:rPr>
              <a:t>ReTrade</a:t>
            </a:r>
            <a:endParaRPr lang="en-US" cap="none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6400800" cy="194733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Revolutionising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P2P trading of renewable </a:t>
            </a:r>
            <a:r>
              <a:rPr lang="en-US" dirty="0" smtClean="0">
                <a:solidFill>
                  <a:schemeClr val="tx1"/>
                </a:solidFill>
              </a:rPr>
              <a:t>energy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Enigma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3" y="5115846"/>
            <a:ext cx="3506788" cy="17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Context – What is a microgrid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38" y="3144982"/>
            <a:ext cx="10889673" cy="435885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Conventional Electricity Grids								Microgrids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Smoother integration of renewables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 in Grid-mode or Island-mode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4" name="Picture 10" descr="https://lh3.googleusercontent.com/FIAuxf5hV3zIXAw33zGHUe_Cpx8ZfU4bMgiaDasaP6vHUlMHTbb-sNFfSn2IR5AyKqWbLORKV2QlOyIPKx20-xaNjSvIleCZv9lNZblqISxpXR1rvj4ZWO5f6CvlFYIxJGsvuxd5n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94528"/>
            <a:ext cx="5390263" cy="26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dw2hGhfEMhDcZVj4ZNb8uPDOAIIMpzk85X6p7_EB2qSDPtuZIGD1YSBFID7q8n0TdXysh42yzQLEpkR5yyYRrIVN0xO38T8pWMaNwDrobhx7fiWC1bsPauY68V3_MFedlv3zfHCnIU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/>
          <a:stretch/>
        </p:blipFill>
        <p:spPr bwMode="auto">
          <a:xfrm>
            <a:off x="6472319" y="2294528"/>
            <a:ext cx="4805281" cy="28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568" y="1875367"/>
            <a:ext cx="10106268" cy="3615267"/>
          </a:xfrm>
        </p:spPr>
        <p:txBody>
          <a:bodyPr anchor="t"/>
          <a:lstStyle/>
          <a:p>
            <a:r>
              <a:rPr lang="en-US" dirty="0" smtClean="0"/>
              <a:t>Conventional Electricity Grid –&gt; Lack of reward for ‘Prosumer’s’ surplus energy 									 to feed back into grid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8674" name="Picture 2" descr="mage result for rooftop solar fa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6" y="2633134"/>
            <a:ext cx="5033286" cy="27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mage result for electricity retailer 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59" y="26331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869140" y="3757386"/>
            <a:ext cx="1553928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3615267"/>
          </a:xfrm>
        </p:spPr>
        <p:txBody>
          <a:bodyPr anchor="t"/>
          <a:lstStyle/>
          <a:p>
            <a:r>
              <a:rPr lang="en-US" dirty="0" smtClean="0"/>
              <a:t>As a supplier/prosumer, I want more autonomy in determining the prices of the energy I generate</a:t>
            </a:r>
          </a:p>
          <a:p>
            <a:endParaRPr lang="en-US" dirty="0" smtClean="0"/>
          </a:p>
          <a:p>
            <a:r>
              <a:rPr lang="en-US" dirty="0" smtClean="0"/>
              <a:t>As a consumer, I want more autonomy over the prices I am paying for energy and quantity I am receiving for energy</a:t>
            </a:r>
          </a:p>
          <a:p>
            <a:endParaRPr lang="en-US" dirty="0" smtClean="0"/>
          </a:p>
          <a:p>
            <a:r>
              <a:rPr lang="en-US" dirty="0" smtClean="0"/>
              <a:t>Solution: Peer-2-Peer energy trading platform meeting the user’s requirements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mage result for electricity retailer 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39" y="4823011"/>
            <a:ext cx="1754899" cy="175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84739" y="4865463"/>
            <a:ext cx="1754899" cy="1712447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84740" y="5016308"/>
            <a:ext cx="1754898" cy="1474332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for Prototype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5611" y="1507067"/>
            <a:ext cx="8534400" cy="3615267"/>
          </a:xfrm>
        </p:spPr>
        <p:txBody>
          <a:bodyPr anchor="t"/>
          <a:lstStyle/>
          <a:p>
            <a:r>
              <a:rPr lang="en-US" dirty="0" smtClean="0"/>
              <a:t>Scenario: Consumer wants to set electricity plan for the day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394257" y="2411184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 through interactive heat map generated by </a:t>
            </a:r>
            <a:r>
              <a:rPr lang="en-US" sz="1400" dirty="0" err="1" smtClean="0"/>
              <a:t>Splunk</a:t>
            </a:r>
            <a:endParaRPr lang="en-US" sz="1400" dirty="0"/>
          </a:p>
        </p:txBody>
      </p:sp>
      <p:sp>
        <p:nvSpPr>
          <p:cNvPr id="11" name="Alternate Process 10"/>
          <p:cNvSpPr/>
          <p:nvPr/>
        </p:nvSpPr>
        <p:spPr>
          <a:xfrm>
            <a:off x="6627054" y="3075368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Execution of </a:t>
            </a:r>
            <a:r>
              <a:rPr lang="en-US" sz="1400" dirty="0" err="1" smtClean="0"/>
              <a:t>Ethereum</a:t>
            </a:r>
            <a:r>
              <a:rPr lang="en-US" sz="1400" dirty="0" smtClean="0"/>
              <a:t> Smart Contract</a:t>
            </a:r>
            <a:endParaRPr lang="en-US" sz="1400" dirty="0"/>
          </a:p>
        </p:txBody>
      </p:sp>
      <p:sp>
        <p:nvSpPr>
          <p:cNvPr id="12" name="Alternate Process 11"/>
          <p:cNvSpPr/>
          <p:nvPr/>
        </p:nvSpPr>
        <p:spPr>
          <a:xfrm>
            <a:off x="2028927" y="4889159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verified and block of data added to chain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86680" y="2357964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Supplier Network Address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Load demanded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Price Agreed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82600" y="2304745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Smart Meter Measurements  measures energy received at consumers end</a:t>
            </a: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 flipV="1">
            <a:off x="2827214" y="3082772"/>
            <a:ext cx="659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1" idx="1"/>
          </p:cNvCxnSpPr>
          <p:nvPr/>
        </p:nvCxnSpPr>
        <p:spPr>
          <a:xfrm>
            <a:off x="5625159" y="3082772"/>
            <a:ext cx="1001895" cy="66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11" idx="3"/>
          </p:cNvCxnSpPr>
          <p:nvPr/>
        </p:nvCxnSpPr>
        <p:spPr>
          <a:xfrm flipH="1">
            <a:off x="9060011" y="3029553"/>
            <a:ext cx="822589" cy="7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>
            <a:off x="7843533" y="4418545"/>
            <a:ext cx="8115" cy="3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835963" y="4711859"/>
            <a:ext cx="2031370" cy="175365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Does consumer's received power match their demanded load? </a:t>
            </a:r>
          </a:p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6" idx="1"/>
            <a:endCxn id="7" idx="2"/>
          </p:cNvCxnSpPr>
          <p:nvPr/>
        </p:nvCxnSpPr>
        <p:spPr>
          <a:xfrm flipH="1" flipV="1">
            <a:off x="1610736" y="3754361"/>
            <a:ext cx="5225227" cy="18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  <a:endCxn id="12" idx="3"/>
          </p:cNvCxnSpPr>
          <p:nvPr/>
        </p:nvCxnSpPr>
        <p:spPr>
          <a:xfrm flipH="1" flipV="1">
            <a:off x="4461884" y="5560748"/>
            <a:ext cx="2374079" cy="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304424">
            <a:off x="3998136" y="4301907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39769" y="5210133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lockchain represented as Linked List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39" y="1875367"/>
            <a:ext cx="6598629" cy="40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69" y="0"/>
            <a:ext cx="10085078" cy="1507067"/>
          </a:xfrm>
        </p:spPr>
        <p:txBody>
          <a:bodyPr/>
          <a:lstStyle/>
          <a:p>
            <a:r>
              <a:rPr lang="en-US" dirty="0" smtClean="0"/>
              <a:t>Prototype – Heat map and 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Viability</a:t>
            </a:r>
            <a:endParaRPr lang="en-US" dirty="0"/>
          </a:p>
        </p:txBody>
      </p:sp>
      <p:pic>
        <p:nvPicPr>
          <p:cNvPr id="32772" name="Picture 4" descr="mage result for power ledger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46" y="1691236"/>
            <a:ext cx="3818965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4293951"/>
          </a:xfrm>
        </p:spPr>
        <p:txBody>
          <a:bodyPr anchor="t"/>
          <a:lstStyle/>
          <a:p>
            <a:r>
              <a:rPr lang="en-US" dirty="0" smtClean="0"/>
              <a:t>Competition -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Implementation requires two different cryptocurrency tokens (POWR and Sparks)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White paper and demonstrations are heavily focused on PV panels on rooftop</a:t>
            </a:r>
          </a:p>
          <a:p>
            <a:r>
              <a:rPr lang="en-US" dirty="0" smtClean="0"/>
              <a:t>Viability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Strong growth in renewables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2019 Australian Budget - $50 million investment in microgrids for rural areas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Monetary Value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Attract prosumers through lower supply-side costs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Please!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220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 3</vt:lpstr>
      <vt:lpstr>Arial</vt:lpstr>
      <vt:lpstr>Slice</vt:lpstr>
      <vt:lpstr>ReTrade</vt:lpstr>
      <vt:lpstr>Context – What is a microgrid</vt:lpstr>
      <vt:lpstr>Problem Statement</vt:lpstr>
      <vt:lpstr>User Case</vt:lpstr>
      <vt:lpstr>Software Architecture for Prototype</vt:lpstr>
      <vt:lpstr>Application of Ethereum</vt:lpstr>
      <vt:lpstr>Prototype – Heat map and Smart Contract</vt:lpstr>
      <vt:lpstr>Business Viability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2019-04-27T20:51:33Z</dcterms:created>
  <dcterms:modified xsi:type="dcterms:W3CDTF">2019-04-28T01:42:56Z</dcterms:modified>
</cp:coreProperties>
</file>