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notesMasterIdLst>
    <p:notesMasterId r:id="rId23"/>
  </p:notesMasterIdLst>
  <p:sldIdLst>
    <p:sldId id="256" r:id="rId2"/>
    <p:sldId id="258" r:id="rId3"/>
    <p:sldId id="259" r:id="rId4"/>
    <p:sldId id="262" r:id="rId5"/>
    <p:sldId id="263" r:id="rId6"/>
    <p:sldId id="284" r:id="rId7"/>
    <p:sldId id="269" r:id="rId8"/>
    <p:sldId id="282" r:id="rId9"/>
    <p:sldId id="265" r:id="rId10"/>
    <p:sldId id="266" r:id="rId11"/>
    <p:sldId id="283" r:id="rId12"/>
    <p:sldId id="268" r:id="rId13"/>
    <p:sldId id="270" r:id="rId14"/>
    <p:sldId id="271" r:id="rId15"/>
    <p:sldId id="272" r:id="rId16"/>
    <p:sldId id="273" r:id="rId17"/>
    <p:sldId id="279" r:id="rId18"/>
    <p:sldId id="275" r:id="rId19"/>
    <p:sldId id="276" r:id="rId20"/>
    <p:sldId id="277"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88AC0-1157-46B8-B878-F29DB926F57F}" type="datetimeFigureOut">
              <a:rPr lang="en-IN" smtClean="0"/>
              <a:t>07-12-2022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3A1C0-0CE3-4FB9-9AA7-118252CEB8AF}" type="slidenum">
              <a:rPr lang="en-IN" smtClean="0"/>
              <a:t>‹#›</a:t>
            </a:fld>
            <a:endParaRPr lang="en-IN" dirty="0"/>
          </a:p>
        </p:txBody>
      </p:sp>
    </p:spTree>
    <p:extLst>
      <p:ext uri="{BB962C8B-B14F-4D97-AF65-F5344CB8AC3E}">
        <p14:creationId xmlns:p14="http://schemas.microsoft.com/office/powerpoint/2010/main" val="326012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are more chances of device failure in CMOS logic as compared to the Domino logic.</a:t>
            </a:r>
            <a:endParaRPr lang="en-IN" dirty="0"/>
          </a:p>
        </p:txBody>
      </p:sp>
      <p:sp>
        <p:nvSpPr>
          <p:cNvPr id="4" name="Slide Number Placeholder 3"/>
          <p:cNvSpPr>
            <a:spLocks noGrp="1"/>
          </p:cNvSpPr>
          <p:nvPr>
            <p:ph type="sldNum" sz="quarter" idx="5"/>
          </p:nvPr>
        </p:nvSpPr>
        <p:spPr/>
        <p:txBody>
          <a:bodyPr/>
          <a:lstStyle/>
          <a:p>
            <a:fld id="{E6C3A1C0-0CE3-4FB9-9AA7-118252CEB8AF}" type="slidenum">
              <a:rPr lang="en-IN" smtClean="0"/>
              <a:t>19</a:t>
            </a:fld>
            <a:endParaRPr lang="en-IN" dirty="0"/>
          </a:p>
        </p:txBody>
      </p:sp>
    </p:spTree>
    <p:extLst>
      <p:ext uri="{BB962C8B-B14F-4D97-AF65-F5344CB8AC3E}">
        <p14:creationId xmlns:p14="http://schemas.microsoft.com/office/powerpoint/2010/main" val="191379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GDI-Gate Diffusion input technique</a:t>
            </a:r>
          </a:p>
        </p:txBody>
      </p:sp>
      <p:sp>
        <p:nvSpPr>
          <p:cNvPr id="4" name="Slide Number Placeholder 3"/>
          <p:cNvSpPr>
            <a:spLocks noGrp="1"/>
          </p:cNvSpPr>
          <p:nvPr>
            <p:ph type="sldNum" sz="quarter" idx="5"/>
          </p:nvPr>
        </p:nvSpPr>
        <p:spPr/>
        <p:txBody>
          <a:bodyPr/>
          <a:lstStyle/>
          <a:p>
            <a:fld id="{E6C3A1C0-0CE3-4FB9-9AA7-118252CEB8AF}" type="slidenum">
              <a:rPr lang="en-IN" smtClean="0"/>
              <a:t>20</a:t>
            </a:fld>
            <a:endParaRPr lang="en-IN" dirty="0"/>
          </a:p>
        </p:txBody>
      </p:sp>
    </p:spTree>
    <p:extLst>
      <p:ext uri="{BB962C8B-B14F-4D97-AF65-F5344CB8AC3E}">
        <p14:creationId xmlns:p14="http://schemas.microsoft.com/office/powerpoint/2010/main" val="68940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E17E13-B6A7-40EC-A563-09E095459C2C}"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3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E17E13-B6A7-40EC-A563-09E095459C2C}" type="slidenum">
              <a:rPr lang="en-IN" smtClean="0"/>
              <a:t>‹#›</a:t>
            </a:fld>
            <a:endParaRPr lang="en-IN" dirty="0"/>
          </a:p>
        </p:txBody>
      </p:sp>
    </p:spTree>
    <p:extLst>
      <p:ext uri="{BB962C8B-B14F-4D97-AF65-F5344CB8AC3E}">
        <p14:creationId xmlns:p14="http://schemas.microsoft.com/office/powerpoint/2010/main" val="234485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E17E13-B6A7-40EC-A563-09E095459C2C}" type="slidenum">
              <a:rPr lang="en-IN" smtClean="0"/>
              <a:t>‹#›</a:t>
            </a:fld>
            <a:endParaRPr lang="en-IN" dirty="0"/>
          </a:p>
        </p:txBody>
      </p:sp>
    </p:spTree>
    <p:extLst>
      <p:ext uri="{BB962C8B-B14F-4D97-AF65-F5344CB8AC3E}">
        <p14:creationId xmlns:p14="http://schemas.microsoft.com/office/powerpoint/2010/main" val="397385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E17E13-B6A7-40EC-A563-09E095459C2C}" type="slidenum">
              <a:rPr lang="en-IN" smtClean="0"/>
              <a:t>‹#›</a:t>
            </a:fld>
            <a:endParaRPr lang="en-IN" dirty="0"/>
          </a:p>
        </p:txBody>
      </p:sp>
    </p:spTree>
    <p:extLst>
      <p:ext uri="{BB962C8B-B14F-4D97-AF65-F5344CB8AC3E}">
        <p14:creationId xmlns:p14="http://schemas.microsoft.com/office/powerpoint/2010/main" val="223096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E17E13-B6A7-40EC-A563-09E095459C2C}"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28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E17E13-B6A7-40EC-A563-09E095459C2C}" type="slidenum">
              <a:rPr lang="en-IN" smtClean="0"/>
              <a:t>‹#›</a:t>
            </a:fld>
            <a:endParaRPr lang="en-IN" dirty="0"/>
          </a:p>
        </p:txBody>
      </p:sp>
    </p:spTree>
    <p:extLst>
      <p:ext uri="{BB962C8B-B14F-4D97-AF65-F5344CB8AC3E}">
        <p14:creationId xmlns:p14="http://schemas.microsoft.com/office/powerpoint/2010/main" val="166263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9E17E13-B6A7-40EC-A563-09E095459C2C}" type="slidenum">
              <a:rPr lang="en-IN" smtClean="0"/>
              <a:t>‹#›</a:t>
            </a:fld>
            <a:endParaRPr lang="en-IN" dirty="0"/>
          </a:p>
        </p:txBody>
      </p:sp>
    </p:spTree>
    <p:extLst>
      <p:ext uri="{BB962C8B-B14F-4D97-AF65-F5344CB8AC3E}">
        <p14:creationId xmlns:p14="http://schemas.microsoft.com/office/powerpoint/2010/main" val="335895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9E17E13-B6A7-40EC-A563-09E095459C2C}" type="slidenum">
              <a:rPr lang="en-IN" smtClean="0"/>
              <a:t>‹#›</a:t>
            </a:fld>
            <a:endParaRPr lang="en-IN" dirty="0"/>
          </a:p>
        </p:txBody>
      </p:sp>
    </p:spTree>
    <p:extLst>
      <p:ext uri="{BB962C8B-B14F-4D97-AF65-F5344CB8AC3E}">
        <p14:creationId xmlns:p14="http://schemas.microsoft.com/office/powerpoint/2010/main" val="49087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29E17E13-B6A7-40EC-A563-09E095459C2C}" type="slidenum">
              <a:rPr lang="en-IN" smtClean="0"/>
              <a:t>‹#›</a:t>
            </a:fld>
            <a:endParaRPr lang="en-IN" dirty="0"/>
          </a:p>
        </p:txBody>
      </p:sp>
    </p:spTree>
    <p:extLst>
      <p:ext uri="{BB962C8B-B14F-4D97-AF65-F5344CB8AC3E}">
        <p14:creationId xmlns:p14="http://schemas.microsoft.com/office/powerpoint/2010/main" val="330839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0BD398-A09F-47F3-B5AA-47C6E5F1365A}" type="datetimeFigureOut">
              <a:rPr lang="en-IN" smtClean="0"/>
              <a:t>07-12-2022</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E17E13-B6A7-40EC-A563-09E095459C2C}" type="slidenum">
              <a:rPr lang="en-IN" smtClean="0"/>
              <a:t>‹#›</a:t>
            </a:fld>
            <a:endParaRPr lang="en-IN" dirty="0"/>
          </a:p>
        </p:txBody>
      </p:sp>
    </p:spTree>
    <p:extLst>
      <p:ext uri="{BB962C8B-B14F-4D97-AF65-F5344CB8AC3E}">
        <p14:creationId xmlns:p14="http://schemas.microsoft.com/office/powerpoint/2010/main" val="145503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BD398-A09F-47F3-B5AA-47C6E5F1365A}" type="datetimeFigureOut">
              <a:rPr lang="en-IN" smtClean="0"/>
              <a:t>07-12-2022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E17E13-B6A7-40EC-A563-09E095459C2C}" type="slidenum">
              <a:rPr lang="en-IN" smtClean="0"/>
              <a:t>‹#›</a:t>
            </a:fld>
            <a:endParaRPr lang="en-IN" dirty="0"/>
          </a:p>
        </p:txBody>
      </p:sp>
    </p:spTree>
    <p:extLst>
      <p:ext uri="{BB962C8B-B14F-4D97-AF65-F5344CB8AC3E}">
        <p14:creationId xmlns:p14="http://schemas.microsoft.com/office/powerpoint/2010/main" val="106281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E0BD398-A09F-47F3-B5AA-47C6E5F1365A}" type="datetimeFigureOut">
              <a:rPr lang="en-IN" smtClean="0"/>
              <a:t>07-12-2022</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E17E13-B6A7-40EC-A563-09E095459C2C}"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456750"/>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E757-4B9B-EB15-DDAD-8F2851B3F00E}"/>
              </a:ext>
            </a:extLst>
          </p:cNvPr>
          <p:cNvSpPr>
            <a:spLocks noGrp="1"/>
          </p:cNvSpPr>
          <p:nvPr>
            <p:ph type="ctrTitle" idx="4294967295"/>
          </p:nvPr>
        </p:nvSpPr>
        <p:spPr>
          <a:xfrm>
            <a:off x="1700210" y="703965"/>
            <a:ext cx="8791575" cy="1084263"/>
          </a:xfrm>
        </p:spPr>
        <p:txBody>
          <a:bodyPr>
            <a:normAutofit/>
          </a:bodyPr>
          <a:lstStyle/>
          <a:p>
            <a:pPr algn="ctr"/>
            <a:r>
              <a:rPr lang="en-IN" sz="3200" dirty="0"/>
              <a:t>PERFORMANCE ANALYSIS OF FULL ADDER BASED ON DOMINO LOGIC TECHNIQUE</a:t>
            </a:r>
          </a:p>
        </p:txBody>
      </p:sp>
      <p:sp>
        <p:nvSpPr>
          <p:cNvPr id="3" name="TextBox 2">
            <a:extLst>
              <a:ext uri="{FF2B5EF4-FFF2-40B4-BE49-F238E27FC236}">
                <a16:creationId xmlns:a16="http://schemas.microsoft.com/office/drawing/2014/main" id="{820F074F-A94E-3F5D-1976-D21BC1898FF1}"/>
              </a:ext>
            </a:extLst>
          </p:cNvPr>
          <p:cNvSpPr txBox="1"/>
          <p:nvPr/>
        </p:nvSpPr>
        <p:spPr>
          <a:xfrm>
            <a:off x="861117" y="5069773"/>
            <a:ext cx="6226237" cy="923330"/>
          </a:xfrm>
          <a:prstGeom prst="rect">
            <a:avLst/>
          </a:prstGeom>
          <a:noFill/>
        </p:spPr>
        <p:txBody>
          <a:bodyPr wrap="square" rtlCol="0">
            <a:spAutoFit/>
          </a:bodyPr>
          <a:lstStyle/>
          <a:p>
            <a:r>
              <a:rPr lang="en-US" dirty="0"/>
              <a:t>Microelectronics &amp; VLSI Design </a:t>
            </a:r>
          </a:p>
          <a:p>
            <a:r>
              <a:rPr lang="en-US" dirty="0"/>
              <a:t>Department of Electronics and Communication Engineering </a:t>
            </a:r>
          </a:p>
          <a:p>
            <a:r>
              <a:rPr lang="en-US" dirty="0"/>
              <a:t>NIT Silchar</a:t>
            </a:r>
            <a:endParaRPr lang="en-IN" dirty="0"/>
          </a:p>
        </p:txBody>
      </p:sp>
      <p:pic>
        <p:nvPicPr>
          <p:cNvPr id="1026" name="Picture 2" descr="National Institute of Technology, Silchar - Wikipedia">
            <a:extLst>
              <a:ext uri="{FF2B5EF4-FFF2-40B4-BE49-F238E27FC236}">
                <a16:creationId xmlns:a16="http://schemas.microsoft.com/office/drawing/2014/main" id="{EFFD00CE-69CA-8506-3927-354516960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452" y="2206075"/>
            <a:ext cx="2301420" cy="23014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70136B-8B7C-57F1-54BF-288D16B000DC}"/>
              </a:ext>
            </a:extLst>
          </p:cNvPr>
          <p:cNvSpPr txBox="1"/>
          <p:nvPr/>
        </p:nvSpPr>
        <p:spPr>
          <a:xfrm>
            <a:off x="9663026" y="5069773"/>
            <a:ext cx="2204450" cy="646331"/>
          </a:xfrm>
          <a:prstGeom prst="rect">
            <a:avLst/>
          </a:prstGeom>
          <a:noFill/>
        </p:spPr>
        <p:txBody>
          <a:bodyPr wrap="none" rtlCol="0">
            <a:spAutoFit/>
          </a:bodyPr>
          <a:lstStyle/>
          <a:p>
            <a:r>
              <a:rPr lang="en-IN" dirty="0"/>
              <a:t>Presented by </a:t>
            </a:r>
          </a:p>
          <a:p>
            <a:r>
              <a:rPr lang="en-IN" dirty="0"/>
              <a:t>Soham Sen(2224211)</a:t>
            </a:r>
          </a:p>
        </p:txBody>
      </p:sp>
    </p:spTree>
    <p:extLst>
      <p:ext uri="{BB962C8B-B14F-4D97-AF65-F5344CB8AC3E}">
        <p14:creationId xmlns:p14="http://schemas.microsoft.com/office/powerpoint/2010/main" val="353075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C59A-476C-40B7-7490-8AC092562AD8}"/>
              </a:ext>
            </a:extLst>
          </p:cNvPr>
          <p:cNvSpPr>
            <a:spLocks noGrp="1"/>
          </p:cNvSpPr>
          <p:nvPr>
            <p:ph type="title" idx="4294967295"/>
          </p:nvPr>
        </p:nvSpPr>
        <p:spPr>
          <a:xfrm>
            <a:off x="1066800" y="630315"/>
            <a:ext cx="10058400" cy="751303"/>
          </a:xfrm>
        </p:spPr>
        <p:txBody>
          <a:bodyPr/>
          <a:lstStyle/>
          <a:p>
            <a:pPr algn="ctr"/>
            <a:r>
              <a:rPr lang="en-IN" u="sng" dirty="0"/>
              <a:t>PROPOSED METHOD</a:t>
            </a:r>
          </a:p>
        </p:txBody>
      </p:sp>
      <p:sp>
        <p:nvSpPr>
          <p:cNvPr id="3" name="Content Placeholder 2">
            <a:extLst>
              <a:ext uri="{FF2B5EF4-FFF2-40B4-BE49-F238E27FC236}">
                <a16:creationId xmlns:a16="http://schemas.microsoft.com/office/drawing/2014/main" id="{CB6A7B48-B5B3-2D72-5586-633C37DE5A21}"/>
              </a:ext>
            </a:extLst>
          </p:cNvPr>
          <p:cNvSpPr>
            <a:spLocks noGrp="1"/>
          </p:cNvSpPr>
          <p:nvPr>
            <p:ph idx="4294967295"/>
          </p:nvPr>
        </p:nvSpPr>
        <p:spPr>
          <a:xfrm>
            <a:off x="1066800" y="1766364"/>
            <a:ext cx="10058400" cy="4022725"/>
          </a:xfrm>
        </p:spPr>
        <p:txBody>
          <a:bodyPr>
            <a:normAutofit/>
          </a:bodyPr>
          <a:lstStyle/>
          <a:p>
            <a:pPr marL="0" indent="0">
              <a:buNone/>
            </a:pPr>
            <a:r>
              <a:rPr lang="en-US" b="1" dirty="0"/>
              <a:t>Operation</a:t>
            </a:r>
          </a:p>
          <a:p>
            <a:pPr marL="0" indent="0">
              <a:buNone/>
            </a:pPr>
            <a:r>
              <a:rPr lang="en-US" dirty="0"/>
              <a:t>	-</a:t>
            </a:r>
            <a:r>
              <a:rPr lang="en-US" dirty="0" err="1"/>
              <a:t>Clk</a:t>
            </a:r>
            <a:r>
              <a:rPr lang="en-US" dirty="0"/>
              <a:t> is low during Pre-charge stage</a:t>
            </a:r>
          </a:p>
          <a:p>
            <a:pPr marL="0" indent="0">
              <a:buNone/>
            </a:pPr>
            <a:r>
              <a:rPr lang="en-US" dirty="0"/>
              <a:t>		&gt;&gt;PMOS will be on and NMOS is off</a:t>
            </a:r>
          </a:p>
          <a:p>
            <a:pPr marL="0" indent="0">
              <a:buNone/>
            </a:pPr>
            <a:r>
              <a:rPr lang="en-US" dirty="0"/>
              <a:t>		&gt;&gt;Output node charged to </a:t>
            </a:r>
            <a:r>
              <a:rPr lang="en-US" dirty="0" err="1"/>
              <a:t>Vdd</a:t>
            </a:r>
            <a:endParaRPr lang="en-US" dirty="0"/>
          </a:p>
          <a:p>
            <a:pPr marL="0" indent="0">
              <a:buNone/>
            </a:pPr>
            <a:r>
              <a:rPr lang="en-US" dirty="0"/>
              <a:t>	-</a:t>
            </a:r>
            <a:r>
              <a:rPr lang="en-US" dirty="0" err="1"/>
              <a:t>Clk</a:t>
            </a:r>
            <a:r>
              <a:rPr lang="en-US" dirty="0"/>
              <a:t> is high during evaluation stage</a:t>
            </a:r>
          </a:p>
          <a:p>
            <a:pPr marL="0" indent="0">
              <a:buNone/>
            </a:pPr>
            <a:r>
              <a:rPr lang="en-US" dirty="0"/>
              <a:t>		&gt;&gt;PMOS will be off and NMOS will be on</a:t>
            </a:r>
          </a:p>
          <a:p>
            <a:pPr marL="0" indent="0">
              <a:buNone/>
            </a:pPr>
            <a:r>
              <a:rPr lang="en-US" dirty="0"/>
              <a:t>		&gt;&gt;Output depend on the input’s configuration</a:t>
            </a:r>
          </a:p>
          <a:p>
            <a:pPr marL="0" indent="0">
              <a:buNone/>
            </a:pPr>
            <a:r>
              <a:rPr lang="en-US" b="1" dirty="0"/>
              <a:t>Pull down network design is same as static CMOS</a:t>
            </a:r>
          </a:p>
        </p:txBody>
      </p:sp>
      <p:pic>
        <p:nvPicPr>
          <p:cNvPr id="4" name="Picture 3" descr="Diagram, schematic&#10;&#10;Description automatically generated">
            <a:extLst>
              <a:ext uri="{FF2B5EF4-FFF2-40B4-BE49-F238E27FC236}">
                <a16:creationId xmlns:a16="http://schemas.microsoft.com/office/drawing/2014/main" id="{A6FF1A94-D0F9-2398-5024-DBB265709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368" y="1637355"/>
            <a:ext cx="3407181" cy="3286668"/>
          </a:xfrm>
          <a:prstGeom prst="rect">
            <a:avLst/>
          </a:prstGeom>
        </p:spPr>
      </p:pic>
      <p:sp>
        <p:nvSpPr>
          <p:cNvPr id="5" name="TextBox 4">
            <a:extLst>
              <a:ext uri="{FF2B5EF4-FFF2-40B4-BE49-F238E27FC236}">
                <a16:creationId xmlns:a16="http://schemas.microsoft.com/office/drawing/2014/main" id="{8EBE21DD-600A-EF89-9FA0-900241E76110}"/>
              </a:ext>
            </a:extLst>
          </p:cNvPr>
          <p:cNvSpPr txBox="1"/>
          <p:nvPr/>
        </p:nvSpPr>
        <p:spPr>
          <a:xfrm>
            <a:off x="8793178" y="4995094"/>
            <a:ext cx="1784656" cy="369332"/>
          </a:xfrm>
          <a:prstGeom prst="rect">
            <a:avLst/>
          </a:prstGeom>
          <a:noFill/>
        </p:spPr>
        <p:txBody>
          <a:bodyPr wrap="none" rtlCol="0">
            <a:spAutoFit/>
          </a:bodyPr>
          <a:lstStyle/>
          <a:p>
            <a:r>
              <a:rPr lang="en-IN" dirty="0"/>
              <a:t>Fig. Domino Logic</a:t>
            </a:r>
          </a:p>
        </p:txBody>
      </p:sp>
    </p:spTree>
    <p:extLst>
      <p:ext uri="{BB962C8B-B14F-4D97-AF65-F5344CB8AC3E}">
        <p14:creationId xmlns:p14="http://schemas.microsoft.com/office/powerpoint/2010/main" val="672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1742ED7B-F695-11F1-D3D0-9AC940FD5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728" y="610953"/>
            <a:ext cx="4484544" cy="4427622"/>
          </a:xfrm>
          <a:prstGeom prst="rect">
            <a:avLst/>
          </a:prstGeom>
        </p:spPr>
      </p:pic>
      <p:sp>
        <p:nvSpPr>
          <p:cNvPr id="3" name="TextBox 2">
            <a:extLst>
              <a:ext uri="{FF2B5EF4-FFF2-40B4-BE49-F238E27FC236}">
                <a16:creationId xmlns:a16="http://schemas.microsoft.com/office/drawing/2014/main" id="{0A65B898-040A-CC36-0C35-940B9BBE1544}"/>
              </a:ext>
            </a:extLst>
          </p:cNvPr>
          <p:cNvSpPr txBox="1"/>
          <p:nvPr/>
        </p:nvSpPr>
        <p:spPr>
          <a:xfrm>
            <a:off x="2951837" y="5145580"/>
            <a:ext cx="6288325" cy="369332"/>
          </a:xfrm>
          <a:prstGeom prst="rect">
            <a:avLst/>
          </a:prstGeom>
          <a:noFill/>
        </p:spPr>
        <p:txBody>
          <a:bodyPr wrap="none" rtlCol="0">
            <a:spAutoFit/>
          </a:bodyPr>
          <a:lstStyle/>
          <a:p>
            <a:r>
              <a:rPr lang="en-IN" dirty="0"/>
              <a:t>Fig. One-bit full adder using 20 Transistors based on domino logic</a:t>
            </a:r>
          </a:p>
        </p:txBody>
      </p:sp>
    </p:spTree>
    <p:extLst>
      <p:ext uri="{BB962C8B-B14F-4D97-AF65-F5344CB8AC3E}">
        <p14:creationId xmlns:p14="http://schemas.microsoft.com/office/powerpoint/2010/main" val="341689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42B9-0215-2810-49E3-C15A25CDDB72}"/>
              </a:ext>
            </a:extLst>
          </p:cNvPr>
          <p:cNvSpPr>
            <a:spLocks noGrp="1"/>
          </p:cNvSpPr>
          <p:nvPr>
            <p:ph type="title" idx="4294967295"/>
          </p:nvPr>
        </p:nvSpPr>
        <p:spPr>
          <a:xfrm>
            <a:off x="1066800" y="648070"/>
            <a:ext cx="10058400" cy="852572"/>
          </a:xfrm>
        </p:spPr>
        <p:txBody>
          <a:bodyPr/>
          <a:lstStyle/>
          <a:p>
            <a:pPr algn="ctr"/>
            <a:r>
              <a:rPr lang="en-IN" u="sng" dirty="0"/>
              <a:t>ADVANTAGES</a:t>
            </a:r>
          </a:p>
        </p:txBody>
      </p:sp>
      <p:sp>
        <p:nvSpPr>
          <p:cNvPr id="3" name="Content Placeholder 2">
            <a:extLst>
              <a:ext uri="{FF2B5EF4-FFF2-40B4-BE49-F238E27FC236}">
                <a16:creationId xmlns:a16="http://schemas.microsoft.com/office/drawing/2014/main" id="{87E984D4-444D-2EC1-E813-01DE612BB1B9}"/>
              </a:ext>
            </a:extLst>
          </p:cNvPr>
          <p:cNvSpPr>
            <a:spLocks noGrp="1"/>
          </p:cNvSpPr>
          <p:nvPr>
            <p:ph idx="4294967295"/>
          </p:nvPr>
        </p:nvSpPr>
        <p:spPr>
          <a:xfrm>
            <a:off x="1066800" y="1855140"/>
            <a:ext cx="10058400" cy="4022725"/>
          </a:xfrm>
        </p:spPr>
        <p:txBody>
          <a:bodyPr/>
          <a:lstStyle/>
          <a:p>
            <a:pPr>
              <a:buFont typeface="Wingdings" panose="05000000000000000000" pitchFamily="2" charset="2"/>
              <a:buChar char="Ø"/>
            </a:pPr>
            <a:r>
              <a:rPr lang="en-IN" dirty="0"/>
              <a:t>Less number of transistors is required as only nmos logic is used</a:t>
            </a:r>
          </a:p>
          <a:p>
            <a:pPr>
              <a:buFont typeface="Wingdings" panose="05000000000000000000" pitchFamily="2" charset="2"/>
              <a:buChar char="Ø"/>
            </a:pPr>
            <a:r>
              <a:rPr lang="en-IN" dirty="0"/>
              <a:t>Less delay is achieved due to domino logic</a:t>
            </a:r>
          </a:p>
          <a:p>
            <a:pPr>
              <a:buFont typeface="Wingdings" panose="05000000000000000000" pitchFamily="2" charset="2"/>
              <a:buChar char="Ø"/>
            </a:pPr>
            <a:r>
              <a:rPr lang="en-IN" dirty="0"/>
              <a:t>Less power consumption</a:t>
            </a:r>
          </a:p>
        </p:txBody>
      </p:sp>
    </p:spTree>
    <p:extLst>
      <p:ext uri="{BB962C8B-B14F-4D97-AF65-F5344CB8AC3E}">
        <p14:creationId xmlns:p14="http://schemas.microsoft.com/office/powerpoint/2010/main" val="46520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B687-D9BD-4671-3094-24E473B542C4}"/>
              </a:ext>
            </a:extLst>
          </p:cNvPr>
          <p:cNvSpPr>
            <a:spLocks noGrp="1"/>
          </p:cNvSpPr>
          <p:nvPr>
            <p:ph type="title" idx="4294967295"/>
          </p:nvPr>
        </p:nvSpPr>
        <p:spPr>
          <a:xfrm>
            <a:off x="1066800" y="660539"/>
            <a:ext cx="10058400" cy="834209"/>
          </a:xfrm>
        </p:spPr>
        <p:txBody>
          <a:bodyPr/>
          <a:lstStyle/>
          <a:p>
            <a:pPr algn="ctr"/>
            <a:r>
              <a:rPr lang="en-IN" u="sng" dirty="0"/>
              <a:t>TOOLS USED</a:t>
            </a:r>
          </a:p>
        </p:txBody>
      </p:sp>
      <p:sp>
        <p:nvSpPr>
          <p:cNvPr id="3" name="Content Placeholder 2">
            <a:extLst>
              <a:ext uri="{FF2B5EF4-FFF2-40B4-BE49-F238E27FC236}">
                <a16:creationId xmlns:a16="http://schemas.microsoft.com/office/drawing/2014/main" id="{0DF0EF40-2251-1D84-9EF3-B02C5D642FC9}"/>
              </a:ext>
            </a:extLst>
          </p:cNvPr>
          <p:cNvSpPr>
            <a:spLocks noGrp="1"/>
          </p:cNvSpPr>
          <p:nvPr>
            <p:ph idx="4294967295"/>
          </p:nvPr>
        </p:nvSpPr>
        <p:spPr>
          <a:xfrm>
            <a:off x="1066800" y="2174736"/>
            <a:ext cx="10058400" cy="4022725"/>
          </a:xfrm>
        </p:spPr>
        <p:txBody>
          <a:bodyPr/>
          <a:lstStyle/>
          <a:p>
            <a:pPr>
              <a:buFont typeface="Wingdings" panose="05000000000000000000" pitchFamily="2" charset="2"/>
              <a:buChar char="q"/>
            </a:pPr>
            <a:r>
              <a:rPr lang="en-IN" dirty="0"/>
              <a:t>Cadence Virtuoso</a:t>
            </a:r>
          </a:p>
          <a:p>
            <a:pPr>
              <a:buFont typeface="Wingdings" panose="05000000000000000000" pitchFamily="2" charset="2"/>
              <a:buChar char="q"/>
            </a:pPr>
            <a:r>
              <a:rPr lang="en-IN" dirty="0"/>
              <a:t>Technology used:90nm</a:t>
            </a:r>
          </a:p>
        </p:txBody>
      </p:sp>
    </p:spTree>
    <p:extLst>
      <p:ext uri="{BB962C8B-B14F-4D97-AF65-F5344CB8AC3E}">
        <p14:creationId xmlns:p14="http://schemas.microsoft.com/office/powerpoint/2010/main" val="138648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2EB2-16C1-4216-61C2-D4BD0AED41C8}"/>
              </a:ext>
            </a:extLst>
          </p:cNvPr>
          <p:cNvSpPr>
            <a:spLocks noGrp="1"/>
          </p:cNvSpPr>
          <p:nvPr>
            <p:ph type="title" idx="4294967295"/>
          </p:nvPr>
        </p:nvSpPr>
        <p:spPr>
          <a:xfrm>
            <a:off x="799730" y="468618"/>
            <a:ext cx="9906000" cy="906879"/>
          </a:xfrm>
        </p:spPr>
        <p:txBody>
          <a:bodyPr/>
          <a:lstStyle/>
          <a:p>
            <a:pPr algn="ctr"/>
            <a:r>
              <a:rPr lang="en-IN" u="sng" dirty="0"/>
              <a:t>RESULTS</a:t>
            </a:r>
          </a:p>
        </p:txBody>
      </p:sp>
      <p:sp>
        <p:nvSpPr>
          <p:cNvPr id="3" name="TextBox 2">
            <a:extLst>
              <a:ext uri="{FF2B5EF4-FFF2-40B4-BE49-F238E27FC236}">
                <a16:creationId xmlns:a16="http://schemas.microsoft.com/office/drawing/2014/main" id="{76429CB1-1A07-B85D-5CDA-C2EF48B91461}"/>
              </a:ext>
            </a:extLst>
          </p:cNvPr>
          <p:cNvSpPr txBox="1"/>
          <p:nvPr/>
        </p:nvSpPr>
        <p:spPr>
          <a:xfrm>
            <a:off x="1118814" y="5566610"/>
            <a:ext cx="4633916" cy="646331"/>
          </a:xfrm>
          <a:prstGeom prst="rect">
            <a:avLst/>
          </a:prstGeom>
          <a:noFill/>
        </p:spPr>
        <p:txBody>
          <a:bodyPr wrap="square" rtlCol="0">
            <a:spAutoFit/>
          </a:bodyPr>
          <a:lstStyle/>
          <a:p>
            <a:r>
              <a:rPr lang="en-IN" dirty="0"/>
              <a:t>Fig. Schematic of one-bit full adder using 28T based on CMOS logic</a:t>
            </a:r>
          </a:p>
        </p:txBody>
      </p:sp>
      <p:sp>
        <p:nvSpPr>
          <p:cNvPr id="9" name="TextBox 8">
            <a:extLst>
              <a:ext uri="{FF2B5EF4-FFF2-40B4-BE49-F238E27FC236}">
                <a16:creationId xmlns:a16="http://schemas.microsoft.com/office/drawing/2014/main" id="{14BA6B31-DFDB-11EE-0B1A-A8CDE10B8FBF}"/>
              </a:ext>
            </a:extLst>
          </p:cNvPr>
          <p:cNvSpPr txBox="1"/>
          <p:nvPr/>
        </p:nvSpPr>
        <p:spPr>
          <a:xfrm>
            <a:off x="6756046" y="5566610"/>
            <a:ext cx="4410438" cy="369332"/>
          </a:xfrm>
          <a:prstGeom prst="rect">
            <a:avLst/>
          </a:prstGeom>
          <a:noFill/>
        </p:spPr>
        <p:txBody>
          <a:bodyPr wrap="none" rtlCol="0">
            <a:spAutoFit/>
          </a:bodyPr>
          <a:lstStyle/>
          <a:p>
            <a:r>
              <a:rPr lang="en-IN" dirty="0"/>
              <a:t>Fig. Schematic of Domino full adder using 20T</a:t>
            </a:r>
          </a:p>
        </p:txBody>
      </p:sp>
      <p:pic>
        <p:nvPicPr>
          <p:cNvPr id="6" name="Picture 5" descr="Diagram&#10;&#10;Description automatically generated">
            <a:extLst>
              <a:ext uri="{FF2B5EF4-FFF2-40B4-BE49-F238E27FC236}">
                <a16:creationId xmlns:a16="http://schemas.microsoft.com/office/drawing/2014/main" id="{04E6E644-4BCF-BE1B-26AF-88B61A312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4" y="1596247"/>
            <a:ext cx="4633916" cy="3909399"/>
          </a:xfrm>
          <a:prstGeom prst="rect">
            <a:avLst/>
          </a:prstGeom>
        </p:spPr>
      </p:pic>
      <p:pic>
        <p:nvPicPr>
          <p:cNvPr id="5" name="Picture 4" descr="A picture containing text, black, light&#10;&#10;Description automatically generated">
            <a:extLst>
              <a:ext uri="{FF2B5EF4-FFF2-40B4-BE49-F238E27FC236}">
                <a16:creationId xmlns:a16="http://schemas.microsoft.com/office/drawing/2014/main" id="{27C29463-1504-EFCD-4C81-2E17F0E23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832" y="1470630"/>
            <a:ext cx="4410438" cy="4000847"/>
          </a:xfrm>
          <a:prstGeom prst="rect">
            <a:avLst/>
          </a:prstGeom>
        </p:spPr>
      </p:pic>
    </p:spTree>
    <p:extLst>
      <p:ext uri="{BB962C8B-B14F-4D97-AF65-F5344CB8AC3E}">
        <p14:creationId xmlns:p14="http://schemas.microsoft.com/office/powerpoint/2010/main" val="346058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47A237-FC95-3ED0-EBBE-1DB2448E68E4}"/>
              </a:ext>
            </a:extLst>
          </p:cNvPr>
          <p:cNvSpPr txBox="1"/>
          <p:nvPr/>
        </p:nvSpPr>
        <p:spPr>
          <a:xfrm>
            <a:off x="6950878" y="5314268"/>
            <a:ext cx="4285469" cy="369332"/>
          </a:xfrm>
          <a:prstGeom prst="rect">
            <a:avLst/>
          </a:prstGeom>
          <a:noFill/>
        </p:spPr>
        <p:txBody>
          <a:bodyPr wrap="none" rtlCol="0">
            <a:spAutoFit/>
          </a:bodyPr>
          <a:lstStyle/>
          <a:p>
            <a:r>
              <a:rPr lang="en-IN" dirty="0"/>
              <a:t>Fig. Testbench for FA based on domino logic </a:t>
            </a:r>
          </a:p>
        </p:txBody>
      </p:sp>
      <p:pic>
        <p:nvPicPr>
          <p:cNvPr id="7" name="Picture 6" descr="A screenshot of a computer screen&#10;&#10;Description automatically generated with low confidence">
            <a:extLst>
              <a:ext uri="{FF2B5EF4-FFF2-40B4-BE49-F238E27FC236}">
                <a16:creationId xmlns:a16="http://schemas.microsoft.com/office/drawing/2014/main" id="{020BB187-69B6-FB50-EC7E-B0688C398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255" y="1174400"/>
            <a:ext cx="4947982" cy="3924639"/>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7FE2768-C793-D95F-C3B9-08DCD6C71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200" y="1174400"/>
            <a:ext cx="4762800" cy="3970364"/>
          </a:xfrm>
          <a:prstGeom prst="rect">
            <a:avLst/>
          </a:prstGeom>
        </p:spPr>
      </p:pic>
      <p:sp>
        <p:nvSpPr>
          <p:cNvPr id="9" name="TextBox 8">
            <a:extLst>
              <a:ext uri="{FF2B5EF4-FFF2-40B4-BE49-F238E27FC236}">
                <a16:creationId xmlns:a16="http://schemas.microsoft.com/office/drawing/2014/main" id="{B4B2191C-005F-86B9-4847-3007C44C9543}"/>
              </a:ext>
            </a:extLst>
          </p:cNvPr>
          <p:cNvSpPr txBox="1"/>
          <p:nvPr/>
        </p:nvSpPr>
        <p:spPr>
          <a:xfrm>
            <a:off x="1630375" y="5314268"/>
            <a:ext cx="4628382" cy="369332"/>
          </a:xfrm>
          <a:prstGeom prst="rect">
            <a:avLst/>
          </a:prstGeom>
          <a:noFill/>
        </p:spPr>
        <p:txBody>
          <a:bodyPr wrap="square" rtlCol="0">
            <a:spAutoFit/>
          </a:bodyPr>
          <a:lstStyle/>
          <a:p>
            <a:r>
              <a:rPr lang="en-IN" dirty="0"/>
              <a:t>Fig. Testbench for FA based on CMOS logic</a:t>
            </a:r>
          </a:p>
        </p:txBody>
      </p:sp>
    </p:spTree>
    <p:extLst>
      <p:ext uri="{BB962C8B-B14F-4D97-AF65-F5344CB8AC3E}">
        <p14:creationId xmlns:p14="http://schemas.microsoft.com/office/powerpoint/2010/main" val="334311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1F27E-7CB4-DB5A-3640-20ED1B8D8E78}"/>
              </a:ext>
            </a:extLst>
          </p:cNvPr>
          <p:cNvSpPr txBox="1"/>
          <p:nvPr/>
        </p:nvSpPr>
        <p:spPr>
          <a:xfrm>
            <a:off x="926638" y="5170907"/>
            <a:ext cx="4681090" cy="369332"/>
          </a:xfrm>
          <a:prstGeom prst="rect">
            <a:avLst/>
          </a:prstGeom>
          <a:noFill/>
        </p:spPr>
        <p:txBody>
          <a:bodyPr wrap="none" rtlCol="0">
            <a:spAutoFit/>
          </a:bodyPr>
          <a:lstStyle/>
          <a:p>
            <a:r>
              <a:rPr lang="en-IN" dirty="0"/>
              <a:t>Fig. Simulated result of FA based on CMOS logic</a:t>
            </a:r>
          </a:p>
        </p:txBody>
      </p:sp>
      <p:sp>
        <p:nvSpPr>
          <p:cNvPr id="5" name="TextBox 4">
            <a:extLst>
              <a:ext uri="{FF2B5EF4-FFF2-40B4-BE49-F238E27FC236}">
                <a16:creationId xmlns:a16="http://schemas.microsoft.com/office/drawing/2014/main" id="{07C798E2-7B04-CFF0-6218-701D8DC101E2}"/>
              </a:ext>
            </a:extLst>
          </p:cNvPr>
          <p:cNvSpPr txBox="1"/>
          <p:nvPr/>
        </p:nvSpPr>
        <p:spPr>
          <a:xfrm>
            <a:off x="6459155" y="5217073"/>
            <a:ext cx="5217628" cy="646331"/>
          </a:xfrm>
          <a:prstGeom prst="rect">
            <a:avLst/>
          </a:prstGeom>
          <a:noFill/>
        </p:spPr>
        <p:txBody>
          <a:bodyPr wrap="square" rtlCol="0">
            <a:spAutoFit/>
          </a:bodyPr>
          <a:lstStyle/>
          <a:p>
            <a:r>
              <a:rPr lang="en-IN" dirty="0"/>
              <a:t>Fig. Simulated result of FA using 20T based on domino logic</a:t>
            </a:r>
          </a:p>
        </p:txBody>
      </p:sp>
      <p:pic>
        <p:nvPicPr>
          <p:cNvPr id="4" name="Picture 3" descr="Graphical user interface&#10;&#10;Description automatically generated">
            <a:extLst>
              <a:ext uri="{FF2B5EF4-FFF2-40B4-BE49-F238E27FC236}">
                <a16:creationId xmlns:a16="http://schemas.microsoft.com/office/drawing/2014/main" id="{977742FB-E4BA-6ABE-974D-F02A4D781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171" y="1054475"/>
            <a:ext cx="5026612" cy="3908143"/>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AEB7A0E2-B801-34C4-57AF-36D01ECD2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638" y="1054475"/>
            <a:ext cx="4752817" cy="3908143"/>
          </a:xfrm>
          <a:prstGeom prst="rect">
            <a:avLst/>
          </a:prstGeom>
        </p:spPr>
      </p:pic>
    </p:spTree>
    <p:extLst>
      <p:ext uri="{BB962C8B-B14F-4D97-AF65-F5344CB8AC3E}">
        <p14:creationId xmlns:p14="http://schemas.microsoft.com/office/powerpoint/2010/main" val="318989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DD21C4-F80D-1D2A-0581-A0CC6BB09490}"/>
              </a:ext>
            </a:extLst>
          </p:cNvPr>
          <p:cNvSpPr txBox="1"/>
          <p:nvPr/>
        </p:nvSpPr>
        <p:spPr>
          <a:xfrm>
            <a:off x="979238" y="5343155"/>
            <a:ext cx="4826758" cy="646331"/>
          </a:xfrm>
          <a:prstGeom prst="rect">
            <a:avLst/>
          </a:prstGeom>
          <a:noFill/>
        </p:spPr>
        <p:txBody>
          <a:bodyPr wrap="square" rtlCol="0">
            <a:spAutoFit/>
          </a:bodyPr>
          <a:lstStyle/>
          <a:p>
            <a:r>
              <a:rPr lang="en-IN" dirty="0"/>
              <a:t>Fig. Simulated power analysis result of FA based on CMOS logic</a:t>
            </a:r>
          </a:p>
        </p:txBody>
      </p:sp>
      <p:sp>
        <p:nvSpPr>
          <p:cNvPr id="7" name="TextBox 6">
            <a:extLst>
              <a:ext uri="{FF2B5EF4-FFF2-40B4-BE49-F238E27FC236}">
                <a16:creationId xmlns:a16="http://schemas.microsoft.com/office/drawing/2014/main" id="{33F78BBF-83DC-B672-015A-EDF4D2A48643}"/>
              </a:ext>
            </a:extLst>
          </p:cNvPr>
          <p:cNvSpPr txBox="1"/>
          <p:nvPr/>
        </p:nvSpPr>
        <p:spPr>
          <a:xfrm>
            <a:off x="6545802" y="5343155"/>
            <a:ext cx="4835369" cy="646331"/>
          </a:xfrm>
          <a:prstGeom prst="rect">
            <a:avLst/>
          </a:prstGeom>
          <a:noFill/>
        </p:spPr>
        <p:txBody>
          <a:bodyPr wrap="square" rtlCol="0">
            <a:spAutoFit/>
          </a:bodyPr>
          <a:lstStyle/>
          <a:p>
            <a:r>
              <a:rPr lang="en-IN" dirty="0"/>
              <a:t>Fig. Simulated power analysis result of FA using 20T based on domino logic</a:t>
            </a:r>
          </a:p>
        </p:txBody>
      </p:sp>
      <p:pic>
        <p:nvPicPr>
          <p:cNvPr id="13" name="Picture 12" descr="Graphical user interface&#10;&#10;Description automatically generated">
            <a:extLst>
              <a:ext uri="{FF2B5EF4-FFF2-40B4-BE49-F238E27FC236}">
                <a16:creationId xmlns:a16="http://schemas.microsoft.com/office/drawing/2014/main" id="{246F5AC3-9461-085A-AFB7-BC3A588DC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10" y="843672"/>
            <a:ext cx="4725213" cy="4355568"/>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D6790413-4E9E-6337-6724-2F423D453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802" y="843672"/>
            <a:ext cx="4725213" cy="4330726"/>
          </a:xfrm>
          <a:prstGeom prst="rect">
            <a:avLst/>
          </a:prstGeom>
        </p:spPr>
      </p:pic>
    </p:spTree>
    <p:extLst>
      <p:ext uri="{BB962C8B-B14F-4D97-AF65-F5344CB8AC3E}">
        <p14:creationId xmlns:p14="http://schemas.microsoft.com/office/powerpoint/2010/main" val="1230898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85425C0-D8D9-3AA7-83CB-40FC4E0CCF4F}"/>
              </a:ext>
            </a:extLst>
          </p:cNvPr>
          <p:cNvGraphicFramePr>
            <a:graphicFrameLocks noGrp="1"/>
          </p:cNvGraphicFramePr>
          <p:nvPr>
            <p:extLst>
              <p:ext uri="{D42A27DB-BD31-4B8C-83A1-F6EECF244321}">
                <p14:modId xmlns:p14="http://schemas.microsoft.com/office/powerpoint/2010/main" val="2198836770"/>
              </p:ext>
            </p:extLst>
          </p:nvPr>
        </p:nvGraphicFramePr>
        <p:xfrm>
          <a:off x="3045714" y="1525976"/>
          <a:ext cx="6096000" cy="2898478"/>
        </p:xfrm>
        <a:graphic>
          <a:graphicData uri="http://schemas.openxmlformats.org/drawingml/2006/table">
            <a:tbl>
              <a:tblPr firstRow="1" bandRow="1">
                <a:tableStyleId>{3C2FFA5D-87B4-456A-9821-1D502468CF0F}</a:tableStyleId>
              </a:tblPr>
              <a:tblGrid>
                <a:gridCol w="2032000">
                  <a:extLst>
                    <a:ext uri="{9D8B030D-6E8A-4147-A177-3AD203B41FA5}">
                      <a16:colId xmlns:a16="http://schemas.microsoft.com/office/drawing/2014/main" val="177582648"/>
                    </a:ext>
                  </a:extLst>
                </a:gridCol>
                <a:gridCol w="2032000">
                  <a:extLst>
                    <a:ext uri="{9D8B030D-6E8A-4147-A177-3AD203B41FA5}">
                      <a16:colId xmlns:a16="http://schemas.microsoft.com/office/drawing/2014/main" val="1796221726"/>
                    </a:ext>
                  </a:extLst>
                </a:gridCol>
                <a:gridCol w="2032000">
                  <a:extLst>
                    <a:ext uri="{9D8B030D-6E8A-4147-A177-3AD203B41FA5}">
                      <a16:colId xmlns:a16="http://schemas.microsoft.com/office/drawing/2014/main" val="3487654930"/>
                    </a:ext>
                  </a:extLst>
                </a:gridCol>
              </a:tblGrid>
              <a:tr h="451408">
                <a:tc>
                  <a:txBody>
                    <a:bodyPr/>
                    <a:lstStyle/>
                    <a:p>
                      <a:pPr algn="ctr"/>
                      <a:r>
                        <a:rPr lang="en-IN" dirty="0"/>
                        <a:t>Parameters</a:t>
                      </a:r>
                    </a:p>
                  </a:txBody>
                  <a:tcPr/>
                </a:tc>
                <a:tc>
                  <a:txBody>
                    <a:bodyPr/>
                    <a:lstStyle/>
                    <a:p>
                      <a:pPr algn="ctr"/>
                      <a:r>
                        <a:rPr lang="en-IN" dirty="0"/>
                        <a:t>CMOS logic</a:t>
                      </a:r>
                    </a:p>
                  </a:txBody>
                  <a:tcPr/>
                </a:tc>
                <a:tc>
                  <a:txBody>
                    <a:bodyPr/>
                    <a:lstStyle/>
                    <a:p>
                      <a:pPr algn="ctr"/>
                      <a:r>
                        <a:rPr lang="en-IN" dirty="0"/>
                        <a:t>Domino logic</a:t>
                      </a:r>
                    </a:p>
                  </a:txBody>
                  <a:tcPr/>
                </a:tc>
                <a:extLst>
                  <a:ext uri="{0D108BD9-81ED-4DB2-BD59-A6C34878D82A}">
                    <a16:rowId xmlns:a16="http://schemas.microsoft.com/office/drawing/2014/main" val="2415479258"/>
                  </a:ext>
                </a:extLst>
              </a:tr>
              <a:tr h="451408">
                <a:tc>
                  <a:txBody>
                    <a:bodyPr/>
                    <a:lstStyle/>
                    <a:p>
                      <a:pPr algn="just"/>
                      <a:r>
                        <a:rPr lang="en-IN" dirty="0"/>
                        <a:t>Technology</a:t>
                      </a:r>
                    </a:p>
                  </a:txBody>
                  <a:tcPr/>
                </a:tc>
                <a:tc>
                  <a:txBody>
                    <a:bodyPr/>
                    <a:lstStyle/>
                    <a:p>
                      <a:pPr algn="just"/>
                      <a:r>
                        <a:rPr lang="en-IN" dirty="0"/>
                        <a:t>90nm</a:t>
                      </a:r>
                    </a:p>
                  </a:txBody>
                  <a:tcPr/>
                </a:tc>
                <a:tc>
                  <a:txBody>
                    <a:bodyPr/>
                    <a:lstStyle/>
                    <a:p>
                      <a:pPr algn="just"/>
                      <a:r>
                        <a:rPr lang="en-IN" dirty="0"/>
                        <a:t>90nm</a:t>
                      </a:r>
                    </a:p>
                  </a:txBody>
                  <a:tcPr/>
                </a:tc>
                <a:extLst>
                  <a:ext uri="{0D108BD9-81ED-4DB2-BD59-A6C34878D82A}">
                    <a16:rowId xmlns:a16="http://schemas.microsoft.com/office/drawing/2014/main" val="878308333"/>
                  </a:ext>
                </a:extLst>
              </a:tr>
              <a:tr h="451408">
                <a:tc>
                  <a:txBody>
                    <a:bodyPr/>
                    <a:lstStyle/>
                    <a:p>
                      <a:pPr algn="just"/>
                      <a:r>
                        <a:rPr lang="en-IN" dirty="0"/>
                        <a:t>Input Voltage</a:t>
                      </a:r>
                    </a:p>
                  </a:txBody>
                  <a:tcPr/>
                </a:tc>
                <a:tc>
                  <a:txBody>
                    <a:bodyPr/>
                    <a:lstStyle/>
                    <a:p>
                      <a:pPr algn="just"/>
                      <a:r>
                        <a:rPr lang="en-IN" dirty="0"/>
                        <a:t>1.8V</a:t>
                      </a:r>
                    </a:p>
                  </a:txBody>
                  <a:tcPr/>
                </a:tc>
                <a:tc>
                  <a:txBody>
                    <a:bodyPr/>
                    <a:lstStyle/>
                    <a:p>
                      <a:pPr algn="just"/>
                      <a:r>
                        <a:rPr lang="en-IN" dirty="0"/>
                        <a:t>1.8V</a:t>
                      </a:r>
                    </a:p>
                  </a:txBody>
                  <a:tcPr/>
                </a:tc>
                <a:extLst>
                  <a:ext uri="{0D108BD9-81ED-4DB2-BD59-A6C34878D82A}">
                    <a16:rowId xmlns:a16="http://schemas.microsoft.com/office/drawing/2014/main" val="3323562321"/>
                  </a:ext>
                </a:extLst>
              </a:tr>
              <a:tr h="872468">
                <a:tc>
                  <a:txBody>
                    <a:bodyPr/>
                    <a:lstStyle/>
                    <a:p>
                      <a:pPr algn="just"/>
                      <a:r>
                        <a:rPr lang="en-IN" dirty="0"/>
                        <a:t>No. of transistors</a:t>
                      </a:r>
                    </a:p>
                  </a:txBody>
                  <a:tcPr/>
                </a:tc>
                <a:tc>
                  <a:txBody>
                    <a:bodyPr/>
                    <a:lstStyle/>
                    <a:p>
                      <a:pPr algn="just"/>
                      <a:r>
                        <a:rPr lang="en-IN" dirty="0"/>
                        <a:t>28 </a:t>
                      </a:r>
                    </a:p>
                  </a:txBody>
                  <a:tcPr/>
                </a:tc>
                <a:tc>
                  <a:txBody>
                    <a:bodyPr/>
                    <a:lstStyle/>
                    <a:p>
                      <a:pPr algn="just"/>
                      <a:r>
                        <a:rPr lang="en-IN" dirty="0"/>
                        <a:t> 20 </a:t>
                      </a:r>
                    </a:p>
                  </a:txBody>
                  <a:tcPr/>
                </a:tc>
                <a:extLst>
                  <a:ext uri="{0D108BD9-81ED-4DB2-BD59-A6C34878D82A}">
                    <a16:rowId xmlns:a16="http://schemas.microsoft.com/office/drawing/2014/main" val="430273105"/>
                  </a:ext>
                </a:extLst>
              </a:tr>
              <a:tr h="671786">
                <a:tc>
                  <a:txBody>
                    <a:bodyPr/>
                    <a:lstStyle/>
                    <a:p>
                      <a:pPr algn="just"/>
                      <a:r>
                        <a:rPr lang="en-IN" dirty="0"/>
                        <a:t>Average delay</a:t>
                      </a:r>
                    </a:p>
                  </a:txBody>
                  <a:tcPr/>
                </a:tc>
                <a:tc>
                  <a:txBody>
                    <a:bodyPr/>
                    <a:lstStyle/>
                    <a:p>
                      <a:pPr algn="just"/>
                      <a:r>
                        <a:rPr lang="en-US" dirty="0"/>
                        <a:t>0</a:t>
                      </a:r>
                      <a:r>
                        <a:rPr lang="en-IN" dirty="0"/>
                        <a:t>.404ns</a:t>
                      </a:r>
                    </a:p>
                  </a:txBody>
                  <a:tcPr/>
                </a:tc>
                <a:tc>
                  <a:txBody>
                    <a:bodyPr/>
                    <a:lstStyle/>
                    <a:p>
                      <a:pPr algn="just"/>
                      <a:r>
                        <a:rPr lang="en-IN" dirty="0"/>
                        <a:t> 0.088ns</a:t>
                      </a:r>
                    </a:p>
                  </a:txBody>
                  <a:tcPr/>
                </a:tc>
                <a:extLst>
                  <a:ext uri="{0D108BD9-81ED-4DB2-BD59-A6C34878D82A}">
                    <a16:rowId xmlns:a16="http://schemas.microsoft.com/office/drawing/2014/main" val="665590929"/>
                  </a:ext>
                </a:extLst>
              </a:tr>
            </a:tbl>
          </a:graphicData>
        </a:graphic>
      </p:graphicFrame>
      <p:sp>
        <p:nvSpPr>
          <p:cNvPr id="3" name="TextBox 2">
            <a:extLst>
              <a:ext uri="{FF2B5EF4-FFF2-40B4-BE49-F238E27FC236}">
                <a16:creationId xmlns:a16="http://schemas.microsoft.com/office/drawing/2014/main" id="{7E3C4D7F-6BF6-1B21-F57A-5CEC9BD71027}"/>
              </a:ext>
            </a:extLst>
          </p:cNvPr>
          <p:cNvSpPr txBox="1"/>
          <p:nvPr/>
        </p:nvSpPr>
        <p:spPr>
          <a:xfrm>
            <a:off x="3487006" y="4626824"/>
            <a:ext cx="5213415" cy="369332"/>
          </a:xfrm>
          <a:prstGeom prst="rect">
            <a:avLst/>
          </a:prstGeom>
          <a:noFill/>
        </p:spPr>
        <p:txBody>
          <a:bodyPr wrap="none" rtlCol="0">
            <a:spAutoFit/>
          </a:bodyPr>
          <a:lstStyle/>
          <a:p>
            <a:r>
              <a:rPr lang="en-IN" dirty="0"/>
              <a:t>Table. Comparison of various performance parameters</a:t>
            </a:r>
          </a:p>
        </p:txBody>
      </p:sp>
    </p:spTree>
    <p:extLst>
      <p:ext uri="{BB962C8B-B14F-4D97-AF65-F5344CB8AC3E}">
        <p14:creationId xmlns:p14="http://schemas.microsoft.com/office/powerpoint/2010/main" val="82128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B9F8-266E-D74F-305B-83FF804D7948}"/>
              </a:ext>
            </a:extLst>
          </p:cNvPr>
          <p:cNvSpPr>
            <a:spLocks noGrp="1"/>
          </p:cNvSpPr>
          <p:nvPr>
            <p:ph type="title" idx="4294967295"/>
          </p:nvPr>
        </p:nvSpPr>
        <p:spPr>
          <a:xfrm>
            <a:off x="1066800" y="381739"/>
            <a:ext cx="10058400" cy="799305"/>
          </a:xfrm>
        </p:spPr>
        <p:txBody>
          <a:bodyPr/>
          <a:lstStyle/>
          <a:p>
            <a:pPr algn="ctr"/>
            <a:r>
              <a:rPr lang="en-IN" u="sng" dirty="0"/>
              <a:t>CONCLUSION</a:t>
            </a:r>
          </a:p>
        </p:txBody>
      </p:sp>
      <p:sp>
        <p:nvSpPr>
          <p:cNvPr id="3" name="Content Placeholder 2">
            <a:extLst>
              <a:ext uri="{FF2B5EF4-FFF2-40B4-BE49-F238E27FC236}">
                <a16:creationId xmlns:a16="http://schemas.microsoft.com/office/drawing/2014/main" id="{BC119C37-8A20-FB33-9CD9-22EA8512126C}"/>
              </a:ext>
            </a:extLst>
          </p:cNvPr>
          <p:cNvSpPr>
            <a:spLocks noGrp="1"/>
          </p:cNvSpPr>
          <p:nvPr>
            <p:ph idx="4294967295"/>
          </p:nvPr>
        </p:nvSpPr>
        <p:spPr>
          <a:xfrm>
            <a:off x="1066800" y="1828508"/>
            <a:ext cx="10058400" cy="4022725"/>
          </a:xfrm>
        </p:spPr>
        <p:txBody>
          <a:bodyPr>
            <a:normAutofit/>
          </a:bodyPr>
          <a:lstStyle/>
          <a:p>
            <a:pPr>
              <a:buFont typeface="Wingdings" panose="05000000000000000000" pitchFamily="2" charset="2"/>
              <a:buChar char="Ø"/>
            </a:pPr>
            <a:r>
              <a:rPr lang="en-US" dirty="0"/>
              <a:t>It was found that Domino logic gives us accurate results</a:t>
            </a:r>
          </a:p>
          <a:p>
            <a:pPr>
              <a:buFont typeface="Wingdings" panose="05000000000000000000" pitchFamily="2" charset="2"/>
              <a:buChar char="Ø"/>
            </a:pPr>
            <a:r>
              <a:rPr lang="en-US" dirty="0"/>
              <a:t>Domino logic requires less number of transistors </a:t>
            </a:r>
          </a:p>
          <a:p>
            <a:pPr>
              <a:buFont typeface="Wingdings" panose="05000000000000000000" pitchFamily="2" charset="2"/>
              <a:buChar char="Ø"/>
            </a:pPr>
            <a:r>
              <a:rPr lang="en-US" dirty="0"/>
              <a:t>There is a decrease in chip area </a:t>
            </a:r>
          </a:p>
          <a:p>
            <a:pPr>
              <a:buFont typeface="Wingdings" panose="05000000000000000000" pitchFamily="2" charset="2"/>
              <a:buChar char="Ø"/>
            </a:pPr>
            <a:r>
              <a:rPr lang="en-US" dirty="0"/>
              <a:t>The delay in domino logic is less as compared to CMOS logic. </a:t>
            </a:r>
          </a:p>
          <a:p>
            <a:pPr>
              <a:buFont typeface="Wingdings" panose="05000000000000000000" pitchFamily="2" charset="2"/>
              <a:buChar char="Ø"/>
            </a:pPr>
            <a:r>
              <a:rPr lang="en-US" dirty="0"/>
              <a:t>It was observed that instantaneous power is more in CMOS based logic as compared to the Domino logic. </a:t>
            </a:r>
            <a:endParaRPr lang="en-IN" dirty="0"/>
          </a:p>
        </p:txBody>
      </p:sp>
    </p:spTree>
    <p:extLst>
      <p:ext uri="{BB962C8B-B14F-4D97-AF65-F5344CB8AC3E}">
        <p14:creationId xmlns:p14="http://schemas.microsoft.com/office/powerpoint/2010/main" val="411623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7EE1-4E6A-9406-B706-B5E6BC3AE207}"/>
              </a:ext>
            </a:extLst>
          </p:cNvPr>
          <p:cNvSpPr>
            <a:spLocks noGrp="1"/>
          </p:cNvSpPr>
          <p:nvPr>
            <p:ph type="title" idx="4294967295"/>
          </p:nvPr>
        </p:nvSpPr>
        <p:spPr>
          <a:xfrm>
            <a:off x="1066800" y="372863"/>
            <a:ext cx="10058400" cy="923592"/>
          </a:xfrm>
        </p:spPr>
        <p:txBody>
          <a:bodyPr/>
          <a:lstStyle/>
          <a:p>
            <a:pPr algn="ctr"/>
            <a:r>
              <a:rPr lang="en-IN" u="sng" dirty="0"/>
              <a:t>CONTENTS</a:t>
            </a:r>
            <a:endParaRPr lang="en-IN" dirty="0"/>
          </a:p>
        </p:txBody>
      </p:sp>
      <p:sp>
        <p:nvSpPr>
          <p:cNvPr id="3" name="Content Placeholder 2">
            <a:extLst>
              <a:ext uri="{FF2B5EF4-FFF2-40B4-BE49-F238E27FC236}">
                <a16:creationId xmlns:a16="http://schemas.microsoft.com/office/drawing/2014/main" id="{E5262CA7-38BF-7A6C-3B05-E6DDC1405276}"/>
              </a:ext>
            </a:extLst>
          </p:cNvPr>
          <p:cNvSpPr>
            <a:spLocks noGrp="1"/>
          </p:cNvSpPr>
          <p:nvPr>
            <p:ph sz="half" idx="4294967295"/>
          </p:nvPr>
        </p:nvSpPr>
        <p:spPr>
          <a:xfrm>
            <a:off x="1066800" y="1863726"/>
            <a:ext cx="4938713" cy="4022725"/>
          </a:xfrm>
        </p:spPr>
        <p:txBody>
          <a:bodyPr>
            <a:normAutofit/>
          </a:bodyPr>
          <a:lstStyle/>
          <a:p>
            <a:pPr>
              <a:buFont typeface="Wingdings" panose="05000000000000000000" pitchFamily="2" charset="2"/>
              <a:buChar char="Ø"/>
            </a:pPr>
            <a:r>
              <a:rPr lang="en-IN" dirty="0"/>
              <a:t>Abstract</a:t>
            </a:r>
          </a:p>
          <a:p>
            <a:pPr>
              <a:buFont typeface="Wingdings" panose="05000000000000000000" pitchFamily="2" charset="2"/>
              <a:buChar char="Ø"/>
            </a:pPr>
            <a:r>
              <a:rPr lang="en-IN" dirty="0"/>
              <a:t>Introduction</a:t>
            </a:r>
          </a:p>
          <a:p>
            <a:pPr>
              <a:buFont typeface="Wingdings" panose="05000000000000000000" pitchFamily="2" charset="2"/>
              <a:buChar char="Ø"/>
            </a:pPr>
            <a:r>
              <a:rPr lang="en-IN"/>
              <a:t>1-bit </a:t>
            </a:r>
            <a:r>
              <a:rPr lang="en-IN" dirty="0"/>
              <a:t>Full Adder</a:t>
            </a:r>
          </a:p>
          <a:p>
            <a:pPr>
              <a:buFont typeface="Wingdings" panose="05000000000000000000" pitchFamily="2" charset="2"/>
              <a:buChar char="Ø"/>
            </a:pPr>
            <a:r>
              <a:rPr lang="en-IN" dirty="0"/>
              <a:t>Applications</a:t>
            </a:r>
          </a:p>
          <a:p>
            <a:pPr>
              <a:buFont typeface="Wingdings" panose="05000000000000000000" pitchFamily="2" charset="2"/>
              <a:buChar char="Ø"/>
            </a:pPr>
            <a:r>
              <a:rPr lang="en-IN" dirty="0"/>
              <a:t>Existing system</a:t>
            </a:r>
          </a:p>
          <a:p>
            <a:pPr>
              <a:buFont typeface="Wingdings" panose="05000000000000000000" pitchFamily="2" charset="2"/>
              <a:buChar char="Ø"/>
            </a:pPr>
            <a:r>
              <a:rPr lang="en-IN" dirty="0"/>
              <a:t>Disadvantages</a:t>
            </a:r>
          </a:p>
          <a:p>
            <a:pPr>
              <a:buFont typeface="Wingdings" panose="05000000000000000000" pitchFamily="2" charset="2"/>
              <a:buChar char="Ø"/>
            </a:pPr>
            <a:r>
              <a:rPr lang="en-IN" dirty="0"/>
              <a:t>Proposed system</a:t>
            </a:r>
          </a:p>
          <a:p>
            <a:endParaRPr lang="en-IN" dirty="0"/>
          </a:p>
        </p:txBody>
      </p:sp>
      <p:sp>
        <p:nvSpPr>
          <p:cNvPr id="4" name="Content Placeholder 3">
            <a:extLst>
              <a:ext uri="{FF2B5EF4-FFF2-40B4-BE49-F238E27FC236}">
                <a16:creationId xmlns:a16="http://schemas.microsoft.com/office/drawing/2014/main" id="{26EC0588-B010-A8BD-AEB5-DE83DCF6B6AA}"/>
              </a:ext>
            </a:extLst>
          </p:cNvPr>
          <p:cNvSpPr>
            <a:spLocks noGrp="1"/>
          </p:cNvSpPr>
          <p:nvPr>
            <p:ph sz="half" idx="4294967295"/>
          </p:nvPr>
        </p:nvSpPr>
        <p:spPr>
          <a:xfrm>
            <a:off x="6188075" y="1872019"/>
            <a:ext cx="4937125" cy="4022725"/>
          </a:xfrm>
        </p:spPr>
        <p:txBody>
          <a:bodyPr>
            <a:normAutofit/>
          </a:bodyPr>
          <a:lstStyle/>
          <a:p>
            <a:pPr>
              <a:buFont typeface="Wingdings" panose="05000000000000000000" pitchFamily="2" charset="2"/>
              <a:buChar char="Ø"/>
            </a:pPr>
            <a:r>
              <a:rPr lang="en-IN" dirty="0"/>
              <a:t>Advantages</a:t>
            </a:r>
          </a:p>
          <a:p>
            <a:pPr>
              <a:buFont typeface="Wingdings" panose="05000000000000000000" pitchFamily="2" charset="2"/>
              <a:buChar char="Ø"/>
            </a:pPr>
            <a:r>
              <a:rPr lang="en-IN" dirty="0"/>
              <a:t>Tools used</a:t>
            </a:r>
          </a:p>
          <a:p>
            <a:pPr>
              <a:buFont typeface="Wingdings" panose="05000000000000000000" pitchFamily="2" charset="2"/>
              <a:buChar char="Ø"/>
            </a:pPr>
            <a:r>
              <a:rPr lang="en-IN" dirty="0"/>
              <a:t>Results</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Future Scope</a:t>
            </a:r>
          </a:p>
        </p:txBody>
      </p:sp>
    </p:spTree>
    <p:extLst>
      <p:ext uri="{BB962C8B-B14F-4D97-AF65-F5344CB8AC3E}">
        <p14:creationId xmlns:p14="http://schemas.microsoft.com/office/powerpoint/2010/main" val="300936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4AAD-1E25-4B74-3A2D-2BE21DC9C93F}"/>
              </a:ext>
            </a:extLst>
          </p:cNvPr>
          <p:cNvSpPr>
            <a:spLocks noGrp="1"/>
          </p:cNvSpPr>
          <p:nvPr>
            <p:ph type="title" idx="4294967295"/>
          </p:nvPr>
        </p:nvSpPr>
        <p:spPr>
          <a:xfrm>
            <a:off x="1066800" y="417251"/>
            <a:ext cx="10058400" cy="879204"/>
          </a:xfrm>
        </p:spPr>
        <p:txBody>
          <a:bodyPr/>
          <a:lstStyle/>
          <a:p>
            <a:pPr algn="ctr"/>
            <a:r>
              <a:rPr lang="en-IN" u="sng" dirty="0"/>
              <a:t>FUTURE SCOPE</a:t>
            </a:r>
          </a:p>
        </p:txBody>
      </p:sp>
      <p:sp>
        <p:nvSpPr>
          <p:cNvPr id="3" name="Content Placeholder 2">
            <a:extLst>
              <a:ext uri="{FF2B5EF4-FFF2-40B4-BE49-F238E27FC236}">
                <a16:creationId xmlns:a16="http://schemas.microsoft.com/office/drawing/2014/main" id="{ABB48D6E-274E-7147-FC11-6277FA69DA6E}"/>
              </a:ext>
            </a:extLst>
          </p:cNvPr>
          <p:cNvSpPr>
            <a:spLocks noGrp="1"/>
          </p:cNvSpPr>
          <p:nvPr>
            <p:ph idx="4294967295"/>
          </p:nvPr>
        </p:nvSpPr>
        <p:spPr>
          <a:xfrm>
            <a:off x="1066800" y="1837385"/>
            <a:ext cx="10058400" cy="4022725"/>
          </a:xfrm>
        </p:spPr>
        <p:txBody>
          <a:bodyPr/>
          <a:lstStyle/>
          <a:p>
            <a:pPr marL="0" indent="0">
              <a:buNone/>
            </a:pPr>
            <a:r>
              <a:rPr lang="en-IN" dirty="0"/>
              <a:t>To extend this concept , we may change the different configurations of Full adders using PTL , Transmission Gate , GDI .</a:t>
            </a:r>
          </a:p>
        </p:txBody>
      </p:sp>
    </p:spTree>
    <p:extLst>
      <p:ext uri="{BB962C8B-B14F-4D97-AF65-F5344CB8AC3E}">
        <p14:creationId xmlns:p14="http://schemas.microsoft.com/office/powerpoint/2010/main" val="357473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8184-37D4-8839-1B5F-328DE3D28DCB}"/>
              </a:ext>
            </a:extLst>
          </p:cNvPr>
          <p:cNvSpPr>
            <a:spLocks noGrp="1"/>
          </p:cNvSpPr>
          <p:nvPr>
            <p:ph type="title" idx="4294967295"/>
          </p:nvPr>
        </p:nvSpPr>
        <p:spPr>
          <a:xfrm>
            <a:off x="4680010" y="1949450"/>
            <a:ext cx="3932809" cy="1479550"/>
          </a:xfrm>
        </p:spPr>
        <p:txBody>
          <a:bodyPr/>
          <a:lstStyle/>
          <a:p>
            <a:r>
              <a:rPr lang="en-IN" dirty="0"/>
              <a:t>THANK YOU</a:t>
            </a:r>
          </a:p>
        </p:txBody>
      </p:sp>
    </p:spTree>
    <p:extLst>
      <p:ext uri="{BB962C8B-B14F-4D97-AF65-F5344CB8AC3E}">
        <p14:creationId xmlns:p14="http://schemas.microsoft.com/office/powerpoint/2010/main" val="5022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D24D-01BB-9CAE-2786-85DB6D6C82A0}"/>
              </a:ext>
            </a:extLst>
          </p:cNvPr>
          <p:cNvSpPr>
            <a:spLocks noGrp="1"/>
          </p:cNvSpPr>
          <p:nvPr>
            <p:ph type="title" idx="4294967295"/>
          </p:nvPr>
        </p:nvSpPr>
        <p:spPr>
          <a:xfrm>
            <a:off x="1143000" y="506027"/>
            <a:ext cx="9906000" cy="798528"/>
          </a:xfrm>
        </p:spPr>
        <p:txBody>
          <a:bodyPr/>
          <a:lstStyle/>
          <a:p>
            <a:pPr algn="ctr"/>
            <a:r>
              <a:rPr lang="en-IN" u="sng" dirty="0"/>
              <a:t>ABSTRACT</a:t>
            </a:r>
          </a:p>
        </p:txBody>
      </p:sp>
      <p:sp>
        <p:nvSpPr>
          <p:cNvPr id="3" name="Content Placeholder 2">
            <a:extLst>
              <a:ext uri="{FF2B5EF4-FFF2-40B4-BE49-F238E27FC236}">
                <a16:creationId xmlns:a16="http://schemas.microsoft.com/office/drawing/2014/main" id="{9052E6B3-6BD7-6DF7-1CAD-373506182F75}"/>
              </a:ext>
            </a:extLst>
          </p:cNvPr>
          <p:cNvSpPr>
            <a:spLocks noGrp="1"/>
          </p:cNvSpPr>
          <p:nvPr>
            <p:ph idx="4294967295"/>
          </p:nvPr>
        </p:nvSpPr>
        <p:spPr>
          <a:xfrm>
            <a:off x="1143000" y="1783010"/>
            <a:ext cx="9906000" cy="4278312"/>
          </a:xfrm>
        </p:spPr>
        <p:txBody>
          <a:bodyPr>
            <a:normAutofit/>
          </a:bodyPr>
          <a:lstStyle/>
          <a:p>
            <a:r>
              <a:rPr lang="en-US" dirty="0"/>
              <a:t>In modern VLSI area efficient devices are most used because most of the devices are becoming portable. The Domino logic technique is often employed in designing the area efficient and high-speed devices. In this seminar paper. one- bit full adder circuit using CMOS based logic and domino based logic on Cadence Virtuoso has been designed based on 90m technology having the supply voltage of 1.8V. This seminar paper is mainly centralized on the design of area efficient and fast speed devices. This work evaluates the performance CMOS and Domino logic based on full adder circuit in terms of delay and power consumption. It was found that Domino logic based one-bit full adder circuit occupied lesser area and introduces less delay as comparison to one-bit full adder circuit. based on CMOS logic. </a:t>
            </a:r>
          </a:p>
          <a:p>
            <a:r>
              <a:rPr lang="en-US" dirty="0"/>
              <a:t>Keywords— CMOS, Domino, Full adder, Performance Parameters. </a:t>
            </a:r>
            <a:endParaRPr lang="en-IN" dirty="0"/>
          </a:p>
        </p:txBody>
      </p:sp>
    </p:spTree>
    <p:extLst>
      <p:ext uri="{BB962C8B-B14F-4D97-AF65-F5344CB8AC3E}">
        <p14:creationId xmlns:p14="http://schemas.microsoft.com/office/powerpoint/2010/main" val="302344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D73B-8188-875D-694E-0789DC14F357}"/>
              </a:ext>
            </a:extLst>
          </p:cNvPr>
          <p:cNvSpPr>
            <a:spLocks noGrp="1"/>
          </p:cNvSpPr>
          <p:nvPr>
            <p:ph type="title" idx="4294967295"/>
          </p:nvPr>
        </p:nvSpPr>
        <p:spPr>
          <a:xfrm>
            <a:off x="1066800" y="541538"/>
            <a:ext cx="10058400" cy="825938"/>
          </a:xfrm>
        </p:spPr>
        <p:txBody>
          <a:bodyPr/>
          <a:lstStyle/>
          <a:p>
            <a:pPr algn="ctr"/>
            <a:r>
              <a:rPr lang="en-IN" u="sng" dirty="0"/>
              <a:t>INTRODUCTION</a:t>
            </a:r>
          </a:p>
        </p:txBody>
      </p:sp>
      <p:sp>
        <p:nvSpPr>
          <p:cNvPr id="3" name="Content Placeholder 2">
            <a:extLst>
              <a:ext uri="{FF2B5EF4-FFF2-40B4-BE49-F238E27FC236}">
                <a16:creationId xmlns:a16="http://schemas.microsoft.com/office/drawing/2014/main" id="{0F248282-F9A6-B6EE-5283-94724A33BF78}"/>
              </a:ext>
            </a:extLst>
          </p:cNvPr>
          <p:cNvSpPr>
            <a:spLocks noGrp="1"/>
          </p:cNvSpPr>
          <p:nvPr>
            <p:ph idx="4294967295"/>
          </p:nvPr>
        </p:nvSpPr>
        <p:spPr>
          <a:xfrm>
            <a:off x="1066800" y="1713705"/>
            <a:ext cx="10058400" cy="4022725"/>
          </a:xfrm>
        </p:spPr>
        <p:txBody>
          <a:bodyPr>
            <a:normAutofit/>
          </a:bodyPr>
          <a:lstStyle/>
          <a:p>
            <a:r>
              <a:rPr lang="en-US" dirty="0"/>
              <a:t>In the fast-growing VLSI industry, transistor density is increasing with rapid rate day-by-day. According to Moore’s law transistor density will get doubled itself after every eighteen months. As the number of transistors will increase, correspondingly area, delay and power consumption of the device will also increase. So, a technology is required by which the area can be reduced and increase the performance of the device. From the past few decades CMOS technology is being used for designing the chips in semiconductor industry, but as the number of transistors are increasing, area of the device and delay both are increasing. So, it requires to switch to a technology, which uses lesser area and smaller delay. Hence, the Domino logic is used for designing the one-bit full adder and compared the various performance parameter like area, delay, and power consumption in both technologies. </a:t>
            </a:r>
            <a:endParaRPr lang="en-IN" dirty="0"/>
          </a:p>
        </p:txBody>
      </p:sp>
    </p:spTree>
    <p:extLst>
      <p:ext uri="{BB962C8B-B14F-4D97-AF65-F5344CB8AC3E}">
        <p14:creationId xmlns:p14="http://schemas.microsoft.com/office/powerpoint/2010/main" val="233954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1911-3C13-7039-005B-B2EC9CCA23E3}"/>
              </a:ext>
            </a:extLst>
          </p:cNvPr>
          <p:cNvSpPr>
            <a:spLocks noGrp="1"/>
          </p:cNvSpPr>
          <p:nvPr>
            <p:ph type="title" idx="4294967295"/>
          </p:nvPr>
        </p:nvSpPr>
        <p:spPr>
          <a:xfrm>
            <a:off x="1136165" y="497149"/>
            <a:ext cx="10058400" cy="857836"/>
          </a:xfrm>
        </p:spPr>
        <p:txBody>
          <a:bodyPr/>
          <a:lstStyle/>
          <a:p>
            <a:pPr algn="ctr"/>
            <a:r>
              <a:rPr lang="en-IN" u="sng" dirty="0"/>
              <a:t>1 bit Full Adder</a:t>
            </a:r>
          </a:p>
        </p:txBody>
      </p:sp>
      <p:pic>
        <p:nvPicPr>
          <p:cNvPr id="4" name="Picture 3" descr="Diagram&#10;&#10;Description automatically generated">
            <a:extLst>
              <a:ext uri="{FF2B5EF4-FFF2-40B4-BE49-F238E27FC236}">
                <a16:creationId xmlns:a16="http://schemas.microsoft.com/office/drawing/2014/main" id="{E54C4D33-29E5-257D-6F8B-BC95BBB9641C}"/>
              </a:ext>
            </a:extLst>
          </p:cNvPr>
          <p:cNvPicPr>
            <a:picLocks noChangeAspect="1"/>
          </p:cNvPicPr>
          <p:nvPr/>
        </p:nvPicPr>
        <p:blipFill rotWithShape="1">
          <a:blip r:embed="rId2">
            <a:extLst>
              <a:ext uri="{28A0092B-C50C-407E-A947-70E740481C1C}">
                <a14:useLocalDpi xmlns:a14="http://schemas.microsoft.com/office/drawing/2010/main" val="0"/>
              </a:ext>
            </a:extLst>
          </a:blip>
          <a:srcRect l="-2330" t="-2" r="-491" b="19540"/>
          <a:stretch/>
        </p:blipFill>
        <p:spPr>
          <a:xfrm>
            <a:off x="1423891" y="1680943"/>
            <a:ext cx="4246925" cy="3346216"/>
          </a:xfrm>
          <a:prstGeom prst="rect">
            <a:avLst/>
          </a:prstGeom>
        </p:spPr>
      </p:pic>
      <p:sp>
        <p:nvSpPr>
          <p:cNvPr id="8" name="TextBox 7">
            <a:extLst>
              <a:ext uri="{FF2B5EF4-FFF2-40B4-BE49-F238E27FC236}">
                <a16:creationId xmlns:a16="http://schemas.microsoft.com/office/drawing/2014/main" id="{962E3CD0-D74E-A131-FDAA-BBEC963C4300}"/>
              </a:ext>
            </a:extLst>
          </p:cNvPr>
          <p:cNvSpPr txBox="1"/>
          <p:nvPr/>
        </p:nvSpPr>
        <p:spPr>
          <a:xfrm>
            <a:off x="1689922" y="5353118"/>
            <a:ext cx="3182090" cy="369332"/>
          </a:xfrm>
          <a:prstGeom prst="rect">
            <a:avLst/>
          </a:prstGeom>
          <a:noFill/>
        </p:spPr>
        <p:txBody>
          <a:bodyPr wrap="none" rtlCol="0">
            <a:spAutoFit/>
          </a:bodyPr>
          <a:lstStyle/>
          <a:p>
            <a:r>
              <a:rPr lang="en-IN" dirty="0"/>
              <a:t>Fig. Block diagram of Full Adder</a:t>
            </a:r>
          </a:p>
        </p:txBody>
      </p:sp>
      <p:pic>
        <p:nvPicPr>
          <p:cNvPr id="3" name="Picture 2" descr="Table&#10;&#10;Description automatically generated">
            <a:extLst>
              <a:ext uri="{FF2B5EF4-FFF2-40B4-BE49-F238E27FC236}">
                <a16:creationId xmlns:a16="http://schemas.microsoft.com/office/drawing/2014/main" id="{0375648E-7BAB-DB83-B887-E6AFBE581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217" y="1555028"/>
            <a:ext cx="3513546" cy="3939575"/>
          </a:xfrm>
          <a:prstGeom prst="rect">
            <a:avLst/>
          </a:prstGeom>
        </p:spPr>
      </p:pic>
      <p:sp>
        <p:nvSpPr>
          <p:cNvPr id="5" name="TextBox 4">
            <a:extLst>
              <a:ext uri="{FF2B5EF4-FFF2-40B4-BE49-F238E27FC236}">
                <a16:creationId xmlns:a16="http://schemas.microsoft.com/office/drawing/2014/main" id="{FC5195B1-A477-80C2-B073-66FDD84DFF0C}"/>
              </a:ext>
            </a:extLst>
          </p:cNvPr>
          <p:cNvSpPr txBox="1"/>
          <p:nvPr/>
        </p:nvSpPr>
        <p:spPr>
          <a:xfrm>
            <a:off x="7813342" y="5356023"/>
            <a:ext cx="2903295" cy="369332"/>
          </a:xfrm>
          <a:prstGeom prst="rect">
            <a:avLst/>
          </a:prstGeom>
          <a:noFill/>
        </p:spPr>
        <p:txBody>
          <a:bodyPr wrap="none" rtlCol="0">
            <a:spAutoFit/>
          </a:bodyPr>
          <a:lstStyle/>
          <a:p>
            <a:r>
              <a:rPr lang="en-IN" dirty="0"/>
              <a:t>Fig. Truth table for Full Adder</a:t>
            </a:r>
          </a:p>
        </p:txBody>
      </p:sp>
    </p:spTree>
    <p:extLst>
      <p:ext uri="{BB962C8B-B14F-4D97-AF65-F5344CB8AC3E}">
        <p14:creationId xmlns:p14="http://schemas.microsoft.com/office/powerpoint/2010/main" val="141943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8F1BE44C-8BA4-C771-FB94-38F8AC29A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1266" y="1605505"/>
            <a:ext cx="4229467" cy="2766300"/>
          </a:xfrm>
          <a:prstGeom prst="rect">
            <a:avLst/>
          </a:prstGeom>
        </p:spPr>
      </p:pic>
      <p:sp>
        <p:nvSpPr>
          <p:cNvPr id="3" name="TextBox 2">
            <a:extLst>
              <a:ext uri="{FF2B5EF4-FFF2-40B4-BE49-F238E27FC236}">
                <a16:creationId xmlns:a16="http://schemas.microsoft.com/office/drawing/2014/main" id="{7CC96DF0-AC5A-D97E-3F46-99CE5C82F993}"/>
              </a:ext>
            </a:extLst>
          </p:cNvPr>
          <p:cNvSpPr txBox="1"/>
          <p:nvPr/>
        </p:nvSpPr>
        <p:spPr>
          <a:xfrm>
            <a:off x="7842926" y="1955702"/>
            <a:ext cx="2079288" cy="646331"/>
          </a:xfrm>
          <a:prstGeom prst="rect">
            <a:avLst/>
          </a:prstGeom>
          <a:noFill/>
        </p:spPr>
        <p:txBody>
          <a:bodyPr wrap="square">
            <a:spAutoFit/>
          </a:bodyPr>
          <a:lstStyle/>
          <a:p>
            <a:r>
              <a:rPr lang="en-IN" b="0" i="0" u="none" strike="noStrike" dirty="0">
                <a:solidFill>
                  <a:srgbClr val="000000"/>
                </a:solidFill>
                <a:effectLst/>
              </a:rPr>
              <a:t>=A⊕B⊕C</a:t>
            </a:r>
            <a:br>
              <a:rPr lang="en-IN" dirty="0"/>
            </a:br>
            <a:endParaRPr lang="en-IN" dirty="0"/>
          </a:p>
        </p:txBody>
      </p:sp>
      <p:sp>
        <p:nvSpPr>
          <p:cNvPr id="4" name="TextBox 3">
            <a:extLst>
              <a:ext uri="{FF2B5EF4-FFF2-40B4-BE49-F238E27FC236}">
                <a16:creationId xmlns:a16="http://schemas.microsoft.com/office/drawing/2014/main" id="{B0E173B2-A0B3-0618-20DF-6BB89329E0D5}"/>
              </a:ext>
            </a:extLst>
          </p:cNvPr>
          <p:cNvSpPr txBox="1"/>
          <p:nvPr/>
        </p:nvSpPr>
        <p:spPr>
          <a:xfrm>
            <a:off x="7939281" y="3355755"/>
            <a:ext cx="2254385" cy="369332"/>
          </a:xfrm>
          <a:prstGeom prst="rect">
            <a:avLst/>
          </a:prstGeom>
          <a:noFill/>
        </p:spPr>
        <p:txBody>
          <a:bodyPr wrap="square">
            <a:spAutoFit/>
          </a:bodyPr>
          <a:lstStyle/>
          <a:p>
            <a:r>
              <a:rPr lang="en-US" b="0" i="0" u="none" strike="noStrike" dirty="0">
                <a:solidFill>
                  <a:srgbClr val="000000"/>
                </a:solidFill>
                <a:effectLst/>
              </a:rPr>
              <a:t>=AB+BC+AC</a:t>
            </a:r>
            <a:endParaRPr lang="en-IN" dirty="0"/>
          </a:p>
        </p:txBody>
      </p:sp>
      <p:sp>
        <p:nvSpPr>
          <p:cNvPr id="5" name="TextBox 4">
            <a:extLst>
              <a:ext uri="{FF2B5EF4-FFF2-40B4-BE49-F238E27FC236}">
                <a16:creationId xmlns:a16="http://schemas.microsoft.com/office/drawing/2014/main" id="{2D848F88-7FE6-C26B-66F8-F7DB6EE7EDB4}"/>
              </a:ext>
            </a:extLst>
          </p:cNvPr>
          <p:cNvSpPr txBox="1"/>
          <p:nvPr/>
        </p:nvSpPr>
        <p:spPr>
          <a:xfrm>
            <a:off x="4508064" y="5067829"/>
            <a:ext cx="3175869" cy="369332"/>
          </a:xfrm>
          <a:prstGeom prst="rect">
            <a:avLst/>
          </a:prstGeom>
          <a:noFill/>
        </p:spPr>
        <p:txBody>
          <a:bodyPr wrap="none" rtlCol="0">
            <a:spAutoFit/>
          </a:bodyPr>
          <a:lstStyle/>
          <a:p>
            <a:r>
              <a:rPr lang="en-IN" dirty="0"/>
              <a:t>Fig. Logic diagram of Full Adder</a:t>
            </a:r>
          </a:p>
        </p:txBody>
      </p:sp>
    </p:spTree>
    <p:extLst>
      <p:ext uri="{BB962C8B-B14F-4D97-AF65-F5344CB8AC3E}">
        <p14:creationId xmlns:p14="http://schemas.microsoft.com/office/powerpoint/2010/main" val="47812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782D-1078-C1FB-5D17-A807DD2A0815}"/>
              </a:ext>
            </a:extLst>
          </p:cNvPr>
          <p:cNvSpPr>
            <a:spLocks noGrp="1"/>
          </p:cNvSpPr>
          <p:nvPr>
            <p:ph type="title" idx="4294967295"/>
          </p:nvPr>
        </p:nvSpPr>
        <p:spPr>
          <a:xfrm>
            <a:off x="1066800" y="642783"/>
            <a:ext cx="10058400" cy="872000"/>
          </a:xfrm>
        </p:spPr>
        <p:txBody>
          <a:bodyPr/>
          <a:lstStyle/>
          <a:p>
            <a:pPr algn="ctr"/>
            <a:r>
              <a:rPr lang="en-IN" u="sng" dirty="0"/>
              <a:t>APPLICATIONS</a:t>
            </a:r>
          </a:p>
        </p:txBody>
      </p:sp>
      <p:sp>
        <p:nvSpPr>
          <p:cNvPr id="3" name="Content Placeholder 2">
            <a:extLst>
              <a:ext uri="{FF2B5EF4-FFF2-40B4-BE49-F238E27FC236}">
                <a16:creationId xmlns:a16="http://schemas.microsoft.com/office/drawing/2014/main" id="{5DFCEF2B-3F1A-5E6D-20EF-BA6CF14AC188}"/>
              </a:ext>
            </a:extLst>
          </p:cNvPr>
          <p:cNvSpPr>
            <a:spLocks noGrp="1"/>
          </p:cNvSpPr>
          <p:nvPr>
            <p:ph idx="4294967295"/>
          </p:nvPr>
        </p:nvSpPr>
        <p:spPr>
          <a:xfrm>
            <a:off x="1066800" y="1952795"/>
            <a:ext cx="10058400" cy="4022725"/>
          </a:xfrm>
        </p:spPr>
        <p:txBody>
          <a:bodyPr>
            <a:normAutofit/>
          </a:bodyPr>
          <a:lstStyle/>
          <a:p>
            <a:pPr>
              <a:buFont typeface="Wingdings" panose="05000000000000000000" pitchFamily="2" charset="2"/>
              <a:buChar char="Ø"/>
            </a:pPr>
            <a:r>
              <a:rPr lang="en-IN" dirty="0"/>
              <a:t>A Full Adder’s circuit can be used as a part of many other large circuits like Ripple Carry Adder ,which adds n-bits simultaneously.</a:t>
            </a:r>
          </a:p>
          <a:p>
            <a:pPr>
              <a:buFont typeface="Wingdings" panose="05000000000000000000" pitchFamily="2" charset="2"/>
              <a:buChar char="Ø"/>
            </a:pPr>
            <a:r>
              <a:rPr lang="en-IN" dirty="0"/>
              <a:t>The dedicated multiplication circuit uses Full Adders  circuit to perform Carryout Multiplication.</a:t>
            </a:r>
          </a:p>
          <a:p>
            <a:pPr>
              <a:buFont typeface="Wingdings" panose="05000000000000000000" pitchFamily="2" charset="2"/>
              <a:buChar char="Ø"/>
            </a:pPr>
            <a:r>
              <a:rPr lang="en-IN" dirty="0"/>
              <a:t>Full Adders are used in ALU-Arithmetic Logic Unit.</a:t>
            </a:r>
          </a:p>
          <a:p>
            <a:pPr>
              <a:buFont typeface="Wingdings" panose="05000000000000000000" pitchFamily="2" charset="2"/>
              <a:buChar char="Ø"/>
            </a:pPr>
            <a:r>
              <a:rPr lang="en-IN" dirty="0"/>
              <a:t>In order to generate memory addresses inside a computer and to make the Program Counter point to next instruction ,the ALU makes use of Full Adders.</a:t>
            </a:r>
          </a:p>
          <a:p>
            <a:pPr>
              <a:buFont typeface="Wingdings" panose="05000000000000000000" pitchFamily="2" charset="2"/>
              <a:buChar char="Ø"/>
            </a:pPr>
            <a:r>
              <a:rPr lang="en-IN" dirty="0"/>
              <a:t>Full-Adders are a part of Graphics Processing Unit for graphics related applications.</a:t>
            </a:r>
          </a:p>
        </p:txBody>
      </p:sp>
    </p:spTree>
    <p:extLst>
      <p:ext uri="{BB962C8B-B14F-4D97-AF65-F5344CB8AC3E}">
        <p14:creationId xmlns:p14="http://schemas.microsoft.com/office/powerpoint/2010/main" val="382642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7EB87-A23B-050E-11D1-EADD7C7FD1C7}"/>
              </a:ext>
            </a:extLst>
          </p:cNvPr>
          <p:cNvSpPr txBox="1"/>
          <p:nvPr/>
        </p:nvSpPr>
        <p:spPr>
          <a:xfrm>
            <a:off x="3241743" y="296971"/>
            <a:ext cx="6094378" cy="830997"/>
          </a:xfrm>
          <a:prstGeom prst="rect">
            <a:avLst/>
          </a:prstGeom>
          <a:noFill/>
        </p:spPr>
        <p:txBody>
          <a:bodyPr wrap="square">
            <a:spAutoFit/>
          </a:bodyPr>
          <a:lstStyle/>
          <a:p>
            <a:pPr algn="ctr"/>
            <a:r>
              <a:rPr lang="en-IN" sz="4800" u="sng" dirty="0"/>
              <a:t>Existing Method</a:t>
            </a:r>
            <a:endParaRPr lang="en-IN" sz="4800" dirty="0"/>
          </a:p>
        </p:txBody>
      </p:sp>
      <p:pic>
        <p:nvPicPr>
          <p:cNvPr id="4" name="Picture 2" descr="vlsi - CMOS Adder circuits - Electrical Engineering Stack Exchange">
            <a:extLst>
              <a:ext uri="{FF2B5EF4-FFF2-40B4-BE49-F238E27FC236}">
                <a16:creationId xmlns:a16="http://schemas.microsoft.com/office/drawing/2014/main" id="{50BEFD51-7E72-ED81-8932-383C321AA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393" y="1205738"/>
            <a:ext cx="4747961" cy="43674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FE9E9B-8C57-10B5-3E70-50AFCC4100B7}"/>
              </a:ext>
            </a:extLst>
          </p:cNvPr>
          <p:cNvSpPr txBox="1"/>
          <p:nvPr/>
        </p:nvSpPr>
        <p:spPr>
          <a:xfrm>
            <a:off x="3217706" y="5583422"/>
            <a:ext cx="6142451" cy="369332"/>
          </a:xfrm>
          <a:prstGeom prst="rect">
            <a:avLst/>
          </a:prstGeom>
          <a:noFill/>
        </p:spPr>
        <p:txBody>
          <a:bodyPr wrap="none" rtlCol="0">
            <a:spAutoFit/>
          </a:bodyPr>
          <a:lstStyle/>
          <a:p>
            <a:r>
              <a:rPr lang="en-IN" dirty="0"/>
              <a:t>Fig. One-bit full adder using 28 Transistors based on CMOS logic</a:t>
            </a:r>
          </a:p>
        </p:txBody>
      </p:sp>
    </p:spTree>
    <p:extLst>
      <p:ext uri="{BB962C8B-B14F-4D97-AF65-F5344CB8AC3E}">
        <p14:creationId xmlns:p14="http://schemas.microsoft.com/office/powerpoint/2010/main" val="10575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CEDF-5E0F-FFBE-5580-CA384823784D}"/>
              </a:ext>
            </a:extLst>
          </p:cNvPr>
          <p:cNvSpPr>
            <a:spLocks noGrp="1"/>
          </p:cNvSpPr>
          <p:nvPr>
            <p:ph type="title" idx="4294967295"/>
          </p:nvPr>
        </p:nvSpPr>
        <p:spPr>
          <a:xfrm>
            <a:off x="1066800" y="611554"/>
            <a:ext cx="10058400" cy="843693"/>
          </a:xfrm>
        </p:spPr>
        <p:txBody>
          <a:bodyPr/>
          <a:lstStyle/>
          <a:p>
            <a:pPr algn="ctr"/>
            <a:r>
              <a:rPr lang="en-IN" u="sng" dirty="0"/>
              <a:t>DISADVANTAGES</a:t>
            </a:r>
          </a:p>
        </p:txBody>
      </p:sp>
      <p:sp>
        <p:nvSpPr>
          <p:cNvPr id="3" name="Content Placeholder 2">
            <a:extLst>
              <a:ext uri="{FF2B5EF4-FFF2-40B4-BE49-F238E27FC236}">
                <a16:creationId xmlns:a16="http://schemas.microsoft.com/office/drawing/2014/main" id="{FE21435D-DA20-A2CD-86C7-211E14AD34AA}"/>
              </a:ext>
            </a:extLst>
          </p:cNvPr>
          <p:cNvSpPr>
            <a:spLocks noGrp="1"/>
          </p:cNvSpPr>
          <p:nvPr>
            <p:ph idx="4294967295"/>
          </p:nvPr>
        </p:nvSpPr>
        <p:spPr>
          <a:xfrm>
            <a:off x="1066800" y="1801874"/>
            <a:ext cx="10058400" cy="4022725"/>
          </a:xfrm>
        </p:spPr>
        <p:txBody>
          <a:bodyPr/>
          <a:lstStyle/>
          <a:p>
            <a:pPr>
              <a:buFont typeface="Wingdings" panose="05000000000000000000" pitchFamily="2" charset="2"/>
              <a:buChar char="Ø"/>
            </a:pPr>
            <a:r>
              <a:rPr lang="en-IN" dirty="0"/>
              <a:t>More number of transistors due to CMOS technology.</a:t>
            </a:r>
          </a:p>
          <a:p>
            <a:pPr>
              <a:buFont typeface="Wingdings" panose="05000000000000000000" pitchFamily="2" charset="2"/>
              <a:buChar char="Ø"/>
            </a:pPr>
            <a:r>
              <a:rPr lang="en-IN" dirty="0"/>
              <a:t>Large delay</a:t>
            </a:r>
          </a:p>
          <a:p>
            <a:pPr>
              <a:buFont typeface="Wingdings" panose="05000000000000000000" pitchFamily="2" charset="2"/>
              <a:buChar char="Ø"/>
            </a:pPr>
            <a:r>
              <a:rPr lang="en-IN" dirty="0"/>
              <a:t>More Power Consumption</a:t>
            </a:r>
          </a:p>
        </p:txBody>
      </p:sp>
    </p:spTree>
    <p:extLst>
      <p:ext uri="{BB962C8B-B14F-4D97-AF65-F5344CB8AC3E}">
        <p14:creationId xmlns:p14="http://schemas.microsoft.com/office/powerpoint/2010/main" val="41301620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2078</TotalTime>
  <Words>860</Words>
  <Application>Microsoft Office PowerPoint</Application>
  <PresentationFormat>Widescreen</PresentationFormat>
  <Paragraphs>98</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Wingdings</vt:lpstr>
      <vt:lpstr>Retrospect</vt:lpstr>
      <vt:lpstr>PERFORMANCE ANALYSIS OF FULL ADDER BASED ON DOMINO LOGIC TECHNIQUE</vt:lpstr>
      <vt:lpstr>CONTENTS</vt:lpstr>
      <vt:lpstr>ABSTRACT</vt:lpstr>
      <vt:lpstr>INTRODUCTION</vt:lpstr>
      <vt:lpstr>1 bit Full Adder</vt:lpstr>
      <vt:lpstr>PowerPoint Presentation</vt:lpstr>
      <vt:lpstr>APPLICATIONS</vt:lpstr>
      <vt:lpstr>PowerPoint Presentation</vt:lpstr>
      <vt:lpstr>DISADVANTAGES</vt:lpstr>
      <vt:lpstr>PROPOSED METHOD</vt:lpstr>
      <vt:lpstr>PowerPoint Presentation</vt:lpstr>
      <vt:lpstr>ADVANTAGES</vt:lpstr>
      <vt:lpstr>TOOLS USED</vt:lpstr>
      <vt:lpstr>RESULTS</vt:lpstr>
      <vt:lpstr>PowerPoint Presentation</vt:lpstr>
      <vt:lpstr>PowerPoint Presentation</vt:lpstr>
      <vt:lpstr>PowerPoint Presentation</vt:lpstr>
      <vt:lpstr>PowerPoint Presentation</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SOHAM SEN</dc:creator>
  <cp:lastModifiedBy>SOHAM SEN</cp:lastModifiedBy>
  <cp:revision>62</cp:revision>
  <dcterms:created xsi:type="dcterms:W3CDTF">2022-12-01T14:27:36Z</dcterms:created>
  <dcterms:modified xsi:type="dcterms:W3CDTF">2022-12-07T03:31:00Z</dcterms:modified>
</cp:coreProperties>
</file>