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E631-8999-F742-313C-58DA9074A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A00A41-6844-FD6B-E750-DC4743B24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BD6146-372E-7947-2631-49AA9E603A70}"/>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5" name="Footer Placeholder 4">
            <a:extLst>
              <a:ext uri="{FF2B5EF4-FFF2-40B4-BE49-F238E27FC236}">
                <a16:creationId xmlns:a16="http://schemas.microsoft.com/office/drawing/2014/main" id="{0F156596-28AE-7ACB-3494-F4C69869D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5BC0A-A15B-B85D-9F8A-B03ADD50C411}"/>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967536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B179-354E-8741-335A-308F41F83D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4BE445-BD0A-0B16-360D-F83ACD37A9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B609A-D4A5-93C5-B5AE-665C5562593C}"/>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5" name="Footer Placeholder 4">
            <a:extLst>
              <a:ext uri="{FF2B5EF4-FFF2-40B4-BE49-F238E27FC236}">
                <a16:creationId xmlns:a16="http://schemas.microsoft.com/office/drawing/2014/main" id="{E1B1C3AB-192D-6F3E-2F55-BABD4AEA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3274E-7A32-E705-D6BC-BFE680E54997}"/>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397678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0496C-8EFE-E325-0195-4ED84E574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396109-6A58-7733-1CD5-12D4779BD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6A2BD-EECF-8D95-35D7-70E522020356}"/>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5" name="Footer Placeholder 4">
            <a:extLst>
              <a:ext uri="{FF2B5EF4-FFF2-40B4-BE49-F238E27FC236}">
                <a16:creationId xmlns:a16="http://schemas.microsoft.com/office/drawing/2014/main" id="{7A452C23-814A-2FA9-A679-A974B68E6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3B405-A83F-EDBA-3C65-67A7342AF1B8}"/>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399262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7F57-CE57-FFC1-3670-39029EFB8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57B54-3E6D-7F90-2906-BD24F39E87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A0225-6D49-7930-D776-62BCF9494FC9}"/>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5" name="Footer Placeholder 4">
            <a:extLst>
              <a:ext uri="{FF2B5EF4-FFF2-40B4-BE49-F238E27FC236}">
                <a16:creationId xmlns:a16="http://schemas.microsoft.com/office/drawing/2014/main" id="{BC7B5B2E-358C-19E8-F20F-CB873DEB8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1CD67-3A85-7B21-7DEB-C834DD820513}"/>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165819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FFC9-39E9-AE71-C4FF-FC7F25C68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04BE9F-0A5F-AAFF-A4E9-D13E207CF0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3CAA2C-A5FD-B5D9-0EEC-A5590C1EA71C}"/>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5" name="Footer Placeholder 4">
            <a:extLst>
              <a:ext uri="{FF2B5EF4-FFF2-40B4-BE49-F238E27FC236}">
                <a16:creationId xmlns:a16="http://schemas.microsoft.com/office/drawing/2014/main" id="{D3D1845E-A40D-F980-C745-41F98BCC0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76D75-AA1E-9376-ED8E-2A40F0AAE636}"/>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380657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878C-F71E-DC13-9306-C426A96F8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7D846-F813-D192-DBFF-13257A3F1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736EB7-AD90-C8A8-EFEB-C8277294C1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C65ACB-277E-CAE4-3394-1EB39D8B5532}"/>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6" name="Footer Placeholder 5">
            <a:extLst>
              <a:ext uri="{FF2B5EF4-FFF2-40B4-BE49-F238E27FC236}">
                <a16:creationId xmlns:a16="http://schemas.microsoft.com/office/drawing/2014/main" id="{6CFC84C6-803A-4563-A911-DF1100092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23B9F-56B3-4091-B14C-2D0475EAF07C}"/>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382801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1F97-33DC-2FB5-7250-85DEF52ED7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3C669E-149E-D2AA-51FF-B9678738C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08106-E4C6-61F0-C6A4-07F7A952E1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83A1D2-C04C-977F-EE6B-4117411D9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B849A-11C5-43EB-7CA7-1A5C91B59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415E14-7AE3-B52A-F813-D68B900F3885}"/>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8" name="Footer Placeholder 7">
            <a:extLst>
              <a:ext uri="{FF2B5EF4-FFF2-40B4-BE49-F238E27FC236}">
                <a16:creationId xmlns:a16="http://schemas.microsoft.com/office/drawing/2014/main" id="{335B799E-6D9A-A986-FCB1-284896C3E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BB40E-B523-0556-D449-80DD8D4ACAD8}"/>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353909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212D-9330-A577-6C1E-6A6C1AE05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4273D8-851A-6D82-BCE2-6AEF7CF073BB}"/>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4" name="Footer Placeholder 3">
            <a:extLst>
              <a:ext uri="{FF2B5EF4-FFF2-40B4-BE49-F238E27FC236}">
                <a16:creationId xmlns:a16="http://schemas.microsoft.com/office/drawing/2014/main" id="{A92BF301-94FC-A68B-667C-0CE4FDAF7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D6664-F52B-89F9-FE98-B7CE36347AF2}"/>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172385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82EC3-CB1B-922F-50FE-612BF016A3DA}"/>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3" name="Footer Placeholder 2">
            <a:extLst>
              <a:ext uri="{FF2B5EF4-FFF2-40B4-BE49-F238E27FC236}">
                <a16:creationId xmlns:a16="http://schemas.microsoft.com/office/drawing/2014/main" id="{C5211A32-CB71-43BC-AABF-33BCC2E2F7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BD7D76-F891-AC9C-447E-69DA6C5366D0}"/>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82370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5C23-AE9E-DADD-2F26-A6E8F4C39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D49EA9-1DFB-27FB-E7A5-FBBC488AC4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1470D-0F14-FA9D-A226-61A4A2419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0F2DC-1375-F049-7582-A8F725DA8D6D}"/>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6" name="Footer Placeholder 5">
            <a:extLst>
              <a:ext uri="{FF2B5EF4-FFF2-40B4-BE49-F238E27FC236}">
                <a16:creationId xmlns:a16="http://schemas.microsoft.com/office/drawing/2014/main" id="{C526C4FE-7866-24A4-14FA-EB65DED8F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F4545-66FA-8146-633B-B10DC23A9BE7}"/>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418586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F97B-9AF4-1A2C-D1BD-0B1A076E5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E21DD0-CA04-5806-C28F-2FE3CFDAD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CD9AEC-032A-58E4-A919-E7BEFCB02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ADAE7-E67C-199C-94B8-A4D7EE2D9C12}"/>
              </a:ext>
            </a:extLst>
          </p:cNvPr>
          <p:cNvSpPr>
            <a:spLocks noGrp="1"/>
          </p:cNvSpPr>
          <p:nvPr>
            <p:ph type="dt" sz="half" idx="10"/>
          </p:nvPr>
        </p:nvSpPr>
        <p:spPr/>
        <p:txBody>
          <a:bodyPr/>
          <a:lstStyle/>
          <a:p>
            <a:fld id="{054DDBB3-0E34-4EA1-A382-E3F19049290B}" type="datetimeFigureOut">
              <a:rPr lang="en-US" smtClean="0"/>
              <a:t>3/4/2024</a:t>
            </a:fld>
            <a:endParaRPr lang="en-US"/>
          </a:p>
        </p:txBody>
      </p:sp>
      <p:sp>
        <p:nvSpPr>
          <p:cNvPr id="6" name="Footer Placeholder 5">
            <a:extLst>
              <a:ext uri="{FF2B5EF4-FFF2-40B4-BE49-F238E27FC236}">
                <a16:creationId xmlns:a16="http://schemas.microsoft.com/office/drawing/2014/main" id="{57D0EC4B-F02E-F38A-AA27-1A4E3B693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F6E00-05CB-7E57-92DF-9A0BF2007227}"/>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170329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5A210-E9D9-55DD-DD58-E0E468116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0D6FD0-0B26-70CD-132B-BD4517CB5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85225-6742-42F6-75F1-95ECA7902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DDBB3-0E34-4EA1-A382-E3F19049290B}" type="datetimeFigureOut">
              <a:rPr lang="en-US" smtClean="0"/>
              <a:t>3/4/2024</a:t>
            </a:fld>
            <a:endParaRPr lang="en-US"/>
          </a:p>
        </p:txBody>
      </p:sp>
      <p:sp>
        <p:nvSpPr>
          <p:cNvPr id="5" name="Footer Placeholder 4">
            <a:extLst>
              <a:ext uri="{FF2B5EF4-FFF2-40B4-BE49-F238E27FC236}">
                <a16:creationId xmlns:a16="http://schemas.microsoft.com/office/drawing/2014/main" id="{369C3177-4A17-6AF6-C7AA-44F104FBB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B4B03F-FE72-7087-6DBF-D36E511C7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E575E-186F-4C35-BDD2-C5280B7A202D}" type="slidenum">
              <a:rPr lang="en-US" smtClean="0"/>
              <a:t>‹#›</a:t>
            </a:fld>
            <a:endParaRPr lang="en-US"/>
          </a:p>
        </p:txBody>
      </p:sp>
    </p:spTree>
    <p:extLst>
      <p:ext uri="{BB962C8B-B14F-4D97-AF65-F5344CB8AC3E}">
        <p14:creationId xmlns:p14="http://schemas.microsoft.com/office/powerpoint/2010/main" val="143237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213E-A61B-C3EE-B2B7-FDCAD166B96B}"/>
              </a:ext>
            </a:extLst>
          </p:cNvPr>
          <p:cNvSpPr>
            <a:spLocks noGrp="1"/>
          </p:cNvSpPr>
          <p:nvPr>
            <p:ph type="ctrTitle"/>
          </p:nvPr>
        </p:nvSpPr>
        <p:spPr/>
        <p:txBody>
          <a:bodyPr/>
          <a:lstStyle/>
          <a:p>
            <a:r>
              <a:rPr lang="en-US" dirty="0"/>
              <a:t>Self Organized Criticality</a:t>
            </a:r>
          </a:p>
        </p:txBody>
      </p:sp>
    </p:spTree>
    <p:extLst>
      <p:ext uri="{BB962C8B-B14F-4D97-AF65-F5344CB8AC3E}">
        <p14:creationId xmlns:p14="http://schemas.microsoft.com/office/powerpoint/2010/main" val="418179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0155-8C7B-357F-99D5-3FBB2D167946}"/>
              </a:ext>
            </a:extLst>
          </p:cNvPr>
          <p:cNvSpPr>
            <a:spLocks noGrp="1"/>
          </p:cNvSpPr>
          <p:nvPr>
            <p:ph type="title"/>
          </p:nvPr>
        </p:nvSpPr>
        <p:spPr/>
        <p:txBody>
          <a:bodyPr/>
          <a:lstStyle/>
          <a:p>
            <a:r>
              <a:rPr lang="en-US" dirty="0"/>
              <a:t>Criticality</a:t>
            </a:r>
          </a:p>
        </p:txBody>
      </p:sp>
      <p:sp>
        <p:nvSpPr>
          <p:cNvPr id="3" name="Content Placeholder 2">
            <a:extLst>
              <a:ext uri="{FF2B5EF4-FFF2-40B4-BE49-F238E27FC236}">
                <a16:creationId xmlns:a16="http://schemas.microsoft.com/office/drawing/2014/main" id="{D3CC84E7-E81D-7B10-C7E3-7AAD5437E844}"/>
              </a:ext>
            </a:extLst>
          </p:cNvPr>
          <p:cNvSpPr>
            <a:spLocks noGrp="1"/>
          </p:cNvSpPr>
          <p:nvPr>
            <p:ph idx="1"/>
          </p:nvPr>
        </p:nvSpPr>
        <p:spPr/>
        <p:txBody>
          <a:bodyPr/>
          <a:lstStyle/>
          <a:p>
            <a:r>
              <a:rPr lang="en-US" dirty="0"/>
              <a:t>A state in a system where small changes results in significant and nonlinear effects.</a:t>
            </a:r>
          </a:p>
          <a:p>
            <a:r>
              <a:rPr lang="en-US" dirty="0"/>
              <a:t>These responses can have any size.</a:t>
            </a:r>
          </a:p>
          <a:p>
            <a:r>
              <a:rPr lang="en-US" dirty="0"/>
              <a:t>Key point: Sensitivity to small changes</a:t>
            </a:r>
          </a:p>
          <a:p>
            <a:pPr lvl="1"/>
            <a:r>
              <a:rPr lang="en-US" dirty="0"/>
              <a:t>Example: a ball on a hill</a:t>
            </a:r>
          </a:p>
          <a:p>
            <a:endParaRPr lang="en-US" dirty="0"/>
          </a:p>
        </p:txBody>
      </p:sp>
      <p:pic>
        <p:nvPicPr>
          <p:cNvPr id="9" name="Picture 8">
            <a:extLst>
              <a:ext uri="{FF2B5EF4-FFF2-40B4-BE49-F238E27FC236}">
                <a16:creationId xmlns:a16="http://schemas.microsoft.com/office/drawing/2014/main" id="{14785CEF-59DF-192A-2ED5-FCFB1971B565}"/>
              </a:ext>
            </a:extLst>
          </p:cNvPr>
          <p:cNvPicPr>
            <a:picLocks noChangeAspect="1"/>
          </p:cNvPicPr>
          <p:nvPr/>
        </p:nvPicPr>
        <p:blipFill>
          <a:blip r:embed="rId2"/>
          <a:stretch>
            <a:fillRect/>
          </a:stretch>
        </p:blipFill>
        <p:spPr>
          <a:xfrm>
            <a:off x="3534727" y="4122420"/>
            <a:ext cx="2638425" cy="1371600"/>
          </a:xfrm>
          <a:prstGeom prst="rect">
            <a:avLst/>
          </a:prstGeom>
        </p:spPr>
      </p:pic>
    </p:spTree>
    <p:extLst>
      <p:ext uri="{BB962C8B-B14F-4D97-AF65-F5344CB8AC3E}">
        <p14:creationId xmlns:p14="http://schemas.microsoft.com/office/powerpoint/2010/main" val="418498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9F4C-B7E5-4838-E608-35606909AE36}"/>
              </a:ext>
            </a:extLst>
          </p:cNvPr>
          <p:cNvSpPr>
            <a:spLocks noGrp="1"/>
          </p:cNvSpPr>
          <p:nvPr>
            <p:ph type="title"/>
          </p:nvPr>
        </p:nvSpPr>
        <p:spPr/>
        <p:txBody>
          <a:bodyPr/>
          <a:lstStyle/>
          <a:p>
            <a:r>
              <a:rPr lang="en-US" dirty="0"/>
              <a:t>Criticality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63DE3A-84FB-89DE-1937-D335C01283DD}"/>
                  </a:ext>
                </a:extLst>
              </p:cNvPr>
              <p:cNvSpPr>
                <a:spLocks noGrp="1"/>
              </p:cNvSpPr>
              <p:nvPr>
                <p:ph idx="1"/>
              </p:nvPr>
            </p:nvSpPr>
            <p:spPr/>
            <p:txBody>
              <a:bodyPr/>
              <a:lstStyle/>
              <a:p>
                <a:r>
                  <a:rPr lang="en-US" dirty="0"/>
                  <a:t>Mathematically, the responses are observed to follow a power law distribution.</a:t>
                </a:r>
              </a:p>
              <a:p>
                <a:pPr lvl="1"/>
                <a:r>
                  <a:rPr lang="en-US" dirty="0"/>
                  <a:t>Example: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𝛼</m:t>
                        </m:r>
                      </m:sup>
                    </m:sSup>
                  </m:oMath>
                </a14:m>
                <a:endParaRPr lang="en-US" dirty="0"/>
              </a:p>
              <a:p>
                <a:pPr lvl="1"/>
                <a:r>
                  <a:rPr lang="en-US" dirty="0"/>
                  <a:t>The exponent is called the critical exponent.</a:t>
                </a:r>
              </a:p>
              <a:p>
                <a:r>
                  <a:rPr lang="en-US" dirty="0"/>
                  <a:t>In physics, many systems are not critical and instead follow an exponential function.</a:t>
                </a:r>
              </a:p>
              <a:p>
                <a:r>
                  <a:rPr lang="en-US" dirty="0"/>
                  <a:t>Under certain conditions, however, these systems can be in a critical state in which they’re governed by a power law instead.</a:t>
                </a:r>
              </a:p>
              <a:p>
                <a:pPr lvl="1"/>
                <a:r>
                  <a:rPr lang="en-US" dirty="0"/>
                  <a:t>These examples only occur under fine tuning of parameters. It is very unlikely that a system will develop into a critical state.</a:t>
                </a:r>
              </a:p>
            </p:txBody>
          </p:sp>
        </mc:Choice>
        <mc:Fallback xmlns="">
          <p:sp>
            <p:nvSpPr>
              <p:cNvPr id="3" name="Content Placeholder 2">
                <a:extLst>
                  <a:ext uri="{FF2B5EF4-FFF2-40B4-BE49-F238E27FC236}">
                    <a16:creationId xmlns:a16="http://schemas.microsoft.com/office/drawing/2014/main" id="{4C63DE3A-84FB-89DE-1937-D335C01283DD}"/>
                  </a:ext>
                </a:extLst>
              </p:cNvPr>
              <p:cNvSpPr>
                <a:spLocks noGrp="1" noRot="1" noChangeAspect="1" noMove="1" noResize="1" noEditPoints="1" noAdjustHandles="1" noChangeArrowheads="1" noChangeShapeType="1" noTextEdit="1"/>
              </p:cNvSpPr>
              <p:nvPr>
                <p:ph idx="1"/>
              </p:nvPr>
            </p:nvSpPr>
            <p:spPr>
              <a:blipFill>
                <a:blip r:embed="rId2"/>
                <a:stretch>
                  <a:fillRect l="-1043"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0689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D593-F543-4A8F-2BFE-39D4C0A29C9A}"/>
              </a:ext>
            </a:extLst>
          </p:cNvPr>
          <p:cNvSpPr>
            <a:spLocks noGrp="1"/>
          </p:cNvSpPr>
          <p:nvPr>
            <p:ph type="title"/>
          </p:nvPr>
        </p:nvSpPr>
        <p:spPr/>
        <p:txBody>
          <a:bodyPr/>
          <a:lstStyle/>
          <a:p>
            <a:r>
              <a:rPr lang="en-US" dirty="0"/>
              <a:t>Organized Self Criticality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AED709-5EA2-5DA9-6F2F-43C5631C567F}"/>
                  </a:ext>
                </a:extLst>
              </p:cNvPr>
              <p:cNvSpPr>
                <a:spLocks noGrp="1"/>
              </p:cNvSpPr>
              <p:nvPr>
                <p:ph idx="1"/>
              </p:nvPr>
            </p:nvSpPr>
            <p:spPr/>
            <p:txBody>
              <a:bodyPr/>
              <a:lstStyle/>
              <a:p>
                <a:r>
                  <a:rPr lang="en-US" dirty="0"/>
                  <a:t>There are a few examples where the system prefers and tends towards a critical state.</a:t>
                </a:r>
              </a:p>
              <a:p>
                <a:r>
                  <a:rPr lang="en-US" dirty="0"/>
                  <a:t>These systems are said to have self organized criticality (SOC).</a:t>
                </a:r>
              </a:p>
              <a:p>
                <a:r>
                  <a:rPr lang="en-US" dirty="0"/>
                  <a:t>In these cases, the distributions at the critical state are describe by the following power law: </a:t>
                </a:r>
                <a14:m>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r>
                          <a:rPr lang="en-US" b="0" i="1" smtClean="0">
                            <a:latin typeface="Cambria Math" panose="02040503050406030204" pitchFamily="18" charset="0"/>
                          </a:rPr>
                          <m:t>𝛼</m:t>
                        </m:r>
                      </m:sup>
                    </m:sSup>
                  </m:oMath>
                </a14:m>
                <a:r>
                  <a:rPr lang="en-US" dirty="0"/>
                  <a:t> with </a:t>
                </a:r>
                <a:r>
                  <a:rPr lang="el-GR" dirty="0"/>
                  <a:t>α</a:t>
                </a:r>
                <a:r>
                  <a:rPr lang="en-US" dirty="0"/>
                  <a:t> is the critical exponent.</a:t>
                </a:r>
              </a:p>
              <a:p>
                <a:endParaRPr lang="en-US" dirty="0"/>
              </a:p>
            </p:txBody>
          </p:sp>
        </mc:Choice>
        <mc:Fallback xmlns="">
          <p:sp>
            <p:nvSpPr>
              <p:cNvPr id="3" name="Content Placeholder 2">
                <a:extLst>
                  <a:ext uri="{FF2B5EF4-FFF2-40B4-BE49-F238E27FC236}">
                    <a16:creationId xmlns:a16="http://schemas.microsoft.com/office/drawing/2014/main" id="{D7AED709-5EA2-5DA9-6F2F-43C5631C567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94560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D141-457D-A5A9-CCE4-16C59C67F1E8}"/>
              </a:ext>
            </a:extLst>
          </p:cNvPr>
          <p:cNvSpPr>
            <a:spLocks noGrp="1"/>
          </p:cNvSpPr>
          <p:nvPr>
            <p:ph type="title"/>
          </p:nvPr>
        </p:nvSpPr>
        <p:spPr/>
        <p:txBody>
          <a:bodyPr/>
          <a:lstStyle/>
          <a:p>
            <a:r>
              <a:rPr lang="en-US" dirty="0"/>
              <a:t>Abelian sandpile model</a:t>
            </a:r>
          </a:p>
        </p:txBody>
      </p:sp>
      <p:sp>
        <p:nvSpPr>
          <p:cNvPr id="3" name="Content Placeholder 2">
            <a:extLst>
              <a:ext uri="{FF2B5EF4-FFF2-40B4-BE49-F238E27FC236}">
                <a16:creationId xmlns:a16="http://schemas.microsoft.com/office/drawing/2014/main" id="{5CF7E845-4835-82A0-FC6A-6D673F10533D}"/>
              </a:ext>
            </a:extLst>
          </p:cNvPr>
          <p:cNvSpPr>
            <a:spLocks noGrp="1"/>
          </p:cNvSpPr>
          <p:nvPr>
            <p:ph idx="1"/>
          </p:nvPr>
        </p:nvSpPr>
        <p:spPr/>
        <p:txBody>
          <a:bodyPr>
            <a:normAutofit/>
          </a:bodyPr>
          <a:lstStyle/>
          <a:p>
            <a:r>
              <a:rPr lang="en-US" dirty="0"/>
              <a:t>In my project, I played with a toy model of a sandpile</a:t>
            </a:r>
          </a:p>
          <a:p>
            <a:pPr marL="457200" lvl="1" indent="0">
              <a:buNone/>
            </a:pPr>
            <a:r>
              <a:rPr lang="en-US" dirty="0"/>
              <a:t>The rules go as followed:</a:t>
            </a:r>
          </a:p>
          <a:p>
            <a:pPr lvl="1"/>
            <a:r>
              <a:rPr lang="en-US" dirty="0"/>
              <a:t>Choose a random square on a finite square grid. Increment the amount of sand Z(x, y) on the square by one unit, Z(x, y) → Z(x, y) + 1.</a:t>
            </a:r>
          </a:p>
          <a:p>
            <a:pPr lvl="1"/>
            <a:r>
              <a:rPr lang="en-US" dirty="0"/>
              <a:t>If Z(x, y) = 4, topple the square. Set Z(x, y) → 0 and redistribute the four grains, one grain at each of the nearest neighbor sites. In the process, some of the neighbors might reach four grains. Apply this toppling rule to each site on the grid repeatedly until it is finished (no squares have four grains).</a:t>
            </a:r>
          </a:p>
          <a:p>
            <a:pPr lvl="1"/>
            <a:r>
              <a:rPr lang="en-US" dirty="0"/>
              <a:t>If toppling occurs on the boundary, remove from the simulation any sand that would be redistributed off the edge.</a:t>
            </a:r>
          </a:p>
          <a:p>
            <a:pPr lvl="1"/>
            <a:r>
              <a:rPr lang="en-US" dirty="0"/>
              <a:t>Repeat from the top, adding another grain of sand to a random point.</a:t>
            </a:r>
          </a:p>
          <a:p>
            <a:pPr lvl="1"/>
            <a:endParaRPr lang="en-US" dirty="0"/>
          </a:p>
          <a:p>
            <a:endParaRPr lang="en-US" dirty="0"/>
          </a:p>
        </p:txBody>
      </p:sp>
    </p:spTree>
    <p:extLst>
      <p:ext uri="{BB962C8B-B14F-4D97-AF65-F5344CB8AC3E}">
        <p14:creationId xmlns:p14="http://schemas.microsoft.com/office/powerpoint/2010/main" val="197696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DFD5-2D82-5D40-9B13-7D6FE9A9164C}"/>
              </a:ext>
            </a:extLst>
          </p:cNvPr>
          <p:cNvSpPr>
            <a:spLocks noGrp="1"/>
          </p:cNvSpPr>
          <p:nvPr>
            <p:ph type="title"/>
          </p:nvPr>
        </p:nvSpPr>
        <p:spPr/>
        <p:txBody>
          <a:bodyPr/>
          <a:lstStyle/>
          <a:p>
            <a:r>
              <a:rPr lang="en-US" dirty="0"/>
              <a:t>Sandpile model continued</a:t>
            </a:r>
          </a:p>
        </p:txBody>
      </p:sp>
      <p:sp>
        <p:nvSpPr>
          <p:cNvPr id="3" name="Content Placeholder 2">
            <a:extLst>
              <a:ext uri="{FF2B5EF4-FFF2-40B4-BE49-F238E27FC236}">
                <a16:creationId xmlns:a16="http://schemas.microsoft.com/office/drawing/2014/main" id="{51445411-1455-2522-D515-30DDA235BEA5}"/>
              </a:ext>
            </a:extLst>
          </p:cNvPr>
          <p:cNvSpPr>
            <a:spLocks noGrp="1"/>
          </p:cNvSpPr>
          <p:nvPr>
            <p:ph idx="1"/>
          </p:nvPr>
        </p:nvSpPr>
        <p:spPr/>
        <p:txBody>
          <a:bodyPr/>
          <a:lstStyle/>
          <a:p>
            <a:r>
              <a:rPr lang="en-US" dirty="0"/>
              <a:t>The goal was to show that the distribution of avalanche follows the inverse power law and that the critical exponent </a:t>
            </a:r>
            <a:r>
              <a:rPr lang="el-GR" dirty="0"/>
              <a:t>α≈</a:t>
            </a:r>
            <a:r>
              <a:rPr lang="en-US" dirty="0"/>
              <a:t>1</a:t>
            </a:r>
          </a:p>
          <a:p>
            <a:pPr marL="0" indent="0">
              <a:buNone/>
            </a:pPr>
            <a:endParaRPr lang="en-US" dirty="0"/>
          </a:p>
          <a:p>
            <a:pPr marL="0" indent="0">
              <a:buNone/>
            </a:pPr>
            <a:endParaRPr lang="en-US" dirty="0"/>
          </a:p>
          <a:p>
            <a:endParaRPr lang="en-US" dirty="0"/>
          </a:p>
        </p:txBody>
      </p:sp>
      <p:grpSp>
        <p:nvGrpSpPr>
          <p:cNvPr id="8" name="Group 7">
            <a:extLst>
              <a:ext uri="{FF2B5EF4-FFF2-40B4-BE49-F238E27FC236}">
                <a16:creationId xmlns:a16="http://schemas.microsoft.com/office/drawing/2014/main" id="{0C12DCB4-E879-3EC3-83B6-25816BE388A7}"/>
              </a:ext>
            </a:extLst>
          </p:cNvPr>
          <p:cNvGrpSpPr/>
          <p:nvPr/>
        </p:nvGrpSpPr>
        <p:grpSpPr>
          <a:xfrm>
            <a:off x="4607476" y="3096303"/>
            <a:ext cx="2743200" cy="2758240"/>
            <a:chOff x="4048183" y="3096303"/>
            <a:chExt cx="2286000" cy="2758240"/>
          </a:xfrm>
        </p:grpSpPr>
        <p:pic>
          <p:nvPicPr>
            <p:cNvPr id="5" name="Picture 4">
              <a:extLst>
                <a:ext uri="{FF2B5EF4-FFF2-40B4-BE49-F238E27FC236}">
                  <a16:creationId xmlns:a16="http://schemas.microsoft.com/office/drawing/2014/main" id="{688A53C3-04A9-95FD-4BCB-ACF3C5467C8E}"/>
                </a:ext>
              </a:extLst>
            </p:cNvPr>
            <p:cNvPicPr>
              <a:picLocks noChangeAspect="1"/>
            </p:cNvPicPr>
            <p:nvPr/>
          </p:nvPicPr>
          <p:blipFill rotWithShape="1">
            <a:blip r:embed="rId2"/>
            <a:srcRect b="1497"/>
            <a:stretch/>
          </p:blipFill>
          <p:spPr>
            <a:xfrm>
              <a:off x="4048183" y="3096303"/>
              <a:ext cx="2286000" cy="2158739"/>
            </a:xfrm>
            <a:prstGeom prst="rect">
              <a:avLst/>
            </a:prstGeom>
          </p:spPr>
        </p:pic>
        <p:sp>
          <p:nvSpPr>
            <p:cNvPr id="7" name="TextBox 6">
              <a:extLst>
                <a:ext uri="{FF2B5EF4-FFF2-40B4-BE49-F238E27FC236}">
                  <a16:creationId xmlns:a16="http://schemas.microsoft.com/office/drawing/2014/main" id="{2F74BF71-AE72-767C-89FE-08979C7B22A8}"/>
                </a:ext>
              </a:extLst>
            </p:cNvPr>
            <p:cNvSpPr txBox="1"/>
            <p:nvPr/>
          </p:nvSpPr>
          <p:spPr>
            <a:xfrm>
              <a:off x="4048183" y="5331323"/>
              <a:ext cx="2286000" cy="523220"/>
            </a:xfrm>
            <a:prstGeom prst="rect">
              <a:avLst/>
            </a:prstGeom>
            <a:noFill/>
          </p:spPr>
          <p:txBody>
            <a:bodyPr wrap="square" rtlCol="0">
              <a:spAutoFit/>
            </a:bodyPr>
            <a:lstStyle/>
            <a:p>
              <a:pPr algn="ctr"/>
              <a:r>
                <a:rPr lang="en-US" sz="1400" dirty="0"/>
                <a:t>Size (S) vs Distribution (D(s))</a:t>
              </a:r>
            </a:p>
            <a:p>
              <a:pPr algn="ctr"/>
              <a:r>
                <a:rPr lang="en-US" sz="1400" dirty="0"/>
                <a:t>Bak 1987</a:t>
              </a:r>
            </a:p>
          </p:txBody>
        </p:sp>
      </p:grpSp>
    </p:spTree>
    <p:extLst>
      <p:ext uri="{BB962C8B-B14F-4D97-AF65-F5344CB8AC3E}">
        <p14:creationId xmlns:p14="http://schemas.microsoft.com/office/powerpoint/2010/main" val="96167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62C3-6CF6-F9C3-B8B5-6211D4AD8288}"/>
              </a:ext>
            </a:extLst>
          </p:cNvPr>
          <p:cNvSpPr>
            <a:spLocks noGrp="1"/>
          </p:cNvSpPr>
          <p:nvPr>
            <p:ph type="title"/>
          </p:nvPr>
        </p:nvSpPr>
        <p:spPr/>
        <p:txBody>
          <a:bodyPr/>
          <a:lstStyle/>
          <a:p>
            <a:r>
              <a:rPr lang="en-US" dirty="0"/>
              <a:t>What I learned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27394D-0EA3-1F0D-C11C-4D6689A0F776}"/>
                  </a:ext>
                </a:extLst>
              </p:cNvPr>
              <p:cNvSpPr>
                <a:spLocks noGrp="1"/>
              </p:cNvSpPr>
              <p:nvPr>
                <p:ph idx="1"/>
              </p:nvPr>
            </p:nvSpPr>
            <p:spPr/>
            <p:txBody>
              <a:bodyPr/>
              <a:lstStyle/>
              <a:p>
                <a:r>
                  <a:rPr lang="en-US" dirty="0"/>
                  <a:t>Recursion:</a:t>
                </a:r>
              </a:p>
              <a:p>
                <a:pPr lvl="1"/>
                <a:r>
                  <a:rPr lang="en-US" dirty="0"/>
                  <a:t>Repeating a function within itself is a powerful tool that can be used to take care of domino effects caused by said function (intentional or unintentional).</a:t>
                </a:r>
              </a:p>
              <a:p>
                <a:pPr lvl="1"/>
                <a:r>
                  <a:rPr lang="en-US" dirty="0"/>
                  <a:t>Through several mistakes, I learned that if you aren’t careful with how you structure your function, the recursion can work in ways you don’t want.</a:t>
                </a:r>
              </a:p>
              <a:p>
                <a:pPr lvl="2"/>
                <a:r>
                  <a:rPr lang="en-US" dirty="0"/>
                  <a:t>Example: when checking each neighbor for more topples, I had to separate the up/down and left/right iterations or else it would only trigger the function once. Thus, if all four neighbors were supposed to topple, only one or two would topple instead.</a:t>
                </a:r>
              </a:p>
              <a:p>
                <a:pPr lvl="3"/>
                <a:endParaRPr lang="en-US" i="1" dirty="0">
                  <a:latin typeface="Cambria Math" panose="02040503050406030204" pitchFamily="18" charset="0"/>
                </a:endParaRPr>
              </a:p>
              <a:p>
                <a:pPr lvl="3"/>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r>
                            <m:e>
                              <m:r>
                                <a:rPr lang="en-US" b="0" i="1" smtClean="0">
                                  <a:latin typeface="Cambria Math" panose="02040503050406030204" pitchFamily="18" charset="0"/>
                                </a:rPr>
                                <m:t>4</m:t>
                              </m:r>
                            </m:e>
                            <m:e>
                              <m:r>
                                <a:rPr lang="en-US" b="0" i="1" smtClean="0">
                                  <a:latin typeface="Cambria Math" panose="02040503050406030204" pitchFamily="18" charset="0"/>
                                </a:rPr>
                                <m:t>0</m:t>
                              </m:r>
                            </m:e>
                            <m:e>
                              <m:r>
                                <a:rPr lang="en-US" b="0" i="1" smtClean="0">
                                  <a:latin typeface="Cambria Math" panose="02040503050406030204" pitchFamily="18" charset="0"/>
                                </a:rPr>
                                <m:t>4</m:t>
                              </m:r>
                            </m:e>
                          </m:mr>
                          <m:mr>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4</m:t>
                              </m:r>
                            </m:e>
                            <m:e>
                              <m:r>
                                <a:rPr lang="en-US" b="0" i="1" smtClean="0">
                                  <a:latin typeface="Cambria Math" panose="02040503050406030204" pitchFamily="18" charset="0"/>
                                </a:rPr>
                                <m:t>1</m:t>
                              </m:r>
                            </m:e>
                            <m:e>
                              <m:r>
                                <a:rPr lang="en-US" b="0" i="1" smtClean="0">
                                  <a:latin typeface="Cambria Math" panose="02040503050406030204" pitchFamily="18" charset="0"/>
                                </a:rPr>
                                <m:t>4</m:t>
                              </m:r>
                            </m:e>
                          </m:mr>
                          <m:mr>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r>
                  <a:rPr lang="en-US" dirty="0"/>
                  <a:t> Uh Oh!</a:t>
                </a:r>
              </a:p>
            </p:txBody>
          </p:sp>
        </mc:Choice>
        <mc:Fallback xmlns="">
          <p:sp>
            <p:nvSpPr>
              <p:cNvPr id="3" name="Content Placeholder 2">
                <a:extLst>
                  <a:ext uri="{FF2B5EF4-FFF2-40B4-BE49-F238E27FC236}">
                    <a16:creationId xmlns:a16="http://schemas.microsoft.com/office/drawing/2014/main" id="{B627394D-0EA3-1F0D-C11C-4D6689A0F776}"/>
                  </a:ext>
                </a:extLst>
              </p:cNvPr>
              <p:cNvSpPr>
                <a:spLocks noGrp="1" noRot="1" noChangeAspect="1" noMove="1" noResize="1" noEditPoints="1" noAdjustHandles="1" noChangeArrowheads="1" noChangeShapeType="1" noTextEdit="1"/>
              </p:cNvSpPr>
              <p:nvPr>
                <p:ph idx="1"/>
              </p:nvPr>
            </p:nvSpPr>
            <p:spPr>
              <a:blipFill>
                <a:blip r:embed="rId2"/>
                <a:stretch>
                  <a:fillRect l="-1043"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192179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0034-4191-11F7-8A80-3B9822ED24A8}"/>
              </a:ext>
            </a:extLst>
          </p:cNvPr>
          <p:cNvSpPr>
            <a:spLocks noGrp="1"/>
          </p:cNvSpPr>
          <p:nvPr>
            <p:ph type="title"/>
          </p:nvPr>
        </p:nvSpPr>
        <p:spPr/>
        <p:txBody>
          <a:bodyPr/>
          <a:lstStyle/>
          <a:p>
            <a:r>
              <a:rPr lang="en-US" dirty="0"/>
              <a:t>What I practiced</a:t>
            </a:r>
          </a:p>
        </p:txBody>
      </p:sp>
      <p:sp>
        <p:nvSpPr>
          <p:cNvPr id="3" name="Content Placeholder 2">
            <a:extLst>
              <a:ext uri="{FF2B5EF4-FFF2-40B4-BE49-F238E27FC236}">
                <a16:creationId xmlns:a16="http://schemas.microsoft.com/office/drawing/2014/main" id="{A27922CC-AF5F-51C0-1FF9-E48FBC8EA1E5}"/>
              </a:ext>
            </a:extLst>
          </p:cNvPr>
          <p:cNvSpPr>
            <a:spLocks noGrp="1"/>
          </p:cNvSpPr>
          <p:nvPr>
            <p:ph idx="1"/>
          </p:nvPr>
        </p:nvSpPr>
        <p:spPr/>
        <p:txBody>
          <a:bodyPr/>
          <a:lstStyle/>
          <a:p>
            <a:r>
              <a:rPr lang="en-US" dirty="0"/>
              <a:t>Fitting!</a:t>
            </a:r>
          </a:p>
          <a:p>
            <a:pPr lvl="1"/>
            <a:r>
              <a:rPr lang="en-US" dirty="0"/>
              <a:t>I used the Levenberg-Marquardt method to get the critical exponent. Although I could’ve used the </a:t>
            </a:r>
            <a:r>
              <a:rPr lang="en-US" dirty="0" err="1"/>
              <a:t>lmfit</a:t>
            </a:r>
            <a:r>
              <a:rPr lang="en-US" dirty="0"/>
              <a:t> package, I decided to create the algorithm on my own. (turned out to be a piece of cake!)</a:t>
            </a:r>
          </a:p>
          <a:p>
            <a:r>
              <a:rPr lang="en-US" dirty="0"/>
              <a:t>Code debugging:</a:t>
            </a:r>
          </a:p>
          <a:p>
            <a:pPr lvl="1"/>
            <a:r>
              <a:rPr lang="en-US" dirty="0"/>
              <a:t>You know the drill: programming = lots of table flipping as your code breaks for the millionth time.</a:t>
            </a:r>
          </a:p>
          <a:p>
            <a:pPr lvl="1"/>
            <a:r>
              <a:rPr lang="en-US" dirty="0"/>
              <a:t>There is not a “one size fits all” method to counter this. You need to have a toolkit of different ways of hacking at it depending on the context.</a:t>
            </a:r>
          </a:p>
        </p:txBody>
      </p:sp>
    </p:spTree>
    <p:extLst>
      <p:ext uri="{BB962C8B-B14F-4D97-AF65-F5344CB8AC3E}">
        <p14:creationId xmlns:p14="http://schemas.microsoft.com/office/powerpoint/2010/main" val="661271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637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Self Organized Criticality</vt:lpstr>
      <vt:lpstr>Criticality</vt:lpstr>
      <vt:lpstr>Criticality continued</vt:lpstr>
      <vt:lpstr>Organized Self Criticality</vt:lpstr>
      <vt:lpstr>Abelian sandpile model</vt:lpstr>
      <vt:lpstr>Sandpile model continued</vt:lpstr>
      <vt:lpstr>What I learned</vt:lpstr>
      <vt:lpstr>What I practiced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Organized Criticality</dc:title>
  <dc:creator>Silvia Valentine</dc:creator>
  <cp:lastModifiedBy>Silvia Valentine</cp:lastModifiedBy>
  <cp:revision>2</cp:revision>
  <dcterms:created xsi:type="dcterms:W3CDTF">2024-02-29T15:20:26Z</dcterms:created>
  <dcterms:modified xsi:type="dcterms:W3CDTF">2024-03-05T01:29:32Z</dcterms:modified>
</cp:coreProperties>
</file>