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270" r:id="rId3"/>
    <p:sldId id="286" r:id="rId4"/>
    <p:sldId id="288" r:id="rId5"/>
    <p:sldId id="289" r:id="rId6"/>
    <p:sldId id="290" r:id="rId7"/>
    <p:sldId id="287"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09BA5EB-7EA1-4790-AC28-B36692F28D7B}">
          <p14:sldIdLst>
            <p14:sldId id="258"/>
            <p14:sldId id="270"/>
          </p14:sldIdLst>
        </p14:section>
        <p14:section name="Main" id="{481A125F-864E-4CAD-A0C8-89685A14045C}">
          <p14:sldIdLst>
            <p14:sldId id="286"/>
            <p14:sldId id="288"/>
            <p14:sldId id="289"/>
            <p14:sldId id="290"/>
          </p14:sldIdLst>
        </p14:section>
        <p14:section name="Outro" id="{294780A4-0A26-4DAD-90B2-F0711EFA64C2}">
          <p14:sldIdLst>
            <p14:sldId id="287"/>
            <p14:sldId id="284"/>
          </p14:sldIdLst>
        </p14:section>
      </p14:sectionLst>
    </p:ext>
    <p:ext uri="{EFAFB233-063F-42B5-8137-9DF3F51BA10A}">
      <p15:sldGuideLst xmlns:p15="http://schemas.microsoft.com/office/powerpoint/2012/main">
        <p15:guide id="1" orient="horz" pos="2069"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96019" autoAdjust="0"/>
  </p:normalViewPr>
  <p:slideViewPr>
    <p:cSldViewPr snapToGrid="0">
      <p:cViewPr varScale="1">
        <p:scale>
          <a:sx n="94" d="100"/>
          <a:sy n="94" d="100"/>
        </p:scale>
        <p:origin x="90" y="438"/>
      </p:cViewPr>
      <p:guideLst>
        <p:guide orient="horz" pos="206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A308C-9FE1-415F-B3F5-488A7D6A4BA2}" type="datetimeFigureOut">
              <a:rPr lang="en-US" smtClean="0"/>
              <a:t>30-Aug-17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A4FB6-EA4B-482B-B28C-7A9080322404}" type="slidenum">
              <a:rPr lang="en-US" smtClean="0"/>
              <a:t>‹#›</a:t>
            </a:fld>
            <a:endParaRPr lang="en-US"/>
          </a:p>
        </p:txBody>
      </p:sp>
    </p:spTree>
    <p:extLst>
      <p:ext uri="{BB962C8B-B14F-4D97-AF65-F5344CB8AC3E}">
        <p14:creationId xmlns:p14="http://schemas.microsoft.com/office/powerpoint/2010/main" val="193832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1</a:t>
            </a:fld>
            <a:endParaRPr lang="en-US"/>
          </a:p>
        </p:txBody>
      </p:sp>
    </p:spTree>
    <p:extLst>
      <p:ext uri="{BB962C8B-B14F-4D97-AF65-F5344CB8AC3E}">
        <p14:creationId xmlns:p14="http://schemas.microsoft.com/office/powerpoint/2010/main" val="427465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2</a:t>
            </a:fld>
            <a:endParaRPr lang="en-US"/>
          </a:p>
        </p:txBody>
      </p:sp>
    </p:spTree>
    <p:extLst>
      <p:ext uri="{BB962C8B-B14F-4D97-AF65-F5344CB8AC3E}">
        <p14:creationId xmlns:p14="http://schemas.microsoft.com/office/powerpoint/2010/main" val="27320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3</a:t>
            </a:fld>
            <a:endParaRPr lang="en-US"/>
          </a:p>
        </p:txBody>
      </p:sp>
    </p:spTree>
    <p:extLst>
      <p:ext uri="{BB962C8B-B14F-4D97-AF65-F5344CB8AC3E}">
        <p14:creationId xmlns:p14="http://schemas.microsoft.com/office/powerpoint/2010/main" val="348287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4</a:t>
            </a:fld>
            <a:endParaRPr lang="en-US"/>
          </a:p>
        </p:txBody>
      </p:sp>
    </p:spTree>
    <p:extLst>
      <p:ext uri="{BB962C8B-B14F-4D97-AF65-F5344CB8AC3E}">
        <p14:creationId xmlns:p14="http://schemas.microsoft.com/office/powerpoint/2010/main" val="198646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5</a:t>
            </a:fld>
            <a:endParaRPr lang="en-US"/>
          </a:p>
        </p:txBody>
      </p:sp>
    </p:spTree>
    <p:extLst>
      <p:ext uri="{BB962C8B-B14F-4D97-AF65-F5344CB8AC3E}">
        <p14:creationId xmlns:p14="http://schemas.microsoft.com/office/powerpoint/2010/main" val="194451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6</a:t>
            </a:fld>
            <a:endParaRPr lang="en-US"/>
          </a:p>
        </p:txBody>
      </p:sp>
    </p:spTree>
    <p:extLst>
      <p:ext uri="{BB962C8B-B14F-4D97-AF65-F5344CB8AC3E}">
        <p14:creationId xmlns:p14="http://schemas.microsoft.com/office/powerpoint/2010/main" val="246648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7</a:t>
            </a:fld>
            <a:endParaRPr lang="en-US"/>
          </a:p>
        </p:txBody>
      </p:sp>
    </p:spTree>
    <p:extLst>
      <p:ext uri="{BB962C8B-B14F-4D97-AF65-F5344CB8AC3E}">
        <p14:creationId xmlns:p14="http://schemas.microsoft.com/office/powerpoint/2010/main" val="144168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A4FB6-EA4B-482B-B28C-7A9080322404}" type="slidenum">
              <a:rPr lang="en-US" smtClean="0"/>
              <a:t>8</a:t>
            </a:fld>
            <a:endParaRPr lang="en-US"/>
          </a:p>
        </p:txBody>
      </p:sp>
    </p:spTree>
    <p:extLst>
      <p:ext uri="{BB962C8B-B14F-4D97-AF65-F5344CB8AC3E}">
        <p14:creationId xmlns:p14="http://schemas.microsoft.com/office/powerpoint/2010/main" val="2890900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764" y="521730"/>
            <a:ext cx="1008687" cy="521729"/>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471" y="428236"/>
            <a:ext cx="886648" cy="719700"/>
          </a:xfrm>
          <a:prstGeom prst="rect">
            <a:avLst/>
          </a:prstGeom>
        </p:spPr>
      </p:pic>
      <p:sp>
        <p:nvSpPr>
          <p:cNvPr id="3" name="Title 2"/>
          <p:cNvSpPr>
            <a:spLocks noGrp="1"/>
          </p:cNvSpPr>
          <p:nvPr>
            <p:ph type="title" hasCustomPrompt="1"/>
          </p:nvPr>
        </p:nvSpPr>
        <p:spPr>
          <a:xfrm>
            <a:off x="371475" y="2560319"/>
            <a:ext cx="11449050" cy="2137600"/>
          </a:xfrm>
        </p:spPr>
        <p:txBody>
          <a:bodyPr anchor="t"/>
          <a:lstStyle>
            <a:lvl1pPr>
              <a:defRPr sz="5400"/>
            </a:lvl1pPr>
          </a:lstStyle>
          <a:p>
            <a:r>
              <a:rPr lang="en-US" dirty="0" err="1"/>
              <a:t>Titel</a:t>
            </a:r>
            <a:r>
              <a:rPr lang="en-US" dirty="0"/>
              <a:t> of your topic</a:t>
            </a:r>
          </a:p>
        </p:txBody>
      </p:sp>
      <p:sp>
        <p:nvSpPr>
          <p:cNvPr id="24" name="Text Placeholder 5"/>
          <p:cNvSpPr>
            <a:spLocks noGrp="1"/>
          </p:cNvSpPr>
          <p:nvPr>
            <p:ph type="body" sz="quarter" idx="13" hasCustomPrompt="1"/>
          </p:nvPr>
        </p:nvSpPr>
        <p:spPr>
          <a:xfrm>
            <a:off x="371472" y="4816128"/>
            <a:ext cx="11449052" cy="291581"/>
          </a:xfrm>
        </p:spPr>
        <p:txBody>
          <a:bodyPr/>
          <a:lstStyle>
            <a:lvl1pPr marL="0" indent="0">
              <a:spcBef>
                <a:spcPts val="600"/>
              </a:spcBef>
              <a:buNone/>
              <a:defRPr sz="1800" b="1" baseline="0">
                <a:solidFill>
                  <a:schemeClr val="bg1">
                    <a:lumMod val="50000"/>
                  </a:schemeClr>
                </a:solidFill>
              </a:defRPr>
            </a:lvl1pPr>
          </a:lstStyle>
          <a:p>
            <a:pPr lvl="0"/>
            <a:r>
              <a:rPr lang="en-US" dirty="0"/>
              <a:t>Stefan Walke</a:t>
            </a:r>
          </a:p>
        </p:txBody>
      </p:sp>
      <p:sp>
        <p:nvSpPr>
          <p:cNvPr id="13" name="Text Placeholder 5"/>
          <p:cNvSpPr>
            <a:spLocks noGrp="1"/>
          </p:cNvSpPr>
          <p:nvPr>
            <p:ph type="body" sz="quarter" idx="14" hasCustomPrompt="1"/>
          </p:nvPr>
        </p:nvSpPr>
        <p:spPr>
          <a:xfrm>
            <a:off x="371471" y="5225918"/>
            <a:ext cx="11449052" cy="294751"/>
          </a:xfrm>
        </p:spPr>
        <p:txBody>
          <a:bodyPr/>
          <a:lstStyle>
            <a:lvl1pPr marL="0" indent="0">
              <a:spcBef>
                <a:spcPts val="600"/>
              </a:spcBef>
              <a:buNone/>
              <a:defRPr sz="1800" b="1" baseline="0">
                <a:solidFill>
                  <a:schemeClr val="bg1">
                    <a:lumMod val="50000"/>
                  </a:schemeClr>
                </a:solidFill>
              </a:defRPr>
            </a:lvl1pPr>
          </a:lstStyle>
          <a:p>
            <a:pPr lvl="0"/>
            <a:r>
              <a:rPr lang="en-US" dirty="0"/>
              <a:t>stefan.walke@tum.de</a:t>
            </a:r>
          </a:p>
        </p:txBody>
      </p:sp>
    </p:spTree>
    <p:extLst>
      <p:ext uri="{BB962C8B-B14F-4D97-AF65-F5344CB8AC3E}">
        <p14:creationId xmlns:p14="http://schemas.microsoft.com/office/powerpoint/2010/main" val="94507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sz="2400"/>
            </a:lvl1pPr>
            <a:lvl2pPr>
              <a:defRPr sz="3200"/>
            </a:lvl2pPr>
            <a:lvl3pPr>
              <a:defRPr sz="2800"/>
            </a:lvl3pPr>
            <a:lvl4pPr>
              <a:defRPr sz="2400"/>
            </a:lvl4pPr>
            <a:lvl5pPr>
              <a:defRPr sz="2400"/>
            </a:lvl5pPr>
          </a:lstStyle>
          <a:p>
            <a:pPr lvl="0"/>
            <a:r>
              <a:rPr lang="en-US" dirty="0"/>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220352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1625" y="620713"/>
            <a:ext cx="2628900" cy="56880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849" y="620713"/>
            <a:ext cx="8660020" cy="5688012"/>
          </a:xfrm>
        </p:spPr>
        <p:txBody>
          <a:bodyPr vert="eaVert"/>
          <a:lstStyle>
            <a:lvl1pPr>
              <a:defRPr sz="2400"/>
            </a:lvl1pPr>
            <a:lvl2pPr>
              <a:defRPr sz="1800"/>
            </a:lvl2pPr>
            <a:lvl3pPr>
              <a:defRPr sz="1800"/>
            </a:lvl3pPr>
            <a:lvl4pPr>
              <a:defRPr sz="1800"/>
            </a:lvl4pPr>
            <a:lvl5pPr>
              <a:defRPr sz="1800"/>
            </a:lvl5pPr>
          </a:lstStyle>
          <a:p>
            <a:pPr lvl="0"/>
            <a:r>
              <a:rPr lang="en-US"/>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34817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stStyle>
          <a:p>
            <a:pPr lvl="0"/>
            <a:r>
              <a:rPr lang="en-US" dirty="0"/>
              <a:t>Edit Master text styles</a:t>
            </a:r>
          </a:p>
        </p:txBody>
      </p:sp>
      <p:sp>
        <p:nvSpPr>
          <p:cNvPr id="6" name="Slide Number Placeholder 5"/>
          <p:cNvSpPr>
            <a:spLocks noGrp="1"/>
          </p:cNvSpPr>
          <p:nvPr>
            <p:ph type="sldNum" sz="quarter" idx="12"/>
          </p:nvPr>
        </p:nvSpPr>
        <p:spPr/>
        <p:txBody>
          <a:bodyPr lIns="36000" rIns="36000"/>
          <a:lstStyle>
            <a:lvl1pPr>
              <a:defRPr sz="1000"/>
            </a:lvl1pPr>
          </a:lstStyle>
          <a:p>
            <a:fld id="{B169C2F2-EDB3-4FE6-84CD-3C84FADA21DC}" type="slidenum">
              <a:rPr lang="en-US" smtClean="0"/>
              <a:pPr/>
              <a:t>‹#›</a:t>
            </a:fld>
            <a:endParaRPr lang="en-US" dirty="0"/>
          </a:p>
        </p:txBody>
      </p:sp>
      <p:sp>
        <p:nvSpPr>
          <p:cNvPr id="8" name="Footer Placeholder 4"/>
          <p:cNvSpPr>
            <a:spLocks noGrp="1"/>
          </p:cNvSpPr>
          <p:nvPr>
            <p:ph type="ftr" sz="quarter" idx="3"/>
          </p:nvPr>
        </p:nvSpPr>
        <p:spPr>
          <a:xfrm>
            <a:off x="371475" y="6492812"/>
            <a:ext cx="8660394"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pic>
        <p:nvPicPr>
          <p:cNvPr id="7" name="Grafik 11">
            <a:extLst>
              <a:ext uri="{FF2B5EF4-FFF2-40B4-BE49-F238E27FC236}">
                <a16:creationId xmlns:a16="http://schemas.microsoft.com/office/drawing/2014/main" id="{DF605F5C-D309-495D-9B5C-A6C977EA7F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2428" y="146221"/>
            <a:ext cx="405853" cy="329435"/>
          </a:xfrm>
          <a:prstGeom prst="rect">
            <a:avLst/>
          </a:prstGeom>
        </p:spPr>
      </p:pic>
      <p:sp>
        <p:nvSpPr>
          <p:cNvPr id="5" name="Rectangle 4">
            <a:extLst>
              <a:ext uri="{FF2B5EF4-FFF2-40B4-BE49-F238E27FC236}">
                <a16:creationId xmlns:a16="http://schemas.microsoft.com/office/drawing/2014/main" id="{94EDD41A-7B37-4087-85B6-D8D79521CE97}"/>
              </a:ext>
            </a:extLst>
          </p:cNvPr>
          <p:cNvSpPr/>
          <p:nvPr userDrawn="1"/>
        </p:nvSpPr>
        <p:spPr>
          <a:xfrm>
            <a:off x="10590415" y="146221"/>
            <a:ext cx="415636" cy="329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981F2A-F37E-416F-8D1E-AF673ABE37FA}"/>
              </a:ext>
            </a:extLst>
          </p:cNvPr>
          <p:cNvSpPr/>
          <p:nvPr userDrawn="1"/>
        </p:nvSpPr>
        <p:spPr>
          <a:xfrm>
            <a:off x="371475" y="140143"/>
            <a:ext cx="5696816" cy="329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Title</a:t>
            </a:r>
          </a:p>
        </p:txBody>
      </p:sp>
    </p:spTree>
    <p:extLst>
      <p:ext uri="{BB962C8B-B14F-4D97-AF65-F5344CB8AC3E}">
        <p14:creationId xmlns:p14="http://schemas.microsoft.com/office/powerpoint/2010/main" val="39215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849" y="1709738"/>
            <a:ext cx="11448676" cy="2852737"/>
          </a:xfrm>
        </p:spPr>
        <p:txBody>
          <a:bodyPr anchor="b">
            <a:normAutofit/>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371849" y="4589463"/>
            <a:ext cx="1144867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4978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475" y="1449388"/>
            <a:ext cx="5540400" cy="4859337"/>
          </a:xfrm>
        </p:spPr>
        <p:txBody>
          <a:bodyPr/>
          <a:lstStyle/>
          <a:p>
            <a:pPr lvl="0"/>
            <a:r>
              <a:rPr lang="en-US"/>
              <a:t>Edit Master text styles</a:t>
            </a:r>
          </a:p>
        </p:txBody>
      </p:sp>
      <p:sp>
        <p:nvSpPr>
          <p:cNvPr id="4" name="Content Placeholder 3"/>
          <p:cNvSpPr>
            <a:spLocks noGrp="1"/>
          </p:cNvSpPr>
          <p:nvPr>
            <p:ph sz="half" idx="2"/>
          </p:nvPr>
        </p:nvSpPr>
        <p:spPr>
          <a:xfrm>
            <a:off x="6280125" y="1449387"/>
            <a:ext cx="5540400" cy="4859337"/>
          </a:xfrm>
        </p:spPr>
        <p:txBody>
          <a:bodyPr/>
          <a:lstStyle/>
          <a:p>
            <a:pPr lvl="0"/>
            <a:r>
              <a:rPr lang="en-US"/>
              <a:t>Edit Master text styles</a:t>
            </a:r>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3"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Tree>
    <p:extLst>
      <p:ext uri="{BB962C8B-B14F-4D97-AF65-F5344CB8AC3E}">
        <p14:creationId xmlns:p14="http://schemas.microsoft.com/office/powerpoint/2010/main" val="273506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6" y="1449388"/>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371476" y="2273300"/>
            <a:ext cx="5540400" cy="4035425"/>
          </a:xfrm>
        </p:spPr>
        <p:txBody>
          <a:bodyPr/>
          <a:lstStyle/>
          <a:p>
            <a:pPr lvl="0"/>
            <a:r>
              <a:rPr lang="en-US" dirty="0"/>
              <a:t>Edit Master text styles</a:t>
            </a:r>
          </a:p>
        </p:txBody>
      </p:sp>
      <p:sp>
        <p:nvSpPr>
          <p:cNvPr id="5" name="Text Placeholder 4"/>
          <p:cNvSpPr>
            <a:spLocks noGrp="1"/>
          </p:cNvSpPr>
          <p:nvPr>
            <p:ph type="body" sz="quarter" idx="3"/>
          </p:nvPr>
        </p:nvSpPr>
        <p:spPr>
          <a:xfrm>
            <a:off x="6280126" y="1449389"/>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280126" y="2273300"/>
            <a:ext cx="5540400" cy="4035425"/>
          </a:xfrm>
        </p:spPr>
        <p:txBody>
          <a:bodyPr/>
          <a:lstStyle/>
          <a:p>
            <a:pPr lvl="0"/>
            <a:r>
              <a:rPr lang="en-US" dirty="0"/>
              <a:t>Edit Master text styles</a:t>
            </a:r>
          </a:p>
        </p:txBody>
      </p:sp>
      <p:sp>
        <p:nvSpPr>
          <p:cNvPr id="8" name="Footer Placeholder 7"/>
          <p:cNvSpPr>
            <a:spLocks noGrp="1"/>
          </p:cNvSpPr>
          <p:nvPr>
            <p:ph type="ftr" sz="quarter" idx="11"/>
          </p:nvPr>
        </p:nvSpPr>
        <p:spPr/>
        <p:txBody>
          <a:bodyPr/>
          <a:lstStyle>
            <a:lvl1pPr>
              <a:defRPr sz="1000"/>
            </a:lvl1pPr>
          </a:lstStyle>
          <a:p>
            <a:r>
              <a:rPr lang="en-US" dirty="0"/>
              <a:t>Chapter / Lecture title</a:t>
            </a:r>
          </a:p>
        </p:txBody>
      </p:sp>
      <p:sp>
        <p:nvSpPr>
          <p:cNvPr id="9" name="Slide Number Placeholder 8"/>
          <p:cNvSpPr>
            <a:spLocks noGrp="1"/>
          </p:cNvSpPr>
          <p:nvPr>
            <p:ph type="sldNum" sz="quarter" idx="12"/>
          </p:nvPr>
        </p:nvSpPr>
        <p:spPr/>
        <p:txBody>
          <a:bodyPr/>
          <a:lstStyle>
            <a:lvl1pPr>
              <a:defRPr sz="1000"/>
            </a:lvl1pPr>
          </a:lstStyle>
          <a:p>
            <a:fld id="{B169C2F2-EDB3-4FE6-84CD-3C84FADA21DC}" type="slidenum">
              <a:rPr lang="en-US" smtClean="0"/>
              <a:pPr/>
              <a:t>‹#›</a:t>
            </a:fld>
            <a:endParaRPr lang="en-US"/>
          </a:p>
        </p:txBody>
      </p:sp>
      <p:sp>
        <p:nvSpPr>
          <p:cNvPr id="11" name="Title 1"/>
          <p:cNvSpPr>
            <a:spLocks noGrp="1"/>
          </p:cNvSpPr>
          <p:nvPr>
            <p:ph type="title"/>
          </p:nvPr>
        </p:nvSpPr>
        <p:spPr>
          <a:xfrm>
            <a:off x="371475" y="623019"/>
            <a:ext cx="11449050" cy="679007"/>
          </a:xfrm>
        </p:spPr>
        <p:txBody>
          <a:bodyPr/>
          <a:lstStyle/>
          <a:p>
            <a:r>
              <a:rPr lang="en-US"/>
              <a:t>Click to edit Master title style</a:t>
            </a:r>
            <a:endParaRPr lang="en-US" dirty="0"/>
          </a:p>
        </p:txBody>
      </p:sp>
      <p:sp>
        <p:nvSpPr>
          <p:cNvPr id="12"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Tree>
    <p:extLst>
      <p:ext uri="{BB962C8B-B14F-4D97-AF65-F5344CB8AC3E}">
        <p14:creationId xmlns:p14="http://schemas.microsoft.com/office/powerpoint/2010/main" val="23978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12"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4"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9480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6"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8"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Tree>
    <p:extLst>
      <p:ext uri="{BB962C8B-B14F-4D97-AF65-F5344CB8AC3E}">
        <p14:creationId xmlns:p14="http://schemas.microsoft.com/office/powerpoint/2010/main" val="12519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623019"/>
            <a:ext cx="6637337" cy="5685706"/>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371476" y="1449389"/>
            <a:ext cx="4400549" cy="4859336"/>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2" name="Title 1"/>
          <p:cNvSpPr>
            <a:spLocks noGrp="1"/>
          </p:cNvSpPr>
          <p:nvPr>
            <p:ph type="title"/>
          </p:nvPr>
        </p:nvSpPr>
        <p:spPr>
          <a:xfrm>
            <a:off x="371475" y="623019"/>
            <a:ext cx="4400550" cy="679007"/>
          </a:xfrm>
        </p:spPr>
        <p:txBody>
          <a:bodyPr/>
          <a:lstStyle/>
          <a:p>
            <a:r>
              <a:rPr lang="en-US"/>
              <a:t>Click to edit Master title style</a:t>
            </a:r>
            <a:endParaRPr lang="en-US" dirty="0"/>
          </a:p>
        </p:txBody>
      </p:sp>
    </p:spTree>
    <p:extLst>
      <p:ext uri="{BB962C8B-B14F-4D97-AF65-F5344CB8AC3E}">
        <p14:creationId xmlns:p14="http://schemas.microsoft.com/office/powerpoint/2010/main" val="28684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620713"/>
            <a:ext cx="6637337" cy="568801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71850" y="1449389"/>
            <a:ext cx="4400176" cy="4859336"/>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a:t>SS 2017</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12" name="Title 1"/>
          <p:cNvSpPr>
            <a:spLocks noGrp="1"/>
          </p:cNvSpPr>
          <p:nvPr>
            <p:ph type="title"/>
          </p:nvPr>
        </p:nvSpPr>
        <p:spPr>
          <a:xfrm>
            <a:off x="371475" y="623019"/>
            <a:ext cx="4400551" cy="679007"/>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89165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475" y="623019"/>
            <a:ext cx="11449050" cy="67900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71475" y="1449389"/>
            <a:ext cx="11449050" cy="4859336"/>
          </a:xfrm>
          <a:prstGeom prst="rect">
            <a:avLst/>
          </a:prstGeom>
        </p:spPr>
        <p:txBody>
          <a:bodyPr vert="horz" lIns="91440" tIns="45720" rIns="91440" bIns="45720" rtlCol="0">
            <a:noAutofit/>
          </a:bodyPr>
          <a:lstStyle/>
          <a:p>
            <a:pPr lvl="0"/>
            <a:r>
              <a:rPr lang="en-US" dirty="0"/>
              <a:t>Edit Master text styles</a:t>
            </a:r>
          </a:p>
        </p:txBody>
      </p:sp>
      <p:sp>
        <p:nvSpPr>
          <p:cNvPr id="4" name="Date Placeholder 3"/>
          <p:cNvSpPr>
            <a:spLocks noGrp="1"/>
          </p:cNvSpPr>
          <p:nvPr>
            <p:ph type="dt" sz="half" idx="2"/>
          </p:nvPr>
        </p:nvSpPr>
        <p:spPr>
          <a:xfrm>
            <a:off x="371850" y="6495499"/>
            <a:ext cx="700190" cy="21471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dirty="0"/>
              <a:t>SS 2017</a:t>
            </a:r>
            <a:endParaRPr lang="en-US" dirty="0"/>
          </a:p>
        </p:txBody>
      </p:sp>
      <p:sp>
        <p:nvSpPr>
          <p:cNvPr id="5"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Lecture title</a:t>
            </a:r>
          </a:p>
        </p:txBody>
      </p:sp>
      <p:sp>
        <p:nvSpPr>
          <p:cNvPr id="6" name="Slide Number Placeholder 5"/>
          <p:cNvSpPr>
            <a:spLocks noGrp="1"/>
          </p:cNvSpPr>
          <p:nvPr>
            <p:ph type="sldNum" sz="quarter" idx="4"/>
          </p:nvPr>
        </p:nvSpPr>
        <p:spPr>
          <a:xfrm>
            <a:off x="11278622" y="6492812"/>
            <a:ext cx="541903" cy="214714"/>
          </a:xfrm>
          <a:prstGeom prst="rect">
            <a:avLst/>
          </a:prstGeom>
        </p:spPr>
        <p:txBody>
          <a:bodyPr vert="horz" lIns="91440" tIns="45720" rIns="91440" bIns="45720" rtlCol="0" anchor="ctr"/>
          <a:lstStyle>
            <a:lvl1pPr algn="r">
              <a:defRPr sz="1000">
                <a:solidFill>
                  <a:schemeClr val="tx1">
                    <a:tint val="75000"/>
                  </a:schemeClr>
                </a:solidFill>
              </a:defRPr>
            </a:lvl1pPr>
          </a:lstStyle>
          <a:p>
            <a:fld id="{B169C2F2-EDB3-4FE6-84CD-3C84FADA21DC}" type="slidenum">
              <a:rPr lang="en-US" smtClean="0"/>
              <a:pPr/>
              <a:t>‹#›</a:t>
            </a:fld>
            <a:endParaRPr lang="en-US" dirty="0"/>
          </a:p>
        </p:txBody>
      </p:sp>
      <p:cxnSp>
        <p:nvCxnSpPr>
          <p:cNvPr id="8" name="Straight Connector 7"/>
          <p:cNvCxnSpPr/>
          <p:nvPr userDrawn="1"/>
        </p:nvCxnSpPr>
        <p:spPr>
          <a:xfrm>
            <a:off x="371475" y="6416675"/>
            <a:ext cx="114490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92683" y="206904"/>
            <a:ext cx="400019" cy="206904"/>
          </a:xfrm>
          <a:prstGeom prst="rect">
            <a:avLst/>
          </a:prstGeom>
        </p:spPr>
      </p:pic>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46869" y="169827"/>
            <a:ext cx="243811" cy="279547"/>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26559" y="191809"/>
            <a:ext cx="224340" cy="248285"/>
          </a:xfrm>
          <a:prstGeom prst="rect">
            <a:avLst/>
          </a:prstGeom>
        </p:spPr>
      </p:pic>
      <p:sp>
        <p:nvSpPr>
          <p:cNvPr id="55" name="TextBox 54"/>
          <p:cNvSpPr txBox="1"/>
          <p:nvPr userDrawn="1"/>
        </p:nvSpPr>
        <p:spPr>
          <a:xfrm>
            <a:off x="371474" y="0"/>
            <a:ext cx="5732033" cy="620713"/>
          </a:xfrm>
          <a:prstGeom prst="rect">
            <a:avLst/>
          </a:prstGeom>
          <a:noFill/>
        </p:spPr>
        <p:txBody>
          <a:bodyPr wrap="square" lIns="90000" tIns="234000" rtlCol="0">
            <a:noAutofit/>
          </a:bodyPr>
          <a:lstStyle/>
          <a:p>
            <a:pPr algn="l"/>
            <a:r>
              <a:rPr lang="en-US" sz="1000" b="0" dirty="0">
                <a:solidFill>
                  <a:srgbClr val="898989"/>
                </a:solidFill>
              </a:rPr>
              <a:t>Robotics</a:t>
            </a:r>
            <a:r>
              <a:rPr lang="en-US" sz="1000" b="0" baseline="0" dirty="0">
                <a:solidFill>
                  <a:srgbClr val="898989"/>
                </a:solidFill>
              </a:rPr>
              <a:t> and Embedded Systems ▪ Department of Computer Science ▪ Technical University of Munich</a:t>
            </a:r>
            <a:endParaRPr lang="en-US" sz="1000" b="0" dirty="0">
              <a:solidFill>
                <a:srgbClr val="898989"/>
              </a:solidFill>
            </a:endParaRPr>
          </a:p>
        </p:txBody>
      </p:sp>
    </p:spTree>
    <p:extLst>
      <p:ext uri="{BB962C8B-B14F-4D97-AF65-F5344CB8AC3E}">
        <p14:creationId xmlns:p14="http://schemas.microsoft.com/office/powerpoint/2010/main" val="285625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1" userDrawn="1">
          <p15:clr>
            <a:srgbClr val="F26B43"/>
          </p15:clr>
        </p15:guide>
        <p15:guide id="2" pos="7446" userDrawn="1">
          <p15:clr>
            <a:srgbClr val="F26B43"/>
          </p15:clr>
        </p15:guide>
        <p15:guide id="3" pos="234" userDrawn="1">
          <p15:clr>
            <a:srgbClr val="F26B43"/>
          </p15:clr>
        </p15:guide>
        <p15:guide id="4" orient="horz" pos="4088" userDrawn="1">
          <p15:clr>
            <a:srgbClr val="F26B43"/>
          </p15:clr>
        </p15:guide>
        <p15:guide id="5" orient="horz" pos="913" userDrawn="1">
          <p15:clr>
            <a:srgbClr val="F26B43"/>
          </p15:clr>
        </p15:guide>
        <p15:guide id="6" orient="horz" pos="3974" userDrawn="1">
          <p15:clr>
            <a:srgbClr val="F26B43"/>
          </p15:clr>
        </p15:guide>
        <p15:guide id="7"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71475" y="2118531"/>
            <a:ext cx="11449050" cy="2137600"/>
          </a:xfrm>
        </p:spPr>
        <p:txBody>
          <a:bodyPr/>
          <a:lstStyle/>
          <a:p>
            <a:r>
              <a:rPr lang="en-US" b="0" dirty="0"/>
              <a:t>Simulation of an Autonomous Vision-Based Robot with a Spiking Neural Controller</a:t>
            </a:r>
            <a:endParaRPr lang="en-GB" dirty="0"/>
          </a:p>
        </p:txBody>
      </p:sp>
      <p:sp>
        <p:nvSpPr>
          <p:cNvPr id="12" name="Textplatzhalter 11"/>
          <p:cNvSpPr>
            <a:spLocks noGrp="1"/>
          </p:cNvSpPr>
          <p:nvPr>
            <p:ph type="body" sz="quarter" idx="14"/>
          </p:nvPr>
        </p:nvSpPr>
        <p:spPr/>
        <p:txBody>
          <a:bodyPr/>
          <a:lstStyle/>
          <a:p>
            <a:r>
              <a:rPr lang="en-GB" dirty="0"/>
              <a:t>Stefan Walke</a:t>
            </a:r>
          </a:p>
        </p:txBody>
      </p:sp>
      <p:sp>
        <p:nvSpPr>
          <p:cNvPr id="13" name="Textplatzhalter 12"/>
          <p:cNvSpPr>
            <a:spLocks noGrp="1"/>
          </p:cNvSpPr>
          <p:nvPr>
            <p:ph type="body" sz="quarter" idx="4294967295"/>
          </p:nvPr>
        </p:nvSpPr>
        <p:spPr>
          <a:xfrm>
            <a:off x="371471" y="5458132"/>
            <a:ext cx="3133730" cy="434668"/>
          </a:xfrm>
        </p:spPr>
        <p:txBody>
          <a:bodyPr>
            <a:noAutofit/>
          </a:bodyPr>
          <a:lstStyle/>
          <a:p>
            <a:pPr marL="0" indent="0">
              <a:buNone/>
            </a:pPr>
            <a:r>
              <a:rPr lang="en-US" sz="1800" dirty="0">
                <a:solidFill>
                  <a:schemeClr val="bg1">
                    <a:lumMod val="50000"/>
                  </a:schemeClr>
                </a:solidFill>
              </a:rPr>
              <a:t>stefan.walke@tum.de</a:t>
            </a:r>
          </a:p>
        </p:txBody>
      </p:sp>
      <p:sp>
        <p:nvSpPr>
          <p:cNvPr id="5" name="Foliennummernplatzhalter 4"/>
          <p:cNvSpPr>
            <a:spLocks noGrp="1"/>
          </p:cNvSpPr>
          <p:nvPr>
            <p:ph type="sldNum" sz="quarter" idx="4294967295"/>
          </p:nvPr>
        </p:nvSpPr>
        <p:spPr>
          <a:xfrm>
            <a:off x="11650663" y="6492875"/>
            <a:ext cx="541337" cy="214313"/>
          </a:xfrm>
        </p:spPr>
        <p:txBody>
          <a:bodyPr/>
          <a:lstStyle/>
          <a:p>
            <a:fld id="{B169C2F2-EDB3-4FE6-84CD-3C84FADA21DC}" type="slidenum">
              <a:rPr lang="en-US" smtClean="0"/>
              <a:pPr/>
              <a:t>1</a:t>
            </a:fld>
            <a:endParaRPr lang="en-US" dirty="0"/>
          </a:p>
        </p:txBody>
      </p:sp>
    </p:spTree>
    <p:extLst>
      <p:ext uri="{BB962C8B-B14F-4D97-AF65-F5344CB8AC3E}">
        <p14:creationId xmlns:p14="http://schemas.microsoft.com/office/powerpoint/2010/main" val="304493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a:xfrm>
            <a:off x="371474" y="1449389"/>
            <a:ext cx="7784215" cy="4859336"/>
          </a:xfrm>
        </p:spPr>
        <p:txBody>
          <a:bodyPr/>
          <a:lstStyle/>
          <a:p>
            <a:endParaRPr lang="en-US" b="1" u="sng" dirty="0"/>
          </a:p>
          <a:p>
            <a:pPr marL="0" indent="0">
              <a:buNone/>
            </a:pPr>
            <a:r>
              <a:rPr lang="en-US" u="sng" dirty="0"/>
              <a:t>Based on the work of </a:t>
            </a:r>
            <a:r>
              <a:rPr lang="en-US" u="sng" dirty="0" err="1"/>
              <a:t>Floreano</a:t>
            </a:r>
            <a:r>
              <a:rPr lang="en-US" u="sng" dirty="0"/>
              <a:t> et al.: </a:t>
            </a:r>
          </a:p>
          <a:p>
            <a:pPr marL="0" indent="0">
              <a:buNone/>
            </a:pPr>
            <a:r>
              <a:rPr lang="en-US" sz="2000" dirty="0"/>
              <a:t>Evolution of Spiking Neural Controllers for Autonomous Vision-Based Robots, 2001</a:t>
            </a:r>
          </a:p>
          <a:p>
            <a:endParaRPr lang="en-US" dirty="0"/>
          </a:p>
          <a:p>
            <a:pPr marL="0" indent="0">
              <a:buNone/>
            </a:pPr>
            <a:r>
              <a:rPr lang="en-US" u="sng" dirty="0"/>
              <a:t>Goal:</a:t>
            </a:r>
          </a:p>
          <a:p>
            <a:pPr marL="0" indent="0">
              <a:buNone/>
            </a:pPr>
            <a:r>
              <a:rPr lang="en-US" sz="2000" dirty="0"/>
              <a:t>Based on visual input, the robot should drive around the box autonomously.</a:t>
            </a:r>
          </a:p>
          <a:p>
            <a:pPr marL="0" indent="0">
              <a:buNone/>
            </a:pPr>
            <a:r>
              <a:rPr lang="en-US" sz="2000" dirty="0"/>
              <a:t>The wheels are not allowed to rotate backwards and the robot must not collide with the wall.</a:t>
            </a:r>
          </a:p>
          <a:p>
            <a:pPr marL="0" indent="0">
              <a:buNone/>
            </a:pPr>
            <a:r>
              <a:rPr lang="en-US" sz="2000" dirty="0"/>
              <a:t>No knowledge of the arena is encoded in the brain of the robot.</a:t>
            </a:r>
          </a:p>
          <a:p>
            <a:pPr marL="0" indent="0">
              <a:buNone/>
            </a:pPr>
            <a:r>
              <a:rPr lang="en-US" sz="2000" dirty="0"/>
              <a:t>Learning via evolutionary algorithm.</a:t>
            </a:r>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2</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Basics</a:t>
            </a:r>
          </a:p>
        </p:txBody>
      </p:sp>
      <p:pic>
        <p:nvPicPr>
          <p:cNvPr id="8" name="Picture 7">
            <a:extLst>
              <a:ext uri="{FF2B5EF4-FFF2-40B4-BE49-F238E27FC236}">
                <a16:creationId xmlns:a16="http://schemas.microsoft.com/office/drawing/2014/main" id="{30B5027B-B995-4363-BD36-6DD01347A1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5689" y="1906589"/>
            <a:ext cx="3664836" cy="2750386"/>
          </a:xfrm>
          <a:prstGeom prst="rect">
            <a:avLst/>
          </a:prstGeom>
        </p:spPr>
      </p:pic>
      <p:sp>
        <p:nvSpPr>
          <p:cNvPr id="9" name="TextBox 8">
            <a:extLst>
              <a:ext uri="{FF2B5EF4-FFF2-40B4-BE49-F238E27FC236}">
                <a16:creationId xmlns:a16="http://schemas.microsoft.com/office/drawing/2014/main" id="{3ADA114E-05EE-488A-832E-BC362878FA5D}"/>
              </a:ext>
            </a:extLst>
          </p:cNvPr>
          <p:cNvSpPr txBox="1"/>
          <p:nvPr/>
        </p:nvSpPr>
        <p:spPr>
          <a:xfrm>
            <a:off x="8064249" y="4594833"/>
            <a:ext cx="3664836" cy="307777"/>
          </a:xfrm>
          <a:prstGeom prst="rect">
            <a:avLst/>
          </a:prstGeom>
          <a:noFill/>
        </p:spPr>
        <p:txBody>
          <a:bodyPr wrap="square" rtlCol="0">
            <a:spAutoFit/>
          </a:bodyPr>
          <a:lstStyle/>
          <a:p>
            <a:r>
              <a:rPr lang="en-US" sz="1400" dirty="0">
                <a:solidFill>
                  <a:schemeClr val="bg1">
                    <a:lumMod val="50000"/>
                  </a:schemeClr>
                </a:solidFill>
              </a:rPr>
              <a:t>Source: </a:t>
            </a:r>
            <a:r>
              <a:rPr lang="en-US" sz="1400" dirty="0" err="1">
                <a:solidFill>
                  <a:schemeClr val="bg1">
                    <a:lumMod val="50000"/>
                  </a:schemeClr>
                </a:solidFill>
              </a:rPr>
              <a:t>Floreano</a:t>
            </a:r>
            <a:r>
              <a:rPr lang="en-US" sz="1400" dirty="0">
                <a:solidFill>
                  <a:schemeClr val="bg1">
                    <a:lumMod val="50000"/>
                  </a:schemeClr>
                </a:solidFill>
              </a:rPr>
              <a:t> et al., 2001</a:t>
            </a:r>
          </a:p>
        </p:txBody>
      </p:sp>
      <p:pic>
        <p:nvPicPr>
          <p:cNvPr id="11" name="Picture 10">
            <a:extLst>
              <a:ext uri="{FF2B5EF4-FFF2-40B4-BE49-F238E27FC236}">
                <a16:creationId xmlns:a16="http://schemas.microsoft.com/office/drawing/2014/main" id="{1B47DF4A-4652-45E5-8548-3F180DB6D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689" y="1906589"/>
            <a:ext cx="3664836" cy="2750386"/>
          </a:xfrm>
          <a:prstGeom prst="rect">
            <a:avLst/>
          </a:prstGeom>
        </p:spPr>
      </p:pic>
    </p:spTree>
    <p:extLst>
      <p:ext uri="{BB962C8B-B14F-4D97-AF65-F5344CB8AC3E}">
        <p14:creationId xmlns:p14="http://schemas.microsoft.com/office/powerpoint/2010/main" val="7768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Experiment Setup in the NRP</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Using Husky Model instead of </a:t>
            </a:r>
            <a:r>
              <a:rPr lang="en-US" dirty="0" err="1"/>
              <a:t>Khepera</a:t>
            </a:r>
            <a:endParaRPr lang="en-US" dirty="0"/>
          </a:p>
          <a:p>
            <a:endParaRPr lang="en-US" dirty="0"/>
          </a:p>
          <a:p>
            <a:r>
              <a:rPr lang="en-US" dirty="0"/>
              <a:t>Camera resolution of 1x64 pixels, producing 16 input values</a:t>
            </a:r>
          </a:p>
          <a:p>
            <a:endParaRPr lang="en-US" dirty="0"/>
          </a:p>
          <a:p>
            <a:r>
              <a:rPr lang="en-US" dirty="0"/>
              <a:t>Random markings on the walls</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3</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pic>
        <p:nvPicPr>
          <p:cNvPr id="7" name="Picture 6">
            <a:extLst>
              <a:ext uri="{FF2B5EF4-FFF2-40B4-BE49-F238E27FC236}">
                <a16:creationId xmlns:a16="http://schemas.microsoft.com/office/drawing/2014/main" id="{9585F616-9FD2-4944-8006-791E87B0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799" y="1987869"/>
            <a:ext cx="3497725" cy="2513011"/>
          </a:xfrm>
          <a:prstGeom prst="rect">
            <a:avLst/>
          </a:prstGeom>
        </p:spPr>
      </p:pic>
    </p:spTree>
    <p:extLst>
      <p:ext uri="{BB962C8B-B14F-4D97-AF65-F5344CB8AC3E}">
        <p14:creationId xmlns:p14="http://schemas.microsoft.com/office/powerpoint/2010/main" val="320041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Brain Structure</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a:xfrm>
            <a:off x="310515" y="1449389"/>
            <a:ext cx="7583805" cy="4859336"/>
          </a:xfrm>
        </p:spPr>
        <p:txBody>
          <a:bodyPr/>
          <a:lstStyle/>
          <a:p>
            <a:endParaRPr lang="en-US" dirty="0"/>
          </a:p>
          <a:p>
            <a:pPr>
              <a:lnSpc>
                <a:spcPct val="100000"/>
              </a:lnSpc>
            </a:pPr>
            <a:r>
              <a:rPr lang="en-US" b="1" dirty="0"/>
              <a:t>18 input </a:t>
            </a:r>
            <a:r>
              <a:rPr lang="en-US" dirty="0"/>
              <a:t>neurons, </a:t>
            </a:r>
            <a:r>
              <a:rPr lang="en-US" b="1" dirty="0"/>
              <a:t>10 brain</a:t>
            </a:r>
            <a:r>
              <a:rPr lang="en-US" dirty="0"/>
              <a:t> neurons, 4 of which are used to set the wheel speeds</a:t>
            </a:r>
          </a:p>
          <a:p>
            <a:pPr>
              <a:lnSpc>
                <a:spcPct val="100000"/>
              </a:lnSpc>
            </a:pPr>
            <a:r>
              <a:rPr lang="en-US" dirty="0"/>
              <a:t>16 inputs from camera, 2 from errors in left and right wheel speeds</a:t>
            </a:r>
          </a:p>
          <a:p>
            <a:pPr>
              <a:lnSpc>
                <a:spcPct val="100000"/>
              </a:lnSpc>
            </a:pPr>
            <a:r>
              <a:rPr lang="en-US" dirty="0"/>
              <a:t>Connections are set by a </a:t>
            </a:r>
            <a:r>
              <a:rPr lang="en-US" b="1" dirty="0"/>
              <a:t>10x29 matrix</a:t>
            </a:r>
            <a:r>
              <a:rPr lang="en-US" dirty="0"/>
              <a:t>, representing genetic information</a:t>
            </a:r>
          </a:p>
          <a:p>
            <a:pPr>
              <a:lnSpc>
                <a:spcPct val="100000"/>
              </a:lnSpc>
            </a:pPr>
            <a:r>
              <a:rPr lang="en-US" dirty="0"/>
              <a:t>Each row in this matrix corresponds to one of the brain neurons</a:t>
            </a:r>
          </a:p>
          <a:p>
            <a:pPr>
              <a:lnSpc>
                <a:spcPct val="100000"/>
              </a:lnSpc>
            </a:pPr>
            <a:r>
              <a:rPr lang="en-US" dirty="0"/>
              <a:t>Input neuron to brain neuron synapses are always excitatory</a:t>
            </a:r>
          </a:p>
          <a:p>
            <a:pPr lvl="1">
              <a:lnSpc>
                <a:spcPct val="150000"/>
              </a:lnSpc>
            </a:pPr>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4</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spTree>
    <p:extLst>
      <p:ext uri="{BB962C8B-B14F-4D97-AF65-F5344CB8AC3E}">
        <p14:creationId xmlns:p14="http://schemas.microsoft.com/office/powerpoint/2010/main" val="45640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Robot to Brain Transfer Function</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For better results we use 64 pixels to calculate values for our 16 visual input neurons</a:t>
            </a:r>
          </a:p>
          <a:p>
            <a:endParaRPr lang="en-US" dirty="0"/>
          </a:p>
          <a:p>
            <a:r>
              <a:rPr lang="en-US" dirty="0"/>
              <a:t>Images are converted to binary and 4 neighboring pixels are mapped to one input</a:t>
            </a:r>
          </a:p>
          <a:p>
            <a:endParaRPr lang="en-US" dirty="0"/>
          </a:p>
          <a:p>
            <a:r>
              <a:rPr lang="en-US" dirty="0"/>
              <a:t>The other two input neurons’ are firing rates are proportional to the difference in the wheel speed, of the left and right wheel pairs, we set in the last time step and the speed we get when reading the actual speed. </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5</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spTree>
    <p:extLst>
      <p:ext uri="{BB962C8B-B14F-4D97-AF65-F5344CB8AC3E}">
        <p14:creationId xmlns:p14="http://schemas.microsoft.com/office/powerpoint/2010/main" val="71269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Brain to Robot Transfer Function</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endParaRPr lang="en-US" dirty="0"/>
          </a:p>
          <a:p>
            <a:r>
              <a:rPr lang="en-US" dirty="0"/>
              <a:t>4 arbitrary brain neurons are specified as the output neurons (firing rate)</a:t>
            </a:r>
          </a:p>
          <a:p>
            <a:endParaRPr lang="en-US" dirty="0"/>
          </a:p>
          <a:p>
            <a:r>
              <a:rPr lang="en-US" dirty="0"/>
              <a:t>One for each right and left wheels forward and backwards speed, </a:t>
            </a:r>
            <a:r>
              <a:rPr lang="en-US"/>
              <a:t>take difference for </a:t>
            </a:r>
            <a:r>
              <a:rPr lang="en-US" dirty="0"/>
              <a:t>total wheel speed</a:t>
            </a:r>
          </a:p>
          <a:p>
            <a:endParaRPr lang="en-US" dirty="0"/>
          </a:p>
          <a:p>
            <a:r>
              <a:rPr lang="en-US" dirty="0"/>
              <a:t>Husky controls are divided into linear and angular. Linear is the average of left and right speeds, while angular is the difference between them.</a:t>
            </a:r>
          </a:p>
          <a:p>
            <a:endParaRPr lang="en-US" dirty="0"/>
          </a:p>
          <a:p>
            <a:r>
              <a:rPr lang="en-US" dirty="0"/>
              <a:t>For smoother operation all these values are multiplied with experimentally determined constants</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6</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State of Development</a:t>
            </a:r>
          </a:p>
        </p:txBody>
      </p:sp>
    </p:spTree>
    <p:extLst>
      <p:ext uri="{BB962C8B-B14F-4D97-AF65-F5344CB8AC3E}">
        <p14:creationId xmlns:p14="http://schemas.microsoft.com/office/powerpoint/2010/main" val="5018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64C-09AC-4147-B1C7-2E1863838B5D}"/>
              </a:ext>
            </a:extLst>
          </p:cNvPr>
          <p:cNvSpPr>
            <a:spLocks noGrp="1"/>
          </p:cNvSpPr>
          <p:nvPr>
            <p:ph type="title"/>
          </p:nvPr>
        </p:nvSpPr>
        <p:spPr/>
        <p:txBody>
          <a:bodyPr/>
          <a:lstStyle/>
          <a:p>
            <a:r>
              <a:rPr lang="en-US" dirty="0"/>
              <a:t>Current Problems and Upcoming Work</a:t>
            </a:r>
          </a:p>
        </p:txBody>
      </p:sp>
      <p:sp>
        <p:nvSpPr>
          <p:cNvPr id="3" name="Content Placeholder 2">
            <a:extLst>
              <a:ext uri="{FF2B5EF4-FFF2-40B4-BE49-F238E27FC236}">
                <a16:creationId xmlns:a16="http://schemas.microsoft.com/office/drawing/2014/main" id="{58E30D00-F23B-4750-8ED1-6C92CC7BA194}"/>
              </a:ext>
            </a:extLst>
          </p:cNvPr>
          <p:cNvSpPr>
            <a:spLocks noGrp="1"/>
          </p:cNvSpPr>
          <p:nvPr>
            <p:ph idx="1"/>
          </p:nvPr>
        </p:nvSpPr>
        <p:spPr/>
        <p:txBody>
          <a:bodyPr/>
          <a:lstStyle/>
          <a:p>
            <a:pPr marL="0" indent="0">
              <a:buNone/>
            </a:pPr>
            <a:endParaRPr lang="en-US" dirty="0"/>
          </a:p>
          <a:p>
            <a:r>
              <a:rPr lang="en-US" dirty="0"/>
              <a:t>Suboptimal controls (linear, angular)</a:t>
            </a:r>
          </a:p>
          <a:p>
            <a:pPr marL="0" indent="0">
              <a:buNone/>
            </a:pPr>
            <a:r>
              <a:rPr lang="en-US" dirty="0">
                <a:sym typeface="Wingdings" panose="05000000000000000000" pitchFamily="2" charset="2"/>
              </a:rPr>
              <a:t> Change Husky control to left and right, or switch to different robot model</a:t>
            </a:r>
            <a:endParaRPr lang="en-US" dirty="0"/>
          </a:p>
          <a:p>
            <a:endParaRPr lang="en-US" dirty="0"/>
          </a:p>
          <a:p>
            <a:r>
              <a:rPr lang="en-US" dirty="0"/>
              <a:t>Implement Learning</a:t>
            </a:r>
          </a:p>
          <a:p>
            <a:endParaRPr lang="en-US" dirty="0"/>
          </a:p>
          <a:p>
            <a:r>
              <a:rPr lang="en-US" dirty="0"/>
              <a:t>Improve handling of camera data</a:t>
            </a:r>
          </a:p>
          <a:p>
            <a:endParaRPr lang="en-US" dirty="0"/>
          </a:p>
          <a:p>
            <a:r>
              <a:rPr lang="en-US" dirty="0"/>
              <a:t>Potentially restrict movements or change parameters for faster results with evolutionary algorithm </a:t>
            </a:r>
          </a:p>
          <a:p>
            <a:endParaRPr lang="en-US" dirty="0"/>
          </a:p>
        </p:txBody>
      </p:sp>
      <p:sp>
        <p:nvSpPr>
          <p:cNvPr id="5" name="Slide Number Placeholder 4">
            <a:extLst>
              <a:ext uri="{FF2B5EF4-FFF2-40B4-BE49-F238E27FC236}">
                <a16:creationId xmlns:a16="http://schemas.microsoft.com/office/drawing/2014/main" id="{18008B63-B706-4B5F-805A-D38A939955E8}"/>
              </a:ext>
            </a:extLst>
          </p:cNvPr>
          <p:cNvSpPr>
            <a:spLocks noGrp="1"/>
          </p:cNvSpPr>
          <p:nvPr>
            <p:ph type="sldNum" sz="quarter" idx="12"/>
          </p:nvPr>
        </p:nvSpPr>
        <p:spPr/>
        <p:txBody>
          <a:bodyPr/>
          <a:lstStyle/>
          <a:p>
            <a:fld id="{B169C2F2-EDB3-4FE6-84CD-3C84FADA21DC}" type="slidenum">
              <a:rPr lang="en-US" smtClean="0"/>
              <a:pPr/>
              <a:t>7</a:t>
            </a:fld>
            <a:endParaRPr lang="en-US" dirty="0"/>
          </a:p>
        </p:txBody>
      </p:sp>
      <p:sp>
        <p:nvSpPr>
          <p:cNvPr id="6" name="Footer Placeholder 5">
            <a:extLst>
              <a:ext uri="{FF2B5EF4-FFF2-40B4-BE49-F238E27FC236}">
                <a16:creationId xmlns:a16="http://schemas.microsoft.com/office/drawing/2014/main" id="{7DE337A9-5661-415D-B444-CF76BBBD9B40}"/>
              </a:ext>
            </a:extLst>
          </p:cNvPr>
          <p:cNvSpPr>
            <a:spLocks noGrp="1"/>
          </p:cNvSpPr>
          <p:nvPr>
            <p:ph type="ftr" sz="quarter" idx="3"/>
          </p:nvPr>
        </p:nvSpPr>
        <p:spPr>
          <a:xfrm>
            <a:off x="371475" y="6492812"/>
            <a:ext cx="8660394" cy="214714"/>
          </a:xfrm>
        </p:spPr>
        <p:txBody>
          <a:bodyPr/>
          <a:lstStyle/>
          <a:p>
            <a:r>
              <a:rPr lang="en-US" dirty="0"/>
              <a:t>Current Problems and Upcoming Work</a:t>
            </a:r>
          </a:p>
        </p:txBody>
      </p:sp>
    </p:spTree>
    <p:extLst>
      <p:ext uri="{BB962C8B-B14F-4D97-AF65-F5344CB8AC3E}">
        <p14:creationId xmlns:p14="http://schemas.microsoft.com/office/powerpoint/2010/main" val="39716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F003-0A0A-4BCA-A34C-A3D7036CAF9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F43B24D-216A-47C9-B3FB-B5283BE2CAEE}"/>
              </a:ext>
            </a:extLst>
          </p:cNvPr>
          <p:cNvSpPr>
            <a:spLocks noGrp="1"/>
          </p:cNvSpPr>
          <p:nvPr>
            <p:ph idx="1"/>
          </p:nvPr>
        </p:nvSpPr>
        <p:spPr/>
        <p:txBody>
          <a:bodyPr/>
          <a:lstStyle/>
          <a:p>
            <a:pPr marL="0" indent="0" algn="ctr">
              <a:buNone/>
            </a:pPr>
            <a:r>
              <a:rPr lang="en-US" sz="32600" dirty="0">
                <a:solidFill>
                  <a:schemeClr val="bg2"/>
                </a:solidFill>
              </a:rPr>
              <a:t>?</a:t>
            </a:r>
          </a:p>
        </p:txBody>
      </p:sp>
      <p:sp>
        <p:nvSpPr>
          <p:cNvPr id="5" name="Slide Number Placeholder 4">
            <a:extLst>
              <a:ext uri="{FF2B5EF4-FFF2-40B4-BE49-F238E27FC236}">
                <a16:creationId xmlns:a16="http://schemas.microsoft.com/office/drawing/2014/main" id="{5D35CBD8-7CA5-4690-A9D1-310A44FE2B81}"/>
              </a:ext>
            </a:extLst>
          </p:cNvPr>
          <p:cNvSpPr>
            <a:spLocks noGrp="1"/>
          </p:cNvSpPr>
          <p:nvPr>
            <p:ph type="sldNum" sz="quarter" idx="12"/>
          </p:nvPr>
        </p:nvSpPr>
        <p:spPr/>
        <p:txBody>
          <a:bodyPr/>
          <a:lstStyle/>
          <a:p>
            <a:fld id="{B169C2F2-EDB3-4FE6-84CD-3C84FADA21DC}" type="slidenum">
              <a:rPr lang="en-US" smtClean="0"/>
              <a:pPr/>
              <a:t>8</a:t>
            </a:fld>
            <a:endParaRPr lang="en-US" dirty="0"/>
          </a:p>
        </p:txBody>
      </p:sp>
      <p:sp>
        <p:nvSpPr>
          <p:cNvPr id="6" name="Footer Placeholder 5">
            <a:extLst>
              <a:ext uri="{FF2B5EF4-FFF2-40B4-BE49-F238E27FC236}">
                <a16:creationId xmlns:a16="http://schemas.microsoft.com/office/drawing/2014/main" id="{F5323BF4-251A-472C-99AB-C8CF9F8CA10A}"/>
              </a:ext>
            </a:extLst>
          </p:cNvPr>
          <p:cNvSpPr>
            <a:spLocks noGrp="1"/>
          </p:cNvSpPr>
          <p:nvPr>
            <p:ph type="ftr" sz="quarter" idx="3"/>
          </p:nvPr>
        </p:nvSpPr>
        <p:spPr>
          <a:xfrm>
            <a:off x="371475" y="6492812"/>
            <a:ext cx="8660394" cy="214714"/>
          </a:xfrm>
        </p:spPr>
        <p:txBody>
          <a:bodyPr/>
          <a:lstStyle/>
          <a:p>
            <a:r>
              <a:rPr lang="en-US" dirty="0"/>
              <a:t>Questions</a:t>
            </a:r>
          </a:p>
        </p:txBody>
      </p:sp>
    </p:spTree>
    <p:extLst>
      <p:ext uri="{BB962C8B-B14F-4D97-AF65-F5344CB8AC3E}">
        <p14:creationId xmlns:p14="http://schemas.microsoft.com/office/powerpoint/2010/main" val="496714452"/>
      </p:ext>
    </p:extLst>
  </p:cSld>
  <p:clrMapOvr>
    <a:masterClrMapping/>
  </p:clrMapOvr>
</p:sld>
</file>

<file path=ppt/theme/theme1.xml><?xml version="1.0" encoding="utf-8"?>
<a:theme xmlns:a="http://schemas.openxmlformats.org/drawingml/2006/main" name="Office Them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I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M_I6_Presentation_Wide.potx" id="{7CC128BB-DCD2-4E37-8BCC-6EA7D9250DCD}" vid="{E51C5ED9-ACAB-4828-8F06-AED52E40E3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Collision Detection</Template>
  <TotalTime>0</TotalTime>
  <Words>436</Words>
  <Application>Microsoft Office PowerPoint</Application>
  <PresentationFormat>Widescreen</PresentationFormat>
  <Paragraphs>80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Simulation of an Autonomous Vision-Based Robot with a Spiking Neural Controller</vt:lpstr>
      <vt:lpstr>Basics</vt:lpstr>
      <vt:lpstr>Experiment Setup in the NRP</vt:lpstr>
      <vt:lpstr>Brain Structure</vt:lpstr>
      <vt:lpstr>Robot to Brain Transfer Function</vt:lpstr>
      <vt:lpstr>Brain to Robot Transfer Function</vt:lpstr>
      <vt:lpstr>Current Problems and Upcoming Work</vt:lpstr>
      <vt:lpstr>Questions</vt:lpstr>
    </vt:vector>
  </TitlesOfParts>
  <Manager>knoll@mytum.de</Manager>
  <Company>Technische Universität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Detection Algorithms</dc:title>
  <dc:creator>ga25gul</dc:creator>
  <cp:lastModifiedBy>ga25gul</cp:lastModifiedBy>
  <cp:revision>76</cp:revision>
  <dcterms:created xsi:type="dcterms:W3CDTF">2017-07-12T14:13:23Z</dcterms:created>
  <dcterms:modified xsi:type="dcterms:W3CDTF">2017-08-30T12:02:59Z</dcterms:modified>
</cp:coreProperties>
</file>