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43891200"/>
  <p:notesSz cx="6858000" cy="9144000"/>
  <p:embeddedFontLst>
    <p:embeddedFont>
      <p:font typeface="Helvetica Neue"/>
      <p:regular r:id="rId9"/>
      <p:bold r:id="rId10"/>
      <p:italic r:id="rId11"/>
      <p:boldItalic r:id="rId12"/>
    </p:embeddedFon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4" roundtripDataSignature="AMtx7mhUIC73lpzgmPslyRhejv/am677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1453A3-A5DD-4A8E-B06A-4871F6F5B537}">
  <a:tblStyle styleId="{3D1453A3-A5DD-4A8E-B06A-4871F6F5B53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italic.fntdata"/><Relationship Id="rId10" Type="http://schemas.openxmlformats.org/officeDocument/2006/relationships/font" Target="fonts/HelveticaNeue-bold.fntdata"/><Relationship Id="rId13" Type="http://schemas.openxmlformats.org/officeDocument/2006/relationships/font" Target="fonts/ArialBlack-regular.fntdata"/><Relationship Id="rId12"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elveticaNeue-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3" name="Google Shape;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3" name="Shape 33"/>
        <p:cNvGrpSpPr/>
        <p:nvPr/>
      </p:nvGrpSpPr>
      <p:grpSpPr>
        <a:xfrm>
          <a:off x="0" y="0"/>
          <a:ext cx="0" cy="0"/>
          <a:chOff x="0" y="0"/>
          <a:chExt cx="0" cy="0"/>
        </a:xfrm>
      </p:grpSpPr>
      <p:sp>
        <p:nvSpPr>
          <p:cNvPr id="34" name="Google Shape;34;p5"/>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7" name="Google Shape;37;p5"/>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8" name="Google Shape;38;p5"/>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5"/>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5"/>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5"/>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5"/>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5"/>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5"/>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5"/>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5"/>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5"/>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0611120" y="14098"/>
          <a:ext cx="3000000" cy="3000000"/>
        </p:xfrm>
        <a:graphic>
          <a:graphicData uri="http://schemas.openxmlformats.org/drawingml/2006/table">
            <a:tbl>
              <a:tblPr bandRow="1" firstRow="1">
                <a:noFill/>
                <a:tableStyleId>{3D1453A3-A5DD-4A8E-B06A-4871F6F5B537}</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44695229" y="-84749"/>
          <a:ext cx="3000000" cy="3000000"/>
        </p:xfrm>
        <a:graphic>
          <a:graphicData uri="http://schemas.openxmlformats.org/drawingml/2006/table">
            <a:tbl>
              <a:tblPr bandRow="1" firstRow="1">
                <a:noFill/>
                <a:tableStyleId>{3D1453A3-A5DD-4A8E-B06A-4871F6F5B537}</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4"/>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9000">
              <a:srgbClr val="C0EEFF"/>
            </a:gs>
            <a:gs pos="50000">
              <a:srgbClr val="A0E5FF"/>
            </a:gs>
            <a:gs pos="71000">
              <a:srgbClr val="80DCFF"/>
            </a:gs>
            <a:gs pos="90000">
              <a:srgbClr val="40CAFF"/>
            </a:gs>
            <a:gs pos="100000">
              <a:srgbClr val="00B8FF"/>
            </a:gs>
          </a:gsLst>
          <a:path path="circle">
            <a:fillToRect b="50%" l="50%" r="50%" t="50%"/>
          </a:path>
          <a:tileRect/>
        </a:gradFill>
      </p:bgPr>
    </p:bg>
    <p:spTree>
      <p:nvGrpSpPr>
        <p:cNvPr id="54" name="Shape 54"/>
        <p:cNvGrpSpPr/>
        <p:nvPr/>
      </p:nvGrpSpPr>
      <p:grpSpPr>
        <a:xfrm>
          <a:off x="0" y="0"/>
          <a:ext cx="0" cy="0"/>
          <a:chOff x="0" y="0"/>
          <a:chExt cx="0" cy="0"/>
        </a:xfrm>
      </p:grpSpPr>
      <p:pic>
        <p:nvPicPr>
          <p:cNvPr id="55" name="Google Shape;55;p1"/>
          <p:cNvPicPr preferRelativeResize="0"/>
          <p:nvPr/>
        </p:nvPicPr>
        <p:blipFill>
          <a:blip r:embed="rId3">
            <a:alphaModFix amt="50000"/>
          </a:blip>
          <a:stretch>
            <a:fillRect/>
          </a:stretch>
        </p:blipFill>
        <p:spPr>
          <a:xfrm>
            <a:off x="5472875" y="0"/>
            <a:ext cx="32918400" cy="32918400"/>
          </a:xfrm>
          <a:prstGeom prst="rect">
            <a:avLst/>
          </a:prstGeom>
          <a:noFill/>
          <a:ln>
            <a:noFill/>
          </a:ln>
        </p:spPr>
      </p:pic>
      <p:sp>
        <p:nvSpPr>
          <p:cNvPr id="56" name="Google Shape;56;p1"/>
          <p:cNvSpPr txBox="1"/>
          <p:nvPr>
            <p:ph idx="1" type="body"/>
          </p:nvPr>
        </p:nvSpPr>
        <p:spPr>
          <a:xfrm>
            <a:off x="459674" y="6378481"/>
            <a:ext cx="100569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57" name="Google Shape;57;p1"/>
          <p:cNvSpPr txBox="1"/>
          <p:nvPr>
            <p:ph idx="2" type="body"/>
          </p:nvPr>
        </p:nvSpPr>
        <p:spPr>
          <a:xfrm>
            <a:off x="477827"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Introduction</a:t>
            </a:r>
            <a:endParaRPr sz="4500">
              <a:latin typeface="Helvetica Neue"/>
              <a:ea typeface="Helvetica Neue"/>
              <a:cs typeface="Helvetica Neue"/>
              <a:sym typeface="Helvetica Neue"/>
            </a:endParaRPr>
          </a:p>
        </p:txBody>
      </p:sp>
      <p:sp>
        <p:nvSpPr>
          <p:cNvPr id="58" name="Google Shape;58;p1"/>
          <p:cNvSpPr txBox="1"/>
          <p:nvPr>
            <p:ph idx="3" type="body"/>
          </p:nvPr>
        </p:nvSpPr>
        <p:spPr>
          <a:xfrm>
            <a:off x="477825" y="14212513"/>
            <a:ext cx="100506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t/>
            </a:r>
            <a:endParaRPr>
              <a:latin typeface="Helvetica Neue"/>
              <a:ea typeface="Helvetica Neue"/>
              <a:cs typeface="Helvetica Neue"/>
              <a:sym typeface="Helvetica Neue"/>
            </a:endParaRPr>
          </a:p>
        </p:txBody>
      </p:sp>
      <p:sp>
        <p:nvSpPr>
          <p:cNvPr id="59" name="Google Shape;59;p1"/>
          <p:cNvSpPr txBox="1"/>
          <p:nvPr>
            <p:ph idx="4" type="body"/>
          </p:nvPr>
        </p:nvSpPr>
        <p:spPr>
          <a:xfrm>
            <a:off x="11460161" y="6378481"/>
            <a:ext cx="100488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60" name="Google Shape;60;p1"/>
          <p:cNvSpPr txBox="1"/>
          <p:nvPr>
            <p:ph idx="5" type="body"/>
          </p:nvPr>
        </p:nvSpPr>
        <p:spPr>
          <a:xfrm>
            <a:off x="11460162"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Objectives</a:t>
            </a:r>
            <a:endParaRPr sz="4500">
              <a:latin typeface="Helvetica Neue"/>
              <a:ea typeface="Helvetica Neue"/>
              <a:cs typeface="Helvetica Neue"/>
              <a:sym typeface="Helvetica Neue"/>
            </a:endParaRPr>
          </a:p>
        </p:txBody>
      </p:sp>
      <p:sp>
        <p:nvSpPr>
          <p:cNvPr id="61" name="Google Shape;61;p1"/>
          <p:cNvSpPr txBox="1"/>
          <p:nvPr>
            <p:ph idx="6" type="body"/>
          </p:nvPr>
        </p:nvSpPr>
        <p:spPr>
          <a:xfrm>
            <a:off x="22385343" y="6378481"/>
            <a:ext cx="10048800" cy="11544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sz="4500">
              <a:latin typeface="Helvetica Neue"/>
              <a:ea typeface="Helvetica Neue"/>
              <a:cs typeface="Helvetica Neue"/>
              <a:sym typeface="Helvetica Neue"/>
            </a:endParaRPr>
          </a:p>
        </p:txBody>
      </p:sp>
      <p:sp>
        <p:nvSpPr>
          <p:cNvPr id="62" name="Google Shape;62;p1"/>
          <p:cNvSpPr txBox="1"/>
          <p:nvPr>
            <p:ph idx="7" type="body"/>
          </p:nvPr>
        </p:nvSpPr>
        <p:spPr>
          <a:xfrm>
            <a:off x="22377404" y="5548749"/>
            <a:ext cx="100584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Materials and Methods</a:t>
            </a:r>
            <a:endParaRPr sz="4500">
              <a:latin typeface="Helvetica Neue"/>
              <a:ea typeface="Helvetica Neue"/>
              <a:cs typeface="Helvetica Neue"/>
              <a:sym typeface="Helvetica Neue"/>
            </a:endParaRPr>
          </a:p>
        </p:txBody>
      </p:sp>
      <p:sp>
        <p:nvSpPr>
          <p:cNvPr id="63" name="Google Shape;63;p1"/>
          <p:cNvSpPr txBox="1"/>
          <p:nvPr>
            <p:ph idx="8" type="body"/>
          </p:nvPr>
        </p:nvSpPr>
        <p:spPr>
          <a:xfrm>
            <a:off x="33390292" y="5548749"/>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Frontend/UI</a:t>
            </a:r>
            <a:endParaRPr sz="4500">
              <a:latin typeface="Helvetica Neue"/>
              <a:ea typeface="Helvetica Neue"/>
              <a:cs typeface="Helvetica Neue"/>
              <a:sym typeface="Helvetica Neue"/>
            </a:endParaRPr>
          </a:p>
        </p:txBody>
      </p:sp>
      <p:sp>
        <p:nvSpPr>
          <p:cNvPr id="64" name="Google Shape;64;p1"/>
          <p:cNvSpPr txBox="1"/>
          <p:nvPr>
            <p:ph idx="9" type="body"/>
          </p:nvPr>
        </p:nvSpPr>
        <p:spPr>
          <a:xfrm>
            <a:off x="33390292" y="6378481"/>
            <a:ext cx="100470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65" name="Google Shape;65;p1"/>
          <p:cNvSpPr txBox="1"/>
          <p:nvPr>
            <p:ph idx="13" type="body"/>
          </p:nvPr>
        </p:nvSpPr>
        <p:spPr>
          <a:xfrm>
            <a:off x="33390292" y="14272738"/>
            <a:ext cx="100470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t/>
            </a:r>
            <a:endParaRPr>
              <a:latin typeface="Helvetica Neue"/>
              <a:ea typeface="Helvetica Neue"/>
              <a:cs typeface="Helvetica Neue"/>
              <a:sym typeface="Helvetica Neue"/>
            </a:endParaRPr>
          </a:p>
        </p:txBody>
      </p:sp>
      <p:sp>
        <p:nvSpPr>
          <p:cNvPr id="66" name="Google Shape;66;p1"/>
          <p:cNvSpPr txBox="1"/>
          <p:nvPr>
            <p:ph idx="14" type="body"/>
          </p:nvPr>
        </p:nvSpPr>
        <p:spPr>
          <a:xfrm>
            <a:off x="33390292" y="15011402"/>
            <a:ext cx="100521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67" name="Google Shape;67;p1"/>
          <p:cNvSpPr txBox="1"/>
          <p:nvPr>
            <p:ph idx="15" type="body"/>
          </p:nvPr>
        </p:nvSpPr>
        <p:spPr>
          <a:xfrm>
            <a:off x="33390292" y="25679401"/>
            <a:ext cx="100470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t/>
            </a:r>
            <a:endParaRPr>
              <a:latin typeface="Helvetica Neue"/>
              <a:ea typeface="Helvetica Neue"/>
              <a:cs typeface="Helvetica Neue"/>
              <a:sym typeface="Helvetica Neue"/>
            </a:endParaRPr>
          </a:p>
        </p:txBody>
      </p:sp>
      <p:sp>
        <p:nvSpPr>
          <p:cNvPr id="68" name="Google Shape;68;p1"/>
          <p:cNvSpPr txBox="1"/>
          <p:nvPr>
            <p:ph idx="16" type="body"/>
          </p:nvPr>
        </p:nvSpPr>
        <p:spPr>
          <a:xfrm>
            <a:off x="33390292" y="26433446"/>
            <a:ext cx="100521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69" name="Google Shape;69;p1"/>
          <p:cNvSpPr txBox="1"/>
          <p:nvPr>
            <p:ph idx="17" type="body"/>
          </p:nvPr>
        </p:nvSpPr>
        <p:spPr>
          <a:xfrm>
            <a:off x="459674" y="14951552"/>
            <a:ext cx="10056900" cy="846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2500"/>
              <a:buNone/>
            </a:pPr>
            <a:r>
              <a:t/>
            </a:r>
            <a:endParaRPr>
              <a:latin typeface="Helvetica Neue"/>
              <a:ea typeface="Helvetica Neue"/>
              <a:cs typeface="Helvetica Neue"/>
              <a:sym typeface="Helvetica Neue"/>
            </a:endParaRPr>
          </a:p>
        </p:txBody>
      </p:sp>
      <p:sp>
        <p:nvSpPr>
          <p:cNvPr id="70" name="Google Shape;70;p1"/>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8800"/>
              <a:buFont typeface="Calibri"/>
              <a:buNone/>
            </a:pPr>
            <a:r>
              <a:rPr lang="en-US">
                <a:latin typeface="Helvetica Neue"/>
                <a:ea typeface="Helvetica Neue"/>
                <a:cs typeface="Helvetica Neue"/>
                <a:sym typeface="Helvetica Neue"/>
              </a:rPr>
              <a:t>Abedalah Safi, Abrar Zaki, Ayaan Ahmad, Joshua Javillo</a:t>
            </a:r>
            <a:endParaRPr>
              <a:latin typeface="Helvetica Neue"/>
              <a:ea typeface="Helvetica Neue"/>
              <a:cs typeface="Helvetica Neue"/>
              <a:sym typeface="Helvetica Neue"/>
            </a:endParaRPr>
          </a:p>
        </p:txBody>
      </p:sp>
      <p:sp>
        <p:nvSpPr>
          <p:cNvPr id="71" name="Google Shape;71;p1"/>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11500"/>
              <a:buFont typeface="Calibri"/>
              <a:buNone/>
            </a:pPr>
            <a:r>
              <a:rPr lang="en-US">
                <a:latin typeface="Helvetica Neue"/>
                <a:ea typeface="Helvetica Neue"/>
                <a:cs typeface="Helvetica Neue"/>
                <a:sym typeface="Helvetica Neue"/>
              </a:rPr>
              <a:t>SIFT: Submitty Instant Feedback and Testing</a:t>
            </a:r>
            <a:endParaRPr>
              <a:latin typeface="Helvetica Neue"/>
              <a:ea typeface="Helvetica Neue"/>
              <a:cs typeface="Helvetica Neue"/>
              <a:sym typeface="Helvetica Neue"/>
            </a:endParaRPr>
          </a:p>
        </p:txBody>
      </p:sp>
      <p:pic>
        <p:nvPicPr>
          <p:cNvPr id="72" name="Google Shape;72;p1"/>
          <p:cNvPicPr preferRelativeResize="0"/>
          <p:nvPr/>
        </p:nvPicPr>
        <p:blipFill>
          <a:blip r:embed="rId4">
            <a:alphaModFix/>
          </a:blip>
          <a:stretch>
            <a:fillRect/>
          </a:stretch>
        </p:blipFill>
        <p:spPr>
          <a:xfrm>
            <a:off x="1269575" y="381000"/>
            <a:ext cx="4203300" cy="4203300"/>
          </a:xfrm>
          <a:prstGeom prst="rect">
            <a:avLst/>
          </a:prstGeom>
          <a:noFill/>
          <a:ln>
            <a:noFill/>
          </a:ln>
        </p:spPr>
      </p:pic>
      <p:pic>
        <p:nvPicPr>
          <p:cNvPr id="73" name="Google Shape;73;p1"/>
          <p:cNvPicPr preferRelativeResize="0"/>
          <p:nvPr/>
        </p:nvPicPr>
        <p:blipFill>
          <a:blip r:embed="rId5">
            <a:alphaModFix/>
          </a:blip>
          <a:stretch>
            <a:fillRect/>
          </a:stretch>
        </p:blipFill>
        <p:spPr>
          <a:xfrm>
            <a:off x="38391275" y="70900"/>
            <a:ext cx="4823501" cy="482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