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Helvetica Neue"/>
      <p:regular r:id="rId8"/>
      <p:bold r:id="rId9"/>
      <p:italic r:id="rId10"/>
      <p:boldItalic r:id="rId11"/>
    </p:embeddedFon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3" roundtripDataSignature="AMtx7minJVNxa/k5I5jao2P7AfYPwcJb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1DF5CF-7200-4CB6-A714-90A51BBBAF26}">
  <a:tblStyle styleId="{261DF5CF-7200-4CB6-A714-90A51BBBAF2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customschemas.google.com/relationships/presentationmetadata" Target="meta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0611120" y="14098"/>
          <a:ext cx="3000000" cy="3000000"/>
        </p:xfrm>
        <a:graphic>
          <a:graphicData uri="http://schemas.openxmlformats.org/drawingml/2006/table">
            <a:tbl>
              <a:tblPr bandRow="1" firstRow="1">
                <a:noFill/>
                <a:tableStyleId>{261DF5CF-7200-4CB6-A714-90A51BBBAF26}</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44695229" y="-84749"/>
          <a:ext cx="3000000" cy="3000000"/>
        </p:xfrm>
        <a:graphic>
          <a:graphicData uri="http://schemas.openxmlformats.org/drawingml/2006/table">
            <a:tbl>
              <a:tblPr bandRow="1" firstRow="1">
                <a:noFill/>
                <a:tableStyleId>{261DF5CF-7200-4CB6-A714-90A51BBBAF26}</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5.png"/><Relationship Id="rId13" Type="http://schemas.openxmlformats.org/officeDocument/2006/relationships/image" Target="../media/image13.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4.png"/><Relationship Id="rId15" Type="http://schemas.openxmlformats.org/officeDocument/2006/relationships/image" Target="../media/image6.png"/><Relationship Id="rId14" Type="http://schemas.openxmlformats.org/officeDocument/2006/relationships/image" Target="../media/image15.png"/><Relationship Id="rId17" Type="http://schemas.openxmlformats.org/officeDocument/2006/relationships/image" Target="../media/image10.png"/><Relationship Id="rId16"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7.png"/><Relationship Id="rId18"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9000">
              <a:srgbClr val="C0EEFF"/>
            </a:gs>
            <a:gs pos="50000">
              <a:srgbClr val="A0E5FF"/>
            </a:gs>
            <a:gs pos="71000">
              <a:srgbClr val="80DCFF"/>
            </a:gs>
            <a:gs pos="90000">
              <a:srgbClr val="40CAFF"/>
            </a:gs>
            <a:gs pos="100000">
              <a:srgbClr val="00B8FF"/>
            </a:gs>
          </a:gsLst>
          <a:path path="circle">
            <a:fillToRect b="50%" l="50%" r="50%" t="50%"/>
          </a:path>
          <a:tileRect/>
        </a:gradFill>
      </p:bgPr>
    </p:bg>
    <p:spTree>
      <p:nvGrpSpPr>
        <p:cNvPr id="34" name="Shape 34"/>
        <p:cNvGrpSpPr/>
        <p:nvPr/>
      </p:nvGrpSpPr>
      <p:grpSpPr>
        <a:xfrm>
          <a:off x="0" y="0"/>
          <a:ext cx="0" cy="0"/>
          <a:chOff x="0" y="0"/>
          <a:chExt cx="0" cy="0"/>
        </a:xfrm>
      </p:grpSpPr>
      <p:pic>
        <p:nvPicPr>
          <p:cNvPr id="35" name="Google Shape;35;p1"/>
          <p:cNvPicPr preferRelativeResize="0"/>
          <p:nvPr/>
        </p:nvPicPr>
        <p:blipFill>
          <a:blip r:embed="rId3">
            <a:alphaModFix amt="50000"/>
          </a:blip>
          <a:stretch>
            <a:fillRect/>
          </a:stretch>
        </p:blipFill>
        <p:spPr>
          <a:xfrm>
            <a:off x="5472875" y="0"/>
            <a:ext cx="32918400" cy="32918400"/>
          </a:xfrm>
          <a:prstGeom prst="rect">
            <a:avLst/>
          </a:prstGeom>
          <a:noFill/>
          <a:ln>
            <a:noFill/>
          </a:ln>
        </p:spPr>
      </p:pic>
      <p:pic>
        <p:nvPicPr>
          <p:cNvPr id="36" name="Google Shape;36;p1"/>
          <p:cNvPicPr preferRelativeResize="0"/>
          <p:nvPr/>
        </p:nvPicPr>
        <p:blipFill>
          <a:blip r:embed="rId4">
            <a:alphaModFix amt="77000"/>
          </a:blip>
          <a:stretch>
            <a:fillRect/>
          </a:stretch>
        </p:blipFill>
        <p:spPr>
          <a:xfrm>
            <a:off x="464625" y="17404026"/>
            <a:ext cx="10047000" cy="14718700"/>
          </a:xfrm>
          <a:prstGeom prst="rect">
            <a:avLst/>
          </a:prstGeom>
          <a:noFill/>
          <a:ln>
            <a:noFill/>
          </a:ln>
        </p:spPr>
      </p:pic>
      <p:pic>
        <p:nvPicPr>
          <p:cNvPr id="37" name="Google Shape;37;p1"/>
          <p:cNvPicPr preferRelativeResize="0"/>
          <p:nvPr/>
        </p:nvPicPr>
        <p:blipFill>
          <a:blip r:embed="rId4">
            <a:alphaModFix amt="77000"/>
          </a:blip>
          <a:stretch>
            <a:fillRect/>
          </a:stretch>
        </p:blipFill>
        <p:spPr>
          <a:xfrm>
            <a:off x="33405900" y="6750874"/>
            <a:ext cx="10047000" cy="11173825"/>
          </a:xfrm>
          <a:prstGeom prst="rect">
            <a:avLst/>
          </a:prstGeom>
          <a:noFill/>
          <a:ln>
            <a:noFill/>
          </a:ln>
        </p:spPr>
      </p:pic>
      <p:pic>
        <p:nvPicPr>
          <p:cNvPr id="38" name="Google Shape;38;p1"/>
          <p:cNvPicPr preferRelativeResize="0"/>
          <p:nvPr/>
        </p:nvPicPr>
        <p:blipFill>
          <a:blip r:embed="rId4">
            <a:alphaModFix amt="77000"/>
          </a:blip>
          <a:stretch>
            <a:fillRect/>
          </a:stretch>
        </p:blipFill>
        <p:spPr>
          <a:xfrm>
            <a:off x="464625" y="6534650"/>
            <a:ext cx="10047000" cy="9959263"/>
          </a:xfrm>
          <a:prstGeom prst="rect">
            <a:avLst/>
          </a:prstGeom>
          <a:noFill/>
          <a:ln>
            <a:noFill/>
          </a:ln>
        </p:spPr>
      </p:pic>
      <p:pic>
        <p:nvPicPr>
          <p:cNvPr id="39" name="Google Shape;39;p1"/>
          <p:cNvPicPr preferRelativeResize="0"/>
          <p:nvPr/>
        </p:nvPicPr>
        <p:blipFill>
          <a:blip r:embed="rId4">
            <a:alphaModFix amt="77000"/>
          </a:blip>
          <a:stretch>
            <a:fillRect/>
          </a:stretch>
        </p:blipFill>
        <p:spPr>
          <a:xfrm>
            <a:off x="11433400" y="6520350"/>
            <a:ext cx="10047000" cy="4872925"/>
          </a:xfrm>
          <a:prstGeom prst="rect">
            <a:avLst/>
          </a:prstGeom>
          <a:noFill/>
          <a:ln>
            <a:noFill/>
          </a:ln>
        </p:spPr>
      </p:pic>
      <p:sp>
        <p:nvSpPr>
          <p:cNvPr id="40" name="Google Shape;40;p1"/>
          <p:cNvSpPr txBox="1"/>
          <p:nvPr>
            <p:ph idx="9" type="body"/>
          </p:nvPr>
        </p:nvSpPr>
        <p:spPr>
          <a:xfrm>
            <a:off x="33379800" y="6770700"/>
            <a:ext cx="10047000" cy="11154000"/>
          </a:xfrm>
          <a:prstGeom prst="rect">
            <a:avLst/>
          </a:prstGeom>
          <a:noFill/>
          <a:ln>
            <a:noFill/>
          </a:ln>
        </p:spPr>
        <p:txBody>
          <a:bodyPr anchorCtr="0" anchor="t" bIns="228575" lIns="228575" spcFirstLastPara="1" rIns="228575" wrap="square" tIns="228575">
            <a:noAutofit/>
          </a:bodyPr>
          <a:lstStyle/>
          <a:p>
            <a:pPr indent="-406400" lvl="0" marL="4572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We made our mock ups in figma</a:t>
            </a:r>
            <a:endParaRPr sz="2800">
              <a:solidFill>
                <a:schemeClr val="dk1"/>
              </a:solidFill>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it was easy to use and it allowed us to easily collaborate with each other. </a:t>
            </a:r>
            <a:endParaRPr sz="2800">
              <a:solidFill>
                <a:schemeClr val="dk1"/>
              </a:solidFill>
              <a:latin typeface="Arial"/>
              <a:ea typeface="Arial"/>
              <a:cs typeface="Arial"/>
              <a:sym typeface="Arial"/>
            </a:endParaRPr>
          </a:p>
          <a:p>
            <a:pPr indent="-406400" lvl="0" marL="4572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We decided to make our front end user interface with python and the custom TKinter library. We decided to go with the custom TKinter because:</a:t>
            </a:r>
            <a:endParaRPr sz="2800">
              <a:solidFill>
                <a:schemeClr val="dk1"/>
              </a:solidFill>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latin typeface="Arial"/>
                <a:ea typeface="Arial"/>
                <a:cs typeface="Arial"/>
                <a:sym typeface="Arial"/>
              </a:rPr>
              <a:t>W</a:t>
            </a:r>
            <a:r>
              <a:rPr lang="en-US" sz="2800">
                <a:solidFill>
                  <a:schemeClr val="dk1"/>
                </a:solidFill>
                <a:latin typeface="Arial"/>
                <a:ea typeface="Arial"/>
                <a:cs typeface="Arial"/>
                <a:sym typeface="Arial"/>
              </a:rPr>
              <a:t>e thought that it wasn’t too difficult to understand with our group's previous experience in TKinter</a:t>
            </a:r>
            <a:r>
              <a:rPr lang="en-US" sz="2800">
                <a:latin typeface="Arial"/>
                <a:ea typeface="Arial"/>
                <a:cs typeface="Arial"/>
                <a:sym typeface="Arial"/>
              </a:rPr>
              <a:t>.</a:t>
            </a:r>
            <a:endParaRPr sz="2800">
              <a:solidFill>
                <a:schemeClr val="dk1"/>
              </a:solidFill>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latin typeface="Arial"/>
                <a:ea typeface="Arial"/>
                <a:cs typeface="Arial"/>
                <a:sym typeface="Arial"/>
              </a:rPr>
              <a:t>The </a:t>
            </a:r>
            <a:r>
              <a:rPr lang="en-US" sz="2800">
                <a:latin typeface="Arial"/>
                <a:ea typeface="Arial"/>
                <a:cs typeface="Arial"/>
                <a:sym typeface="Arial"/>
              </a:rPr>
              <a:t>library</a:t>
            </a:r>
            <a:r>
              <a:rPr lang="en-US" sz="2800">
                <a:solidFill>
                  <a:schemeClr val="dk1"/>
                </a:solidFill>
                <a:latin typeface="Arial"/>
                <a:ea typeface="Arial"/>
                <a:cs typeface="Arial"/>
                <a:sym typeface="Arial"/>
              </a:rPr>
              <a:t> had some very nice looking widgets that we wanted to use such as buttons, labels, and option menus. </a:t>
            </a:r>
            <a:endParaRPr sz="2800">
              <a:solidFill>
                <a:schemeClr val="dk1"/>
              </a:solidFill>
              <a:latin typeface="Arial"/>
              <a:ea typeface="Arial"/>
              <a:cs typeface="Arial"/>
              <a:sym typeface="Arial"/>
            </a:endParaRPr>
          </a:p>
          <a:p>
            <a:pPr indent="-406400" lvl="0" marL="4572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Our design philosophy when making our frontend was that we wanted to emphasize the discoverability of our application. </a:t>
            </a:r>
            <a:endParaRPr sz="2800">
              <a:solidFill>
                <a:schemeClr val="dk1"/>
              </a:solidFill>
              <a:latin typeface="Arial"/>
              <a:ea typeface="Arial"/>
              <a:cs typeface="Arial"/>
              <a:sym typeface="Arial"/>
            </a:endParaRPr>
          </a:p>
          <a:p>
            <a:pPr indent="-406400" lvl="0" marL="4572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we implemented into the ability to change themes.</a:t>
            </a:r>
            <a:endParaRPr sz="2800">
              <a:solidFill>
                <a:schemeClr val="dk1"/>
              </a:solidFill>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In the “Settings” frame we allow the user to change the color of the theme that they want the user interface to have.</a:t>
            </a:r>
            <a:endParaRPr sz="2800">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latin typeface="Arial"/>
                <a:ea typeface="Arial"/>
                <a:cs typeface="Arial"/>
                <a:sym typeface="Arial"/>
              </a:rPr>
              <a:t>t</a:t>
            </a:r>
            <a:r>
              <a:rPr lang="en-US" sz="2800">
                <a:solidFill>
                  <a:schemeClr val="dk1"/>
                </a:solidFill>
                <a:latin typeface="Arial"/>
                <a:ea typeface="Arial"/>
                <a:cs typeface="Arial"/>
                <a:sym typeface="Arial"/>
              </a:rPr>
              <a:t>he app restarts and takes you back to the first frame with the theme now the color that you chose. </a:t>
            </a:r>
            <a:endParaRPr sz="2800">
              <a:solidFill>
                <a:schemeClr val="dk1"/>
              </a:solidFill>
              <a:latin typeface="Arial"/>
              <a:ea typeface="Arial"/>
              <a:cs typeface="Arial"/>
              <a:sym typeface="Arial"/>
            </a:endParaRPr>
          </a:p>
          <a:p>
            <a:pPr indent="-406400" lvl="1" marL="914400" rtl="0" algn="l">
              <a:lnSpc>
                <a:spcPct val="115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Currently there are 5 color themes to choose from, dark, light, red, green and pink. </a:t>
            </a:r>
            <a:endParaRPr sz="2800">
              <a:solidFill>
                <a:schemeClr val="dk1"/>
              </a:solidFill>
              <a:latin typeface="Arial"/>
              <a:ea typeface="Arial"/>
              <a:cs typeface="Arial"/>
              <a:sym typeface="Arial"/>
            </a:endParaRPr>
          </a:p>
        </p:txBody>
      </p:sp>
      <p:sp>
        <p:nvSpPr>
          <p:cNvPr id="41" name="Google Shape;41;p1"/>
          <p:cNvSpPr txBox="1"/>
          <p:nvPr>
            <p:ph idx="1" type="body"/>
          </p:nvPr>
        </p:nvSpPr>
        <p:spPr>
          <a:xfrm>
            <a:off x="459674" y="6378481"/>
            <a:ext cx="10056900" cy="10148100"/>
          </a:xfrm>
          <a:prstGeom prst="rect">
            <a:avLst/>
          </a:prstGeom>
          <a:noFill/>
          <a:ln>
            <a:noFill/>
          </a:ln>
        </p:spPr>
        <p:txBody>
          <a:bodyPr anchorCtr="0" anchor="t" bIns="228575" lIns="228575" spcFirstLastPara="1" rIns="228575" wrap="square" tIns="228575">
            <a:spAutoFit/>
          </a:bodyPr>
          <a:lstStyle/>
          <a:p>
            <a:pPr indent="0" lvl="0" marL="0" rtl="0" algn="ctr">
              <a:lnSpc>
                <a:spcPct val="115000"/>
              </a:lnSpc>
              <a:spcBef>
                <a:spcPts val="0"/>
              </a:spcBef>
              <a:spcAft>
                <a:spcPts val="0"/>
              </a:spcAft>
              <a:buClr>
                <a:schemeClr val="dk1"/>
              </a:buClr>
              <a:buSzPts val="1100"/>
              <a:buNone/>
            </a:pPr>
            <a:r>
              <a:rPr lang="en-US" sz="2900">
                <a:solidFill>
                  <a:srgbClr val="1F3864"/>
                </a:solidFill>
                <a:latin typeface="Arial"/>
                <a:ea typeface="Arial"/>
                <a:cs typeface="Arial"/>
                <a:sym typeface="Arial"/>
              </a:rPr>
              <a:t>SIFT or Submitty Instant Feedback and Testing is a standalone app that enables students to autograde their Submitty coding homework assignments without having to rely on Submitty. Oftentimes, working with the Submitty autograder to test and find problems in code can be cumbersome, requiring the user to upload all their files, wait for the servers to process and run them, and then getting your output, all while using up a precious submission. SIFT aims to fix this by giving students the tools to get their homeworks graded on their own computers. Users begin by selecting the language they are using, upload their own source code files, and the expected output files. SIFT then runs the source code and shows the user the comparison between their output and the expected output that was provided in a similar way to Submitty. The goal of SIFT is to streamline the process of creating and testing code so that students spend less time waiting for Submitty, wasting submissions, and can instead get quick results and keep working</a:t>
            </a:r>
            <a:endParaRPr sz="2900">
              <a:solidFill>
                <a:srgbClr val="1F3864"/>
              </a:solidFill>
              <a:latin typeface="Helvetica Neue"/>
              <a:ea typeface="Helvetica Neue"/>
              <a:cs typeface="Helvetica Neue"/>
              <a:sym typeface="Helvetica Neue"/>
            </a:endParaRPr>
          </a:p>
        </p:txBody>
      </p:sp>
      <p:sp>
        <p:nvSpPr>
          <p:cNvPr id="42" name="Google Shape;42;p1"/>
          <p:cNvSpPr txBox="1"/>
          <p:nvPr>
            <p:ph idx="2" type="body"/>
          </p:nvPr>
        </p:nvSpPr>
        <p:spPr>
          <a:xfrm>
            <a:off x="477827"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Introduction</a:t>
            </a:r>
            <a:endParaRPr sz="4500">
              <a:latin typeface="Helvetica Neue"/>
              <a:ea typeface="Helvetica Neue"/>
              <a:cs typeface="Helvetica Neue"/>
              <a:sym typeface="Helvetica Neue"/>
            </a:endParaRPr>
          </a:p>
        </p:txBody>
      </p:sp>
      <p:sp>
        <p:nvSpPr>
          <p:cNvPr id="43" name="Google Shape;43;p1"/>
          <p:cNvSpPr txBox="1"/>
          <p:nvPr>
            <p:ph idx="3" type="body"/>
          </p:nvPr>
        </p:nvSpPr>
        <p:spPr>
          <a:xfrm>
            <a:off x="462825" y="16602613"/>
            <a:ext cx="100506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Visuals</a:t>
            </a:r>
            <a:endParaRPr sz="4500">
              <a:latin typeface="Helvetica Neue"/>
              <a:ea typeface="Helvetica Neue"/>
              <a:cs typeface="Helvetica Neue"/>
              <a:sym typeface="Helvetica Neue"/>
            </a:endParaRPr>
          </a:p>
        </p:txBody>
      </p:sp>
      <p:sp>
        <p:nvSpPr>
          <p:cNvPr id="44" name="Google Shape;44;p1"/>
          <p:cNvSpPr txBox="1"/>
          <p:nvPr>
            <p:ph idx="4" type="body"/>
          </p:nvPr>
        </p:nvSpPr>
        <p:spPr>
          <a:xfrm>
            <a:off x="11460161" y="6378481"/>
            <a:ext cx="10048800" cy="5014800"/>
          </a:xfrm>
          <a:prstGeom prst="rect">
            <a:avLst/>
          </a:prstGeom>
          <a:noFill/>
          <a:ln>
            <a:noFill/>
          </a:ln>
        </p:spPr>
        <p:txBody>
          <a:bodyPr anchorCtr="0" anchor="t" bIns="228575" lIns="228575" spcFirstLastPara="1" rIns="228575" wrap="square" tIns="228575">
            <a:spAutoFit/>
          </a:bodyPr>
          <a:lstStyle/>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Provide students with a resource to quickly and easily test code anywhere, anytime</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Create a user friendly and functional UI</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Learn how to run code written in different languages within Python</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Encourage students to develop better testing habits</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Relieve stress off Submitty servers</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Apply the skills we’ve learned to create a useful product</a:t>
            </a:r>
            <a:endParaRPr sz="2900">
              <a:latin typeface="Helvetica Neue"/>
              <a:ea typeface="Helvetica Neue"/>
              <a:cs typeface="Helvetica Neue"/>
              <a:sym typeface="Helvetica Neue"/>
            </a:endParaRPr>
          </a:p>
        </p:txBody>
      </p:sp>
      <p:sp>
        <p:nvSpPr>
          <p:cNvPr id="45" name="Google Shape;45;p1"/>
          <p:cNvSpPr txBox="1"/>
          <p:nvPr>
            <p:ph idx="5" type="body"/>
          </p:nvPr>
        </p:nvSpPr>
        <p:spPr>
          <a:xfrm>
            <a:off x="11460162"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Objectives</a:t>
            </a:r>
            <a:endParaRPr sz="4500">
              <a:latin typeface="Helvetica Neue"/>
              <a:ea typeface="Helvetica Neue"/>
              <a:cs typeface="Helvetica Neue"/>
              <a:sym typeface="Helvetica Neue"/>
            </a:endParaRPr>
          </a:p>
        </p:txBody>
      </p:sp>
      <p:sp>
        <p:nvSpPr>
          <p:cNvPr id="46" name="Google Shape;46;p1"/>
          <p:cNvSpPr txBox="1"/>
          <p:nvPr>
            <p:ph idx="7" type="body"/>
          </p:nvPr>
        </p:nvSpPr>
        <p:spPr>
          <a:xfrm>
            <a:off x="22377404" y="5548749"/>
            <a:ext cx="100584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Materials and Methods</a:t>
            </a:r>
            <a:endParaRPr sz="4500">
              <a:latin typeface="Helvetica Neue"/>
              <a:ea typeface="Helvetica Neue"/>
              <a:cs typeface="Helvetica Neue"/>
              <a:sym typeface="Helvetica Neue"/>
            </a:endParaRPr>
          </a:p>
        </p:txBody>
      </p:sp>
      <p:sp>
        <p:nvSpPr>
          <p:cNvPr id="47" name="Google Shape;47;p1"/>
          <p:cNvSpPr txBox="1"/>
          <p:nvPr>
            <p:ph idx="8" type="body"/>
          </p:nvPr>
        </p:nvSpPr>
        <p:spPr>
          <a:xfrm>
            <a:off x="33390292" y="5548749"/>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Frontend/UI</a:t>
            </a:r>
            <a:endParaRPr sz="4500">
              <a:latin typeface="Helvetica Neue"/>
              <a:ea typeface="Helvetica Neue"/>
              <a:cs typeface="Helvetica Neue"/>
              <a:sym typeface="Helvetica Neue"/>
            </a:endParaRPr>
          </a:p>
        </p:txBody>
      </p:sp>
      <p:sp>
        <p:nvSpPr>
          <p:cNvPr id="48" name="Google Shape;48;p1"/>
          <p:cNvSpPr txBox="1"/>
          <p:nvPr>
            <p:ph idx="13" type="body"/>
          </p:nvPr>
        </p:nvSpPr>
        <p:spPr>
          <a:xfrm>
            <a:off x="33387742" y="20460913"/>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Accomplishments and Future Goals</a:t>
            </a:r>
            <a:endParaRPr sz="4500">
              <a:latin typeface="Helvetica Neue"/>
              <a:ea typeface="Helvetica Neue"/>
              <a:cs typeface="Helvetica Neue"/>
              <a:sym typeface="Helvetica Neue"/>
            </a:endParaRPr>
          </a:p>
        </p:txBody>
      </p:sp>
      <p:pic>
        <p:nvPicPr>
          <p:cNvPr id="49" name="Google Shape;49;p1"/>
          <p:cNvPicPr preferRelativeResize="0"/>
          <p:nvPr/>
        </p:nvPicPr>
        <p:blipFill>
          <a:blip r:embed="rId4">
            <a:alphaModFix amt="77000"/>
          </a:blip>
          <a:stretch>
            <a:fillRect/>
          </a:stretch>
        </p:blipFill>
        <p:spPr>
          <a:xfrm>
            <a:off x="33293350" y="21215125"/>
            <a:ext cx="10219900" cy="6018676"/>
          </a:xfrm>
          <a:prstGeom prst="rect">
            <a:avLst/>
          </a:prstGeom>
          <a:noFill/>
          <a:ln>
            <a:noFill/>
          </a:ln>
        </p:spPr>
      </p:pic>
      <p:sp>
        <p:nvSpPr>
          <p:cNvPr id="50" name="Google Shape;50;p1"/>
          <p:cNvSpPr txBox="1"/>
          <p:nvPr>
            <p:ph idx="14" type="body"/>
          </p:nvPr>
        </p:nvSpPr>
        <p:spPr>
          <a:xfrm>
            <a:off x="33387750" y="21199575"/>
            <a:ext cx="10052100" cy="60645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Font typeface="Arial"/>
              <a:buNone/>
            </a:pPr>
            <a:r>
              <a:rPr lang="en-US" sz="2800">
                <a:latin typeface="Helvetica Neue"/>
                <a:ea typeface="Helvetica Neue"/>
                <a:cs typeface="Helvetica Neue"/>
                <a:sym typeface="Helvetica Neue"/>
              </a:rPr>
              <a:t>Some of the ideas and goals we have for the future include:</a:t>
            </a:r>
            <a:endParaRPr sz="2800">
              <a:latin typeface="Helvetica Neue"/>
              <a:ea typeface="Helvetica Neue"/>
              <a:cs typeface="Helvetica Neue"/>
              <a:sym typeface="Helvetica Neue"/>
            </a:endParaRPr>
          </a:p>
          <a:p>
            <a:pPr indent="-406400" lvl="0" marL="457200" rtl="0" algn="l">
              <a:spcBef>
                <a:spcPts val="0"/>
              </a:spcBef>
              <a:spcAft>
                <a:spcPts val="0"/>
              </a:spcAft>
              <a:buSzPts val="2800"/>
              <a:buFont typeface="Helvetica Neue"/>
              <a:buChar char="●"/>
            </a:pPr>
            <a:r>
              <a:rPr lang="en-US" sz="2800">
                <a:latin typeface="Helvetica Neue"/>
                <a:ea typeface="Helvetica Neue"/>
                <a:cs typeface="Helvetica Neue"/>
                <a:sym typeface="Helvetica Neue"/>
              </a:rPr>
              <a:t>Allowing users to select individual courses and have all the necessary resources already available for them without extra downloads</a:t>
            </a:r>
            <a:endParaRPr sz="2800">
              <a:latin typeface="Helvetica Neue"/>
              <a:ea typeface="Helvetica Neue"/>
              <a:cs typeface="Helvetica Neue"/>
              <a:sym typeface="Helvetica Neue"/>
            </a:endParaRPr>
          </a:p>
          <a:p>
            <a:pPr indent="-406400" lvl="0" marL="457200" rtl="0" algn="l">
              <a:spcBef>
                <a:spcPts val="0"/>
              </a:spcBef>
              <a:spcAft>
                <a:spcPts val="0"/>
              </a:spcAft>
              <a:buSzPts val="2800"/>
              <a:buFont typeface="Helvetica Neue"/>
              <a:buChar char="●"/>
            </a:pPr>
            <a:r>
              <a:rPr lang="en-US" sz="2800">
                <a:latin typeface="Helvetica Neue"/>
                <a:ea typeface="Helvetica Neue"/>
                <a:cs typeface="Helvetica Neue"/>
                <a:sym typeface="Helvetica Neue"/>
              </a:rPr>
              <a:t>Allowing professors to upload materials and manage their courses on the app to allow the features mentioned above</a:t>
            </a:r>
            <a:endParaRPr sz="2800">
              <a:latin typeface="Helvetica Neue"/>
              <a:ea typeface="Helvetica Neue"/>
              <a:cs typeface="Helvetica Neue"/>
              <a:sym typeface="Helvetica Neue"/>
            </a:endParaRPr>
          </a:p>
          <a:p>
            <a:pPr indent="-406400" lvl="0" marL="457200" rtl="0" algn="l">
              <a:spcBef>
                <a:spcPts val="0"/>
              </a:spcBef>
              <a:spcAft>
                <a:spcPts val="0"/>
              </a:spcAft>
              <a:buSzPts val="2800"/>
              <a:buFont typeface="Helvetica Neue"/>
              <a:buChar char="●"/>
            </a:pPr>
            <a:r>
              <a:rPr lang="en-US" sz="2800">
                <a:latin typeface="Helvetica Neue"/>
                <a:ea typeface="Helvetica Neue"/>
                <a:cs typeface="Helvetica Neue"/>
                <a:sym typeface="Helvetica Neue"/>
              </a:rPr>
              <a:t>Incorporate AI for giving users feedback and tips on how to improve their code/coding habits</a:t>
            </a:r>
            <a:endParaRPr sz="2800">
              <a:latin typeface="Helvetica Neue"/>
              <a:ea typeface="Helvetica Neue"/>
              <a:cs typeface="Helvetica Neue"/>
              <a:sym typeface="Helvetica Neue"/>
            </a:endParaRPr>
          </a:p>
          <a:p>
            <a:pPr indent="-406400" lvl="0" marL="457200" rtl="0" algn="l">
              <a:spcBef>
                <a:spcPts val="0"/>
              </a:spcBef>
              <a:spcAft>
                <a:spcPts val="0"/>
              </a:spcAft>
              <a:buSzPts val="2800"/>
              <a:buFont typeface="Helvetica Neue"/>
              <a:buChar char="●"/>
            </a:pPr>
            <a:r>
              <a:rPr lang="en-US" sz="2800">
                <a:latin typeface="Helvetica Neue"/>
                <a:ea typeface="Helvetica Neue"/>
                <a:cs typeface="Helvetica Neue"/>
                <a:sym typeface="Helvetica Neue"/>
              </a:rPr>
              <a:t>Possibly creating a better UI from scratch for more control and more flexible aesthetics</a:t>
            </a:r>
            <a:endParaRPr sz="2800">
              <a:latin typeface="Helvetica Neue"/>
              <a:ea typeface="Helvetica Neue"/>
              <a:cs typeface="Helvetica Neue"/>
              <a:sym typeface="Helvetica Neue"/>
            </a:endParaRPr>
          </a:p>
          <a:p>
            <a:pPr indent="-406400" lvl="0" marL="457200" rtl="0" algn="l">
              <a:spcBef>
                <a:spcPts val="0"/>
              </a:spcBef>
              <a:spcAft>
                <a:spcPts val="0"/>
              </a:spcAft>
              <a:buSzPts val="2800"/>
              <a:buFont typeface="Helvetica Neue"/>
              <a:buChar char="●"/>
            </a:pPr>
            <a:r>
              <a:rPr lang="en-US" sz="2800">
                <a:latin typeface="Helvetica Neue"/>
                <a:ea typeface="Helvetica Neue"/>
                <a:cs typeface="Helvetica Neue"/>
                <a:sym typeface="Helvetica Neue"/>
              </a:rPr>
              <a:t>Make </a:t>
            </a:r>
            <a:r>
              <a:rPr lang="en-US" sz="2800">
                <a:latin typeface="Helvetica Neue"/>
                <a:ea typeface="Helvetica Neue"/>
                <a:cs typeface="Helvetica Neue"/>
                <a:sym typeface="Helvetica Neue"/>
              </a:rPr>
              <a:t>the</a:t>
            </a:r>
            <a:r>
              <a:rPr lang="en-US" sz="2800">
                <a:latin typeface="Helvetica Neue"/>
                <a:ea typeface="Helvetica Neue"/>
                <a:cs typeface="Helvetica Neue"/>
                <a:sym typeface="Helvetica Neue"/>
              </a:rPr>
              <a:t> app distributable (through platforms such as Docker)</a:t>
            </a:r>
            <a:endParaRPr sz="2800">
              <a:latin typeface="Helvetica Neue"/>
              <a:ea typeface="Helvetica Neue"/>
              <a:cs typeface="Helvetica Neue"/>
              <a:sym typeface="Helvetica Neue"/>
            </a:endParaRPr>
          </a:p>
        </p:txBody>
      </p:sp>
      <p:sp>
        <p:nvSpPr>
          <p:cNvPr id="51" name="Google Shape;51;p1"/>
          <p:cNvSpPr txBox="1"/>
          <p:nvPr>
            <p:ph idx="15" type="body"/>
          </p:nvPr>
        </p:nvSpPr>
        <p:spPr>
          <a:xfrm>
            <a:off x="33390292" y="27584401"/>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Acknowledgements</a:t>
            </a:r>
            <a:endParaRPr sz="4500">
              <a:latin typeface="Helvetica Neue"/>
              <a:ea typeface="Helvetica Neue"/>
              <a:cs typeface="Helvetica Neue"/>
              <a:sym typeface="Helvetica Neue"/>
            </a:endParaRPr>
          </a:p>
        </p:txBody>
      </p:sp>
      <p:pic>
        <p:nvPicPr>
          <p:cNvPr id="52" name="Google Shape;52;p1"/>
          <p:cNvPicPr preferRelativeResize="0"/>
          <p:nvPr/>
        </p:nvPicPr>
        <p:blipFill>
          <a:blip r:embed="rId4">
            <a:alphaModFix amt="77000"/>
          </a:blip>
          <a:stretch>
            <a:fillRect/>
          </a:stretch>
        </p:blipFill>
        <p:spPr>
          <a:xfrm>
            <a:off x="33319450" y="28293400"/>
            <a:ext cx="10219900" cy="2001000"/>
          </a:xfrm>
          <a:prstGeom prst="rect">
            <a:avLst/>
          </a:prstGeom>
          <a:noFill/>
          <a:ln>
            <a:noFill/>
          </a:ln>
        </p:spPr>
      </p:pic>
      <p:sp>
        <p:nvSpPr>
          <p:cNvPr id="53" name="Google Shape;53;p1"/>
          <p:cNvSpPr txBox="1"/>
          <p:nvPr>
            <p:ph idx="16" type="body"/>
          </p:nvPr>
        </p:nvSpPr>
        <p:spPr>
          <a:xfrm>
            <a:off x="33390292" y="28338446"/>
            <a:ext cx="10052100" cy="2174100"/>
          </a:xfrm>
          <a:prstGeom prst="rect">
            <a:avLst/>
          </a:prstGeom>
          <a:noFill/>
          <a:ln>
            <a:noFill/>
          </a:ln>
        </p:spPr>
        <p:txBody>
          <a:bodyPr anchorCtr="0" anchor="t" bIns="228575" lIns="228575" spcFirstLastPara="1" rIns="228575" wrap="square" tIns="228575">
            <a:spAutoFit/>
          </a:bodyPr>
          <a:lstStyle/>
          <a:p>
            <a:pPr indent="-387350" lvl="0" marL="457200" rtl="0" algn="l">
              <a:lnSpc>
                <a:spcPct val="115000"/>
              </a:lnSpc>
              <a:spcBef>
                <a:spcPts val="0"/>
              </a:spcBef>
              <a:spcAft>
                <a:spcPts val="0"/>
              </a:spcAft>
              <a:buSzPts val="2500"/>
              <a:buFont typeface="Helvetica Neue"/>
              <a:buChar char="●"/>
            </a:pPr>
            <a:r>
              <a:rPr lang="en-US">
                <a:latin typeface="Helvetica Neue"/>
                <a:ea typeface="Helvetica Neue"/>
                <a:cs typeface="Helvetica Neue"/>
                <a:sym typeface="Helvetica Neue"/>
              </a:rPr>
              <a:t>CustomTkInter by Tom Schimansky</a:t>
            </a:r>
            <a:endParaRPr>
              <a:latin typeface="Helvetica Neue"/>
              <a:ea typeface="Helvetica Neue"/>
              <a:cs typeface="Helvetica Neue"/>
              <a:sym typeface="Helvetica Neue"/>
            </a:endParaRPr>
          </a:p>
          <a:p>
            <a:pPr indent="-387350" lvl="0" marL="457200" rtl="0" algn="l">
              <a:lnSpc>
                <a:spcPct val="115000"/>
              </a:lnSpc>
              <a:spcBef>
                <a:spcPts val="0"/>
              </a:spcBef>
              <a:spcAft>
                <a:spcPts val="0"/>
              </a:spcAft>
              <a:buSzPts val="2500"/>
              <a:buFont typeface="Helvetica Neue"/>
              <a:buChar char="●"/>
            </a:pPr>
            <a:r>
              <a:rPr lang="en-US">
                <a:latin typeface="Helvetica Neue"/>
                <a:ea typeface="Helvetica Neue"/>
                <a:cs typeface="Helvetica Neue"/>
                <a:sym typeface="Helvetica Neue"/>
              </a:rPr>
              <a:t>Python by Guido van Rossum</a:t>
            </a:r>
            <a:endParaRPr>
              <a:latin typeface="Helvetica Neue"/>
              <a:ea typeface="Helvetica Neue"/>
              <a:cs typeface="Helvetica Neue"/>
              <a:sym typeface="Helvetica Neue"/>
            </a:endParaRPr>
          </a:p>
          <a:p>
            <a:pPr indent="-387350" lvl="0" marL="457200" rtl="0" algn="l">
              <a:lnSpc>
                <a:spcPct val="115000"/>
              </a:lnSpc>
              <a:spcBef>
                <a:spcPts val="0"/>
              </a:spcBef>
              <a:spcAft>
                <a:spcPts val="0"/>
              </a:spcAft>
              <a:buSzPts val="2500"/>
              <a:buFont typeface="Helvetica Neue"/>
              <a:buChar char="●"/>
            </a:pPr>
            <a:r>
              <a:rPr lang="en-US">
                <a:latin typeface="Helvetica Neue"/>
                <a:ea typeface="Helvetica Neue"/>
                <a:cs typeface="Helvetica Neue"/>
                <a:sym typeface="Helvetica Neue"/>
              </a:rPr>
              <a:t>RCOS professors, coordinators, and mentors</a:t>
            </a:r>
            <a:endParaRPr>
              <a:latin typeface="Helvetica Neue"/>
              <a:ea typeface="Helvetica Neue"/>
              <a:cs typeface="Helvetica Neue"/>
              <a:sym typeface="Helvetica Neue"/>
            </a:endParaRPr>
          </a:p>
          <a:p>
            <a:pPr indent="-387350" lvl="0" marL="457200" rtl="0" algn="l">
              <a:lnSpc>
                <a:spcPct val="115000"/>
              </a:lnSpc>
              <a:spcBef>
                <a:spcPts val="0"/>
              </a:spcBef>
              <a:spcAft>
                <a:spcPts val="0"/>
              </a:spcAft>
              <a:buSzPts val="2500"/>
              <a:buFont typeface="Helvetica Neue"/>
              <a:buChar char="●"/>
            </a:pPr>
            <a:r>
              <a:t/>
            </a:r>
            <a:endParaRPr>
              <a:latin typeface="Helvetica Neue"/>
              <a:ea typeface="Helvetica Neue"/>
              <a:cs typeface="Helvetica Neue"/>
              <a:sym typeface="Helvetica Neue"/>
            </a:endParaRPr>
          </a:p>
        </p:txBody>
      </p:sp>
      <p:sp>
        <p:nvSpPr>
          <p:cNvPr id="54" name="Google Shape;54;p1"/>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8800"/>
              <a:buFont typeface="Calibri"/>
              <a:buNone/>
            </a:pPr>
            <a:r>
              <a:rPr i="1" lang="en-US">
                <a:latin typeface="Helvetica Neue"/>
                <a:ea typeface="Helvetica Neue"/>
                <a:cs typeface="Helvetica Neue"/>
                <a:sym typeface="Helvetica Neue"/>
              </a:rPr>
              <a:t>Abedalah Safi, Abrar Zaki, Ayaan Ahmad, Joshua Javillo</a:t>
            </a:r>
            <a:endParaRPr i="1">
              <a:latin typeface="Helvetica Neue"/>
              <a:ea typeface="Helvetica Neue"/>
              <a:cs typeface="Helvetica Neue"/>
              <a:sym typeface="Helvetica Neue"/>
            </a:endParaRPr>
          </a:p>
        </p:txBody>
      </p:sp>
      <p:sp>
        <p:nvSpPr>
          <p:cNvPr id="55" name="Google Shape;55;p1"/>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11500"/>
              <a:buFont typeface="Calibri"/>
              <a:buNone/>
            </a:pPr>
            <a:r>
              <a:rPr lang="en-US">
                <a:latin typeface="Helvetica Neue"/>
                <a:ea typeface="Helvetica Neue"/>
                <a:cs typeface="Helvetica Neue"/>
                <a:sym typeface="Helvetica Neue"/>
              </a:rPr>
              <a:t>SIFT: Submitty Instant Feedback and Testing</a:t>
            </a:r>
            <a:endParaRPr>
              <a:latin typeface="Helvetica Neue"/>
              <a:ea typeface="Helvetica Neue"/>
              <a:cs typeface="Helvetica Neue"/>
              <a:sym typeface="Helvetica Neue"/>
            </a:endParaRPr>
          </a:p>
        </p:txBody>
      </p:sp>
      <p:pic>
        <p:nvPicPr>
          <p:cNvPr id="56" name="Google Shape;56;p1"/>
          <p:cNvPicPr preferRelativeResize="0"/>
          <p:nvPr/>
        </p:nvPicPr>
        <p:blipFill>
          <a:blip r:embed="rId5">
            <a:alphaModFix/>
          </a:blip>
          <a:stretch>
            <a:fillRect/>
          </a:stretch>
        </p:blipFill>
        <p:spPr>
          <a:xfrm>
            <a:off x="1269575" y="381000"/>
            <a:ext cx="4203300" cy="4203300"/>
          </a:xfrm>
          <a:prstGeom prst="rect">
            <a:avLst/>
          </a:prstGeom>
          <a:noFill/>
          <a:ln>
            <a:noFill/>
          </a:ln>
        </p:spPr>
      </p:pic>
      <p:pic>
        <p:nvPicPr>
          <p:cNvPr id="57" name="Google Shape;57;p1"/>
          <p:cNvPicPr preferRelativeResize="0"/>
          <p:nvPr/>
        </p:nvPicPr>
        <p:blipFill>
          <a:blip r:embed="rId6">
            <a:alphaModFix/>
          </a:blip>
          <a:stretch>
            <a:fillRect/>
          </a:stretch>
        </p:blipFill>
        <p:spPr>
          <a:xfrm>
            <a:off x="38089600" y="184313"/>
            <a:ext cx="5119099" cy="5119099"/>
          </a:xfrm>
          <a:prstGeom prst="rect">
            <a:avLst/>
          </a:prstGeom>
          <a:noFill/>
          <a:ln>
            <a:noFill/>
          </a:ln>
        </p:spPr>
      </p:pic>
      <p:pic>
        <p:nvPicPr>
          <p:cNvPr id="58" name="Google Shape;58;p1"/>
          <p:cNvPicPr preferRelativeResize="0"/>
          <p:nvPr/>
        </p:nvPicPr>
        <p:blipFill>
          <a:blip r:embed="rId7">
            <a:alphaModFix/>
          </a:blip>
          <a:stretch>
            <a:fillRect/>
          </a:stretch>
        </p:blipFill>
        <p:spPr>
          <a:xfrm>
            <a:off x="24328450" y="6534652"/>
            <a:ext cx="1247775" cy="1371600"/>
          </a:xfrm>
          <a:prstGeom prst="rect">
            <a:avLst/>
          </a:prstGeom>
          <a:noFill/>
          <a:ln>
            <a:noFill/>
          </a:ln>
        </p:spPr>
      </p:pic>
      <p:pic>
        <p:nvPicPr>
          <p:cNvPr id="59" name="Google Shape;59;p1"/>
          <p:cNvPicPr preferRelativeResize="0"/>
          <p:nvPr/>
        </p:nvPicPr>
        <p:blipFill>
          <a:blip r:embed="rId8">
            <a:alphaModFix/>
          </a:blip>
          <a:stretch>
            <a:fillRect/>
          </a:stretch>
        </p:blipFill>
        <p:spPr>
          <a:xfrm>
            <a:off x="25758388" y="6644177"/>
            <a:ext cx="1343025" cy="1152525"/>
          </a:xfrm>
          <a:prstGeom prst="rect">
            <a:avLst/>
          </a:prstGeom>
          <a:noFill/>
          <a:ln>
            <a:noFill/>
          </a:ln>
        </p:spPr>
      </p:pic>
      <p:pic>
        <p:nvPicPr>
          <p:cNvPr id="60" name="Google Shape;60;p1"/>
          <p:cNvPicPr preferRelativeResize="0"/>
          <p:nvPr/>
        </p:nvPicPr>
        <p:blipFill>
          <a:blip r:embed="rId9">
            <a:alphaModFix/>
          </a:blip>
          <a:stretch>
            <a:fillRect/>
          </a:stretch>
        </p:blipFill>
        <p:spPr>
          <a:xfrm>
            <a:off x="27374638" y="6534639"/>
            <a:ext cx="1371600" cy="1371600"/>
          </a:xfrm>
          <a:prstGeom prst="rect">
            <a:avLst/>
          </a:prstGeom>
          <a:noFill/>
          <a:ln>
            <a:noFill/>
          </a:ln>
        </p:spPr>
      </p:pic>
      <p:pic>
        <p:nvPicPr>
          <p:cNvPr id="61" name="Google Shape;61;p1"/>
          <p:cNvPicPr preferRelativeResize="0"/>
          <p:nvPr/>
        </p:nvPicPr>
        <p:blipFill>
          <a:blip r:embed="rId4">
            <a:alphaModFix amt="77000"/>
          </a:blip>
          <a:stretch>
            <a:fillRect/>
          </a:stretch>
        </p:blipFill>
        <p:spPr>
          <a:xfrm>
            <a:off x="22049375" y="8141475"/>
            <a:ext cx="10219900" cy="8195050"/>
          </a:xfrm>
          <a:prstGeom prst="rect">
            <a:avLst/>
          </a:prstGeom>
          <a:noFill/>
          <a:ln>
            <a:noFill/>
          </a:ln>
        </p:spPr>
      </p:pic>
      <p:pic>
        <p:nvPicPr>
          <p:cNvPr id="62" name="Google Shape;62;p1"/>
          <p:cNvPicPr preferRelativeResize="0"/>
          <p:nvPr/>
        </p:nvPicPr>
        <p:blipFill rotWithShape="1">
          <a:blip r:embed="rId10">
            <a:alphaModFix/>
          </a:blip>
          <a:srcRect b="9996" l="11278" r="7697" t="12634"/>
          <a:stretch/>
        </p:blipFill>
        <p:spPr>
          <a:xfrm>
            <a:off x="29019475" y="6520352"/>
            <a:ext cx="1504950" cy="1400175"/>
          </a:xfrm>
          <a:prstGeom prst="rect">
            <a:avLst/>
          </a:prstGeom>
          <a:noFill/>
          <a:ln>
            <a:noFill/>
          </a:ln>
        </p:spPr>
      </p:pic>
      <p:sp>
        <p:nvSpPr>
          <p:cNvPr id="63" name="Google Shape;63;p1"/>
          <p:cNvSpPr txBox="1"/>
          <p:nvPr>
            <p:ph idx="6" type="body"/>
          </p:nvPr>
        </p:nvSpPr>
        <p:spPr>
          <a:xfrm>
            <a:off x="22049381" y="6405031"/>
            <a:ext cx="10048800" cy="10095000"/>
          </a:xfrm>
          <a:prstGeom prst="rect">
            <a:avLst/>
          </a:prstGeom>
          <a:noFill/>
          <a:ln>
            <a:noFill/>
          </a:ln>
        </p:spPr>
        <p:txBody>
          <a:bodyPr anchorCtr="0" anchor="t" bIns="228575" lIns="228575" spcFirstLastPara="1" rIns="228575" wrap="square" tIns="228575">
            <a:spAutoFit/>
          </a:bodyPr>
          <a:lstStyle/>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US" sz="2900">
                <a:solidFill>
                  <a:schemeClr val="dk1"/>
                </a:solidFill>
                <a:latin typeface="Helvetica Neue"/>
                <a:ea typeface="Helvetica Neue"/>
                <a:cs typeface="Helvetica Neue"/>
                <a:sym typeface="Helvetica Neue"/>
              </a:rPr>
              <a:t>One of our main goals with S.I.F.T was to make an easy-to-run, smooth application. As such:</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 We decided to run with python because of its extensive library support. Moreover, the whole team has experience in python, so it would make the development process smoother. </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Our front-end team, composed of </a:t>
            </a:r>
            <a:r>
              <a:rPr i="1" lang="en-US" sz="2900">
                <a:solidFill>
                  <a:schemeClr val="dk1"/>
                </a:solidFill>
                <a:latin typeface="Helvetica Neue"/>
                <a:ea typeface="Helvetica Neue"/>
                <a:cs typeface="Helvetica Neue"/>
                <a:sym typeface="Helvetica Neue"/>
              </a:rPr>
              <a:t>Abrar Zaki </a:t>
            </a:r>
            <a:r>
              <a:rPr lang="en-US" sz="2900">
                <a:solidFill>
                  <a:schemeClr val="dk1"/>
                </a:solidFill>
                <a:latin typeface="Helvetica Neue"/>
                <a:ea typeface="Helvetica Neue"/>
                <a:cs typeface="Helvetica Neue"/>
                <a:sym typeface="Helvetica Neue"/>
              </a:rPr>
              <a:t>and </a:t>
            </a:r>
            <a:r>
              <a:rPr i="1" lang="en-US" sz="2900">
                <a:solidFill>
                  <a:schemeClr val="dk1"/>
                </a:solidFill>
                <a:latin typeface="Helvetica Neue"/>
                <a:ea typeface="Helvetica Neue"/>
                <a:cs typeface="Helvetica Neue"/>
                <a:sym typeface="Helvetica Neue"/>
              </a:rPr>
              <a:t>Joshua Javillo</a:t>
            </a:r>
            <a:r>
              <a:rPr lang="en-US" sz="2900">
                <a:solidFill>
                  <a:schemeClr val="dk1"/>
                </a:solidFill>
                <a:latin typeface="Helvetica Neue"/>
                <a:ea typeface="Helvetica Neue"/>
                <a:cs typeface="Helvetica Neue"/>
                <a:sym typeface="Helvetica Neue"/>
              </a:rPr>
              <a:t>, researched for ways to create a simple, easy-to-use UI. </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First we researched </a:t>
            </a:r>
            <a:r>
              <a:rPr b="1" lang="en-US" sz="2900">
                <a:solidFill>
                  <a:schemeClr val="dk1"/>
                </a:solidFill>
                <a:latin typeface="Helvetica Neue"/>
                <a:ea typeface="Helvetica Neue"/>
                <a:cs typeface="Helvetica Neue"/>
                <a:sym typeface="Helvetica Neue"/>
              </a:rPr>
              <a:t>Tkinter </a:t>
            </a:r>
            <a:r>
              <a:rPr lang="en-US" sz="2900">
                <a:solidFill>
                  <a:schemeClr val="dk1"/>
                </a:solidFill>
                <a:latin typeface="Helvetica Neue"/>
                <a:ea typeface="Helvetica Neue"/>
                <a:cs typeface="Helvetica Neue"/>
                <a:sym typeface="Helvetica Neue"/>
              </a:rPr>
              <a:t>as that is a popular way to make GUIs in python. However, the team found a library built upon </a:t>
            </a:r>
            <a:r>
              <a:rPr b="1" lang="en-US" sz="2900">
                <a:solidFill>
                  <a:schemeClr val="dk1"/>
                </a:solidFill>
                <a:latin typeface="Helvetica Neue"/>
                <a:ea typeface="Helvetica Neue"/>
                <a:cs typeface="Helvetica Neue"/>
                <a:sym typeface="Helvetica Neue"/>
              </a:rPr>
              <a:t>Tkinter</a:t>
            </a:r>
            <a:r>
              <a:rPr lang="en-US" sz="2900">
                <a:solidFill>
                  <a:schemeClr val="dk1"/>
                </a:solidFill>
                <a:latin typeface="Helvetica Neue"/>
                <a:ea typeface="Helvetica Neue"/>
                <a:cs typeface="Helvetica Neue"/>
                <a:sym typeface="Helvetica Neue"/>
              </a:rPr>
              <a:t>, called</a:t>
            </a:r>
            <a:r>
              <a:rPr b="1" lang="en-US" sz="2900">
                <a:solidFill>
                  <a:schemeClr val="dk1"/>
                </a:solidFill>
                <a:latin typeface="Helvetica Neue"/>
                <a:ea typeface="Helvetica Neue"/>
                <a:cs typeface="Helvetica Neue"/>
                <a:sym typeface="Helvetica Neue"/>
              </a:rPr>
              <a:t> </a:t>
            </a:r>
            <a:r>
              <a:rPr b="1" lang="en-US" sz="2900">
                <a:solidFill>
                  <a:schemeClr val="dk1"/>
                </a:solidFill>
                <a:latin typeface="Helvetica Neue"/>
                <a:ea typeface="Helvetica Neue"/>
                <a:cs typeface="Helvetica Neue"/>
                <a:sym typeface="Helvetica Neue"/>
              </a:rPr>
              <a:t>Custom Tkinter</a:t>
            </a:r>
            <a:r>
              <a:rPr b="1" lang="en-US" sz="2900">
                <a:solidFill>
                  <a:schemeClr val="dk1"/>
                </a:solidFill>
                <a:latin typeface="Helvetica Neue"/>
                <a:ea typeface="Helvetica Neue"/>
                <a:cs typeface="Helvetica Neue"/>
                <a:sym typeface="Helvetica Neue"/>
              </a:rPr>
              <a:t> </a:t>
            </a:r>
            <a:r>
              <a:rPr lang="en-US" sz="2900">
                <a:solidFill>
                  <a:schemeClr val="dk1"/>
                </a:solidFill>
                <a:latin typeface="Helvetica Neue"/>
                <a:ea typeface="Helvetica Neue"/>
                <a:cs typeface="Helvetica Neue"/>
                <a:sym typeface="Helvetica Neue"/>
              </a:rPr>
              <a:t>that makes it easier to create UI components.</a:t>
            </a:r>
            <a:endParaRPr sz="2900">
              <a:solidFill>
                <a:schemeClr val="dk1"/>
              </a:solidFill>
              <a:latin typeface="Helvetica Neue"/>
              <a:ea typeface="Helvetica Neue"/>
              <a:cs typeface="Helvetica Neue"/>
              <a:sym typeface="Helvetica Neue"/>
            </a:endParaRPr>
          </a:p>
          <a:p>
            <a:pPr indent="-412750" lvl="0" marL="457200" rtl="0" algn="l">
              <a:lnSpc>
                <a:spcPct val="115000"/>
              </a:lnSpc>
              <a:spcBef>
                <a:spcPts val="0"/>
              </a:spcBef>
              <a:spcAft>
                <a:spcPts val="0"/>
              </a:spcAft>
              <a:buClr>
                <a:schemeClr val="dk1"/>
              </a:buClr>
              <a:buSzPts val="2900"/>
              <a:buFont typeface="Helvetica Neue"/>
              <a:buChar char="●"/>
            </a:pPr>
            <a:r>
              <a:rPr lang="en-US" sz="2900">
                <a:solidFill>
                  <a:schemeClr val="dk1"/>
                </a:solidFill>
                <a:latin typeface="Helvetica Neue"/>
                <a:ea typeface="Helvetica Neue"/>
                <a:cs typeface="Helvetica Neue"/>
                <a:sym typeface="Helvetica Neue"/>
              </a:rPr>
              <a:t> Since we want to be able to run our application across all </a:t>
            </a:r>
            <a:r>
              <a:rPr lang="en-US" sz="2900">
                <a:solidFill>
                  <a:schemeClr val="dk1"/>
                </a:solidFill>
                <a:latin typeface="Helvetica Neue"/>
                <a:ea typeface="Helvetica Neue"/>
                <a:cs typeface="Helvetica Neue"/>
                <a:sym typeface="Helvetica Neue"/>
              </a:rPr>
              <a:t>platforms</a:t>
            </a:r>
            <a:r>
              <a:rPr lang="en-US" sz="2900">
                <a:solidFill>
                  <a:schemeClr val="dk1"/>
                </a:solidFill>
                <a:latin typeface="Helvetica Neue"/>
                <a:ea typeface="Helvetica Neue"/>
                <a:cs typeface="Helvetica Neue"/>
                <a:sym typeface="Helvetica Neue"/>
              </a:rPr>
              <a:t>(Windows, Mac, Linux), we decided on using </a:t>
            </a:r>
            <a:r>
              <a:rPr b="1" lang="en-US" sz="2900">
                <a:solidFill>
                  <a:schemeClr val="dk1"/>
                </a:solidFill>
                <a:latin typeface="Helvetica Neue"/>
                <a:ea typeface="Helvetica Neue"/>
                <a:cs typeface="Helvetica Neue"/>
                <a:sym typeface="Helvetica Neue"/>
              </a:rPr>
              <a:t>Docker </a:t>
            </a:r>
            <a:r>
              <a:rPr lang="en-US" sz="2900">
                <a:solidFill>
                  <a:schemeClr val="dk1"/>
                </a:solidFill>
                <a:latin typeface="Helvetica Neue"/>
                <a:ea typeface="Helvetica Neue"/>
                <a:cs typeface="Helvetica Neue"/>
                <a:sym typeface="Helvetica Neue"/>
              </a:rPr>
              <a:t>to</a:t>
            </a:r>
            <a:r>
              <a:rPr lang="en-US" sz="2900">
                <a:solidFill>
                  <a:schemeClr val="dk1"/>
                </a:solidFill>
                <a:latin typeface="Helvetica Neue"/>
                <a:ea typeface="Helvetica Neue"/>
                <a:cs typeface="Helvetica Neue"/>
                <a:sym typeface="Helvetica Neue"/>
              </a:rPr>
              <a:t> distribute S.I.F.T.</a:t>
            </a:r>
            <a:endParaRPr sz="2900">
              <a:latin typeface="Helvetica Neue"/>
              <a:ea typeface="Helvetica Neue"/>
              <a:cs typeface="Helvetica Neue"/>
              <a:sym typeface="Helvetica Neue"/>
            </a:endParaRPr>
          </a:p>
        </p:txBody>
      </p:sp>
      <p:pic>
        <p:nvPicPr>
          <p:cNvPr id="64" name="Google Shape;64;p1"/>
          <p:cNvPicPr preferRelativeResize="0"/>
          <p:nvPr/>
        </p:nvPicPr>
        <p:blipFill>
          <a:blip r:embed="rId11">
            <a:alphaModFix/>
          </a:blip>
          <a:stretch>
            <a:fillRect/>
          </a:stretch>
        </p:blipFill>
        <p:spPr>
          <a:xfrm>
            <a:off x="618737" y="17588525"/>
            <a:ext cx="4838650" cy="3817989"/>
          </a:xfrm>
          <a:prstGeom prst="rect">
            <a:avLst/>
          </a:prstGeom>
          <a:noFill/>
          <a:ln>
            <a:noFill/>
          </a:ln>
        </p:spPr>
      </p:pic>
      <p:pic>
        <p:nvPicPr>
          <p:cNvPr id="65" name="Google Shape;65;p1"/>
          <p:cNvPicPr preferRelativeResize="0"/>
          <p:nvPr/>
        </p:nvPicPr>
        <p:blipFill>
          <a:blip r:embed="rId12">
            <a:alphaModFix/>
          </a:blip>
          <a:stretch>
            <a:fillRect/>
          </a:stretch>
        </p:blipFill>
        <p:spPr>
          <a:xfrm>
            <a:off x="5547062" y="17584100"/>
            <a:ext cx="4838650" cy="3818005"/>
          </a:xfrm>
          <a:prstGeom prst="rect">
            <a:avLst/>
          </a:prstGeom>
          <a:noFill/>
          <a:ln>
            <a:noFill/>
          </a:ln>
        </p:spPr>
      </p:pic>
      <p:pic>
        <p:nvPicPr>
          <p:cNvPr id="66" name="Google Shape;66;p1"/>
          <p:cNvPicPr preferRelativeResize="0"/>
          <p:nvPr/>
        </p:nvPicPr>
        <p:blipFill>
          <a:blip r:embed="rId13">
            <a:alphaModFix/>
          </a:blip>
          <a:stretch>
            <a:fillRect/>
          </a:stretch>
        </p:blipFill>
        <p:spPr>
          <a:xfrm>
            <a:off x="618738" y="21506363"/>
            <a:ext cx="4838650" cy="3817977"/>
          </a:xfrm>
          <a:prstGeom prst="rect">
            <a:avLst/>
          </a:prstGeom>
          <a:noFill/>
          <a:ln>
            <a:noFill/>
          </a:ln>
        </p:spPr>
      </p:pic>
      <p:pic>
        <p:nvPicPr>
          <p:cNvPr id="67" name="Google Shape;67;p1"/>
          <p:cNvPicPr preferRelativeResize="0"/>
          <p:nvPr/>
        </p:nvPicPr>
        <p:blipFill rotWithShape="1">
          <a:blip r:embed="rId14">
            <a:alphaModFix/>
          </a:blip>
          <a:srcRect b="0" l="0" r="0" t="0"/>
          <a:stretch/>
        </p:blipFill>
        <p:spPr>
          <a:xfrm>
            <a:off x="5547063" y="21506363"/>
            <a:ext cx="4838650" cy="3817999"/>
          </a:xfrm>
          <a:prstGeom prst="rect">
            <a:avLst/>
          </a:prstGeom>
          <a:noFill/>
          <a:ln>
            <a:noFill/>
          </a:ln>
        </p:spPr>
      </p:pic>
      <p:pic>
        <p:nvPicPr>
          <p:cNvPr id="68" name="Google Shape;68;p1"/>
          <p:cNvPicPr preferRelativeResize="0"/>
          <p:nvPr/>
        </p:nvPicPr>
        <p:blipFill>
          <a:blip r:embed="rId15">
            <a:alphaModFix/>
          </a:blip>
          <a:stretch>
            <a:fillRect/>
          </a:stretch>
        </p:blipFill>
        <p:spPr>
          <a:xfrm>
            <a:off x="618738" y="25424200"/>
            <a:ext cx="4838651" cy="2735872"/>
          </a:xfrm>
          <a:prstGeom prst="rect">
            <a:avLst/>
          </a:prstGeom>
          <a:noFill/>
          <a:ln>
            <a:noFill/>
          </a:ln>
        </p:spPr>
      </p:pic>
      <p:pic>
        <p:nvPicPr>
          <p:cNvPr id="69" name="Google Shape;69;p1"/>
          <p:cNvPicPr preferRelativeResize="0"/>
          <p:nvPr/>
        </p:nvPicPr>
        <p:blipFill>
          <a:blip r:embed="rId16">
            <a:alphaModFix/>
          </a:blip>
          <a:stretch>
            <a:fillRect/>
          </a:stretch>
        </p:blipFill>
        <p:spPr>
          <a:xfrm>
            <a:off x="5547062" y="27988600"/>
            <a:ext cx="4838650" cy="3817979"/>
          </a:xfrm>
          <a:prstGeom prst="rect">
            <a:avLst/>
          </a:prstGeom>
          <a:noFill/>
          <a:ln>
            <a:noFill/>
          </a:ln>
        </p:spPr>
      </p:pic>
      <p:pic>
        <p:nvPicPr>
          <p:cNvPr id="70" name="Google Shape;70;p1"/>
          <p:cNvPicPr preferRelativeResize="0"/>
          <p:nvPr/>
        </p:nvPicPr>
        <p:blipFill>
          <a:blip r:embed="rId17">
            <a:alphaModFix/>
          </a:blip>
          <a:stretch>
            <a:fillRect/>
          </a:stretch>
        </p:blipFill>
        <p:spPr>
          <a:xfrm>
            <a:off x="5547050" y="25419633"/>
            <a:ext cx="4838649" cy="2473691"/>
          </a:xfrm>
          <a:prstGeom prst="rect">
            <a:avLst/>
          </a:prstGeom>
          <a:noFill/>
          <a:ln>
            <a:noFill/>
          </a:ln>
        </p:spPr>
      </p:pic>
      <p:pic>
        <p:nvPicPr>
          <p:cNvPr id="71" name="Google Shape;71;p1"/>
          <p:cNvPicPr preferRelativeResize="0"/>
          <p:nvPr/>
        </p:nvPicPr>
        <p:blipFill>
          <a:blip r:embed="rId18">
            <a:alphaModFix/>
          </a:blip>
          <a:stretch>
            <a:fillRect/>
          </a:stretch>
        </p:blipFill>
        <p:spPr>
          <a:xfrm>
            <a:off x="618736" y="28259925"/>
            <a:ext cx="4838649" cy="2381038"/>
          </a:xfrm>
          <a:prstGeom prst="rect">
            <a:avLst/>
          </a:prstGeom>
          <a:noFill/>
          <a:ln>
            <a:noFill/>
          </a:ln>
        </p:spPr>
      </p:pic>
      <p:pic>
        <p:nvPicPr>
          <p:cNvPr id="72" name="Google Shape;72;p1"/>
          <p:cNvPicPr preferRelativeResize="0"/>
          <p:nvPr/>
        </p:nvPicPr>
        <p:blipFill>
          <a:blip r:embed="rId3">
            <a:alphaModFix/>
          </a:blip>
          <a:stretch>
            <a:fillRect/>
          </a:stretch>
        </p:blipFill>
        <p:spPr>
          <a:xfrm flipH="1">
            <a:off x="11460151" y="6534648"/>
            <a:ext cx="624824" cy="624824"/>
          </a:xfrm>
          <a:prstGeom prst="rect">
            <a:avLst/>
          </a:prstGeom>
          <a:noFill/>
          <a:ln>
            <a:noFill/>
          </a:ln>
        </p:spPr>
      </p:pic>
      <p:pic>
        <p:nvPicPr>
          <p:cNvPr id="73" name="Google Shape;73;p1"/>
          <p:cNvPicPr preferRelativeResize="0"/>
          <p:nvPr/>
        </p:nvPicPr>
        <p:blipFill>
          <a:blip r:embed="rId3">
            <a:alphaModFix/>
          </a:blip>
          <a:stretch>
            <a:fillRect/>
          </a:stretch>
        </p:blipFill>
        <p:spPr>
          <a:xfrm flipH="1">
            <a:off x="11460151" y="7592848"/>
            <a:ext cx="624824" cy="624824"/>
          </a:xfrm>
          <a:prstGeom prst="rect">
            <a:avLst/>
          </a:prstGeom>
          <a:noFill/>
          <a:ln>
            <a:noFill/>
          </a:ln>
        </p:spPr>
      </p:pic>
      <p:pic>
        <p:nvPicPr>
          <p:cNvPr id="74" name="Google Shape;74;p1"/>
          <p:cNvPicPr preferRelativeResize="0"/>
          <p:nvPr/>
        </p:nvPicPr>
        <p:blipFill>
          <a:blip r:embed="rId3">
            <a:alphaModFix/>
          </a:blip>
          <a:stretch>
            <a:fillRect/>
          </a:stretch>
        </p:blipFill>
        <p:spPr>
          <a:xfrm flipH="1">
            <a:off x="11460151" y="8141473"/>
            <a:ext cx="624824" cy="624824"/>
          </a:xfrm>
          <a:prstGeom prst="rect">
            <a:avLst/>
          </a:prstGeom>
          <a:noFill/>
          <a:ln>
            <a:noFill/>
          </a:ln>
        </p:spPr>
      </p:pic>
      <p:pic>
        <p:nvPicPr>
          <p:cNvPr id="75" name="Google Shape;75;p1"/>
          <p:cNvPicPr preferRelativeResize="0"/>
          <p:nvPr/>
        </p:nvPicPr>
        <p:blipFill>
          <a:blip r:embed="rId3">
            <a:alphaModFix/>
          </a:blip>
          <a:stretch>
            <a:fillRect/>
          </a:stretch>
        </p:blipFill>
        <p:spPr>
          <a:xfrm flipH="1">
            <a:off x="11460151" y="9117423"/>
            <a:ext cx="624824" cy="624824"/>
          </a:xfrm>
          <a:prstGeom prst="rect">
            <a:avLst/>
          </a:prstGeom>
          <a:noFill/>
          <a:ln>
            <a:noFill/>
          </a:ln>
        </p:spPr>
      </p:pic>
      <p:pic>
        <p:nvPicPr>
          <p:cNvPr id="76" name="Google Shape;76;p1"/>
          <p:cNvPicPr preferRelativeResize="0"/>
          <p:nvPr/>
        </p:nvPicPr>
        <p:blipFill>
          <a:blip r:embed="rId3">
            <a:alphaModFix/>
          </a:blip>
          <a:stretch>
            <a:fillRect/>
          </a:stretch>
        </p:blipFill>
        <p:spPr>
          <a:xfrm flipH="1">
            <a:off x="11460151" y="9616398"/>
            <a:ext cx="624824" cy="624824"/>
          </a:xfrm>
          <a:prstGeom prst="rect">
            <a:avLst/>
          </a:prstGeom>
          <a:noFill/>
          <a:ln>
            <a:noFill/>
          </a:ln>
        </p:spPr>
      </p:pic>
      <p:pic>
        <p:nvPicPr>
          <p:cNvPr id="77" name="Google Shape;77;p1"/>
          <p:cNvPicPr preferRelativeResize="0"/>
          <p:nvPr/>
        </p:nvPicPr>
        <p:blipFill>
          <a:blip r:embed="rId3">
            <a:alphaModFix/>
          </a:blip>
          <a:stretch>
            <a:fillRect/>
          </a:stretch>
        </p:blipFill>
        <p:spPr>
          <a:xfrm flipH="1">
            <a:off x="11460151" y="10093373"/>
            <a:ext cx="624824" cy="624824"/>
          </a:xfrm>
          <a:prstGeom prst="rect">
            <a:avLst/>
          </a:prstGeom>
          <a:noFill/>
          <a:ln>
            <a:noFill/>
          </a:ln>
        </p:spPr>
      </p:pic>
      <p:pic>
        <p:nvPicPr>
          <p:cNvPr id="78" name="Google Shape;78;p1"/>
          <p:cNvPicPr preferRelativeResize="0"/>
          <p:nvPr/>
        </p:nvPicPr>
        <p:blipFill>
          <a:blip r:embed="rId3">
            <a:alphaModFix/>
          </a:blip>
          <a:stretch>
            <a:fillRect/>
          </a:stretch>
        </p:blipFill>
        <p:spPr>
          <a:xfrm flipH="1">
            <a:off x="33405905" y="21854525"/>
            <a:ext cx="624824" cy="624824"/>
          </a:xfrm>
          <a:prstGeom prst="rect">
            <a:avLst/>
          </a:prstGeom>
          <a:noFill/>
          <a:ln>
            <a:noFill/>
          </a:ln>
        </p:spPr>
      </p:pic>
      <p:pic>
        <p:nvPicPr>
          <p:cNvPr id="79" name="Google Shape;79;p1"/>
          <p:cNvPicPr preferRelativeResize="0"/>
          <p:nvPr/>
        </p:nvPicPr>
        <p:blipFill>
          <a:blip r:embed="rId3">
            <a:alphaModFix/>
          </a:blip>
          <a:stretch>
            <a:fillRect/>
          </a:stretch>
        </p:blipFill>
        <p:spPr>
          <a:xfrm flipH="1">
            <a:off x="33405901" y="6984235"/>
            <a:ext cx="624824" cy="624824"/>
          </a:xfrm>
          <a:prstGeom prst="rect">
            <a:avLst/>
          </a:prstGeom>
          <a:noFill/>
          <a:ln>
            <a:noFill/>
          </a:ln>
        </p:spPr>
      </p:pic>
      <p:pic>
        <p:nvPicPr>
          <p:cNvPr id="80" name="Google Shape;80;p1"/>
          <p:cNvPicPr preferRelativeResize="0"/>
          <p:nvPr/>
        </p:nvPicPr>
        <p:blipFill>
          <a:blip r:embed="rId3">
            <a:alphaModFix/>
          </a:blip>
          <a:stretch>
            <a:fillRect/>
          </a:stretch>
        </p:blipFill>
        <p:spPr>
          <a:xfrm flipH="1">
            <a:off x="33815512" y="7440448"/>
            <a:ext cx="624824" cy="624824"/>
          </a:xfrm>
          <a:prstGeom prst="rect">
            <a:avLst/>
          </a:prstGeom>
          <a:noFill/>
          <a:ln>
            <a:noFill/>
          </a:ln>
        </p:spPr>
      </p:pic>
      <p:pic>
        <p:nvPicPr>
          <p:cNvPr id="81" name="Google Shape;81;p1"/>
          <p:cNvPicPr preferRelativeResize="0"/>
          <p:nvPr/>
        </p:nvPicPr>
        <p:blipFill>
          <a:blip r:embed="rId3">
            <a:alphaModFix/>
          </a:blip>
          <a:stretch>
            <a:fillRect/>
          </a:stretch>
        </p:blipFill>
        <p:spPr>
          <a:xfrm flipH="1">
            <a:off x="33405905" y="23102950"/>
            <a:ext cx="624824" cy="624824"/>
          </a:xfrm>
          <a:prstGeom prst="rect">
            <a:avLst/>
          </a:prstGeom>
          <a:noFill/>
          <a:ln>
            <a:noFill/>
          </a:ln>
        </p:spPr>
      </p:pic>
      <p:pic>
        <p:nvPicPr>
          <p:cNvPr id="82" name="Google Shape;82;p1"/>
          <p:cNvPicPr preferRelativeResize="0"/>
          <p:nvPr/>
        </p:nvPicPr>
        <p:blipFill>
          <a:blip r:embed="rId3">
            <a:alphaModFix/>
          </a:blip>
          <a:stretch>
            <a:fillRect/>
          </a:stretch>
        </p:blipFill>
        <p:spPr>
          <a:xfrm flipH="1">
            <a:off x="33405905" y="24351375"/>
            <a:ext cx="624824" cy="624824"/>
          </a:xfrm>
          <a:prstGeom prst="rect">
            <a:avLst/>
          </a:prstGeom>
          <a:noFill/>
          <a:ln>
            <a:noFill/>
          </a:ln>
        </p:spPr>
      </p:pic>
      <p:pic>
        <p:nvPicPr>
          <p:cNvPr id="83" name="Google Shape;83;p1"/>
          <p:cNvPicPr preferRelativeResize="0"/>
          <p:nvPr/>
        </p:nvPicPr>
        <p:blipFill>
          <a:blip r:embed="rId3">
            <a:alphaModFix/>
          </a:blip>
          <a:stretch>
            <a:fillRect/>
          </a:stretch>
        </p:blipFill>
        <p:spPr>
          <a:xfrm flipH="1">
            <a:off x="33405905" y="25169225"/>
            <a:ext cx="624824" cy="624824"/>
          </a:xfrm>
          <a:prstGeom prst="rect">
            <a:avLst/>
          </a:prstGeom>
          <a:noFill/>
          <a:ln>
            <a:noFill/>
          </a:ln>
        </p:spPr>
      </p:pic>
      <p:pic>
        <p:nvPicPr>
          <p:cNvPr id="84" name="Google Shape;84;p1"/>
          <p:cNvPicPr preferRelativeResize="0"/>
          <p:nvPr/>
        </p:nvPicPr>
        <p:blipFill>
          <a:blip r:embed="rId3">
            <a:alphaModFix/>
          </a:blip>
          <a:stretch>
            <a:fillRect/>
          </a:stretch>
        </p:blipFill>
        <p:spPr>
          <a:xfrm flipH="1">
            <a:off x="33405905" y="26046650"/>
            <a:ext cx="624824" cy="624824"/>
          </a:xfrm>
          <a:prstGeom prst="rect">
            <a:avLst/>
          </a:prstGeom>
          <a:noFill/>
          <a:ln>
            <a:noFill/>
          </a:ln>
        </p:spPr>
      </p:pic>
      <p:pic>
        <p:nvPicPr>
          <p:cNvPr id="85" name="Google Shape;85;p1"/>
          <p:cNvPicPr preferRelativeResize="0"/>
          <p:nvPr/>
        </p:nvPicPr>
        <p:blipFill>
          <a:blip r:embed="rId3">
            <a:alphaModFix/>
          </a:blip>
          <a:stretch>
            <a:fillRect/>
          </a:stretch>
        </p:blipFill>
        <p:spPr>
          <a:xfrm flipH="1">
            <a:off x="33405905" y="28483925"/>
            <a:ext cx="624824" cy="624824"/>
          </a:xfrm>
          <a:prstGeom prst="rect">
            <a:avLst/>
          </a:prstGeom>
          <a:noFill/>
          <a:ln>
            <a:noFill/>
          </a:ln>
        </p:spPr>
      </p:pic>
      <p:pic>
        <p:nvPicPr>
          <p:cNvPr id="86" name="Google Shape;86;p1"/>
          <p:cNvPicPr preferRelativeResize="0"/>
          <p:nvPr/>
        </p:nvPicPr>
        <p:blipFill>
          <a:blip r:embed="rId3">
            <a:alphaModFix/>
          </a:blip>
          <a:stretch>
            <a:fillRect/>
          </a:stretch>
        </p:blipFill>
        <p:spPr>
          <a:xfrm flipH="1">
            <a:off x="33405905" y="28908175"/>
            <a:ext cx="624824" cy="624824"/>
          </a:xfrm>
          <a:prstGeom prst="rect">
            <a:avLst/>
          </a:prstGeom>
          <a:noFill/>
          <a:ln>
            <a:noFill/>
          </a:ln>
        </p:spPr>
      </p:pic>
      <p:pic>
        <p:nvPicPr>
          <p:cNvPr id="87" name="Google Shape;87;p1"/>
          <p:cNvPicPr preferRelativeResize="0"/>
          <p:nvPr/>
        </p:nvPicPr>
        <p:blipFill>
          <a:blip r:embed="rId3">
            <a:alphaModFix/>
          </a:blip>
          <a:stretch>
            <a:fillRect/>
          </a:stretch>
        </p:blipFill>
        <p:spPr>
          <a:xfrm flipH="1">
            <a:off x="33405905" y="29374525"/>
            <a:ext cx="624824" cy="624824"/>
          </a:xfrm>
          <a:prstGeom prst="rect">
            <a:avLst/>
          </a:prstGeom>
          <a:noFill/>
          <a:ln>
            <a:noFill/>
          </a:ln>
        </p:spPr>
      </p:pic>
      <p:pic>
        <p:nvPicPr>
          <p:cNvPr id="88" name="Google Shape;88;p1"/>
          <p:cNvPicPr preferRelativeResize="0"/>
          <p:nvPr/>
        </p:nvPicPr>
        <p:blipFill>
          <a:blip r:embed="rId3">
            <a:alphaModFix/>
          </a:blip>
          <a:stretch>
            <a:fillRect/>
          </a:stretch>
        </p:blipFill>
        <p:spPr>
          <a:xfrm flipH="1">
            <a:off x="33434764" y="8415475"/>
            <a:ext cx="624824" cy="624824"/>
          </a:xfrm>
          <a:prstGeom prst="rect">
            <a:avLst/>
          </a:prstGeom>
          <a:noFill/>
          <a:ln>
            <a:noFill/>
          </a:ln>
        </p:spPr>
      </p:pic>
      <p:pic>
        <p:nvPicPr>
          <p:cNvPr id="89" name="Google Shape;89;p1"/>
          <p:cNvPicPr preferRelativeResize="0"/>
          <p:nvPr/>
        </p:nvPicPr>
        <p:blipFill>
          <a:blip r:embed="rId3">
            <a:alphaModFix/>
          </a:blip>
          <a:stretch>
            <a:fillRect/>
          </a:stretch>
        </p:blipFill>
        <p:spPr>
          <a:xfrm flipH="1">
            <a:off x="33844364" y="9904450"/>
            <a:ext cx="624824" cy="624824"/>
          </a:xfrm>
          <a:prstGeom prst="rect">
            <a:avLst/>
          </a:prstGeom>
          <a:noFill/>
          <a:ln>
            <a:noFill/>
          </a:ln>
        </p:spPr>
      </p:pic>
      <p:pic>
        <p:nvPicPr>
          <p:cNvPr id="90" name="Google Shape;90;p1"/>
          <p:cNvPicPr preferRelativeResize="0"/>
          <p:nvPr/>
        </p:nvPicPr>
        <p:blipFill>
          <a:blip r:embed="rId3">
            <a:alphaModFix/>
          </a:blip>
          <a:stretch>
            <a:fillRect/>
          </a:stretch>
        </p:blipFill>
        <p:spPr>
          <a:xfrm flipH="1">
            <a:off x="33844376" y="10854481"/>
            <a:ext cx="624824" cy="624824"/>
          </a:xfrm>
          <a:prstGeom prst="rect">
            <a:avLst/>
          </a:prstGeom>
          <a:noFill/>
          <a:ln>
            <a:noFill/>
          </a:ln>
        </p:spPr>
      </p:pic>
      <p:pic>
        <p:nvPicPr>
          <p:cNvPr id="91" name="Google Shape;91;p1"/>
          <p:cNvPicPr preferRelativeResize="0"/>
          <p:nvPr/>
        </p:nvPicPr>
        <p:blipFill>
          <a:blip r:embed="rId3">
            <a:alphaModFix/>
          </a:blip>
          <a:stretch>
            <a:fillRect/>
          </a:stretch>
        </p:blipFill>
        <p:spPr>
          <a:xfrm flipH="1">
            <a:off x="22163539" y="9059696"/>
            <a:ext cx="624824" cy="624824"/>
          </a:xfrm>
          <a:prstGeom prst="rect">
            <a:avLst/>
          </a:prstGeom>
          <a:noFill/>
          <a:ln>
            <a:noFill/>
          </a:ln>
        </p:spPr>
      </p:pic>
      <p:pic>
        <p:nvPicPr>
          <p:cNvPr id="92" name="Google Shape;92;p1"/>
          <p:cNvPicPr preferRelativeResize="0"/>
          <p:nvPr/>
        </p:nvPicPr>
        <p:blipFill>
          <a:blip r:embed="rId3">
            <a:alphaModFix/>
          </a:blip>
          <a:stretch>
            <a:fillRect/>
          </a:stretch>
        </p:blipFill>
        <p:spPr>
          <a:xfrm flipH="1">
            <a:off x="22163539" y="11069759"/>
            <a:ext cx="624824" cy="624824"/>
          </a:xfrm>
          <a:prstGeom prst="rect">
            <a:avLst/>
          </a:prstGeom>
          <a:noFill/>
          <a:ln>
            <a:noFill/>
          </a:ln>
        </p:spPr>
      </p:pic>
      <p:pic>
        <p:nvPicPr>
          <p:cNvPr id="93" name="Google Shape;93;p1"/>
          <p:cNvPicPr preferRelativeResize="0"/>
          <p:nvPr/>
        </p:nvPicPr>
        <p:blipFill>
          <a:blip r:embed="rId3">
            <a:alphaModFix/>
          </a:blip>
          <a:stretch>
            <a:fillRect/>
          </a:stretch>
        </p:blipFill>
        <p:spPr>
          <a:xfrm flipH="1">
            <a:off x="33434764" y="12368450"/>
            <a:ext cx="624824" cy="624824"/>
          </a:xfrm>
          <a:prstGeom prst="rect">
            <a:avLst/>
          </a:prstGeom>
          <a:noFill/>
          <a:ln>
            <a:noFill/>
          </a:ln>
        </p:spPr>
      </p:pic>
      <p:pic>
        <p:nvPicPr>
          <p:cNvPr id="94" name="Google Shape;94;p1"/>
          <p:cNvPicPr preferRelativeResize="0"/>
          <p:nvPr/>
        </p:nvPicPr>
        <p:blipFill>
          <a:blip r:embed="rId3">
            <a:alphaModFix/>
          </a:blip>
          <a:stretch>
            <a:fillRect/>
          </a:stretch>
        </p:blipFill>
        <p:spPr>
          <a:xfrm flipH="1">
            <a:off x="33405901" y="13827831"/>
            <a:ext cx="624824" cy="624824"/>
          </a:xfrm>
          <a:prstGeom prst="rect">
            <a:avLst/>
          </a:prstGeom>
          <a:noFill/>
          <a:ln>
            <a:noFill/>
          </a:ln>
        </p:spPr>
      </p:pic>
      <p:pic>
        <p:nvPicPr>
          <p:cNvPr id="95" name="Google Shape;95;p1"/>
          <p:cNvPicPr preferRelativeResize="0"/>
          <p:nvPr/>
        </p:nvPicPr>
        <p:blipFill>
          <a:blip r:embed="rId3">
            <a:alphaModFix/>
          </a:blip>
          <a:stretch>
            <a:fillRect/>
          </a:stretch>
        </p:blipFill>
        <p:spPr>
          <a:xfrm flipH="1">
            <a:off x="22163539" y="12612232"/>
            <a:ext cx="624824" cy="624824"/>
          </a:xfrm>
          <a:prstGeom prst="rect">
            <a:avLst/>
          </a:prstGeom>
          <a:noFill/>
          <a:ln>
            <a:noFill/>
          </a:ln>
        </p:spPr>
      </p:pic>
      <p:pic>
        <p:nvPicPr>
          <p:cNvPr id="96" name="Google Shape;96;p1"/>
          <p:cNvPicPr preferRelativeResize="0"/>
          <p:nvPr/>
        </p:nvPicPr>
        <p:blipFill>
          <a:blip r:embed="rId3">
            <a:alphaModFix/>
          </a:blip>
          <a:stretch>
            <a:fillRect/>
          </a:stretch>
        </p:blipFill>
        <p:spPr>
          <a:xfrm flipH="1">
            <a:off x="33844376" y="14438206"/>
            <a:ext cx="624824" cy="624824"/>
          </a:xfrm>
          <a:prstGeom prst="rect">
            <a:avLst/>
          </a:prstGeom>
          <a:noFill/>
          <a:ln>
            <a:noFill/>
          </a:ln>
        </p:spPr>
      </p:pic>
      <p:pic>
        <p:nvPicPr>
          <p:cNvPr id="97" name="Google Shape;97;p1"/>
          <p:cNvPicPr preferRelativeResize="0"/>
          <p:nvPr/>
        </p:nvPicPr>
        <p:blipFill>
          <a:blip r:embed="rId3">
            <a:alphaModFix/>
          </a:blip>
          <a:stretch>
            <a:fillRect/>
          </a:stretch>
        </p:blipFill>
        <p:spPr>
          <a:xfrm flipH="1">
            <a:off x="33844376" y="15759218"/>
            <a:ext cx="624824" cy="624824"/>
          </a:xfrm>
          <a:prstGeom prst="rect">
            <a:avLst/>
          </a:prstGeom>
          <a:noFill/>
          <a:ln>
            <a:noFill/>
          </a:ln>
        </p:spPr>
      </p:pic>
      <p:pic>
        <p:nvPicPr>
          <p:cNvPr id="98" name="Google Shape;98;p1"/>
          <p:cNvPicPr preferRelativeResize="0"/>
          <p:nvPr/>
        </p:nvPicPr>
        <p:blipFill>
          <a:blip r:embed="rId3">
            <a:alphaModFix/>
          </a:blip>
          <a:stretch>
            <a:fillRect/>
          </a:stretch>
        </p:blipFill>
        <p:spPr>
          <a:xfrm flipH="1">
            <a:off x="33844376" y="16743556"/>
            <a:ext cx="624824" cy="624824"/>
          </a:xfrm>
          <a:prstGeom prst="rect">
            <a:avLst/>
          </a:prstGeom>
          <a:noFill/>
          <a:ln>
            <a:noFill/>
          </a:ln>
        </p:spPr>
      </p:pic>
      <p:pic>
        <p:nvPicPr>
          <p:cNvPr id="99" name="Google Shape;99;p1"/>
          <p:cNvPicPr preferRelativeResize="0"/>
          <p:nvPr/>
        </p:nvPicPr>
        <p:blipFill>
          <a:blip r:embed="rId3">
            <a:alphaModFix/>
          </a:blip>
          <a:stretch>
            <a:fillRect/>
          </a:stretch>
        </p:blipFill>
        <p:spPr>
          <a:xfrm flipH="1">
            <a:off x="22163539" y="13784096"/>
            <a:ext cx="624824" cy="624824"/>
          </a:xfrm>
          <a:prstGeom prst="rect">
            <a:avLst/>
          </a:prstGeom>
          <a:noFill/>
          <a:ln>
            <a:noFill/>
          </a:ln>
        </p:spPr>
      </p:pic>
      <p:pic>
        <p:nvPicPr>
          <p:cNvPr id="100" name="Google Shape;100;p1"/>
          <p:cNvPicPr preferRelativeResize="0"/>
          <p:nvPr/>
        </p:nvPicPr>
        <p:blipFill>
          <a:blip r:embed="rId3">
            <a:alphaModFix/>
          </a:blip>
          <a:stretch>
            <a:fillRect/>
          </a:stretch>
        </p:blipFill>
        <p:spPr>
          <a:xfrm flipH="1">
            <a:off x="22163539" y="14640768"/>
            <a:ext cx="624824" cy="62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