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9" r:id="rId6"/>
    <p:sldId id="447" r:id="rId7"/>
    <p:sldId id="453" r:id="rId8"/>
    <p:sldId id="454" r:id="rId9"/>
    <p:sldId id="455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194463-BB47-4B36-91B7-153B258F4D90}" type="datetime1">
              <a:rPr lang="en-GB" smtClean="0"/>
              <a:t>20/01/2023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004FE7-BA7C-4FF4-9756-C6A1F2BCA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8101A6-4DD6-450C-BDEC-5915490A5285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83F1C3-4FA3-4491-97F4-43CA9C8BDF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1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37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83F1C3-4FA3-4491-97F4-43CA9C8BDFD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41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83F1C3-4FA3-4491-97F4-43CA9C8BDFD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5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 rtlCol="0"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rtlCol="0"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 rtlCol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 rtlCol="0"/>
          <a:lstStyle>
            <a:lvl1pPr>
              <a:lnSpc>
                <a:spcPts val="4600"/>
              </a:lnSpc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 rtlCol="0"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 rtlCol="0"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rtlCol="0"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1EFD6E-39BF-4D74-9381-BC19FCC78926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3EA5D2-BB7B-454C-AD60-E7ADCC7B837E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B77B7B-98A2-43E7-B343-92483A4C89E0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799F4B1-797B-4E32-8DB8-780E3DFC7B73}" type="datetime1">
              <a:rPr lang="en-GB" noProof="0" smtClean="0"/>
              <a:t>20/01/2023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5FADE3-B84E-4AF7-91CC-AB47E1A4361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65" y="321406"/>
            <a:ext cx="6581554" cy="1371600"/>
          </a:xfrm>
        </p:spPr>
        <p:txBody>
          <a:bodyPr rtlCol="0" anchor="t" anchorCtr="0">
            <a:normAutofit fontScale="90000"/>
          </a:bodyPr>
          <a:lstStyle/>
          <a:p>
            <a:pPr rtl="0"/>
            <a:r>
              <a:rPr lang="en-GB" dirty="0"/>
              <a:t>Loan Approval Model</a:t>
            </a:r>
            <a:br>
              <a:rPr lang="en-GB" dirty="0"/>
            </a:br>
            <a:r>
              <a:rPr lang="en-GB" sz="1800" dirty="0"/>
              <a:t>Simon Johnston</a:t>
            </a:r>
            <a:br>
              <a:rPr lang="en-GB" sz="1800" dirty="0"/>
            </a:br>
            <a:r>
              <a:rPr lang="en-GB" sz="1800" dirty="0"/>
              <a:t>20-Jan-2023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65" y="78512"/>
            <a:ext cx="3114262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4C0BE-941C-9AFF-A5A8-593BC8F0ADBA}"/>
              </a:ext>
            </a:extLst>
          </p:cNvPr>
          <p:cNvSpPr txBox="1"/>
          <p:nvPr/>
        </p:nvSpPr>
        <p:spPr>
          <a:xfrm>
            <a:off x="4130564" y="1258088"/>
            <a:ext cx="78512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and deploy a model to predict loan approvals based on historical performance.</a:t>
            </a:r>
          </a:p>
          <a:p>
            <a:endParaRPr lang="en-US" dirty="0"/>
          </a:p>
          <a:p>
            <a:r>
              <a:rPr lang="en-US" dirty="0"/>
              <a:t>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614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Numerical: loan value,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Categorical: credit score eval, property location, gender, family and work status, education level, loan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Variable: Loan Approval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Limitations: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valuation and collateral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Added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monthly payment to income ratio</a:t>
            </a:r>
          </a:p>
        </p:txBody>
      </p:sp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1544"/>
            <a:ext cx="11174819" cy="903767"/>
          </a:xfrm>
        </p:spPr>
        <p:txBody>
          <a:bodyPr rtlCol="0"/>
          <a:lstStyle/>
          <a:p>
            <a:pPr rtl="0"/>
            <a:r>
              <a:rPr lang="en-GB" dirty="0"/>
              <a:t>EDA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704569"/>
            <a:ext cx="4645152" cy="41970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Over sampling of approved loans may cause bias in the model performance.</a:t>
            </a:r>
          </a:p>
          <a:p>
            <a:pPr rtl="0"/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Sample size is small recommendation is to increase sample size or resample.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For awareness  the ratio of male to female applicants is 4:1.</a:t>
            </a:r>
          </a:p>
        </p:txBody>
      </p:sp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881C42D2-7E24-72BA-8A96-6D2CD2442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01" y="273693"/>
            <a:ext cx="4463117" cy="3088947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4FC6BF9-6ADB-65D9-9A73-FECAF50CD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901" y="3495361"/>
            <a:ext cx="4463117" cy="30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5" y="-135082"/>
            <a:ext cx="5113284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Model Development V1.0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4C0BE-941C-9AFF-A5A8-593BC8F0ADBA}"/>
              </a:ext>
            </a:extLst>
          </p:cNvPr>
          <p:cNvSpPr txBox="1"/>
          <p:nvPr/>
        </p:nvSpPr>
        <p:spPr>
          <a:xfrm>
            <a:off x="341585" y="1268598"/>
            <a:ext cx="3683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Classification</a:t>
            </a:r>
          </a:p>
          <a:p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Candidate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Nearest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Boost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N_estimators</a:t>
            </a:r>
            <a:r>
              <a:rPr lang="en-US" dirty="0"/>
              <a:t> =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=5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79%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D8089F6-EBFE-2607-DE74-62C76C483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03" y="1268598"/>
            <a:ext cx="6811701" cy="493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8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19A53-983C-4CAC-81BB-5FADEB96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84" y="-135082"/>
            <a:ext cx="5512677" cy="1179576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Model Development V2.0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4C0BE-941C-9AFF-A5A8-593BC8F0ADBA}"/>
              </a:ext>
            </a:extLst>
          </p:cNvPr>
          <p:cNvSpPr txBox="1"/>
          <p:nvPr/>
        </p:nvSpPr>
        <p:spPr>
          <a:xfrm>
            <a:off x="436178" y="1044494"/>
            <a:ext cx="3683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Classification</a:t>
            </a:r>
          </a:p>
          <a:p>
            <a:endParaRPr lang="en-US" dirty="0"/>
          </a:p>
          <a:p>
            <a:r>
              <a:rPr lang="en-US" dirty="0" err="1"/>
              <a:t>GridSearchCV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Candidate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Nearest Neighbor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Boost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Reduction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KBest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Performing: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SVC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 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82%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9D4FDE8-F273-1C87-36C4-E919642E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200" y="1408386"/>
            <a:ext cx="6943710" cy="499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standing on a rock while looking at the ocean wave with outstretched arms">
            <a:extLst>
              <a:ext uri="{FF2B5EF4-FFF2-40B4-BE49-F238E27FC236}">
                <a16:creationId xmlns:a16="http://schemas.microsoft.com/office/drawing/2014/main" id="{8C1A64BB-92C4-44CC-9AB7-8416F1B9BF5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solidFill>
            <a:srgbClr val="6768AB">
              <a:alpha val="75000"/>
            </a:srgbClr>
          </a:solidFill>
        </p:spPr>
      </p:pic>
      <p:sp>
        <p:nvSpPr>
          <p:cNvPr id="9" name="Rectangle 8" descr="Shaded overlay">
            <a:extLst>
              <a:ext uri="{FF2B5EF4-FFF2-40B4-BE49-F238E27FC236}">
                <a16:creationId xmlns:a16="http://schemas.microsoft.com/office/drawing/2014/main" id="{558C501A-DC1F-4BA4-BFFA-44EF8845A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68AB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21544"/>
            <a:ext cx="11174819" cy="903767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3F7E3B-CE99-4770-8587-6554C15693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199" y="1704569"/>
            <a:ext cx="4645152" cy="4197096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Resampling to improve True Negative classification</a:t>
            </a:r>
          </a:p>
          <a:p>
            <a:pPr rtl="0"/>
            <a:endParaRPr lang="en-GB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Deployment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BDC8E5F-4246-E171-72E2-D4F5918E6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225" y="1578993"/>
            <a:ext cx="6873901" cy="47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522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D0CD087D-3784-4051-993A-DCD320E11131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B0135648-3A67-4268-9BA1-044BA5FC9795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1980BB4A-C572-4B5E-9030-AE366E4DC02E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5075_TF78479028_Win32" id="{468DEE6C-74B7-4C4F-AFDF-900F4959E344}" vid="{633C6420-6C6E-4D6F-8915-1E4716AC76E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Balancing Act</Template>
  <TotalTime>1896</TotalTime>
  <Words>210</Words>
  <Application>Microsoft Macintosh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Loan Approval Model Simon Johnston 20-Jan-2023</vt:lpstr>
      <vt:lpstr>Introduction</vt:lpstr>
      <vt:lpstr>EDA Insights</vt:lpstr>
      <vt:lpstr>Model Development V1.0</vt:lpstr>
      <vt:lpstr>Model Development V2.0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Model Simon Johnston 20-Jan-2023</dc:title>
  <dc:creator>Simon Johnston</dc:creator>
  <cp:lastModifiedBy>Simon Johnston</cp:lastModifiedBy>
  <cp:revision>2</cp:revision>
  <dcterms:created xsi:type="dcterms:W3CDTF">2023-01-20T19:13:21Z</dcterms:created>
  <dcterms:modified xsi:type="dcterms:W3CDTF">2023-01-22T02:50:12Z</dcterms:modified>
</cp:coreProperties>
</file>