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83" r:id="rId6"/>
    <p:sldId id="284" r:id="rId7"/>
    <p:sldId id="285" r:id="rId8"/>
    <p:sldId id="262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28581-5DB1-4BBF-80F1-FDD02ACAEC26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D52F1-040E-4561-930F-A19E507E1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364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4765-BEC5-40D6-B97C-BA99ECC76482}" type="datetime1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7440247-0D74-4200-93F9-D0302849C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68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8E0C-345B-49F3-9366-800A67AFFE63}" type="datetime1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440247-0D74-4200-93F9-D0302849C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92633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8E0C-345B-49F3-9366-800A67AFFE63}" type="datetime1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440247-0D74-4200-93F9-D0302849CE2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307616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8E0C-345B-49F3-9366-800A67AFFE63}" type="datetime1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440247-0D74-4200-93F9-D0302849C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13203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8E0C-345B-49F3-9366-800A67AFFE63}" type="datetime1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440247-0D74-4200-93F9-D0302849CE2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285144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D8E0C-345B-49F3-9366-800A67AFFE63}" type="datetime1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440247-0D74-4200-93F9-D0302849C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96221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6AFB-74AD-4D14-82C8-89AA54ECF85E}" type="datetime1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0247-0D74-4200-93F9-D0302849C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170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4982-92E1-4621-BFF3-189FD5908CAB}" type="datetime1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0247-0D74-4200-93F9-D0302849C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78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F316-C7AE-47B5-8E14-94A63264FE76}" type="datetime1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0247-0D74-4200-93F9-D0302849C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14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6727-862F-464E-AAFC-329CEDC047D0}" type="datetime1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440247-0D74-4200-93F9-D0302849C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19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E81A-D0B8-42C6-8AC5-7528616C1803}" type="datetime1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440247-0D74-4200-93F9-D0302849C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90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0F0C-734E-44FA-B072-29B303B7A346}" type="datetime1">
              <a:rPr lang="en-IN" smtClean="0"/>
              <a:t>18-05-2025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440247-0D74-4200-93F9-D0302849C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08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89E6-0FCF-4043-99D4-A201FC4231D5}" type="datetime1">
              <a:rPr lang="en-IN" smtClean="0"/>
              <a:t>18-05-2025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0247-0D74-4200-93F9-D0302849C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91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58D7-BC04-4AA4-A97D-94B407543F0E}" type="datetime1">
              <a:rPr lang="en-IN" smtClean="0"/>
              <a:t>18-05-2025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0247-0D74-4200-93F9-D0302849C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16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EB9E-C834-4538-96CB-0C44395421F6}" type="datetime1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0247-0D74-4200-93F9-D0302849C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71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96A7-763E-4F01-8DFA-81B9446A31B9}" type="datetime1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440247-0D74-4200-93F9-D0302849C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93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D8E0C-345B-49F3-9366-800A67AFFE63}" type="datetime1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7440247-0D74-4200-93F9-D0302849C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6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0814-B278-91DC-86B3-6734F1B4B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GB" sz="4800" dirty="0"/>
              <a:t>Accurate MRI Image Reconstruction Using a Fast Fourier Convolution Layer within a DCR-Enhanced U-Net Architecture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E5C09-8F30-1676-2C14-705221574A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Abishek SK</a:t>
            </a:r>
          </a:p>
          <a:p>
            <a:r>
              <a:rPr lang="en-US" dirty="0"/>
              <a:t>Roshan Bosco A</a:t>
            </a:r>
          </a:p>
          <a:p>
            <a:r>
              <a:rPr lang="en-US" dirty="0"/>
              <a:t>Vishal Yadav h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3AE10-6F85-0581-72E4-3B7E203C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0247-0D74-4200-93F9-D0302849CE2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315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8FAA-62C0-79D1-7374-E78D1E9F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Module 1: Data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8CE31-C95F-6C3C-E70A-667761914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16149"/>
            <a:ext cx="10058400" cy="524185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 Dataset Source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T1-weighted brain MRI scans from </a:t>
            </a:r>
            <a:r>
              <a:rPr lang="en-US" b="1" dirty="0"/>
              <a:t>Neuroimaging Tools and Resources Collaboratory (NITRC)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Includes 36 3D MRI volumes.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 Slice Selection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Extracted </a:t>
            </a:r>
            <a:r>
              <a:rPr lang="en-US" b="1" dirty="0"/>
              <a:t>center 51 slices</a:t>
            </a:r>
            <a:r>
              <a:rPr lang="en-US" dirty="0"/>
              <a:t> from each 3D volume for training and testing.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Chosen for their </a:t>
            </a:r>
            <a:r>
              <a:rPr lang="en-US" b="1" dirty="0"/>
              <a:t>high anatomical relevance</a:t>
            </a:r>
            <a:r>
              <a:rPr lang="en-US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 Image Preparation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Converted to </a:t>
            </a:r>
            <a:r>
              <a:rPr lang="en-US" b="1" dirty="0"/>
              <a:t>grayscale</a:t>
            </a:r>
            <a:r>
              <a:rPr lang="en-US" dirty="0"/>
              <a:t> with intensity scaled to [0, 255].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Normalized to </a:t>
            </a:r>
            <a:r>
              <a:rPr lang="en-US" b="1" dirty="0"/>
              <a:t>[0, 1]</a:t>
            </a:r>
            <a:r>
              <a:rPr lang="en-US" dirty="0"/>
              <a:t> range using </a:t>
            </a:r>
            <a:r>
              <a:rPr lang="en-US" b="1" dirty="0"/>
              <a:t>min-max normalization</a:t>
            </a:r>
            <a:r>
              <a:rPr lang="en-US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 Data Format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Images processed as </a:t>
            </a:r>
            <a:r>
              <a:rPr lang="en-US" b="1" dirty="0"/>
              <a:t>2D matrices</a:t>
            </a:r>
            <a:r>
              <a:rPr lang="en-US" dirty="0"/>
              <a:t>, compatible with convolutional layers.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 Cross-Modality Testing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Although trained on brain MRIs, </a:t>
            </a:r>
            <a:r>
              <a:rPr lang="en-US" b="1" dirty="0"/>
              <a:t>tested on knee MRI</a:t>
            </a:r>
            <a:r>
              <a:rPr lang="en-US" dirty="0"/>
              <a:t> to show generalization.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73A78-C0AB-1179-9AC9-71B8D129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0247-0D74-4200-93F9-D0302849CE2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553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6CE1-33C3-3F99-D6AF-BD9D9FD6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2:Model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ADC15-7E35-3650-91E2-CF1DFDA28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48047"/>
            <a:ext cx="10058400" cy="5209953"/>
          </a:xfrm>
        </p:spPr>
        <p:txBody>
          <a:bodyPr>
            <a:normAutofit fontScale="3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4900" b="1" dirty="0"/>
              <a:t> Architecture Used</a:t>
            </a:r>
            <a:r>
              <a:rPr lang="en-US" sz="49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900" dirty="0"/>
              <a:t>Based on </a:t>
            </a:r>
            <a:r>
              <a:rPr lang="en-US" sz="4900" b="1" dirty="0"/>
              <a:t>U-Net</a:t>
            </a:r>
            <a:r>
              <a:rPr lang="en-US" sz="4900" dirty="0"/>
              <a:t>, enhanced with </a:t>
            </a:r>
            <a:r>
              <a:rPr lang="en-US" sz="4900" b="1" dirty="0"/>
              <a:t>Fast Fourier Convolution (FFC)</a:t>
            </a:r>
            <a:r>
              <a:rPr lang="en-US" sz="4900" dirty="0"/>
              <a:t> in a </a:t>
            </a:r>
            <a:r>
              <a:rPr lang="en-US" sz="4900" b="1" dirty="0"/>
              <a:t>Densely Connected Residual (DCR)</a:t>
            </a:r>
            <a:r>
              <a:rPr lang="en-US" sz="4900" dirty="0"/>
              <a:t> blocks.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900" b="1" dirty="0"/>
              <a:t> Key Components</a:t>
            </a:r>
            <a:r>
              <a:rPr lang="en-US" sz="4900" dirty="0"/>
              <a:t>: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4900" b="1" dirty="0"/>
              <a:t>FFC Layers</a:t>
            </a:r>
            <a:r>
              <a:rPr lang="en-US" sz="4900" dirty="0"/>
              <a:t>: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4900" dirty="0"/>
              <a:t>Perform convolution in the </a:t>
            </a:r>
            <a:r>
              <a:rPr lang="en-US" sz="4900" b="1" dirty="0"/>
              <a:t>frequency domain</a:t>
            </a:r>
            <a:r>
              <a:rPr lang="en-US" sz="4900" dirty="0"/>
              <a:t> using FFT.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4900" dirty="0"/>
              <a:t>Capture </a:t>
            </a:r>
            <a:r>
              <a:rPr lang="en-US" sz="4900" b="1" dirty="0"/>
              <a:t>global contextual features</a:t>
            </a:r>
            <a:r>
              <a:rPr lang="en-US" sz="4900" dirty="0"/>
              <a:t> with reduced complexity.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4900" b="1" dirty="0"/>
              <a:t>DCR Blocks</a:t>
            </a:r>
            <a:r>
              <a:rPr lang="en-US" sz="4900" dirty="0"/>
              <a:t>: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4900" dirty="0"/>
              <a:t>Use multiple convolutional layers with </a:t>
            </a:r>
            <a:r>
              <a:rPr lang="en-US" sz="4900" b="1" dirty="0"/>
              <a:t>skip and dense connections</a:t>
            </a:r>
            <a:r>
              <a:rPr lang="en-US" sz="4900" dirty="0"/>
              <a:t>.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n-US" sz="4900" dirty="0"/>
              <a:t>Help retain features and </a:t>
            </a:r>
            <a:r>
              <a:rPr lang="en-US" sz="4900" b="1" dirty="0"/>
              <a:t>prevent vanishing gradients</a:t>
            </a:r>
            <a:r>
              <a:rPr lang="en-US" sz="49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900" b="1" dirty="0"/>
              <a:t> Layer Mechanics</a:t>
            </a:r>
            <a:r>
              <a:rPr lang="en-US" sz="49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900" dirty="0"/>
              <a:t>Feature maps from each layer are </a:t>
            </a:r>
            <a:r>
              <a:rPr lang="en-US" sz="4900" b="1" dirty="0"/>
              <a:t>concatenated</a:t>
            </a:r>
            <a:r>
              <a:rPr lang="en-US" sz="4900" dirty="0"/>
              <a:t> to form richer feature representations.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900" dirty="0"/>
              <a:t>Residual connections enhance learning and improve </a:t>
            </a:r>
            <a:r>
              <a:rPr lang="en-US" sz="4900" b="1" dirty="0"/>
              <a:t>gradient flow</a:t>
            </a:r>
            <a:r>
              <a:rPr lang="en-US" sz="49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900" b="1" dirty="0"/>
              <a:t> U-Net Structure</a:t>
            </a:r>
            <a:r>
              <a:rPr lang="en-US" sz="49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900" dirty="0"/>
              <a:t>Comprises </a:t>
            </a:r>
            <a:r>
              <a:rPr lang="en-US" sz="4900" b="1" dirty="0"/>
              <a:t>Encoder</a:t>
            </a:r>
            <a:r>
              <a:rPr lang="en-US" sz="4900" dirty="0"/>
              <a:t>, </a:t>
            </a:r>
            <a:r>
              <a:rPr lang="en-US" sz="4900" b="1" dirty="0"/>
              <a:t>Bottleneck</a:t>
            </a:r>
            <a:r>
              <a:rPr lang="en-US" sz="4900" dirty="0"/>
              <a:t>, and </a:t>
            </a:r>
            <a:r>
              <a:rPr lang="en-US" sz="4900" b="1" dirty="0"/>
              <a:t>Decoder</a:t>
            </a:r>
            <a:r>
              <a:rPr lang="en-US" sz="49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900" dirty="0"/>
              <a:t>Skip connections bridge encoder and decoder layers to preserve spatial features.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4B6F9-336E-C365-9069-CCE71E56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0247-0D74-4200-93F9-D0302849CE2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787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207A-C333-424C-10E8-56313BD1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1AC49-BBB9-B55A-AD47-B58510FB3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605516"/>
            <a:ext cx="4937760" cy="525248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/>
              <a:t>1. Quantitative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Peak Signal-to-Noise Ratio (PSNR):</a:t>
            </a:r>
            <a:br>
              <a:rPr lang="en-US" sz="2000" dirty="0"/>
            </a:br>
            <a:r>
              <a:rPr lang="en-US" sz="2000" dirty="0"/>
              <a:t>Achieved </a:t>
            </a:r>
            <a:r>
              <a:rPr lang="en-US" sz="2000" b="1" dirty="0"/>
              <a:t>34.82 dB</a:t>
            </a:r>
            <a:r>
              <a:rPr lang="en-US" sz="2000" dirty="0"/>
              <a:t>, indicating high reconstruction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Structural Similarity Index (SSIM):</a:t>
            </a:r>
            <a:br>
              <a:rPr lang="en-US" sz="2000" dirty="0"/>
            </a:br>
            <a:r>
              <a:rPr lang="en-US" sz="2000" dirty="0"/>
              <a:t>Scored </a:t>
            </a:r>
            <a:r>
              <a:rPr lang="en-US" sz="2000" b="1" dirty="0"/>
              <a:t>0.923</a:t>
            </a:r>
            <a:r>
              <a:rPr lang="en-US" sz="2000" dirty="0"/>
              <a:t>, showing strong preservation of structural and perceptual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Mean Squared Error (MSE):</a:t>
            </a:r>
            <a:br>
              <a:rPr lang="en-US" sz="2000" dirty="0"/>
            </a:br>
            <a:r>
              <a:rPr lang="en-US" sz="2000" dirty="0"/>
              <a:t>Recorded a low value of </a:t>
            </a:r>
            <a:r>
              <a:rPr lang="en-US" sz="2000" b="1" dirty="0"/>
              <a:t>0.0024</a:t>
            </a:r>
            <a:r>
              <a:rPr lang="en-US" sz="2000" dirty="0"/>
              <a:t>, signifying minimal deviation from the ground truth.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Inference Time:</a:t>
            </a:r>
            <a:br>
              <a:rPr lang="en-US" sz="2000" dirty="0"/>
            </a:br>
            <a:r>
              <a:rPr lang="en-US" sz="2000" dirty="0"/>
              <a:t>Average of </a:t>
            </a:r>
            <a:r>
              <a:rPr lang="en-US" sz="2000" b="1" dirty="0"/>
              <a:t>0.036 seconds per image</a:t>
            </a:r>
            <a:r>
              <a:rPr lang="en-US" sz="2000" dirty="0"/>
              <a:t>, enabling real-time application.</a:t>
            </a:r>
            <a:endParaRPr lang="en-US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C3C94-8F63-94F9-5DBB-FF34431BC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605516"/>
            <a:ext cx="4937760" cy="525248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/>
              <a:t>2. Qualitative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Reconstructed images using our proposed show clearer anatomical structures and fewer artifacts compared to standard U-Net outputs.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Edge clarity</a:t>
            </a:r>
            <a:r>
              <a:rPr lang="en-US" sz="2000" dirty="0"/>
              <a:t> and </a:t>
            </a:r>
            <a:r>
              <a:rPr lang="en-US" sz="2000" b="1" dirty="0"/>
              <a:t>tissue boundaries</a:t>
            </a:r>
            <a:r>
              <a:rPr lang="en-US" sz="2000" dirty="0"/>
              <a:t> are significantly better preserved.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 noise-corrupted scenarios, the model effectively </a:t>
            </a:r>
            <a:r>
              <a:rPr lang="en-US" sz="2000" b="1" dirty="0"/>
              <a:t>removes Gaussian noise</a:t>
            </a:r>
            <a:r>
              <a:rPr lang="en-US" sz="2000" dirty="0"/>
              <a:t> while maintaining fine structural details.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9E59F-3B41-430D-A38C-82865B2D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0247-0D74-4200-93F9-D0302849CE2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599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9C4D-05BC-0DB5-9AB5-8F6983C0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  <a:endParaRPr lang="en-IN" dirty="0"/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FE9937B3-1231-D8C2-0E37-22A57B379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7945" y="1264555"/>
            <a:ext cx="6796109" cy="51058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20084-232D-B94A-7FBC-D78D57A6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0247-0D74-4200-93F9-D0302849CE24}" type="slidenum">
              <a:rPr lang="en-IN" smtClean="0"/>
              <a:t>13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418F9E-D46C-565A-1ACD-CBF74427CC4A}"/>
              </a:ext>
            </a:extLst>
          </p:cNvPr>
          <p:cNvSpPr/>
          <p:nvPr/>
        </p:nvSpPr>
        <p:spPr>
          <a:xfrm>
            <a:off x="4167744" y="3429000"/>
            <a:ext cx="496495" cy="2848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6A9440-6806-0C54-0A74-72AA3B51B91F}"/>
              </a:ext>
            </a:extLst>
          </p:cNvPr>
          <p:cNvSpPr/>
          <p:nvPr/>
        </p:nvSpPr>
        <p:spPr>
          <a:xfrm>
            <a:off x="3990752" y="5910223"/>
            <a:ext cx="496495" cy="235395"/>
          </a:xfrm>
          <a:prstGeom prst="rect">
            <a:avLst/>
          </a:prstGeom>
          <a:solidFill>
            <a:srgbClr val="F7F9F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562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0F52-CC43-A255-DA08-165C9CF8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A21DA-01AB-91B9-C806-E57662448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658679"/>
            <a:ext cx="4937760" cy="519932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/>
              <a:t>3. Comparison with other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The proposed FFC-DCR U-Net demonstrates superior reconstruction quality, achieving the highest PSNR (34.82 dB) and SSIM (0.923), indicating improved fidelity and structural consistency in the reconstructed MRI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It achieves a significantly lower MSE (0.0024), reflecting enhanced accuracy in pixel-wise reconstruction.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With an inference time of just 0.036 seconds per image, the proposed model is also highly efficient, making it suitable for real-time clinical applications.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879E8-2D4F-A644-61D5-0055E75A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0247-0D74-4200-93F9-D0302849CE24}" type="slidenum">
              <a:rPr lang="en-IN" smtClean="0"/>
              <a:t>14</a:t>
            </a:fld>
            <a:endParaRPr lang="en-IN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09843E5-6402-80A3-288E-F72DC2E81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441783"/>
              </p:ext>
            </p:extLst>
          </p:nvPr>
        </p:nvGraphicFramePr>
        <p:xfrm>
          <a:off x="6035039" y="2296578"/>
          <a:ext cx="5806984" cy="28240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0736">
                  <a:extLst>
                    <a:ext uri="{9D8B030D-6E8A-4147-A177-3AD203B41FA5}">
                      <a16:colId xmlns:a16="http://schemas.microsoft.com/office/drawing/2014/main" val="3502281098"/>
                    </a:ext>
                  </a:extLst>
                </a:gridCol>
                <a:gridCol w="1161562">
                  <a:extLst>
                    <a:ext uri="{9D8B030D-6E8A-4147-A177-3AD203B41FA5}">
                      <a16:colId xmlns:a16="http://schemas.microsoft.com/office/drawing/2014/main" val="3638362478"/>
                    </a:ext>
                  </a:extLst>
                </a:gridCol>
                <a:gridCol w="1161562">
                  <a:extLst>
                    <a:ext uri="{9D8B030D-6E8A-4147-A177-3AD203B41FA5}">
                      <a16:colId xmlns:a16="http://schemas.microsoft.com/office/drawing/2014/main" val="393344743"/>
                    </a:ext>
                  </a:extLst>
                </a:gridCol>
                <a:gridCol w="1161562">
                  <a:extLst>
                    <a:ext uri="{9D8B030D-6E8A-4147-A177-3AD203B41FA5}">
                      <a16:colId xmlns:a16="http://schemas.microsoft.com/office/drawing/2014/main" val="2463912354"/>
                    </a:ext>
                  </a:extLst>
                </a:gridCol>
                <a:gridCol w="1161562">
                  <a:extLst>
                    <a:ext uri="{9D8B030D-6E8A-4147-A177-3AD203B41FA5}">
                      <a16:colId xmlns:a16="http://schemas.microsoft.com/office/drawing/2014/main" val="1237545857"/>
                    </a:ext>
                  </a:extLst>
                </a:gridCol>
              </a:tblGrid>
              <a:tr h="663401">
                <a:tc>
                  <a:txBody>
                    <a:bodyPr/>
                    <a:lstStyle/>
                    <a:p>
                      <a:pPr indent="144145" algn="just" hangingPunct="0">
                        <a:lnSpc>
                          <a:spcPts val="1200"/>
                        </a:lnSpc>
                        <a:buNone/>
                      </a:pPr>
                      <a:r>
                        <a:rPr lang="en-US" sz="1000" dirty="0">
                          <a:effectLst/>
                        </a:rPr>
                        <a:t>Model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 hangingPunct="0">
                        <a:lnSpc>
                          <a:spcPts val="1200"/>
                        </a:lnSpc>
                        <a:buNone/>
                      </a:pPr>
                      <a:r>
                        <a:rPr lang="en-US" sz="1000" dirty="0">
                          <a:effectLst/>
                        </a:rPr>
                        <a:t>PSNR (dB)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 hangingPunct="0">
                        <a:lnSpc>
                          <a:spcPts val="1200"/>
                        </a:lnSpc>
                        <a:buNone/>
                      </a:pPr>
                      <a:r>
                        <a:rPr lang="en-US" sz="1000">
                          <a:effectLst/>
                        </a:rPr>
                        <a:t>SSIM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 hangingPunct="0">
                        <a:lnSpc>
                          <a:spcPts val="1200"/>
                        </a:lnSpc>
                        <a:buNone/>
                      </a:pPr>
                      <a:r>
                        <a:rPr lang="en-US" sz="1000" dirty="0">
                          <a:effectLst/>
                        </a:rPr>
                        <a:t>MSE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 hangingPunct="0">
                        <a:lnSpc>
                          <a:spcPts val="1200"/>
                        </a:lnSpc>
                        <a:buNone/>
                      </a:pPr>
                      <a:r>
                        <a:rPr lang="en-US" sz="1000">
                          <a:effectLst/>
                        </a:rPr>
                        <a:t>Inference Time (sec/image)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991621"/>
                  </a:ext>
                </a:extLst>
              </a:tr>
              <a:tr h="663401">
                <a:tc>
                  <a:txBody>
                    <a:bodyPr/>
                    <a:lstStyle/>
                    <a:p>
                      <a:pPr indent="144145" algn="just" hangingPunct="0">
                        <a:lnSpc>
                          <a:spcPts val="1200"/>
                        </a:lnSpc>
                        <a:buNone/>
                      </a:pPr>
                      <a:r>
                        <a:rPr lang="en-US" sz="1000">
                          <a:effectLst/>
                        </a:rPr>
                        <a:t>CNN (Conventional)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 hangingPunct="0">
                        <a:lnSpc>
                          <a:spcPts val="1200"/>
                        </a:lnSpc>
                        <a:buNone/>
                      </a:pPr>
                      <a:r>
                        <a:rPr lang="en-US" sz="1000" dirty="0">
                          <a:effectLst/>
                        </a:rPr>
                        <a:t>29.35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 hangingPunct="0">
                        <a:lnSpc>
                          <a:spcPts val="1200"/>
                        </a:lnSpc>
                        <a:buNone/>
                      </a:pPr>
                      <a:r>
                        <a:rPr lang="en-US" sz="1000" dirty="0">
                          <a:effectLst/>
                        </a:rPr>
                        <a:t>0.811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 hangingPunct="0">
                        <a:lnSpc>
                          <a:spcPts val="1200"/>
                        </a:lnSpc>
                        <a:buNone/>
                      </a:pPr>
                      <a:r>
                        <a:rPr lang="en-US" sz="1000">
                          <a:effectLst/>
                        </a:rPr>
                        <a:t>0.0133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 hangingPunct="0">
                        <a:lnSpc>
                          <a:spcPts val="1200"/>
                        </a:lnSpc>
                        <a:buNone/>
                      </a:pPr>
                      <a:r>
                        <a:rPr lang="en-US" sz="1000" dirty="0">
                          <a:effectLst/>
                        </a:rPr>
                        <a:t>0.118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2704479"/>
                  </a:ext>
                </a:extLst>
              </a:tr>
              <a:tr h="612725">
                <a:tc>
                  <a:txBody>
                    <a:bodyPr/>
                    <a:lstStyle/>
                    <a:p>
                      <a:pPr indent="144145" algn="just" hangingPunct="0">
                        <a:lnSpc>
                          <a:spcPts val="1200"/>
                        </a:lnSpc>
                        <a:buNone/>
                      </a:pPr>
                      <a:r>
                        <a:rPr lang="en-US" sz="1000">
                          <a:effectLst/>
                        </a:rPr>
                        <a:t>U-Net (Baseline)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 hangingPunct="0">
                        <a:lnSpc>
                          <a:spcPts val="1200"/>
                        </a:lnSpc>
                        <a:buNone/>
                      </a:pPr>
                      <a:r>
                        <a:rPr lang="en-US" sz="1000">
                          <a:effectLst/>
                        </a:rPr>
                        <a:t>32.45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 hangingPunct="0">
                        <a:lnSpc>
                          <a:spcPts val="1200"/>
                        </a:lnSpc>
                        <a:buNone/>
                      </a:pPr>
                      <a:r>
                        <a:rPr lang="en-US" sz="1000">
                          <a:effectLst/>
                        </a:rPr>
                        <a:t>0.889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 hangingPunct="0">
                        <a:lnSpc>
                          <a:spcPts val="1200"/>
                        </a:lnSpc>
                        <a:buNone/>
                      </a:pPr>
                      <a:r>
                        <a:rPr lang="en-US" sz="1000">
                          <a:effectLst/>
                        </a:rPr>
                        <a:t>0.0089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 hangingPunct="0">
                        <a:lnSpc>
                          <a:spcPts val="1200"/>
                        </a:lnSpc>
                        <a:buNone/>
                      </a:pPr>
                      <a:r>
                        <a:rPr lang="en-US" sz="1000">
                          <a:effectLst/>
                        </a:rPr>
                        <a:t>0.091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1450470"/>
                  </a:ext>
                </a:extLst>
              </a:tr>
              <a:tr h="884536">
                <a:tc>
                  <a:txBody>
                    <a:bodyPr/>
                    <a:lstStyle/>
                    <a:p>
                      <a:pPr indent="144145" algn="just" hangingPunct="0">
                        <a:lnSpc>
                          <a:spcPts val="1200"/>
                        </a:lnSpc>
                        <a:buNone/>
                      </a:pPr>
                      <a:r>
                        <a:rPr lang="en-US" sz="1000" dirty="0">
                          <a:effectLst/>
                        </a:rPr>
                        <a:t>FFC-DCR</a:t>
                      </a:r>
                      <a:endParaRPr lang="en-IN" sz="1000" dirty="0">
                        <a:effectLst/>
                      </a:endParaRPr>
                    </a:p>
                    <a:p>
                      <a:pPr indent="144145" algn="just" hangingPunct="0">
                        <a:lnSpc>
                          <a:spcPts val="1200"/>
                        </a:lnSpc>
                        <a:buNone/>
                      </a:pPr>
                      <a:r>
                        <a:rPr lang="en-US" sz="1000" dirty="0">
                          <a:effectLst/>
                        </a:rPr>
                        <a:t>U-Net (Proposed model)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 hangingPunct="0">
                        <a:lnSpc>
                          <a:spcPts val="1200"/>
                        </a:lnSpc>
                        <a:buNone/>
                      </a:pPr>
                      <a:r>
                        <a:rPr lang="en-US" sz="1000">
                          <a:effectLst/>
                        </a:rPr>
                        <a:t>34.82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 hangingPunct="0">
                        <a:lnSpc>
                          <a:spcPts val="1200"/>
                        </a:lnSpc>
                        <a:buNone/>
                      </a:pPr>
                      <a:r>
                        <a:rPr lang="en-US" sz="1000">
                          <a:effectLst/>
                        </a:rPr>
                        <a:t>0.923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 hangingPunct="0">
                        <a:lnSpc>
                          <a:spcPts val="1200"/>
                        </a:lnSpc>
                        <a:buNone/>
                      </a:pPr>
                      <a:r>
                        <a:rPr lang="en-US" sz="1000" dirty="0">
                          <a:effectLst/>
                        </a:rPr>
                        <a:t>0.0024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4145" algn="just" hangingPunct="0">
                        <a:lnSpc>
                          <a:spcPts val="1200"/>
                        </a:lnSpc>
                        <a:buNone/>
                      </a:pPr>
                      <a:r>
                        <a:rPr lang="en-US" sz="1000" dirty="0">
                          <a:effectLst/>
                        </a:rPr>
                        <a:t>0.036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7959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614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1965-C6CB-AED1-5AA1-607451AAF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AND DISCUSSION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65E38-C2AF-7DEB-2D61-6EBF3CC71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701209"/>
            <a:ext cx="4937760" cy="51567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/>
              <a:t>4. Key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Frequency-domain processing (FFC) enables a larger receptive field without increasing network depth or parameters.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DCR blocks promote efficient feature reuse and improved gradient flow, aiding deep supervision.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The proposed architecture outperforms traditional CNNs and baseline U-Net models in both accuracy and inference speed.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Demonstrates robustness under noise, making it well-suited for clinical MRI reconstruction tasks.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9C10F-BDB9-ED6A-BD02-D3048D94A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701209"/>
            <a:ext cx="4937760" cy="5156791"/>
          </a:xfrm>
        </p:spPr>
        <p:txBody>
          <a:bodyPr>
            <a:normAutofit lnSpcReduction="10000"/>
          </a:bodyPr>
          <a:lstStyle/>
          <a:p>
            <a:pPr>
              <a:buFont typeface="Calibri" panose="020F0502020204030204" pitchFamily="34" charset="0"/>
              <a:buNone/>
            </a:pPr>
            <a:r>
              <a:rPr lang="en-US" sz="2000" b="1" dirty="0"/>
              <a:t>5. Future Directions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Extension to 3D volumetric MRI data for comprehensive spatial reconstruction.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Integration with adversarial loss functions to further improve perceptual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Application to other imaging modalities such as CT or PET.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Exploration of hybrid models combining Fourier and wavelet transforms for enhanced multi-scale feature extraction.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AFDD6-C4DC-0F0C-E7F5-80B7C8E5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0247-0D74-4200-93F9-D0302849CE2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55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49E26-F926-361F-4F61-AC0DF3C1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B246-0619-D625-BD48-481968DD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648047"/>
            <a:ext cx="10058400" cy="465706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dirty="0"/>
              <a:t>[1]X. Liu et al., "Image Reconstruction for Accelerated MR Scan With Faster Fourier Convolutional Neural Networks," in IEEE Transactions on Image Processing, vol. 33, pp. 2966-2978, 2024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dirty="0"/>
              <a:t>[2]K. H. Jin, M. T. McCann, E. </a:t>
            </a:r>
            <a:r>
              <a:rPr lang="en-IN" sz="2000" dirty="0" err="1"/>
              <a:t>Froustey</a:t>
            </a:r>
            <a:r>
              <a:rPr lang="en-IN" sz="2000" dirty="0"/>
              <a:t>, and M. Unser, “Deep convolutional neural network for inverse problems in imaging,” IEEE Trans. Image Process., vol. 26, no. 9, pp. 4509–4522, Sep. 2017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dirty="0"/>
              <a:t>[3]O. </a:t>
            </a:r>
            <a:r>
              <a:rPr lang="en-IN" sz="2000" dirty="0" err="1"/>
              <a:t>Ronneberger</a:t>
            </a:r>
            <a:r>
              <a:rPr lang="en-IN" sz="2000" dirty="0"/>
              <a:t>, P. Fischer, T. Brox, “U-Net: convolutional networks for biomedical image segmentation”, </a:t>
            </a:r>
            <a:r>
              <a:rPr lang="en-IN" sz="2000" dirty="0" err="1"/>
              <a:t>in,Medical</a:t>
            </a:r>
            <a:r>
              <a:rPr lang="en-IN" sz="2000" dirty="0"/>
              <a:t> Image Computing and Computer-Assisted Intervention – MICCAI 2015, Springer, Springer International Publishing, 2015, pp: 234–241.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dirty="0"/>
              <a:t>[4]L. Chi, B. Jiang, and Y. Mu, “Fast Fourier convolution,” in Proc. Adv. Neural Inf. Process. Syst., vol. 33, 2020, pp. 4479–4488.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51B5B-3BCC-D1A6-371B-C0F33082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0247-0D74-4200-93F9-D0302849CE24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159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13-1F50-BB15-F7E3-02ACC202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69674-95AC-0A79-2BF9-1F107166B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16150"/>
            <a:ext cx="10058400" cy="468895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800" dirty="0"/>
              <a:t>[5] D. Lee, J. Yoo, and J. C. Ye, “Deep residual learning for compressed sensing MRI,” in Proc. IEEE 14th Int. Symp. Biomed. </a:t>
            </a:r>
            <a:r>
              <a:rPr lang="en-IN" sz="1800" dirty="0" err="1"/>
              <a:t>Imag</a:t>
            </a:r>
            <a:r>
              <a:rPr lang="en-IN" sz="1800" dirty="0"/>
              <a:t>. (ISBI), Apr. 2017, pp. 15–18.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800" dirty="0"/>
              <a:t>[6] Y. Han, J. Yoo, H. H. Kim, H. J. Shin, K. Sung, and J. C. Ye, “Deep learning with domain adaptation for accelerated </a:t>
            </a:r>
            <a:r>
              <a:rPr lang="en-IN" sz="1800" dirty="0" err="1"/>
              <a:t>projectionreconstruction</a:t>
            </a:r>
            <a:r>
              <a:rPr lang="en-IN" sz="1800" dirty="0"/>
              <a:t> MR,” Magn. </a:t>
            </a:r>
            <a:r>
              <a:rPr lang="en-IN" sz="1800" dirty="0" err="1"/>
              <a:t>Reson</a:t>
            </a:r>
            <a:r>
              <a:rPr lang="en-IN" sz="1800" dirty="0"/>
              <a:t>. Med., vol. 80, no. 3, pp. 1189–1205, Sep. 2018.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800" dirty="0"/>
              <a:t>[7] X. Li, T. Cao, Y. Tong, X. Ma, Z. Niu, and H. Guo, “Deep residual network for highly accelerated fMRI reconstruction using variable density spiral trajectory,” Neurocomputing, vol. 398, pp. 338–346, Jul. 2020.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800" dirty="0"/>
              <a:t>[8] L. Bao et al., “</a:t>
            </a:r>
            <a:r>
              <a:rPr lang="en-IN" sz="1800" dirty="0" err="1"/>
              <a:t>Undersampled</a:t>
            </a:r>
            <a:r>
              <a:rPr lang="en-IN" sz="1800" dirty="0"/>
              <a:t> MR image reconstruction using an enhanced recursive residual network,” J. Magn. </a:t>
            </a:r>
            <a:r>
              <a:rPr lang="en-IN" sz="1800" dirty="0" err="1"/>
              <a:t>Reson</a:t>
            </a:r>
            <a:r>
              <a:rPr lang="en-IN" sz="1800" dirty="0"/>
              <a:t>., vol. 305, pp. 232–246, Aug.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EC8C7-0D0E-2CD2-809F-AD086C97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0247-0D74-4200-93F9-D0302849CE2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527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664CF0-8F5B-641D-C523-AFD8F319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0247-0D74-4200-93F9-D0302849CE24}" type="slidenum">
              <a:rPr lang="en-IN" smtClean="0"/>
              <a:t>18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24FA97-78A7-7DAA-1D68-F0E2F4DED116}"/>
              </a:ext>
            </a:extLst>
          </p:cNvPr>
          <p:cNvSpPr/>
          <p:nvPr/>
        </p:nvSpPr>
        <p:spPr>
          <a:xfrm>
            <a:off x="4202084" y="2967335"/>
            <a:ext cx="37878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113307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5DF6A-5980-997B-B1D0-180119C1F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E8D00-26EA-0B10-B881-9534BA7E3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77926"/>
            <a:ext cx="10058400" cy="5380074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Magnetic Resonance Imaging (MRI) plays a vital role in medical diagnostics; however, its slow image acquisition and significant computational demands remain key challenges.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Classical Convolutional Neural Networks (CNNs) have been demonstrated to be useful for MRI image reconstruction, but they are hampered by their local receptive fields and high computational cost.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order to overcome the above limitations, we introduce a new Fast Fourier Convolutional Neural Network which incorporates Fast Fourier Convolutions (FFC) </a:t>
            </a:r>
            <a:r>
              <a:rPr lang="en-GB" dirty="0"/>
              <a:t>within Densely Connected Residual (DCR) blocks</a:t>
            </a:r>
            <a:r>
              <a:rPr lang="en-US" dirty="0"/>
              <a:t> into a U-Net architecture.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FFC layers, working in the spectral domain, afford a global receptive field such that the model is able to capture long-range dependencies and suppress aliasing artifacts better than regular CNNs.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DCR module facilitates improved reconstruction precision through multi-level feature concatenation and enhanced gradient propagation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Quantitative results demonstrate that our proposed model significantly out-performs both traditional CNNs and baseline U-Net architectures across all evaluation metrics. Specifically, the model achieves an improvement of +2.37 dB in PSNR and +0.034 in SSIM over the baseline U-Net, while reducing the Mean Squared Error (MSE) by more than 50% and cutting inference time by over 55%.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These improvements confirm the effectiveness of combining Fourier-domain learning and dense residual connections for high-quality and efficient MRI image reconstruction, advancing the feasibility of real-time clinical applications.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1EA0E-4498-5D9A-4B27-998F9C29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0247-0D74-4200-93F9-D0302849CE2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02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43FD-9DAA-5270-0ABD-C20B7253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16E1-5C02-87F0-2B2A-AF08B7D85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8558"/>
            <a:ext cx="8915400" cy="536944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To design a high-accuracy MRI image reconstruction framework by incorporating Fast Fourier Convolution (FFC) layers in a Densely Connected Residual (DCR) blocks incorporated within a U-Net architecture.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Propose a robust reconstruction model that leverages spectral-domain operations via FFC to capture global contextual features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Embed Fast Fourier - Densely Connected Residual (FF-DCR) blocks to facilitate deep feature reuse, improved representation learning, and efficient gradient propagation.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Achieve reduced inference time, supporting real-time deployment in clinical   environments.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Minimize common reconstruction artifacts while preserving intricate anatomical structures and fine image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Provide extensive quantitative (e.g., PSNR, SSIM, MSE) and qualitative evaluation to validate the model’s advantages over standard CNN-based reconstruction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6EB6F-BD88-55B4-A125-6C8E4B06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0247-0D74-4200-93F9-D0302849CE2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45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64DD-3024-9300-4019-EADB428BC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-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F083-09B6-BEAC-7231-A4B40B581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520456"/>
            <a:ext cx="4937760" cy="5337544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</a:rPr>
              <a:t>Handling Large Inputs                                              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    It is designed to manage larger datasets more effectively than conventional CNNs, making it suitable for high-resolution images and complex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</a:rPr>
              <a:t> Complex Boundary Conditions</a:t>
            </a:r>
            <a:br>
              <a:rPr lang="en-US" b="0" i="0" dirty="0">
                <a:solidFill>
                  <a:srgbClr val="374151"/>
                </a:solidFill>
                <a:effectLst/>
              </a:rPr>
            </a:br>
            <a:r>
              <a:rPr lang="en-US" b="0" i="0" dirty="0">
                <a:solidFill>
                  <a:srgbClr val="374151"/>
                </a:solidFill>
                <a:effectLst/>
              </a:rPr>
              <a:t>This architecture can manage complex boundary conditions and nonlinear coefficients, which are often challenging for standard CNNs.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Ease of Implementation-</a:t>
            </a:r>
            <a:r>
              <a:rPr lang="en-US" b="0" i="0" dirty="0">
                <a:solidFill>
                  <a:srgbClr val="374151"/>
                </a:solidFill>
                <a:effectLst/>
              </a:rPr>
              <a:t>Integrating FFT layers into existing CNN architectures is relatively straightforward, allowing for a smooth transition to more efficient processing without extensive modifications.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84B8A-0902-820E-CAE4-7C88F82DC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520454"/>
            <a:ext cx="4937760" cy="533754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Optimize Image Quality Metrics</a:t>
            </a:r>
            <a:r>
              <a:rPr lang="en-US" sz="2000" dirty="0"/>
              <a:t> – Maximize </a:t>
            </a:r>
            <a:r>
              <a:rPr lang="en-US" sz="2000" b="1" dirty="0"/>
              <a:t>Peak Signal-to-Noise Ratio (PSNR)</a:t>
            </a:r>
            <a:r>
              <a:rPr lang="en-US" sz="2000" dirty="0"/>
              <a:t> and </a:t>
            </a:r>
            <a:r>
              <a:rPr lang="en-US" sz="2000" b="1" dirty="0"/>
              <a:t>Structural Similarity Index (SSIM)</a:t>
            </a:r>
            <a:r>
              <a:rPr lang="en-US" sz="2000" dirty="0"/>
              <a:t> to ensure high-fidelity image reconstruction.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Improve Global Feature Extraction</a:t>
            </a:r>
            <a:r>
              <a:rPr lang="en-US" sz="2000" dirty="0"/>
              <a:t> – Leverage frequency-domain operations to capture long-range dependencies and enhance the model’s ability to reconstruct fine image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Generalize Across Image Degradations</a:t>
            </a:r>
            <a:r>
              <a:rPr lang="en-US" sz="2000" dirty="0"/>
              <a:t> – Develop a robust architecture that can handle various types of image degradation, such as noise, blur, and missing pixels.</a:t>
            </a:r>
            <a:endParaRPr lang="en-IN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90AC9-09CA-94F1-A410-7B1A59EB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0247-0D74-4200-93F9-D0302849CE2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18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4C35-33C4-4540-B57C-C0D293B7754D}" type="datetime1">
              <a:rPr lang="en-US" smtClean="0"/>
              <a:t>5/18/2025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18CSP361L  - MINI PROJECT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0" y="-48409"/>
            <a:ext cx="1219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                                  </a:t>
            </a:r>
            <a:r>
              <a:rPr lang="en-IN" sz="3600" b="1" dirty="0"/>
              <a:t>Literature Survey</a:t>
            </a:r>
          </a:p>
        </p:txBody>
      </p:sp>
      <p:graphicFrame>
        <p:nvGraphicFramePr>
          <p:cNvPr id="9" name="Content Placeholder 4"/>
          <p:cNvGraphicFramePr/>
          <p:nvPr>
            <p:custDataLst>
              <p:tags r:id="rId1"/>
            </p:custDataLst>
          </p:nvPr>
        </p:nvGraphicFramePr>
        <p:xfrm>
          <a:off x="0" y="597922"/>
          <a:ext cx="12192000" cy="13807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59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4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9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158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67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922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S.No</a:t>
                      </a:r>
                      <a:r>
                        <a:rPr lang="en-US" sz="1500" dirty="0"/>
                        <a:t>.</a:t>
                      </a:r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Title</a:t>
                      </a:r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Published Date</a:t>
                      </a:r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Publishers</a:t>
                      </a:r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500" dirty="0"/>
                        <a:t>Topic</a:t>
                      </a:r>
                      <a:endParaRPr lang="en-IN" sz="1500" dirty="0"/>
                    </a:p>
                    <a:p>
                      <a:pPr algn="ctr"/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500" dirty="0"/>
                        <a:t>Advantages</a:t>
                      </a:r>
                      <a:endParaRPr lang="en-IN" sz="1500" dirty="0"/>
                    </a:p>
                    <a:p>
                      <a:pPr algn="ctr"/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Disadvantages</a:t>
                      </a:r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31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Image Reconstruction for Accelerated MR Scan With Faster Fourier Convolutional Neural Networks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2024</a:t>
                      </a:r>
                    </a:p>
                    <a:p>
                      <a:pPr algn="ctr"/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n-lt"/>
                      </a:endParaRPr>
                    </a:p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IEEE Transactions on Image Processing</a:t>
                      </a:r>
                    </a:p>
                    <a:p>
                      <a:pPr algn="ctr"/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MRI image reconstruction using enhanced Fourier-based convolutional neural networks (</a:t>
                      </a:r>
                      <a:r>
                        <a:rPr lang="en-GB" sz="1400" dirty="0" err="1">
                          <a:latin typeface="+mn-lt"/>
                        </a:rPr>
                        <a:t>FFCNet</a:t>
                      </a:r>
                      <a:r>
                        <a:rPr lang="en-GB" sz="1400" dirty="0">
                          <a:latin typeface="+mn-lt"/>
                        </a:rPr>
                        <a:t>)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+mn-lt"/>
                        </a:rPr>
                        <a:t>Leverages frequency-domain convolution for better global receptive field and efficient computation.</a:t>
                      </a:r>
                    </a:p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Shows strong generalization across varying acceleration factors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GB" sz="1400" dirty="0">
                          <a:latin typeface="+mn-lt"/>
                        </a:rPr>
                        <a:t>Higher complexity and less interpretability due to frequency-domain operations</a:t>
                      </a:r>
                    </a:p>
                    <a:p>
                      <a:pPr lvl="0" algn="ctr"/>
                      <a:r>
                        <a:rPr lang="en-GB" sz="1400" dirty="0">
                          <a:latin typeface="+mn-lt"/>
                        </a:rPr>
                        <a:t>May be more sensitive to input noise compared to spatial-domain methods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306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Deep Convolutional Neural Network for Inverse Problems in Imaging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IEEE Transactions on Image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Using deep CNNs to solve inverse problems such as image reconstruction, deblurring, and denoising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Simple yet powerful CNN architecture tailored for inverse problems</a:t>
                      </a:r>
                    </a:p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Shows significant improvements in reconstruction fidelity and speed</a:t>
                      </a:r>
                    </a:p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Can be generalized to a variety of imaging modalities (e.g., CT, MRI)</a:t>
                      </a:r>
                    </a:p>
                    <a:p>
                      <a:pPr algn="ctr"/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GB" sz="1400" dirty="0">
                          <a:latin typeface="+mn-lt"/>
                        </a:rPr>
                        <a:t>Limited global context due to reliance on local convolutional operations</a:t>
                      </a:r>
                    </a:p>
                    <a:p>
                      <a:pPr lvl="0" algn="ctr"/>
                      <a:r>
                        <a:rPr lang="en-GB" sz="1400" dirty="0">
                          <a:latin typeface="+mn-lt"/>
                        </a:rPr>
                        <a:t>May require a large amount of labelled data for effective 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357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U-Net: Convolutional Networks for Biomedical Image Segmentation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Springer, MICCAI Conference Proceedings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Semantic segmentation of biomedical images using U-shaped CNN architecture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Highly effective for medical image segmentation tasks</a:t>
                      </a:r>
                    </a:p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Skip connections preserve spatial information lost during </a:t>
                      </a:r>
                      <a:r>
                        <a:rPr lang="en-GB" sz="1400" dirty="0" err="1">
                          <a:latin typeface="+mn-lt"/>
                        </a:rPr>
                        <a:t>downsampling</a:t>
                      </a:r>
                      <a:endParaRPr lang="en-GB" sz="1400" dirty="0">
                        <a:latin typeface="+mn-lt"/>
                      </a:endParaRPr>
                    </a:p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Works well even with limited training data through data augmentation</a:t>
                      </a:r>
                    </a:p>
                    <a:p>
                      <a:pPr algn="ctr"/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GB" sz="1400" dirty="0">
                          <a:latin typeface="+mn-lt"/>
                        </a:rPr>
                        <a:t>Limited capacity to model global dependencies (fully spatial)</a:t>
                      </a:r>
                    </a:p>
                    <a:p>
                      <a:pPr lvl="0" algn="ctr"/>
                      <a:r>
                        <a:rPr lang="en-GB" sz="1400" dirty="0">
                          <a:latin typeface="+mn-lt"/>
                        </a:rPr>
                        <a:t>Computationally expensive for very high-resolution images</a:t>
                      </a:r>
                    </a:p>
                    <a:p>
                      <a:pPr lvl="0" algn="ctr"/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357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Fast Fourier Convolution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Advances in Neural Information Processing Systems (</a:t>
                      </a:r>
                      <a:r>
                        <a:rPr lang="en-GB" sz="1400" dirty="0" err="1">
                          <a:latin typeface="+mn-lt"/>
                        </a:rPr>
                        <a:t>NeurIPS</a:t>
                      </a:r>
                      <a:r>
                        <a:rPr lang="en-GB" sz="1400" dirty="0">
                          <a:latin typeface="+mn-lt"/>
                        </a:rPr>
                        <a:t>)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Frequency-domain convolution method combining global and local receptive fields for image processing tasks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Efficiently captures both local and global features</a:t>
                      </a:r>
                    </a:p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Reduces computational cost while maintaining performance</a:t>
                      </a:r>
                    </a:p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Easily pluggable into existing CNN architectures</a:t>
                      </a:r>
                    </a:p>
                    <a:p>
                      <a:pPr algn="ctr"/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GB" sz="1400" dirty="0">
                          <a:latin typeface="+mn-lt"/>
                        </a:rPr>
                        <a:t>Added complexity in implementing spectral components</a:t>
                      </a:r>
                    </a:p>
                    <a:p>
                      <a:pPr lvl="0" algn="ctr"/>
                      <a:r>
                        <a:rPr lang="en-GB" sz="1400" dirty="0">
                          <a:latin typeface="+mn-lt"/>
                        </a:rPr>
                        <a:t>Requires fine-tuning for best results in domain-specific applications</a:t>
                      </a:r>
                    </a:p>
                    <a:p>
                      <a:pPr algn="ctr"/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357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Deep Residual Learning for Compressed Sensing MRI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IEEE, Proceedings of the 14th International Symposium on Biomedical Imaging (ISBI)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Application of deep residual neural networks to compressed sensing MRI reconstruction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Leverages residual learning to effectively recover fine image details</a:t>
                      </a:r>
                    </a:p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Faster convergence and better generalization compared to standard CNNs</a:t>
                      </a:r>
                    </a:p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Enhances performance in extremely </a:t>
                      </a:r>
                      <a:r>
                        <a:rPr lang="en-GB" sz="1400" dirty="0" err="1">
                          <a:latin typeface="+mn-lt"/>
                        </a:rPr>
                        <a:t>undersampled</a:t>
                      </a:r>
                      <a:r>
                        <a:rPr lang="en-GB" sz="1400" dirty="0">
                          <a:latin typeface="+mn-lt"/>
                        </a:rPr>
                        <a:t> MRI scenarios</a:t>
                      </a:r>
                    </a:p>
                    <a:p>
                      <a:pPr algn="ctr"/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+mn-lt"/>
                      </a:endParaRPr>
                    </a:p>
                    <a:p>
                      <a:pPr lvl="0" algn="ctr"/>
                      <a:r>
                        <a:rPr lang="en-GB" sz="1400" dirty="0">
                          <a:latin typeface="+mn-lt"/>
                        </a:rPr>
                        <a:t>Still limited by the locality of convolution kernels</a:t>
                      </a:r>
                    </a:p>
                    <a:p>
                      <a:pPr lvl="0" algn="ctr"/>
                      <a:r>
                        <a:rPr lang="en-GB" sz="1400" dirty="0">
                          <a:latin typeface="+mn-lt"/>
                        </a:rPr>
                        <a:t>May underperform if the residual assumption (low-level similarity) fails</a:t>
                      </a:r>
                    </a:p>
                    <a:p>
                      <a:pPr algn="ctr"/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D94D-A1D6-8B30-A66D-26A5E9F2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2FDA4-A41C-3034-A97E-63BC764FE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8558"/>
            <a:ext cx="8915400" cy="5369442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Traditional MRI Reconstruction</a:t>
            </a:r>
            <a:r>
              <a:rPr lang="en-US" sz="2000" dirty="0"/>
              <a:t> relies on fully sampled k-space data, which leads to long acquisition times and patient discomfort.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Compressed Sensing (CS)</a:t>
            </a:r>
            <a:r>
              <a:rPr lang="en-US" sz="2000" dirty="0"/>
              <a:t> techniques were introduced to accelerate MRI by </a:t>
            </a:r>
            <a:r>
              <a:rPr lang="en-US" sz="2000" dirty="0" err="1"/>
              <a:t>undersampling</a:t>
            </a:r>
            <a:r>
              <a:rPr lang="en-US" sz="2000" dirty="0"/>
              <a:t> data, but often result in poor image quality and reconstruction artifacts.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Convolutional Neural Networks (CNNs)</a:t>
            </a:r>
            <a:r>
              <a:rPr lang="en-US" sz="2000" dirty="0"/>
              <a:t> have shown promise in improving CS-MRI by learning complex data priors.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However, </a:t>
            </a:r>
            <a:r>
              <a:rPr lang="en-US" sz="2000" b="1" dirty="0"/>
              <a:t>conventional CNNs</a:t>
            </a:r>
            <a:r>
              <a:rPr lang="en-US" sz="2000" dirty="0"/>
              <a:t> operate in the spatial domain with </a:t>
            </a:r>
            <a:r>
              <a:rPr lang="en-US" sz="2000" b="1" dirty="0"/>
              <a:t>limited local receptive fields</a:t>
            </a:r>
            <a:r>
              <a:rPr lang="en-US" sz="2000" dirty="0"/>
              <a:t>, making it difficult to capture global contextual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They are also computationally heavy and struggle to generalize well across different noise levels or anatomical variations.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Models like </a:t>
            </a:r>
            <a:r>
              <a:rPr lang="en-US" sz="2000" b="1" dirty="0"/>
              <a:t>U-Net</a:t>
            </a:r>
            <a:r>
              <a:rPr lang="en-US" sz="2000" dirty="0"/>
              <a:t> have been widely used, offering decent performance through skip connections and multi-scale feature extraction.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Despite improvements, these methods still suffer from </a:t>
            </a:r>
            <a:r>
              <a:rPr lang="en-US" sz="2000" b="1" dirty="0"/>
              <a:t>aliasing artifacts</a:t>
            </a:r>
            <a:r>
              <a:rPr lang="en-US" sz="2000" dirty="0"/>
              <a:t>, </a:t>
            </a:r>
            <a:r>
              <a:rPr lang="en-US" sz="2000" b="1" dirty="0"/>
              <a:t>slow inference</a:t>
            </a:r>
            <a:r>
              <a:rPr lang="en-US" sz="2000" dirty="0"/>
              <a:t>, and </a:t>
            </a:r>
            <a:r>
              <a:rPr lang="en-US" sz="2000" b="1" dirty="0"/>
              <a:t>limited robustness</a:t>
            </a:r>
            <a:r>
              <a:rPr lang="en-US" sz="2000" dirty="0"/>
              <a:t> under high </a:t>
            </a:r>
            <a:r>
              <a:rPr lang="en-US" sz="2000" dirty="0" err="1"/>
              <a:t>undersampling</a:t>
            </a:r>
            <a:r>
              <a:rPr lang="en-US" sz="2000" dirty="0"/>
              <a:t> conditions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EABFD-0327-B932-9AB1-FFC40EC2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0247-0D74-4200-93F9-D0302849CE2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558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8E14-9322-BB20-4EF1-E0BE6291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85A4-A68E-A900-DE30-2C91946C4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9823"/>
            <a:ext cx="8915400" cy="5348177"/>
          </a:xfrm>
        </p:spPr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altLang="en-US" dirty="0"/>
              <a:t>Proposes an accurate MRI image reconstruction model that integrates Fast Fourier Convolution (FFC) layers within Densely Connected Residual (DCR) blocks, embedded in a U-Net architecture.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altLang="en-US" dirty="0"/>
              <a:t>Combines Fast Fourier Convolution (FFC) layers with Densely Connected Residual (DCR) blocks to synergistically leverage global spectral feature extraction and efficient multi-level spatial feature learning, resulting in more accurate and robust MRI image reconstruction.</a:t>
            </a:r>
            <a:endParaRPr lang="en-US" altLang="en-U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en-US" dirty="0"/>
              <a:t>The model effectively performs denoising, artifact suppression, and rapid inference, making it highly suitable for real-time clinical MRI workflows.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en-US" dirty="0"/>
              <a:t>Trained and evaluated on T1-weighted brain MRI datasets, achieving strong results in terms of Peak Signal-to-Noise Ratio (PSNR), Structural Similarity Index (SSIM), and inference speed.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en-US" dirty="0"/>
              <a:t>Demonstrates significant improvements over conventional CNN and U-Net models, particularly in reconstruction clarity, robustness under </a:t>
            </a:r>
            <a:r>
              <a:rPr lang="en-US" altLang="en-US" dirty="0" err="1"/>
              <a:t>undersampling</a:t>
            </a:r>
            <a:r>
              <a:rPr lang="en-US" altLang="en-US" dirty="0"/>
              <a:t>, and computational efficiency.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D74A6-FC4A-A6CC-5D08-ADD38123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0247-0D74-4200-93F9-D0302849CE24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01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B67C70-7CFE-DA7B-BE3C-8C9350B1912D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/>
          <a:srcRect l="6152" t="23890" r="9165" b="30215"/>
          <a:stretch/>
        </p:blipFill>
        <p:spPr bwMode="auto">
          <a:xfrm>
            <a:off x="545431" y="2512648"/>
            <a:ext cx="5550569" cy="25131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699BD9-6AC6-3726-9AB9-B6704803FA3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6"/>
          <a:stretch/>
        </p:blipFill>
        <p:spPr bwMode="auto">
          <a:xfrm>
            <a:off x="6532158" y="2225116"/>
            <a:ext cx="5358960" cy="28007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E56D49-6DF5-ED12-55E1-6AE1A96264A5}"/>
              </a:ext>
            </a:extLst>
          </p:cNvPr>
          <p:cNvSpPr txBox="1"/>
          <p:nvPr/>
        </p:nvSpPr>
        <p:spPr>
          <a:xfrm>
            <a:off x="1828799" y="5199320"/>
            <a:ext cx="250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Overview of the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0CD24-2410-315C-9E00-4FF6A5476556}"/>
              </a:ext>
            </a:extLst>
          </p:cNvPr>
          <p:cNvSpPr txBox="1"/>
          <p:nvPr/>
        </p:nvSpPr>
        <p:spPr>
          <a:xfrm>
            <a:off x="8047185" y="5257479"/>
            <a:ext cx="2509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FFC DCR Block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8C2D-E46F-DD33-EF44-BEB8D4FC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5BDF8-323C-C697-319B-FB1E92CB0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552352"/>
            <a:ext cx="4937760" cy="530564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Module 1: Data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MRI images are acquired from the NITRC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Slices are extracted and normalized to a range of [0, 1].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Images are resized and converted to grayscale for input to the model.</a:t>
            </a:r>
          </a:p>
          <a:p>
            <a:pPr>
              <a:buNone/>
            </a:pPr>
            <a:r>
              <a:rPr lang="en-US" b="1" dirty="0"/>
              <a:t> Module 2: Model Building</a:t>
            </a:r>
          </a:p>
          <a:p>
            <a:pPr marL="0" indent="0">
              <a:buNone/>
            </a:pPr>
            <a:r>
              <a:rPr lang="en-US" dirty="0"/>
              <a:t>Uses </a:t>
            </a:r>
            <a:r>
              <a:rPr lang="en-US" b="1" dirty="0"/>
              <a:t>U-Net architecture</a:t>
            </a:r>
            <a:r>
              <a:rPr lang="en-US" dirty="0"/>
              <a:t> incorporated with </a:t>
            </a:r>
            <a:r>
              <a:rPr lang="en-US" b="1" dirty="0"/>
              <a:t>Fast Fourier Convolution (FFC)</a:t>
            </a:r>
            <a:r>
              <a:rPr lang="en-US" dirty="0"/>
              <a:t> layers for spectral-domain learning in a </a:t>
            </a:r>
            <a:r>
              <a:rPr lang="en-US" b="1" dirty="0"/>
              <a:t>Densely Connected Residual (DCR) Blocks</a:t>
            </a:r>
            <a:r>
              <a:rPr lang="en-US" dirty="0"/>
              <a:t> for better feature propagation.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B094E-BF2E-1029-40FB-E706F4521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552352"/>
            <a:ext cx="4937760" cy="5305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/>
              <a:t> Module 3: Optimization and Activation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 Optimizer:</a:t>
            </a:r>
            <a:r>
              <a:rPr lang="en-IN" dirty="0"/>
              <a:t> RMSprop with adaptive learning 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 Activation functions: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ReLU in hidden layers.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Sigmoid in output layer.</a:t>
            </a:r>
          </a:p>
          <a:p>
            <a:pPr>
              <a:buNone/>
            </a:pPr>
            <a:r>
              <a:rPr lang="en-IN" b="1" dirty="0"/>
              <a:t>  Module 4: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Performance evaluated using: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PSNR</a:t>
            </a:r>
            <a:r>
              <a:rPr lang="en-IN" dirty="0"/>
              <a:t>, </a:t>
            </a:r>
            <a:r>
              <a:rPr lang="en-IN" b="1" dirty="0"/>
              <a:t>SSIM</a:t>
            </a:r>
            <a:r>
              <a:rPr lang="en-IN" dirty="0"/>
              <a:t>, </a:t>
            </a:r>
            <a:r>
              <a:rPr lang="en-IN" b="1" dirty="0"/>
              <a:t>MSE</a:t>
            </a:r>
            <a:r>
              <a:rPr lang="en-IN" dirty="0"/>
              <a:t>, and </a:t>
            </a:r>
            <a:r>
              <a:rPr lang="en-IN" b="1" dirty="0"/>
              <a:t>Inference Time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BAECD-D025-358F-84A1-98CA3888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0247-0D74-4200-93F9-D0302849CE2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2519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54*347"/>
  <p:tag name="TABLE_ENDDRAG_RECT" val="52*145*854*347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</TotalTime>
  <Words>2410</Words>
  <Application>Microsoft Office PowerPoint</Application>
  <PresentationFormat>Widescreen</PresentationFormat>
  <Paragraphs>226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Narrow</vt:lpstr>
      <vt:lpstr>Calibri</vt:lpstr>
      <vt:lpstr>Century Gothic</vt:lpstr>
      <vt:lpstr>Courier New</vt:lpstr>
      <vt:lpstr>Times New Roman</vt:lpstr>
      <vt:lpstr>Wingdings 3</vt:lpstr>
      <vt:lpstr>Wisp</vt:lpstr>
      <vt:lpstr>Accurate MRI Image Reconstruction Using a Fast Fourier Convolution Layer within a DCR-Enhanced U-Net Architecture</vt:lpstr>
      <vt:lpstr>ABSTRACT</vt:lpstr>
      <vt:lpstr>OBJECTIVE</vt:lpstr>
      <vt:lpstr>MOTIVATION - PROJECT</vt:lpstr>
      <vt:lpstr>PowerPoint Presentation</vt:lpstr>
      <vt:lpstr>EXISTING SYSTEM</vt:lpstr>
      <vt:lpstr>PROPOSED SYSTEM</vt:lpstr>
      <vt:lpstr>ARCHITECTURE DIAGRAM</vt:lpstr>
      <vt:lpstr>MODULES DESCRIPTION</vt:lpstr>
      <vt:lpstr>Module 1: Data Preprocessing </vt:lpstr>
      <vt:lpstr>Module 2:Model Building</vt:lpstr>
      <vt:lpstr>RESULTS AND DISCUSSION</vt:lpstr>
      <vt:lpstr>RESULTS AND DISCUSSION</vt:lpstr>
      <vt:lpstr>RESULTS AND DISCUSSION</vt:lpstr>
      <vt:lpstr>RESULTS AND DISCUSSION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Abi shek</dc:creator>
  <cp:lastModifiedBy>Abi shek</cp:lastModifiedBy>
  <cp:revision>12</cp:revision>
  <dcterms:created xsi:type="dcterms:W3CDTF">2025-05-18T14:23:21Z</dcterms:created>
  <dcterms:modified xsi:type="dcterms:W3CDTF">2025-05-18T15:11:23Z</dcterms:modified>
</cp:coreProperties>
</file>