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41" r:id="rId1"/>
  </p:sldMasterIdLst>
  <p:notesMasterIdLst>
    <p:notesMasterId r:id="rId24"/>
  </p:notesMasterIdLst>
  <p:handoutMasterIdLst>
    <p:handoutMasterId r:id="rId25"/>
  </p:handoutMasterIdLst>
  <p:sldIdLst>
    <p:sldId id="256" r:id="rId2"/>
    <p:sldId id="257" r:id="rId3"/>
    <p:sldId id="271" r:id="rId4"/>
    <p:sldId id="258" r:id="rId5"/>
    <p:sldId id="274" r:id="rId6"/>
    <p:sldId id="275" r:id="rId7"/>
    <p:sldId id="276" r:id="rId8"/>
    <p:sldId id="259" r:id="rId9"/>
    <p:sldId id="260" r:id="rId10"/>
    <p:sldId id="268" r:id="rId11"/>
    <p:sldId id="263" r:id="rId12"/>
    <p:sldId id="264" r:id="rId13"/>
    <p:sldId id="265" r:id="rId14"/>
    <p:sldId id="283" r:id="rId15"/>
    <p:sldId id="284" r:id="rId16"/>
    <p:sldId id="266" r:id="rId17"/>
    <p:sldId id="269" r:id="rId18"/>
    <p:sldId id="280" r:id="rId19"/>
    <p:sldId id="272" r:id="rId20"/>
    <p:sldId id="281" r:id="rId21"/>
    <p:sldId id="282" r:id="rId22"/>
    <p:sldId id="26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A3BA"/>
    <a:srgbClr val="89CC40"/>
    <a:srgbClr val="9ED5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p:cViewPr varScale="1">
        <p:scale>
          <a:sx n="62" d="100"/>
          <a:sy n="62" d="100"/>
        </p:scale>
        <p:origin x="86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7A96449-4B69-D3AE-83A1-9043D474038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FEA8B06-378B-2B4B-849A-30F119D6936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4E8941-1487-4894-B337-9757B9E47C91}" type="datetime1">
              <a:rPr lang="en-IN" smtClean="0"/>
              <a:t>16-05-2025</a:t>
            </a:fld>
            <a:endParaRPr lang="en-IN"/>
          </a:p>
        </p:txBody>
      </p:sp>
      <p:sp>
        <p:nvSpPr>
          <p:cNvPr id="4" name="Footer Placeholder 3">
            <a:extLst>
              <a:ext uri="{FF2B5EF4-FFF2-40B4-BE49-F238E27FC236}">
                <a16:creationId xmlns:a16="http://schemas.microsoft.com/office/drawing/2014/main" id="{E032CE3A-C768-7FBC-6279-D4561D496C4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1</a:t>
            </a:r>
          </a:p>
        </p:txBody>
      </p:sp>
      <p:sp>
        <p:nvSpPr>
          <p:cNvPr id="5" name="Slide Number Placeholder 4">
            <a:extLst>
              <a:ext uri="{FF2B5EF4-FFF2-40B4-BE49-F238E27FC236}">
                <a16:creationId xmlns:a16="http://schemas.microsoft.com/office/drawing/2014/main" id="{6AAEF610-7E21-06E6-A16F-90BCB34F729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F8B8AB-2486-4E8A-99A9-C90C48436DB3}" type="slidenum">
              <a:rPr lang="en-IN" smtClean="0"/>
              <a:t>‹#›</a:t>
            </a:fld>
            <a:endParaRPr lang="en-IN"/>
          </a:p>
        </p:txBody>
      </p:sp>
    </p:spTree>
    <p:extLst>
      <p:ext uri="{BB962C8B-B14F-4D97-AF65-F5344CB8AC3E}">
        <p14:creationId xmlns:p14="http://schemas.microsoft.com/office/powerpoint/2010/main" val="31478906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1BE50E-B74D-4465-8567-578DDE0A7030}" type="datetime1">
              <a:rPr lang="en-IN" smtClean="0"/>
              <a:t>16-05-2025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1</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D0E104-BD0E-4474-ACFB-55C80E29311E}" type="slidenum">
              <a:rPr lang="en-IN" smtClean="0"/>
              <a:t>‹#›</a:t>
            </a:fld>
            <a:endParaRPr lang="en-IN"/>
          </a:p>
        </p:txBody>
      </p:sp>
    </p:spTree>
    <p:extLst>
      <p:ext uri="{BB962C8B-B14F-4D97-AF65-F5344CB8AC3E}">
        <p14:creationId xmlns:p14="http://schemas.microsoft.com/office/powerpoint/2010/main" val="16784691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A87783-D9B3-4CA8-B162-43F1EB347963}" type="datetime1">
              <a:rPr lang="en-IN" smtClean="0"/>
              <a:t>16-05-2025</a:t>
            </a:fld>
            <a:endParaRPr lang="en-IN"/>
          </a:p>
        </p:txBody>
      </p:sp>
      <p:sp>
        <p:nvSpPr>
          <p:cNvPr id="5" name="Footer Placeholder 4"/>
          <p:cNvSpPr>
            <a:spLocks noGrp="1"/>
          </p:cNvSpPr>
          <p:nvPr>
            <p:ph type="ftr" sz="quarter" idx="11"/>
          </p:nvPr>
        </p:nvSpPr>
        <p:spPr>
          <a:xfrm>
            <a:off x="2416500" y="329307"/>
            <a:ext cx="4973915" cy="309201"/>
          </a:xfrm>
        </p:spPr>
        <p:txBody>
          <a:bodyPr/>
          <a:lstStyle/>
          <a:p>
            <a:r>
              <a:rPr lang="en-IN"/>
              <a:t>1</a:t>
            </a:r>
          </a:p>
        </p:txBody>
      </p:sp>
      <p:sp>
        <p:nvSpPr>
          <p:cNvPr id="6" name="Slide Number Placeholder 5"/>
          <p:cNvSpPr>
            <a:spLocks noGrp="1"/>
          </p:cNvSpPr>
          <p:nvPr>
            <p:ph type="sldNum" sz="quarter" idx="12"/>
          </p:nvPr>
        </p:nvSpPr>
        <p:spPr>
          <a:xfrm>
            <a:off x="1437664" y="798973"/>
            <a:ext cx="811019" cy="503578"/>
          </a:xfrm>
        </p:spPr>
        <p:txBody>
          <a:bodyPr/>
          <a:lstStyle/>
          <a:p>
            <a:fld id="{7881A880-B750-4483-9D3A-6ED98ED51985}"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97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63408F-718E-4877-9BA2-EF6ABD712CD6}" type="datetime1">
              <a:rPr lang="en-IN" smtClean="0"/>
              <a:t>16-05-2025</a:t>
            </a:fld>
            <a:endParaRPr lang="en-IN"/>
          </a:p>
        </p:txBody>
      </p:sp>
      <p:sp>
        <p:nvSpPr>
          <p:cNvPr id="5" name="Footer Placeholder 4"/>
          <p:cNvSpPr>
            <a:spLocks noGrp="1"/>
          </p:cNvSpPr>
          <p:nvPr>
            <p:ph type="ftr" sz="quarter" idx="11"/>
          </p:nvPr>
        </p:nvSpPr>
        <p:spPr/>
        <p:txBody>
          <a:bodyPr/>
          <a:lstStyle/>
          <a:p>
            <a:r>
              <a:rPr lang="en-IN"/>
              <a:t>1</a:t>
            </a:r>
          </a:p>
        </p:txBody>
      </p:sp>
      <p:sp>
        <p:nvSpPr>
          <p:cNvPr id="6" name="Slide Number Placeholder 5"/>
          <p:cNvSpPr>
            <a:spLocks noGrp="1"/>
          </p:cNvSpPr>
          <p:nvPr>
            <p:ph type="sldNum" sz="quarter" idx="12"/>
          </p:nvPr>
        </p:nvSpPr>
        <p:spPr/>
        <p:txBody>
          <a:bodyPr/>
          <a:lstStyle/>
          <a:p>
            <a:fld id="{7881A880-B750-4483-9D3A-6ED98ED51985}"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4307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C80083-3052-4713-B901-A0BF61492298}" type="datetime1">
              <a:rPr lang="en-IN" smtClean="0"/>
              <a:t>16-05-2025</a:t>
            </a:fld>
            <a:endParaRPr lang="en-IN"/>
          </a:p>
        </p:txBody>
      </p:sp>
      <p:sp>
        <p:nvSpPr>
          <p:cNvPr id="5" name="Footer Placeholder 4"/>
          <p:cNvSpPr>
            <a:spLocks noGrp="1"/>
          </p:cNvSpPr>
          <p:nvPr>
            <p:ph type="ftr" sz="quarter" idx="11"/>
          </p:nvPr>
        </p:nvSpPr>
        <p:spPr/>
        <p:txBody>
          <a:bodyPr/>
          <a:lstStyle/>
          <a:p>
            <a:r>
              <a:rPr lang="en-IN"/>
              <a:t>1</a:t>
            </a:r>
          </a:p>
        </p:txBody>
      </p:sp>
      <p:sp>
        <p:nvSpPr>
          <p:cNvPr id="6" name="Slide Number Placeholder 5"/>
          <p:cNvSpPr>
            <a:spLocks noGrp="1"/>
          </p:cNvSpPr>
          <p:nvPr>
            <p:ph type="sldNum" sz="quarter" idx="12"/>
          </p:nvPr>
        </p:nvSpPr>
        <p:spPr/>
        <p:txBody>
          <a:bodyPr/>
          <a:lstStyle/>
          <a:p>
            <a:fld id="{7881A880-B750-4483-9D3A-6ED98ED51985}"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1352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0E4C07-B4A0-4B8A-83F1-AE841DDF3BD4}" type="datetime1">
              <a:rPr lang="en-IN" smtClean="0"/>
              <a:t>16-05-2025</a:t>
            </a:fld>
            <a:endParaRPr lang="en-IN"/>
          </a:p>
        </p:txBody>
      </p:sp>
      <p:sp>
        <p:nvSpPr>
          <p:cNvPr id="5" name="Footer Placeholder 4"/>
          <p:cNvSpPr>
            <a:spLocks noGrp="1"/>
          </p:cNvSpPr>
          <p:nvPr>
            <p:ph type="ftr" sz="quarter" idx="11"/>
          </p:nvPr>
        </p:nvSpPr>
        <p:spPr/>
        <p:txBody>
          <a:bodyPr/>
          <a:lstStyle/>
          <a:p>
            <a:r>
              <a:rPr lang="en-IN"/>
              <a:t>1</a:t>
            </a:r>
          </a:p>
        </p:txBody>
      </p:sp>
      <p:sp>
        <p:nvSpPr>
          <p:cNvPr id="6" name="Slide Number Placeholder 5"/>
          <p:cNvSpPr>
            <a:spLocks noGrp="1"/>
          </p:cNvSpPr>
          <p:nvPr>
            <p:ph type="sldNum" sz="quarter" idx="12"/>
          </p:nvPr>
        </p:nvSpPr>
        <p:spPr/>
        <p:txBody>
          <a:bodyPr/>
          <a:lstStyle/>
          <a:p>
            <a:fld id="{7881A880-B750-4483-9D3A-6ED98ED51985}"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3866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20988C-98F1-4FD5-832B-3449ADAFB8E9}" type="datetime1">
              <a:rPr lang="en-IN" smtClean="0"/>
              <a:t>16-05-2025</a:t>
            </a:fld>
            <a:endParaRPr lang="en-IN"/>
          </a:p>
        </p:txBody>
      </p:sp>
      <p:sp>
        <p:nvSpPr>
          <p:cNvPr id="5" name="Footer Placeholder 4"/>
          <p:cNvSpPr>
            <a:spLocks noGrp="1"/>
          </p:cNvSpPr>
          <p:nvPr>
            <p:ph type="ftr" sz="quarter" idx="11"/>
          </p:nvPr>
        </p:nvSpPr>
        <p:spPr/>
        <p:txBody>
          <a:bodyPr/>
          <a:lstStyle/>
          <a:p>
            <a:r>
              <a:rPr lang="en-IN"/>
              <a:t>1</a:t>
            </a:r>
          </a:p>
        </p:txBody>
      </p:sp>
      <p:sp>
        <p:nvSpPr>
          <p:cNvPr id="6" name="Slide Number Placeholder 5"/>
          <p:cNvSpPr>
            <a:spLocks noGrp="1"/>
          </p:cNvSpPr>
          <p:nvPr>
            <p:ph type="sldNum" sz="quarter" idx="12"/>
          </p:nvPr>
        </p:nvSpPr>
        <p:spPr/>
        <p:txBody>
          <a:bodyPr/>
          <a:lstStyle/>
          <a:p>
            <a:fld id="{7881A880-B750-4483-9D3A-6ED98ED51985}"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1096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C648C7-7904-4E7E-9C23-4CDCAE27434E}" type="datetime1">
              <a:rPr lang="en-IN" smtClean="0"/>
              <a:t>16-05-2025</a:t>
            </a:fld>
            <a:endParaRPr lang="en-IN"/>
          </a:p>
        </p:txBody>
      </p:sp>
      <p:sp>
        <p:nvSpPr>
          <p:cNvPr id="6" name="Footer Placeholder 5"/>
          <p:cNvSpPr>
            <a:spLocks noGrp="1"/>
          </p:cNvSpPr>
          <p:nvPr>
            <p:ph type="ftr" sz="quarter" idx="11"/>
          </p:nvPr>
        </p:nvSpPr>
        <p:spPr/>
        <p:txBody>
          <a:bodyPr/>
          <a:lstStyle/>
          <a:p>
            <a:r>
              <a:rPr lang="en-IN"/>
              <a:t>1</a:t>
            </a:r>
          </a:p>
        </p:txBody>
      </p:sp>
      <p:sp>
        <p:nvSpPr>
          <p:cNvPr id="7" name="Slide Number Placeholder 6"/>
          <p:cNvSpPr>
            <a:spLocks noGrp="1"/>
          </p:cNvSpPr>
          <p:nvPr>
            <p:ph type="sldNum" sz="quarter" idx="12"/>
          </p:nvPr>
        </p:nvSpPr>
        <p:spPr/>
        <p:txBody>
          <a:bodyPr/>
          <a:lstStyle/>
          <a:p>
            <a:fld id="{7881A880-B750-4483-9D3A-6ED98ED51985}"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4098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19A8D9-48F3-4EE5-97CB-882636B01C3D}" type="datetime1">
              <a:rPr lang="en-IN" smtClean="0"/>
              <a:t>16-05-2025</a:t>
            </a:fld>
            <a:endParaRPr lang="en-IN"/>
          </a:p>
        </p:txBody>
      </p:sp>
      <p:sp>
        <p:nvSpPr>
          <p:cNvPr id="8" name="Footer Placeholder 7"/>
          <p:cNvSpPr>
            <a:spLocks noGrp="1"/>
          </p:cNvSpPr>
          <p:nvPr>
            <p:ph type="ftr" sz="quarter" idx="11"/>
          </p:nvPr>
        </p:nvSpPr>
        <p:spPr/>
        <p:txBody>
          <a:bodyPr/>
          <a:lstStyle/>
          <a:p>
            <a:r>
              <a:rPr lang="en-IN"/>
              <a:t>1</a:t>
            </a:r>
          </a:p>
        </p:txBody>
      </p:sp>
      <p:sp>
        <p:nvSpPr>
          <p:cNvPr id="9" name="Slide Number Placeholder 8"/>
          <p:cNvSpPr>
            <a:spLocks noGrp="1"/>
          </p:cNvSpPr>
          <p:nvPr>
            <p:ph type="sldNum" sz="quarter" idx="12"/>
          </p:nvPr>
        </p:nvSpPr>
        <p:spPr/>
        <p:txBody>
          <a:bodyPr/>
          <a:lstStyle/>
          <a:p>
            <a:fld id="{7881A880-B750-4483-9D3A-6ED98ED51985}"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1758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CE8824-2FA4-468A-B132-D4236BD7AB4B}" type="datetime1">
              <a:rPr lang="en-IN" smtClean="0"/>
              <a:t>16-05-2025</a:t>
            </a:fld>
            <a:endParaRPr lang="en-IN"/>
          </a:p>
        </p:txBody>
      </p:sp>
      <p:sp>
        <p:nvSpPr>
          <p:cNvPr id="4" name="Footer Placeholder 3"/>
          <p:cNvSpPr>
            <a:spLocks noGrp="1"/>
          </p:cNvSpPr>
          <p:nvPr>
            <p:ph type="ftr" sz="quarter" idx="11"/>
          </p:nvPr>
        </p:nvSpPr>
        <p:spPr/>
        <p:txBody>
          <a:bodyPr/>
          <a:lstStyle/>
          <a:p>
            <a:r>
              <a:rPr lang="en-IN"/>
              <a:t>1</a:t>
            </a:r>
          </a:p>
        </p:txBody>
      </p:sp>
      <p:sp>
        <p:nvSpPr>
          <p:cNvPr id="5" name="Slide Number Placeholder 4"/>
          <p:cNvSpPr>
            <a:spLocks noGrp="1"/>
          </p:cNvSpPr>
          <p:nvPr>
            <p:ph type="sldNum" sz="quarter" idx="12"/>
          </p:nvPr>
        </p:nvSpPr>
        <p:spPr/>
        <p:txBody>
          <a:bodyPr/>
          <a:lstStyle/>
          <a:p>
            <a:fld id="{7881A880-B750-4483-9D3A-6ED98ED51985}"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8517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7D55-47A6-4887-971E-05924C840480}" type="datetime1">
              <a:rPr lang="en-IN" smtClean="0"/>
              <a:t>16-05-2025</a:t>
            </a:fld>
            <a:endParaRPr lang="en-IN"/>
          </a:p>
        </p:txBody>
      </p:sp>
      <p:sp>
        <p:nvSpPr>
          <p:cNvPr id="3" name="Footer Placeholder 2"/>
          <p:cNvSpPr>
            <a:spLocks noGrp="1"/>
          </p:cNvSpPr>
          <p:nvPr>
            <p:ph type="ftr" sz="quarter" idx="11"/>
          </p:nvPr>
        </p:nvSpPr>
        <p:spPr/>
        <p:txBody>
          <a:bodyPr/>
          <a:lstStyle/>
          <a:p>
            <a:r>
              <a:rPr lang="en-IN"/>
              <a:t>1</a:t>
            </a:r>
          </a:p>
        </p:txBody>
      </p:sp>
      <p:sp>
        <p:nvSpPr>
          <p:cNvPr id="4" name="Slide Number Placeholder 3"/>
          <p:cNvSpPr>
            <a:spLocks noGrp="1"/>
          </p:cNvSpPr>
          <p:nvPr>
            <p:ph type="sldNum" sz="quarter" idx="12"/>
          </p:nvPr>
        </p:nvSpPr>
        <p:spPr/>
        <p:txBody>
          <a:bodyPr/>
          <a:lstStyle/>
          <a:p>
            <a:fld id="{7881A880-B750-4483-9D3A-6ED98ED51985}" type="slidenum">
              <a:rPr lang="en-IN" smtClean="0"/>
              <a:t>‹#›</a:t>
            </a:fld>
            <a:endParaRPr lang="en-IN"/>
          </a:p>
        </p:txBody>
      </p:sp>
    </p:spTree>
    <p:extLst>
      <p:ext uri="{BB962C8B-B14F-4D97-AF65-F5344CB8AC3E}">
        <p14:creationId xmlns:p14="http://schemas.microsoft.com/office/powerpoint/2010/main" val="385219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EFA2AF-4ECB-4580-877A-BA529D670F87}" type="datetime1">
              <a:rPr lang="en-IN" smtClean="0"/>
              <a:t>16-05-2025</a:t>
            </a:fld>
            <a:endParaRPr lang="en-IN"/>
          </a:p>
        </p:txBody>
      </p:sp>
      <p:sp>
        <p:nvSpPr>
          <p:cNvPr id="6" name="Footer Placeholder 5"/>
          <p:cNvSpPr>
            <a:spLocks noGrp="1"/>
          </p:cNvSpPr>
          <p:nvPr>
            <p:ph type="ftr" sz="quarter" idx="11"/>
          </p:nvPr>
        </p:nvSpPr>
        <p:spPr/>
        <p:txBody>
          <a:bodyPr/>
          <a:lstStyle/>
          <a:p>
            <a:r>
              <a:rPr lang="en-IN"/>
              <a:t>1</a:t>
            </a:r>
          </a:p>
        </p:txBody>
      </p:sp>
      <p:sp>
        <p:nvSpPr>
          <p:cNvPr id="7" name="Slide Number Placeholder 6"/>
          <p:cNvSpPr>
            <a:spLocks noGrp="1"/>
          </p:cNvSpPr>
          <p:nvPr>
            <p:ph type="sldNum" sz="quarter" idx="12"/>
          </p:nvPr>
        </p:nvSpPr>
        <p:spPr/>
        <p:txBody>
          <a:bodyPr/>
          <a:lstStyle/>
          <a:p>
            <a:fld id="{7881A880-B750-4483-9D3A-6ED98ED51985}"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7750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A2E05B1-9C78-4AB6-A7D8-57108D6FF8C2}" type="datetime1">
              <a:rPr lang="en-IN" smtClean="0"/>
              <a:t>16-05-2025</a:t>
            </a:fld>
            <a:endParaRPr lang="en-IN"/>
          </a:p>
        </p:txBody>
      </p:sp>
      <p:sp>
        <p:nvSpPr>
          <p:cNvPr id="6" name="Footer Placeholder 5"/>
          <p:cNvSpPr>
            <a:spLocks noGrp="1"/>
          </p:cNvSpPr>
          <p:nvPr>
            <p:ph type="ftr" sz="quarter" idx="11"/>
          </p:nvPr>
        </p:nvSpPr>
        <p:spPr>
          <a:xfrm>
            <a:off x="1447382" y="318640"/>
            <a:ext cx="5541004" cy="320931"/>
          </a:xfrm>
        </p:spPr>
        <p:txBody>
          <a:bodyPr/>
          <a:lstStyle/>
          <a:p>
            <a:r>
              <a:rPr lang="en-IN"/>
              <a:t>1</a:t>
            </a:r>
          </a:p>
        </p:txBody>
      </p:sp>
      <p:sp>
        <p:nvSpPr>
          <p:cNvPr id="7" name="Slide Number Placeholder 6"/>
          <p:cNvSpPr>
            <a:spLocks noGrp="1"/>
          </p:cNvSpPr>
          <p:nvPr>
            <p:ph type="sldNum" sz="quarter" idx="12"/>
          </p:nvPr>
        </p:nvSpPr>
        <p:spPr/>
        <p:txBody>
          <a:bodyPr/>
          <a:lstStyle/>
          <a:p>
            <a:fld id="{7881A880-B750-4483-9D3A-6ED98ED51985}"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2376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0BE3100-B72B-401E-AB53-EAC931BD8441}" type="datetime1">
              <a:rPr lang="en-IN" smtClean="0"/>
              <a:t>16-05-2025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IN"/>
              <a:t>1</a:t>
            </a: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881A880-B750-4483-9D3A-6ED98ED51985}"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7559645"/>
      </p:ext>
    </p:extLst>
  </p:cSld>
  <p:clrMap bg1="lt1" tx1="dk1" bg2="lt2" tx2="dk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7" r:id="rId6"/>
    <p:sldLayoutId id="2147484048" r:id="rId7"/>
    <p:sldLayoutId id="2147484049" r:id="rId8"/>
    <p:sldLayoutId id="2147484050" r:id="rId9"/>
    <p:sldLayoutId id="2147484051" r:id="rId10"/>
    <p:sldLayoutId id="2147484052"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A391F-1AC1-C408-8103-BD89BFDD59E5}"/>
              </a:ext>
            </a:extLst>
          </p:cNvPr>
          <p:cNvSpPr>
            <a:spLocks noGrp="1"/>
          </p:cNvSpPr>
          <p:nvPr>
            <p:ph type="ctrTitle"/>
          </p:nvPr>
        </p:nvSpPr>
        <p:spPr>
          <a:xfrm>
            <a:off x="2417779" y="802298"/>
            <a:ext cx="8637073" cy="2541431"/>
          </a:xfrm>
        </p:spPr>
        <p:txBody>
          <a:bodyPr>
            <a:normAutofit fontScale="90000"/>
          </a:bodyPr>
          <a:lstStyle/>
          <a:p>
            <a:r>
              <a:rPr lang="en-GB" dirty="0"/>
              <a:t>Automated Video Analytics for Workplace Safety Monitoring </a:t>
            </a:r>
            <a:endParaRPr lang="en-IN" dirty="0"/>
          </a:p>
        </p:txBody>
      </p:sp>
      <p:sp>
        <p:nvSpPr>
          <p:cNvPr id="17" name="Subtitle 16">
            <a:extLst>
              <a:ext uri="{FF2B5EF4-FFF2-40B4-BE49-F238E27FC236}">
                <a16:creationId xmlns:a16="http://schemas.microsoft.com/office/drawing/2014/main" id="{315EDB95-8C8D-3323-2574-BFB05AB512E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83816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5E58-28A4-1E1B-E021-CC5161181BB0}"/>
              </a:ext>
            </a:extLst>
          </p:cNvPr>
          <p:cNvSpPr>
            <a:spLocks noGrp="1"/>
          </p:cNvSpPr>
          <p:nvPr>
            <p:ph type="title"/>
          </p:nvPr>
        </p:nvSpPr>
        <p:spPr/>
        <p:txBody>
          <a:bodyPr/>
          <a:lstStyle/>
          <a:p>
            <a:r>
              <a:rPr lang="en-US" dirty="0"/>
              <a:t>Goal</a:t>
            </a:r>
            <a:endParaRPr lang="en-IN" dirty="0"/>
          </a:p>
        </p:txBody>
      </p:sp>
      <p:sp>
        <p:nvSpPr>
          <p:cNvPr id="3" name="Content Placeholder 2">
            <a:extLst>
              <a:ext uri="{FF2B5EF4-FFF2-40B4-BE49-F238E27FC236}">
                <a16:creationId xmlns:a16="http://schemas.microsoft.com/office/drawing/2014/main" id="{2C2F750D-7510-0659-AAE9-623D197479A2}"/>
              </a:ext>
            </a:extLst>
          </p:cNvPr>
          <p:cNvSpPr>
            <a:spLocks noGrp="1"/>
          </p:cNvSpPr>
          <p:nvPr>
            <p:ph idx="1"/>
          </p:nvPr>
        </p:nvSpPr>
        <p:spPr>
          <a:xfrm>
            <a:off x="1451579" y="2025159"/>
            <a:ext cx="9603275" cy="3450613"/>
          </a:xfrm>
        </p:spPr>
        <p:txBody>
          <a:bodyPr>
            <a:normAutofit/>
          </a:bodyPr>
          <a:lstStyle/>
          <a:p>
            <a:pPr>
              <a:lnSpc>
                <a:spcPct val="150000"/>
              </a:lnSpc>
            </a:pPr>
            <a:r>
              <a:rPr lang="en-US" sz="1700" dirty="0"/>
              <a:t>The </a:t>
            </a:r>
            <a:r>
              <a:rPr lang="en-US" sz="1700" b="1" dirty="0"/>
              <a:t>primary goals</a:t>
            </a:r>
            <a:r>
              <a:rPr lang="en-US" sz="1700" dirty="0"/>
              <a:t> of automated video analytics for workplace safety monitoring center around </a:t>
            </a:r>
            <a:r>
              <a:rPr lang="en-US" sz="1700" b="1" dirty="0"/>
              <a:t>enhancing safety</a:t>
            </a:r>
            <a:r>
              <a:rPr lang="en-US" sz="1700" dirty="0"/>
              <a:t>, </a:t>
            </a:r>
            <a:r>
              <a:rPr lang="en-US" sz="1700" b="1" dirty="0"/>
              <a:t>reducing accidents</a:t>
            </a:r>
            <a:r>
              <a:rPr lang="en-US" sz="1700" dirty="0"/>
              <a:t>, and </a:t>
            </a:r>
            <a:r>
              <a:rPr lang="en-US" sz="1700" b="1" dirty="0"/>
              <a:t>improving operational efficiency</a:t>
            </a:r>
            <a:r>
              <a:rPr lang="en-US" sz="1700" dirty="0"/>
              <a:t>. Through proactive hazard detection, ensuring PPE compliance, improving emergency response times, and providing data-driven insights, these systems help to foster a safer working environment. </a:t>
            </a:r>
          </a:p>
          <a:p>
            <a:pPr>
              <a:lnSpc>
                <a:spcPct val="150000"/>
              </a:lnSpc>
            </a:pPr>
            <a:r>
              <a:rPr lang="en-US" sz="1700" dirty="0"/>
              <a:t>The integration of </a:t>
            </a:r>
            <a:r>
              <a:rPr lang="en-US" sz="1700" b="1" dirty="0"/>
              <a:t>AI, machine learning</a:t>
            </a:r>
            <a:r>
              <a:rPr lang="en-US" sz="1700" dirty="0"/>
              <a:t>, and </a:t>
            </a:r>
            <a:r>
              <a:rPr lang="en-US" sz="1700" b="1" dirty="0"/>
              <a:t>real-time monitoring</a:t>
            </a:r>
            <a:r>
              <a:rPr lang="en-US" sz="1700" dirty="0"/>
              <a:t> ensures that safety concerns are identified and addressed faster than traditional manual methods, ultimately reducing costs, improving compliance, and protecting both employees and the organization.</a:t>
            </a:r>
            <a:endParaRPr lang="en-IN" sz="1700" dirty="0"/>
          </a:p>
        </p:txBody>
      </p:sp>
    </p:spTree>
    <p:extLst>
      <p:ext uri="{BB962C8B-B14F-4D97-AF65-F5344CB8AC3E}">
        <p14:creationId xmlns:p14="http://schemas.microsoft.com/office/powerpoint/2010/main" val="2471861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53E05-1D9C-B4E5-F589-9F99B4DB0E19}"/>
              </a:ext>
            </a:extLst>
          </p:cNvPr>
          <p:cNvSpPr>
            <a:spLocks noGrp="1"/>
          </p:cNvSpPr>
          <p:nvPr>
            <p:ph type="title"/>
          </p:nvPr>
        </p:nvSpPr>
        <p:spPr/>
        <p:txBody>
          <a:bodyPr/>
          <a:lstStyle/>
          <a:p>
            <a:r>
              <a:rPr lang="en-US" dirty="0"/>
              <a:t>Architectural Diagrams</a:t>
            </a:r>
            <a:endParaRPr lang="en-IN" dirty="0"/>
          </a:p>
        </p:txBody>
      </p:sp>
      <p:pic>
        <p:nvPicPr>
          <p:cNvPr id="4" name="Picture 2" descr="Video analytics system flow diagram  ">
            <a:extLst>
              <a:ext uri="{FF2B5EF4-FFF2-40B4-BE49-F238E27FC236}">
                <a16:creationId xmlns:a16="http://schemas.microsoft.com/office/drawing/2014/main" id="{3570BAE1-8CAA-6C27-E974-423BC3D92D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53474" y="1915386"/>
            <a:ext cx="6482993" cy="4689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690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43CC2-AA58-9C6F-9E40-2B7770D0801C}"/>
              </a:ext>
            </a:extLst>
          </p:cNvPr>
          <p:cNvSpPr>
            <a:spLocks noGrp="1"/>
          </p:cNvSpPr>
          <p:nvPr>
            <p:ph type="title"/>
          </p:nvPr>
        </p:nvSpPr>
        <p:spPr/>
        <p:txBody>
          <a:bodyPr/>
          <a:lstStyle/>
          <a:p>
            <a:r>
              <a:rPr lang="en-US" dirty="0"/>
              <a:t>Project Framework (Hardware / Software) </a:t>
            </a:r>
            <a:endParaRPr lang="en-IN" dirty="0"/>
          </a:p>
        </p:txBody>
      </p:sp>
      <p:sp>
        <p:nvSpPr>
          <p:cNvPr id="3" name="Content Placeholder 2">
            <a:extLst>
              <a:ext uri="{FF2B5EF4-FFF2-40B4-BE49-F238E27FC236}">
                <a16:creationId xmlns:a16="http://schemas.microsoft.com/office/drawing/2014/main" id="{44487792-92BA-6F2A-9D78-687FEAD52C37}"/>
              </a:ext>
            </a:extLst>
          </p:cNvPr>
          <p:cNvSpPr>
            <a:spLocks noGrp="1"/>
          </p:cNvSpPr>
          <p:nvPr>
            <p:ph idx="1"/>
          </p:nvPr>
        </p:nvSpPr>
        <p:spPr/>
        <p:txBody>
          <a:bodyPr>
            <a:normAutofit fontScale="25000" lnSpcReduction="20000"/>
          </a:bodyPr>
          <a:lstStyle/>
          <a:p>
            <a:pPr>
              <a:buFont typeface="Wingdings" panose="05000000000000000000" pitchFamily="2" charset="2"/>
              <a:buChar char="Ø"/>
            </a:pPr>
            <a:r>
              <a:rPr lang="en-US" sz="6800" dirty="0"/>
              <a:t>The project framework consists of both hardware and software components. The hardware setup includes high-resolution cameras strategically placed to capture video feeds of the monitored area. </a:t>
            </a:r>
          </a:p>
          <a:p>
            <a:pPr>
              <a:buFont typeface="Wingdings" panose="05000000000000000000" pitchFamily="2" charset="2"/>
              <a:buChar char="Ø"/>
            </a:pPr>
            <a:r>
              <a:rPr lang="en-US" sz="6800" dirty="0"/>
              <a:t>On the software side, the system employs a combination of deep learning models and computer vision techniques for real-time video processing. </a:t>
            </a:r>
          </a:p>
          <a:p>
            <a:pPr>
              <a:buFont typeface="Wingdings" panose="05000000000000000000" pitchFamily="2" charset="2"/>
              <a:buChar char="Ø"/>
            </a:pPr>
            <a:r>
              <a:rPr lang="en-US" sz="6800" dirty="0"/>
              <a:t>The software stack includes tools such as TensorFlow or </a:t>
            </a:r>
            <a:r>
              <a:rPr lang="en-US" sz="6800" dirty="0" err="1"/>
              <a:t>PyTorch</a:t>
            </a:r>
            <a:r>
              <a:rPr lang="en-US" sz="6800" dirty="0"/>
              <a:t> for model development, OpenCV for image processing, and a backend system for data storage and analysis.</a:t>
            </a:r>
            <a:endParaRPr lang="en-US" sz="6800" b="1" dirty="0"/>
          </a:p>
          <a:p>
            <a:pPr marL="0" indent="0">
              <a:buNone/>
            </a:pPr>
            <a:endParaRPr lang="en-US" sz="6800" b="1" dirty="0"/>
          </a:p>
          <a:p>
            <a:pPr>
              <a:buFont typeface="Wingdings" panose="05000000000000000000" pitchFamily="2" charset="2"/>
              <a:buChar char="Ø"/>
            </a:pPr>
            <a:r>
              <a:rPr lang="en-US" sz="6800" b="1" dirty="0"/>
              <a:t>Hardware Components</a:t>
            </a:r>
            <a:r>
              <a:rPr lang="en-US" sz="6800" dirty="0"/>
              <a:t>: Cameras (specify types and placements), servers for processing, and storage solutions.</a:t>
            </a:r>
          </a:p>
          <a:p>
            <a:pPr>
              <a:buFont typeface="Wingdings" panose="05000000000000000000" pitchFamily="2" charset="2"/>
              <a:buChar char="Ø"/>
            </a:pPr>
            <a:r>
              <a:rPr lang="en-US" sz="6800" b="1" dirty="0"/>
              <a:t>Software Components</a:t>
            </a:r>
            <a:r>
              <a:rPr lang="en-US" sz="6800" dirty="0"/>
              <a:t>: Video processing software, machine learning models, and user interface for monitoring and analysis.</a:t>
            </a:r>
          </a:p>
          <a:p>
            <a:pPr>
              <a:buFont typeface="Wingdings" panose="05000000000000000000" pitchFamily="2" charset="2"/>
              <a:buChar char="Ø"/>
            </a:pPr>
            <a:r>
              <a:rPr lang="en-US" sz="6800" b="1" dirty="0"/>
              <a:t>Integration</a:t>
            </a:r>
            <a:r>
              <a:rPr lang="en-US" sz="6800" dirty="0"/>
              <a:t>: How hardware and software components interact to achieve the desired functionality.</a:t>
            </a:r>
          </a:p>
          <a:p>
            <a:endParaRPr lang="en-IN" dirty="0"/>
          </a:p>
        </p:txBody>
      </p:sp>
    </p:spTree>
    <p:extLst>
      <p:ext uri="{BB962C8B-B14F-4D97-AF65-F5344CB8AC3E}">
        <p14:creationId xmlns:p14="http://schemas.microsoft.com/office/powerpoint/2010/main" val="1843893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D4A10-7ECE-071D-48E6-F85F0B6731C0}"/>
              </a:ext>
            </a:extLst>
          </p:cNvPr>
          <p:cNvSpPr>
            <a:spLocks noGrp="1"/>
          </p:cNvSpPr>
          <p:nvPr>
            <p:ph type="title"/>
          </p:nvPr>
        </p:nvSpPr>
        <p:spPr/>
        <p:txBody>
          <a:bodyPr>
            <a:normAutofit/>
          </a:bodyPr>
          <a:lstStyle/>
          <a:p>
            <a:r>
              <a:rPr lang="en-US" sz="3300" dirty="0"/>
              <a:t>Modules (Explanation of Architectural Diagrams)</a:t>
            </a:r>
            <a:endParaRPr lang="en-IN" sz="3300" dirty="0"/>
          </a:p>
        </p:txBody>
      </p:sp>
      <p:sp>
        <p:nvSpPr>
          <p:cNvPr id="7" name="Rectangle 2">
            <a:extLst>
              <a:ext uri="{FF2B5EF4-FFF2-40B4-BE49-F238E27FC236}">
                <a16:creationId xmlns:a16="http://schemas.microsoft.com/office/drawing/2014/main" id="{AEF5A99F-7E19-26F4-1593-75D77823E0FF}"/>
              </a:ext>
            </a:extLst>
          </p:cNvPr>
          <p:cNvSpPr>
            <a:spLocks noGrp="1" noChangeArrowheads="1"/>
          </p:cNvSpPr>
          <p:nvPr>
            <p:ph idx="1"/>
          </p:nvPr>
        </p:nvSpPr>
        <p:spPr bwMode="auto">
          <a:xfrm>
            <a:off x="1451579" y="2048679"/>
            <a:ext cx="9901365" cy="4482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ClrTx/>
              <a:buSzTx/>
            </a:pPr>
            <a:r>
              <a:rPr kumimoji="0" lang="en-US" altLang="en-US" sz="1700" b="1" i="0" u="none" strike="noStrike" cap="none" normalizeH="0" baseline="0" dirty="0">
                <a:ln>
                  <a:noFill/>
                </a:ln>
                <a:solidFill>
                  <a:schemeClr val="tx1"/>
                </a:solidFill>
                <a:effectLst/>
                <a:latin typeface="Arial" panose="020B0604020202020204" pitchFamily="34" charset="0"/>
              </a:rPr>
              <a:t>Video-In</a:t>
            </a:r>
            <a:r>
              <a:rPr kumimoji="0" lang="en-US" altLang="en-US" sz="17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700" b="0" i="0" u="none" strike="noStrike" cap="none" normalizeH="0" baseline="0" dirty="0">
                <a:ln>
                  <a:noFill/>
                </a:ln>
                <a:solidFill>
                  <a:schemeClr val="tx1"/>
                </a:solidFill>
                <a:effectLst/>
                <a:latin typeface="Arial" panose="020B0604020202020204" pitchFamily="34" charset="0"/>
              </a:rPr>
              <a:t>This module captures live video frames, which serve as input for the entire detection and tracking system.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7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buSzTx/>
            </a:pPr>
            <a:r>
              <a:rPr kumimoji="0" lang="en-US" altLang="en-US" sz="1700" b="1" i="0" u="none" strike="noStrike" cap="none" normalizeH="0" baseline="0" dirty="0">
                <a:ln>
                  <a:noFill/>
                </a:ln>
                <a:solidFill>
                  <a:schemeClr val="tx1"/>
                </a:solidFill>
                <a:effectLst/>
                <a:latin typeface="Arial" panose="020B0604020202020204" pitchFamily="34" charset="0"/>
              </a:rPr>
              <a:t>Generating Frames</a:t>
            </a:r>
            <a:r>
              <a:rPr kumimoji="0" lang="en-US" altLang="en-US" sz="17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700" b="0" i="0" u="none" strike="noStrike" cap="none" normalizeH="0" baseline="0" dirty="0">
                <a:ln>
                  <a:noFill/>
                </a:ln>
                <a:solidFill>
                  <a:schemeClr val="tx1"/>
                </a:solidFill>
                <a:effectLst/>
                <a:latin typeface="Arial" panose="020B0604020202020204" pitchFamily="34" charset="0"/>
              </a:rPr>
              <a:t>The captured video is split into individual frames for processing.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700" b="0" i="0" u="none" strike="noStrike" cap="none" normalizeH="0" baseline="0" dirty="0">
                <a:ln>
                  <a:noFill/>
                </a:ln>
                <a:solidFill>
                  <a:schemeClr val="tx1"/>
                </a:solidFill>
                <a:effectLst/>
                <a:latin typeface="Arial" panose="020B0604020202020204" pitchFamily="34" charset="0"/>
              </a:rPr>
              <a:t>Each frame will be analyzed for object detection, tracking, and event detection.</a:t>
            </a:r>
            <a:endParaRPr lang="en-US" altLang="en-US" sz="17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sz="1700" b="1" dirty="0">
              <a:latin typeface="Arial" panose="020B0604020202020204" pitchFamily="34" charset="0"/>
            </a:endParaRPr>
          </a:p>
          <a:p>
            <a:pPr eaLnBrk="0" fontAlgn="base" hangingPunct="0">
              <a:lnSpc>
                <a:spcPct val="100000"/>
              </a:lnSpc>
              <a:spcBef>
                <a:spcPct val="0"/>
              </a:spcBef>
              <a:spcAft>
                <a:spcPct val="0"/>
              </a:spcAft>
              <a:buClrTx/>
              <a:buSzTx/>
            </a:pPr>
            <a:r>
              <a:rPr lang="en-GB" sz="1700" b="1" dirty="0"/>
              <a:t>Background Model / Updating</a:t>
            </a:r>
            <a:r>
              <a:rPr lang="en-GB" sz="1700" dirty="0"/>
              <a:t>:</a:t>
            </a:r>
          </a:p>
          <a:p>
            <a:pPr marL="0" indent="0">
              <a:buNone/>
            </a:pPr>
            <a:r>
              <a:rPr lang="en-GB" sz="1700" dirty="0">
                <a:latin typeface="Arial" panose="020B0604020202020204" pitchFamily="34" charset="0"/>
                <a:cs typeface="Arial" panose="020B0604020202020204" pitchFamily="34" charset="0"/>
              </a:rPr>
              <a:t>This module maintains a model of the background, allowing the system to detect moving objects in the foreground.</a:t>
            </a:r>
          </a:p>
          <a:p>
            <a:pPr marL="0" indent="0">
              <a:buNone/>
            </a:pPr>
            <a:r>
              <a:rPr lang="en-GB" sz="1700" dirty="0">
                <a:latin typeface="Arial" panose="020B0604020202020204" pitchFamily="34" charset="0"/>
                <a:cs typeface="Arial" panose="020B0604020202020204" pitchFamily="34" charset="0"/>
              </a:rPr>
              <a:t>It continuously updates to adapt to lighting or scene changes, which helps in distinguishing the foreground objects from the background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7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7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81635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64580A-386F-CDE0-006E-EA5F445E53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4A66F7-0958-D4F4-C160-6374BFE0E0AF}"/>
              </a:ext>
            </a:extLst>
          </p:cNvPr>
          <p:cNvSpPr>
            <a:spLocks noGrp="1"/>
          </p:cNvSpPr>
          <p:nvPr>
            <p:ph type="title"/>
          </p:nvPr>
        </p:nvSpPr>
        <p:spPr/>
        <p:txBody>
          <a:bodyPr>
            <a:normAutofit/>
          </a:bodyPr>
          <a:lstStyle/>
          <a:p>
            <a:r>
              <a:rPr lang="en-US" sz="3300" dirty="0"/>
              <a:t>Modules (Explanation of Architectural Diagrams)</a:t>
            </a:r>
            <a:endParaRPr lang="en-IN" sz="3300" dirty="0"/>
          </a:p>
        </p:txBody>
      </p:sp>
      <p:sp>
        <p:nvSpPr>
          <p:cNvPr id="12" name="Content Placeholder 11">
            <a:extLst>
              <a:ext uri="{FF2B5EF4-FFF2-40B4-BE49-F238E27FC236}">
                <a16:creationId xmlns:a16="http://schemas.microsoft.com/office/drawing/2014/main" id="{01C50E28-0B2C-7C82-70A2-D83BA0C78153}"/>
              </a:ext>
            </a:extLst>
          </p:cNvPr>
          <p:cNvSpPr>
            <a:spLocks noGrp="1"/>
          </p:cNvSpPr>
          <p:nvPr>
            <p:ph idx="1"/>
          </p:nvPr>
        </p:nvSpPr>
        <p:spPr>
          <a:xfrm>
            <a:off x="1451579" y="2015732"/>
            <a:ext cx="9603275" cy="4037749"/>
          </a:xfrm>
        </p:spPr>
        <p:txBody>
          <a:bodyPr>
            <a:normAutofit fontScale="85000" lnSpcReduction="20000"/>
          </a:bodyPr>
          <a:lstStyle/>
          <a:p>
            <a:r>
              <a:rPr lang="en-GB" b="1" dirty="0"/>
              <a:t>Foreground Change Detection</a:t>
            </a:r>
            <a:r>
              <a:rPr lang="en-GB" dirty="0"/>
              <a:t>:</a:t>
            </a:r>
          </a:p>
          <a:p>
            <a:pPr marL="0" indent="0">
              <a:buNone/>
            </a:pPr>
            <a:r>
              <a:rPr lang="en-GB" dirty="0"/>
              <a:t>This module detects any significant changes in the foreground compared to the background model.</a:t>
            </a:r>
          </a:p>
          <a:p>
            <a:pPr marL="0" indent="0">
              <a:buNone/>
            </a:pPr>
            <a:r>
              <a:rPr lang="en-GB" dirty="0"/>
              <a:t>It helps identify areas where objects are present by isolating moving elements in the scene.</a:t>
            </a:r>
            <a:endParaRPr lang="en-IN" dirty="0"/>
          </a:p>
          <a:p>
            <a:r>
              <a:rPr lang="en-GB" b="1" dirty="0"/>
              <a:t>Morphological Filters</a:t>
            </a:r>
            <a:r>
              <a:rPr lang="en-GB" dirty="0"/>
              <a:t>:</a:t>
            </a:r>
          </a:p>
          <a:p>
            <a:pPr marL="0" indent="0">
              <a:buNone/>
            </a:pPr>
            <a:r>
              <a:rPr lang="en-GB" dirty="0"/>
              <a:t>Morphological operations, such as dilation and erosion, are applied to reduce noise and improve the shape of detected objects.</a:t>
            </a:r>
          </a:p>
          <a:p>
            <a:pPr marL="0" indent="0">
              <a:buNone/>
            </a:pPr>
            <a:r>
              <a:rPr lang="en-GB" dirty="0"/>
              <a:t>These filters help clean up the detection and prepare the objects for accurate identification.</a:t>
            </a:r>
          </a:p>
          <a:p>
            <a:r>
              <a:rPr lang="en-GB" b="1" dirty="0"/>
              <a:t>Object of Interest Detection</a:t>
            </a:r>
            <a:r>
              <a:rPr lang="en-GB" dirty="0"/>
              <a:t>:</a:t>
            </a:r>
          </a:p>
          <a:p>
            <a:pPr marL="0" indent="0">
              <a:buNone/>
            </a:pPr>
            <a:r>
              <a:rPr lang="en-GB" dirty="0"/>
              <a:t>This module identifies specific objects of interest within the foreground (e.g., people, vehicles) based on certain features or predefined classes.</a:t>
            </a:r>
          </a:p>
          <a:p>
            <a:pPr marL="0" indent="0">
              <a:buNone/>
            </a:pPr>
            <a:r>
              <a:rPr lang="en-GB" dirty="0"/>
              <a:t>Object detection algorithms like YOLO can be applied here to recognize and classify objects in each frame.</a:t>
            </a:r>
          </a:p>
          <a:p>
            <a:endParaRPr lang="en-IN" dirty="0"/>
          </a:p>
        </p:txBody>
      </p:sp>
    </p:spTree>
    <p:extLst>
      <p:ext uri="{BB962C8B-B14F-4D97-AF65-F5344CB8AC3E}">
        <p14:creationId xmlns:p14="http://schemas.microsoft.com/office/powerpoint/2010/main" val="3162037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032D0-1483-8989-FD00-CBA2E14C59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DC9C45-E7EF-B706-F0A5-34039DEF9DFB}"/>
              </a:ext>
            </a:extLst>
          </p:cNvPr>
          <p:cNvSpPr>
            <a:spLocks noGrp="1"/>
          </p:cNvSpPr>
          <p:nvPr>
            <p:ph type="title"/>
          </p:nvPr>
        </p:nvSpPr>
        <p:spPr/>
        <p:txBody>
          <a:bodyPr>
            <a:normAutofit/>
          </a:bodyPr>
          <a:lstStyle/>
          <a:p>
            <a:r>
              <a:rPr lang="en-US" sz="3300" dirty="0"/>
              <a:t>Modules (Explanation of Architectural Diagrams)</a:t>
            </a:r>
            <a:endParaRPr lang="en-IN" sz="3300" dirty="0"/>
          </a:p>
        </p:txBody>
      </p:sp>
      <p:sp>
        <p:nvSpPr>
          <p:cNvPr id="4" name="Rectangle 2">
            <a:extLst>
              <a:ext uri="{FF2B5EF4-FFF2-40B4-BE49-F238E27FC236}">
                <a16:creationId xmlns:a16="http://schemas.microsoft.com/office/drawing/2014/main" id="{FC97FB5B-4D98-FF14-C25D-6E6CDCE49C94}"/>
              </a:ext>
            </a:extLst>
          </p:cNvPr>
          <p:cNvSpPr>
            <a:spLocks noGrp="1" noChangeArrowheads="1"/>
          </p:cNvSpPr>
          <p:nvPr>
            <p:ph idx="1"/>
          </p:nvPr>
        </p:nvSpPr>
        <p:spPr bwMode="auto">
          <a:xfrm>
            <a:off x="1450975" y="2026389"/>
            <a:ext cx="9702578" cy="4016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rPr>
              <a:t>Object Tracking</a:t>
            </a:r>
            <a:r>
              <a:rPr kumimoji="0" lang="en-US" altLang="en-US" sz="17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700" b="0" i="0" u="none" strike="noStrike" cap="none" normalizeH="0" baseline="0" dirty="0">
                <a:ln>
                  <a:noFill/>
                </a:ln>
                <a:solidFill>
                  <a:schemeClr val="tx1"/>
                </a:solidFill>
                <a:effectLst/>
              </a:rPr>
              <a:t>After detecting the objects, this module tracks their movement across frames.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700" b="0" i="0" u="none" strike="noStrike" cap="none" normalizeH="0" baseline="0" dirty="0">
                <a:ln>
                  <a:noFill/>
                </a:ln>
                <a:solidFill>
                  <a:schemeClr val="tx1"/>
                </a:solidFill>
                <a:effectLst/>
              </a:rPr>
              <a:t>Tracking algorithms, such as Kalman filters or optical flow, might be used to maintain continuity of object detection in subsequent frames.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rPr>
              <a:t>Extracting Features</a:t>
            </a:r>
            <a:r>
              <a:rPr kumimoji="0" lang="en-US" altLang="en-US" sz="17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700" b="0" i="0" u="none" strike="noStrike" cap="none" normalizeH="0" baseline="0" dirty="0">
                <a:ln>
                  <a:noFill/>
                </a:ln>
                <a:solidFill>
                  <a:schemeClr val="tx1"/>
                </a:solidFill>
                <a:effectLst/>
              </a:rPr>
              <a:t>This module extracts relevant features from the detected objects, such as shape, size, color, or motion trajectory, to aid in tracking or event detection.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rPr>
              <a:t>Event Detection</a:t>
            </a:r>
            <a:r>
              <a:rPr kumimoji="0" lang="en-US" altLang="en-US" sz="17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700" b="0" i="0" u="none" strike="noStrike" cap="none" normalizeH="0" baseline="0" dirty="0">
                <a:ln>
                  <a:noFill/>
                </a:ln>
                <a:solidFill>
                  <a:schemeClr val="tx1"/>
                </a:solidFill>
                <a:effectLst/>
              </a:rPr>
              <a:t>Based on the tracked objects and their behaviors, this module identifies specific events or actions (e.g., entering a restricted area).</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700" b="0" i="0" u="none" strike="noStrike" cap="none" normalizeH="0" baseline="0" dirty="0">
                <a:ln>
                  <a:noFill/>
                </a:ln>
                <a:solidFill>
                  <a:schemeClr val="tx1"/>
                </a:solidFill>
                <a:effectLst/>
              </a:rPr>
              <a:t>If a detected object meets certain criteria, an event is flagged for further 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rPr>
              <a:t>Alerting</a:t>
            </a:r>
            <a:r>
              <a:rPr kumimoji="0" lang="en-US" altLang="en-US" sz="17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700" b="0" i="0" u="none" strike="noStrike" cap="none" normalizeH="0" baseline="0" dirty="0">
                <a:ln>
                  <a:noFill/>
                </a:ln>
                <a:solidFill>
                  <a:schemeClr val="tx1"/>
                </a:solidFill>
                <a:effectLst/>
              </a:rPr>
              <a:t>When an event of interest is detected (e.g., unauthorized entry), this module triggers an alert.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700" b="0" i="0" u="none" strike="noStrike" cap="none" normalizeH="0" baseline="0" dirty="0">
                <a:ln>
                  <a:noFill/>
                </a:ln>
                <a:solidFill>
                  <a:schemeClr val="tx1"/>
                </a:solidFill>
                <a:effectLst/>
              </a:rPr>
              <a:t>The alert could include playing a sound, sending a notification, or displaying a warning on the screen.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445701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E95E3-0777-14FB-E5DB-980F720F4DE7}"/>
              </a:ext>
            </a:extLst>
          </p:cNvPr>
          <p:cNvSpPr>
            <a:spLocks noGrp="1"/>
          </p:cNvSpPr>
          <p:nvPr>
            <p:ph type="title"/>
          </p:nvPr>
        </p:nvSpPr>
        <p:spPr/>
        <p:txBody>
          <a:bodyPr/>
          <a:lstStyle/>
          <a:p>
            <a:r>
              <a:rPr lang="en-US" dirty="0"/>
              <a:t>Algorithm Used</a:t>
            </a:r>
            <a:endParaRPr lang="en-IN" dirty="0"/>
          </a:p>
        </p:txBody>
      </p:sp>
      <p:sp>
        <p:nvSpPr>
          <p:cNvPr id="8" name="TextBox 7">
            <a:extLst>
              <a:ext uri="{FF2B5EF4-FFF2-40B4-BE49-F238E27FC236}">
                <a16:creationId xmlns:a16="http://schemas.microsoft.com/office/drawing/2014/main" id="{20095F59-EE97-EC5C-A338-054445AFA8F8}"/>
              </a:ext>
            </a:extLst>
          </p:cNvPr>
          <p:cNvSpPr txBox="1"/>
          <p:nvPr/>
        </p:nvSpPr>
        <p:spPr>
          <a:xfrm>
            <a:off x="1451579" y="2122402"/>
            <a:ext cx="9603275" cy="377026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700" b="1" i="0" u="none" strike="noStrike" cap="none" normalizeH="0" baseline="0" dirty="0">
                <a:ln>
                  <a:noFill/>
                </a:ln>
                <a:solidFill>
                  <a:schemeClr val="tx1"/>
                </a:solidFill>
                <a:effectLst/>
              </a:rPr>
              <a:t>Object Detection with YOLOv5</a:t>
            </a:r>
            <a:r>
              <a:rPr kumimoji="0" lang="en-US" altLang="en-US" sz="17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chemeClr val="tx1"/>
                </a:solidFill>
                <a:effectLst/>
              </a:rPr>
              <a:t>The code loads a pre-trained YOLOv5 model (yolov5s), which is commonly used for real-time object detection due to its efficiency and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chemeClr val="tx1"/>
                </a:solidFill>
                <a:effectLst/>
              </a:rPr>
              <a:t>The model is set up to detect specific classes (e.g., "person") in the video.</a:t>
            </a:r>
          </a:p>
          <a:p>
            <a:pPr marL="0" marR="0" lvl="0" indent="0" algn="l" defTabSz="914400" rtl="0" eaLnBrk="0" fontAlgn="base" latinLnBrk="0" hangingPunct="0">
              <a:lnSpc>
                <a:spcPct val="100000"/>
              </a:lnSpc>
              <a:spcBef>
                <a:spcPct val="0"/>
              </a:spcBef>
              <a:spcAft>
                <a:spcPct val="0"/>
              </a:spcAft>
              <a:buClrTx/>
              <a:buSzTx/>
              <a:tabLst/>
            </a:pPr>
            <a:r>
              <a:rPr kumimoji="0" lang="en-US" altLang="en-US" sz="1700" b="1" i="0" u="none" strike="noStrike" cap="none" normalizeH="0" baseline="0" dirty="0">
                <a:ln>
                  <a:noFill/>
                </a:ln>
                <a:solidFill>
                  <a:schemeClr val="tx1"/>
                </a:solidFill>
                <a:effectLst/>
              </a:rPr>
              <a:t>Region of Interest (ROI) Selection</a:t>
            </a:r>
            <a:r>
              <a:rPr kumimoji="0" lang="en-US" altLang="en-US" sz="17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chemeClr val="tx1"/>
                </a:solidFill>
                <a:effectLst/>
              </a:rPr>
              <a:t>Using OpenCV, the code allows a user to define a polygonal ROI by clicking points on the video screen. This area will be monitored for any detected objects.</a:t>
            </a:r>
          </a:p>
          <a:p>
            <a:pPr marL="0" marR="0" lvl="0" indent="0" algn="l" defTabSz="914400" rtl="0" eaLnBrk="0" fontAlgn="base" latinLnBrk="0" hangingPunct="0">
              <a:lnSpc>
                <a:spcPct val="100000"/>
              </a:lnSpc>
              <a:spcBef>
                <a:spcPct val="0"/>
              </a:spcBef>
              <a:spcAft>
                <a:spcPct val="0"/>
              </a:spcAft>
              <a:buClrTx/>
              <a:buSzTx/>
              <a:tabLst/>
            </a:pPr>
            <a:r>
              <a:rPr kumimoji="0" lang="en-US" altLang="en-US" sz="1700" b="1" i="0" u="none" strike="noStrike" cap="none" normalizeH="0" baseline="0" dirty="0">
                <a:ln>
                  <a:noFill/>
                </a:ln>
                <a:solidFill>
                  <a:schemeClr val="tx1"/>
                </a:solidFill>
                <a:effectLst/>
              </a:rPr>
              <a:t>Checking Objects in the ROI</a:t>
            </a:r>
            <a:r>
              <a:rPr kumimoji="0" lang="en-US" altLang="en-US" sz="17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chemeClr val="tx1"/>
                </a:solidFill>
                <a:effectLst/>
              </a:rPr>
              <a:t>The function inside polygon() checks if detected objects (bounding boxes) fall within the ROI by using OpenCV's </a:t>
            </a:r>
            <a:r>
              <a:rPr kumimoji="0" lang="en-US" altLang="en-US" sz="1700" b="0" i="0" u="none" strike="noStrike" cap="none" normalizeH="0" baseline="0" dirty="0" err="1">
                <a:ln>
                  <a:noFill/>
                </a:ln>
                <a:solidFill>
                  <a:schemeClr val="tx1"/>
                </a:solidFill>
                <a:effectLst/>
              </a:rPr>
              <a:t>pointPolygonTest</a:t>
            </a:r>
            <a:r>
              <a:rPr kumimoji="0" lang="en-US" altLang="en-US" sz="17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700" b="1" i="0" u="none" strike="noStrike" cap="none" normalizeH="0" baseline="0" dirty="0">
                <a:ln>
                  <a:noFill/>
                </a:ln>
                <a:solidFill>
                  <a:schemeClr val="tx1"/>
                </a:solidFill>
                <a:effectLst/>
              </a:rPr>
              <a:t>Alarm System</a:t>
            </a:r>
            <a:r>
              <a:rPr kumimoji="0" lang="en-US" altLang="en-US" sz="17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chemeClr val="tx1"/>
                </a:solidFill>
                <a:effectLst/>
              </a:rPr>
              <a:t>If an object of interest (e.g., a "person") is detected within the ROI, an alarm sound is triggered using </a:t>
            </a:r>
            <a:r>
              <a:rPr kumimoji="0" lang="en-US" altLang="en-US" sz="1700" b="0" i="0" u="none" strike="noStrike" cap="none" normalizeH="0" baseline="0" dirty="0" err="1">
                <a:ln>
                  <a:noFill/>
                </a:ln>
                <a:solidFill>
                  <a:schemeClr val="tx1"/>
                </a:solidFill>
                <a:effectLst/>
              </a:rPr>
              <a:t>Pygame’s</a:t>
            </a:r>
            <a:r>
              <a:rPr kumimoji="0" lang="en-US" altLang="en-US" sz="1700" b="0" i="0" u="none" strike="noStrike" cap="none" normalizeH="0" baseline="0" dirty="0">
                <a:ln>
                  <a:noFill/>
                </a:ln>
                <a:solidFill>
                  <a:schemeClr val="tx1"/>
                </a:solidFill>
                <a:effectLst/>
              </a:rPr>
              <a:t> mixer functionality.</a:t>
            </a:r>
          </a:p>
          <a:p>
            <a:endParaRPr lang="en-IN" dirty="0"/>
          </a:p>
        </p:txBody>
      </p:sp>
    </p:spTree>
    <p:extLst>
      <p:ext uri="{BB962C8B-B14F-4D97-AF65-F5344CB8AC3E}">
        <p14:creationId xmlns:p14="http://schemas.microsoft.com/office/powerpoint/2010/main" val="2688357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E95E3-0777-14FB-E5DB-980F720F4DE7}"/>
              </a:ext>
            </a:extLst>
          </p:cNvPr>
          <p:cNvSpPr>
            <a:spLocks noGrp="1"/>
          </p:cNvSpPr>
          <p:nvPr>
            <p:ph type="title"/>
          </p:nvPr>
        </p:nvSpPr>
        <p:spPr/>
        <p:txBody>
          <a:bodyPr/>
          <a:lstStyle/>
          <a:p>
            <a:r>
              <a:rPr lang="en-US" dirty="0"/>
              <a:t>Module Implementation</a:t>
            </a:r>
            <a:endParaRPr lang="en-IN" dirty="0"/>
          </a:p>
        </p:txBody>
      </p:sp>
      <p:sp>
        <p:nvSpPr>
          <p:cNvPr id="3" name="Content Placeholder 2">
            <a:extLst>
              <a:ext uri="{FF2B5EF4-FFF2-40B4-BE49-F238E27FC236}">
                <a16:creationId xmlns:a16="http://schemas.microsoft.com/office/drawing/2014/main" id="{4F36A543-3A2C-D0FB-F92A-4262D61BB6E2}"/>
              </a:ext>
            </a:extLst>
          </p:cNvPr>
          <p:cNvSpPr>
            <a:spLocks noGrp="1"/>
          </p:cNvSpPr>
          <p:nvPr>
            <p:ph idx="1"/>
          </p:nvPr>
        </p:nvSpPr>
        <p:spPr>
          <a:xfrm>
            <a:off x="801382" y="1878708"/>
            <a:ext cx="10253471" cy="3450613"/>
          </a:xfrm>
        </p:spPr>
        <p:txBody>
          <a:bodyPr>
            <a:normAutofit fontScale="25000" lnSpcReduction="20000"/>
          </a:bodyPr>
          <a:lstStyle/>
          <a:p>
            <a:pPr marL="668020" marR="568960" indent="0" algn="just">
              <a:lnSpc>
                <a:spcPct val="150000"/>
              </a:lnSpc>
              <a:spcAft>
                <a:spcPts val="800"/>
              </a:spcAft>
              <a:buNone/>
            </a:pPr>
            <a:r>
              <a:rPr lang="en-US" sz="6400" b="1" kern="100" dirty="0">
                <a:effectLst/>
                <a:latin typeface="Gill Sans MT" panose="020B0502020104020203" pitchFamily="34" charset="0"/>
                <a:ea typeface="Calibri" panose="020F0502020204030204" pitchFamily="34" charset="0"/>
                <a:cs typeface="Times New Roman" panose="02020603050405020304" pitchFamily="18" charset="0"/>
              </a:rPr>
              <a:t>Video Input and Preprocessing:</a:t>
            </a:r>
            <a:endParaRPr lang="en-IN" sz="6400" kern="100" dirty="0">
              <a:effectLst/>
              <a:latin typeface="Gill Sans MT" panose="020B0502020104020203" pitchFamily="34" charset="0"/>
              <a:ea typeface="Calibri" panose="020F0502020204030204" pitchFamily="34" charset="0"/>
              <a:cs typeface="Times New Roman" panose="02020603050405020304" pitchFamily="18" charset="0"/>
            </a:endParaRPr>
          </a:p>
          <a:p>
            <a:pPr marL="896620" marR="568960" algn="just">
              <a:lnSpc>
                <a:spcPct val="150000"/>
              </a:lnSpc>
              <a:spcAft>
                <a:spcPts val="800"/>
              </a:spcAft>
            </a:pPr>
            <a:r>
              <a:rPr lang="en-US" sz="6400" kern="100" dirty="0">
                <a:effectLst/>
                <a:latin typeface="Gill Sans MT" panose="020B0502020104020203" pitchFamily="34" charset="0"/>
                <a:ea typeface="Calibri" panose="020F0502020204030204" pitchFamily="34" charset="0"/>
                <a:cs typeface="Times New Roman" panose="02020603050405020304" pitchFamily="18" charset="0"/>
              </a:rPr>
              <a:t>The system processes video input from surveillance cameras or pre-recorded videos using </a:t>
            </a:r>
            <a:r>
              <a:rPr lang="en-US" sz="6400" b="1" kern="100" dirty="0">
                <a:effectLst/>
                <a:latin typeface="Gill Sans MT" panose="020B0502020104020203" pitchFamily="34" charset="0"/>
                <a:ea typeface="Calibri" panose="020F0502020204030204" pitchFamily="34" charset="0"/>
                <a:cs typeface="Times New Roman" panose="02020603050405020304" pitchFamily="18" charset="0"/>
              </a:rPr>
              <a:t>OpenCV</a:t>
            </a:r>
            <a:r>
              <a:rPr lang="en-US" sz="6400" kern="100" dirty="0">
                <a:effectLst/>
                <a:latin typeface="Gill Sans MT" panose="020B0502020104020203" pitchFamily="34" charset="0"/>
                <a:ea typeface="Calibri" panose="020F0502020204030204" pitchFamily="34" charset="0"/>
                <a:cs typeface="Times New Roman" panose="02020603050405020304" pitchFamily="18" charset="0"/>
              </a:rPr>
              <a:t>. Video frames are preprocessed by resizing them for efficient inference while maintaining the aspect ratio to ensure detection accuracy. Each frame is passed through the YOLOv5 model for human detection.</a:t>
            </a:r>
          </a:p>
          <a:p>
            <a:pPr marL="668020" marR="568960" indent="0" algn="just">
              <a:lnSpc>
                <a:spcPct val="150000"/>
              </a:lnSpc>
              <a:spcAft>
                <a:spcPts val="800"/>
              </a:spcAft>
              <a:buNone/>
            </a:pPr>
            <a:r>
              <a:rPr lang="en-US" sz="6400" b="1" kern="100" dirty="0">
                <a:effectLst/>
                <a:latin typeface="Gill Sans MT" panose="020B0502020104020203" pitchFamily="34" charset="0"/>
                <a:ea typeface="Calibri" panose="020F0502020204030204" pitchFamily="34" charset="0"/>
                <a:cs typeface="Times New Roman" panose="02020603050405020304" pitchFamily="18" charset="0"/>
              </a:rPr>
              <a:t>Human Detection with YOLOv5:</a:t>
            </a:r>
            <a:endParaRPr lang="en-IN" sz="6400" kern="100" dirty="0">
              <a:effectLst/>
              <a:latin typeface="Gill Sans MT" panose="020B0502020104020203" pitchFamily="34" charset="0"/>
              <a:ea typeface="Calibri" panose="020F0502020204030204" pitchFamily="34" charset="0"/>
              <a:cs typeface="Times New Roman" panose="02020603050405020304" pitchFamily="18" charset="0"/>
            </a:endParaRPr>
          </a:p>
          <a:p>
            <a:pPr marL="896620" marR="568960" algn="just">
              <a:lnSpc>
                <a:spcPct val="150000"/>
              </a:lnSpc>
            </a:pPr>
            <a:r>
              <a:rPr lang="en-US" sz="6400" kern="100" dirty="0">
                <a:effectLst/>
                <a:latin typeface="Gill Sans MT" panose="020B0502020104020203" pitchFamily="34" charset="0"/>
                <a:ea typeface="Calibri" panose="020F0502020204030204" pitchFamily="34" charset="0"/>
                <a:cs typeface="Times New Roman" panose="02020603050405020304" pitchFamily="18" charset="0"/>
              </a:rPr>
              <a:t>The core of the detection system is built on YOLOv5, a convolutional neural network (CNN) trained to detect objects in real-time. We specifically focus on the "person" class to identify individuals in the workplace environment. For each detected person, the system calculates the bounding box and the </a:t>
            </a:r>
            <a:r>
              <a:rPr lang="en-US" sz="6400" kern="100" dirty="0" err="1">
                <a:effectLst/>
                <a:latin typeface="Gill Sans MT" panose="020B0502020104020203" pitchFamily="34" charset="0"/>
                <a:ea typeface="Calibri" panose="020F0502020204030204" pitchFamily="34" charset="0"/>
                <a:cs typeface="Times New Roman" panose="02020603050405020304" pitchFamily="18" charset="0"/>
              </a:rPr>
              <a:t>centre</a:t>
            </a:r>
            <a:r>
              <a:rPr lang="en-US" sz="6400" kern="100" dirty="0">
                <a:effectLst/>
                <a:latin typeface="Gill Sans MT" panose="020B0502020104020203" pitchFamily="34" charset="0"/>
                <a:ea typeface="Calibri" panose="020F0502020204030204" pitchFamily="34" charset="0"/>
                <a:cs typeface="Times New Roman" panose="02020603050405020304" pitchFamily="18" charset="0"/>
              </a:rPr>
              <a:t> point, which is used to assess whether the person has entered restricted or hazardous zones.</a:t>
            </a:r>
            <a:endParaRPr lang="en-IN" sz="6400" kern="100" dirty="0">
              <a:effectLst/>
              <a:latin typeface="Gill Sans MT" panose="020B0502020104020203" pitchFamily="34" charset="0"/>
              <a:ea typeface="Calibri" panose="020F0502020204030204" pitchFamily="34" charset="0"/>
              <a:cs typeface="Times New Roman" panose="02020603050405020304" pitchFamily="18" charset="0"/>
            </a:endParaRPr>
          </a:p>
          <a:p>
            <a:pPr marL="896620" marR="568960" algn="just">
              <a:lnSpc>
                <a:spcPct val="150000"/>
              </a:lnSpc>
              <a:spcAft>
                <a:spcPts val="800"/>
              </a:spcAft>
            </a:pPr>
            <a:endParaRPr lang="en-IN" sz="1900" kern="100" dirty="0">
              <a:effectLst/>
              <a:latin typeface="Gill Sans MT" panose="020B0502020104020203" pitchFamily="34" charset="0"/>
              <a:ea typeface="Calibri" panose="020F0502020204030204" pitchFamily="34" charset="0"/>
              <a:cs typeface="Times New Roman" panose="02020603050405020304" pitchFamily="18" charset="0"/>
            </a:endParaRPr>
          </a:p>
          <a:p>
            <a:pPr marL="896620" marR="568960" algn="just">
              <a:lnSpc>
                <a:spcPct val="150000"/>
              </a:lnSpc>
              <a:spcAft>
                <a:spcPts val="800"/>
              </a:spcAft>
            </a:pPr>
            <a:endParaRPr lang="en-IN" sz="1800" kern="100" dirty="0">
              <a:effectLst/>
              <a:latin typeface="Gill Sans MT" panose="020B0502020104020203"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46350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83195-A97C-69E1-479C-E0C647A5D4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84B586-AC01-CC10-152F-06629A88E0B7}"/>
              </a:ext>
            </a:extLst>
          </p:cNvPr>
          <p:cNvSpPr>
            <a:spLocks noGrp="1"/>
          </p:cNvSpPr>
          <p:nvPr>
            <p:ph type="title"/>
          </p:nvPr>
        </p:nvSpPr>
        <p:spPr/>
        <p:txBody>
          <a:bodyPr/>
          <a:lstStyle/>
          <a:p>
            <a:r>
              <a:rPr lang="en-US" dirty="0"/>
              <a:t>Module Implementation</a:t>
            </a:r>
            <a:endParaRPr lang="en-IN" dirty="0"/>
          </a:p>
        </p:txBody>
      </p:sp>
      <p:sp>
        <p:nvSpPr>
          <p:cNvPr id="3" name="Content Placeholder 2">
            <a:extLst>
              <a:ext uri="{FF2B5EF4-FFF2-40B4-BE49-F238E27FC236}">
                <a16:creationId xmlns:a16="http://schemas.microsoft.com/office/drawing/2014/main" id="{6AD1D24B-518F-30BE-5910-4ECC962F1D8E}"/>
              </a:ext>
            </a:extLst>
          </p:cNvPr>
          <p:cNvSpPr>
            <a:spLocks noGrp="1"/>
          </p:cNvSpPr>
          <p:nvPr>
            <p:ph idx="1"/>
          </p:nvPr>
        </p:nvSpPr>
        <p:spPr>
          <a:xfrm>
            <a:off x="722113" y="1868434"/>
            <a:ext cx="10435622" cy="3450613"/>
          </a:xfrm>
        </p:spPr>
        <p:txBody>
          <a:bodyPr>
            <a:noAutofit/>
          </a:bodyPr>
          <a:lstStyle/>
          <a:p>
            <a:pPr marL="668020" marR="568960" indent="0" algn="just">
              <a:lnSpc>
                <a:spcPct val="150000"/>
              </a:lnSpc>
              <a:spcAft>
                <a:spcPts val="800"/>
              </a:spcAft>
              <a:buNone/>
            </a:pPr>
            <a:r>
              <a:rPr lang="en-US" sz="1500" b="1" kern="100" dirty="0">
                <a:effectLst/>
                <a:ea typeface="Calibri" panose="020F0502020204030204" pitchFamily="34" charset="0"/>
                <a:cs typeface="Times New Roman" panose="02020603050405020304" pitchFamily="18" charset="0"/>
              </a:rPr>
              <a:t>Polygon-Based Region of Interest (ROI):</a:t>
            </a:r>
            <a:endParaRPr lang="en-IN" sz="1500" kern="100" dirty="0">
              <a:effectLst/>
              <a:ea typeface="Calibri" panose="020F0502020204030204" pitchFamily="34" charset="0"/>
              <a:cs typeface="Times New Roman" panose="02020603050405020304" pitchFamily="18" charset="0"/>
            </a:endParaRPr>
          </a:p>
          <a:p>
            <a:pPr marL="896620" marR="568960" algn="just">
              <a:lnSpc>
                <a:spcPct val="150000"/>
              </a:lnSpc>
              <a:spcAft>
                <a:spcPts val="800"/>
              </a:spcAft>
            </a:pPr>
            <a:r>
              <a:rPr lang="en-US" sz="1500" kern="100" dirty="0">
                <a:effectLst/>
                <a:ea typeface="Calibri" panose="020F0502020204030204" pitchFamily="34" charset="0"/>
                <a:cs typeface="Times New Roman" panose="02020603050405020304" pitchFamily="18" charset="0"/>
              </a:rPr>
              <a:t>A unique feature of the system is the polygon-based ROI, which allows users to define custom areas in the video frame for monitoring. Using OpenCV’s mouse callback function, the user can draw polygonal regions representing hazardous areas within the workplace. The system checks whether a detected person's </a:t>
            </a:r>
            <a:r>
              <a:rPr lang="en-US" sz="1500" kern="100" dirty="0" err="1">
                <a:effectLst/>
                <a:ea typeface="Calibri" panose="020F0502020204030204" pitchFamily="34" charset="0"/>
                <a:cs typeface="Times New Roman" panose="02020603050405020304" pitchFamily="18" charset="0"/>
              </a:rPr>
              <a:t>centre</a:t>
            </a:r>
            <a:r>
              <a:rPr lang="en-US" sz="1500" kern="100" dirty="0">
                <a:effectLst/>
                <a:ea typeface="Calibri" panose="020F0502020204030204" pitchFamily="34" charset="0"/>
                <a:cs typeface="Times New Roman" panose="02020603050405020304" pitchFamily="18" charset="0"/>
              </a:rPr>
              <a:t> point is inside this polygon using a point-in-polygon test, thus enabling targeted monitoring of critical zones.</a:t>
            </a:r>
          </a:p>
          <a:p>
            <a:pPr marL="668020" marR="568960" indent="0" algn="just">
              <a:lnSpc>
                <a:spcPct val="150000"/>
              </a:lnSpc>
              <a:spcAft>
                <a:spcPts val="800"/>
              </a:spcAft>
              <a:buNone/>
            </a:pPr>
            <a:r>
              <a:rPr lang="en-US" sz="1500" b="1" kern="100" dirty="0">
                <a:effectLst/>
                <a:ea typeface="Calibri" panose="020F0502020204030204" pitchFamily="34" charset="0"/>
                <a:cs typeface="Times New Roman" panose="02020603050405020304" pitchFamily="18" charset="0"/>
              </a:rPr>
              <a:t>Real-Time Alarm Trigger:</a:t>
            </a:r>
            <a:endParaRPr lang="en-IN" sz="1500" kern="100" dirty="0">
              <a:effectLst/>
              <a:ea typeface="Calibri" panose="020F0502020204030204" pitchFamily="34" charset="0"/>
              <a:cs typeface="Times New Roman" panose="02020603050405020304" pitchFamily="18" charset="0"/>
            </a:endParaRPr>
          </a:p>
          <a:p>
            <a:pPr marL="896620" marR="568960" algn="just">
              <a:lnSpc>
                <a:spcPct val="150000"/>
              </a:lnSpc>
              <a:spcAft>
                <a:spcPts val="800"/>
              </a:spcAft>
            </a:pPr>
            <a:r>
              <a:rPr lang="en-US" sz="1500" kern="100" dirty="0">
                <a:effectLst/>
                <a:ea typeface="Calibri" panose="020F0502020204030204" pitchFamily="34" charset="0"/>
                <a:cs typeface="Times New Roman" panose="02020603050405020304" pitchFamily="18" charset="0"/>
              </a:rPr>
              <a:t>When a person is detected inside the polygonal ROI, the system triggers an audio alarm to alert personnel of a potential safety violation. The alarm is implemented using the </a:t>
            </a:r>
            <a:r>
              <a:rPr lang="en-US" sz="1500" kern="100" dirty="0" err="1">
                <a:effectLst/>
                <a:ea typeface="Calibri" panose="020F0502020204030204" pitchFamily="34" charset="0"/>
                <a:cs typeface="Times New Roman" panose="02020603050405020304" pitchFamily="18" charset="0"/>
              </a:rPr>
              <a:t>pygame</a:t>
            </a:r>
            <a:r>
              <a:rPr lang="en-US" sz="1500" kern="100" dirty="0">
                <a:effectLst/>
                <a:ea typeface="Calibri" panose="020F0502020204030204" pitchFamily="34" charset="0"/>
                <a:cs typeface="Times New Roman" panose="02020603050405020304" pitchFamily="18" charset="0"/>
              </a:rPr>
              <a:t> library, which plays a preloaded sound file whenever a violation occurs.</a:t>
            </a:r>
            <a:endParaRPr lang="en-IN" sz="1500" kern="100" dirty="0">
              <a:effectLst/>
              <a:ea typeface="Calibri" panose="020F0502020204030204" pitchFamily="34" charset="0"/>
              <a:cs typeface="Times New Roman" panose="02020603050405020304" pitchFamily="18" charset="0"/>
            </a:endParaRPr>
          </a:p>
          <a:p>
            <a:endParaRPr lang="en-IN" sz="1500" dirty="0"/>
          </a:p>
        </p:txBody>
      </p:sp>
    </p:spTree>
    <p:extLst>
      <p:ext uri="{BB962C8B-B14F-4D97-AF65-F5344CB8AC3E}">
        <p14:creationId xmlns:p14="http://schemas.microsoft.com/office/powerpoint/2010/main" val="394793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ABE7C-5DC0-EDCF-5C03-AD89966A2AE2}"/>
              </a:ext>
            </a:extLst>
          </p:cNvPr>
          <p:cNvSpPr>
            <a:spLocks noGrp="1"/>
          </p:cNvSpPr>
          <p:nvPr>
            <p:ph type="title"/>
          </p:nvPr>
        </p:nvSpPr>
        <p:spPr/>
        <p:txBody>
          <a:bodyPr/>
          <a:lstStyle/>
          <a:p>
            <a:r>
              <a:rPr lang="en-US" dirty="0"/>
              <a:t>Project Demo of all the modules with output</a:t>
            </a:r>
            <a:endParaRPr lang="en-IN" dirty="0"/>
          </a:p>
        </p:txBody>
      </p:sp>
      <p:sp>
        <p:nvSpPr>
          <p:cNvPr id="3" name="Content Placeholder 2">
            <a:extLst>
              <a:ext uri="{FF2B5EF4-FFF2-40B4-BE49-F238E27FC236}">
                <a16:creationId xmlns:a16="http://schemas.microsoft.com/office/drawing/2014/main" id="{42FDE90B-21CC-5CEF-5321-D81A9CCEBAF3}"/>
              </a:ext>
            </a:extLst>
          </p:cNvPr>
          <p:cNvSpPr>
            <a:spLocks noGrp="1"/>
          </p:cNvSpPr>
          <p:nvPr>
            <p:ph idx="1"/>
          </p:nvPr>
        </p:nvSpPr>
        <p:spPr/>
        <p:txBody>
          <a:bodyPr/>
          <a:lstStyle/>
          <a:p>
            <a:pPr algn="just">
              <a:lnSpc>
                <a:spcPct val="107000"/>
              </a:lnSpc>
              <a:spcAft>
                <a:spcPts val="800"/>
              </a:spcAft>
            </a:pPr>
            <a:r>
              <a:rPr lang="en-US" sz="1800" b="1" u="sng" kern="100" dirty="0">
                <a:effectLst/>
                <a:latin typeface="Cambria" panose="02040503050406030204" pitchFamily="18" charset="0"/>
                <a:ea typeface="Calibri" panose="020F0502020204030204" pitchFamily="34" charset="0"/>
                <a:cs typeface="Times New Roman" panose="02020603050405020304" pitchFamily="18" charset="0"/>
              </a:rPr>
              <a:t>Human Detection:</a:t>
            </a:r>
            <a:endParaRPr lang="en-IN" sz="1800" b="1" u="sng"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100" dirty="0">
                <a:effectLst/>
                <a:latin typeface="Cambria" panose="02040503050406030204" pitchFamily="18" charset="0"/>
                <a:ea typeface="Calibri" panose="020F0502020204030204" pitchFamily="34" charset="0"/>
                <a:cs typeface="Times New Roman" panose="02020603050405020304" pitchFamily="18" charset="0"/>
              </a:rPr>
              <a:t>We </a:t>
            </a:r>
            <a:r>
              <a:rPr lang="en-US" sz="1800" kern="100" dirty="0" err="1">
                <a:effectLst/>
                <a:latin typeface="Cambria" panose="02040503050406030204" pitchFamily="18" charset="0"/>
                <a:ea typeface="Calibri" panose="020F0502020204030204" pitchFamily="34" charset="0"/>
                <a:cs typeface="Times New Roman" panose="02020603050405020304" pitchFamily="18" charset="0"/>
              </a:rPr>
              <a:t>utilise</a:t>
            </a:r>
            <a:r>
              <a:rPr lang="en-US" sz="1800" kern="100" dirty="0">
                <a:effectLst/>
                <a:latin typeface="Cambria" panose="02040503050406030204" pitchFamily="18" charset="0"/>
                <a:ea typeface="Calibri" panose="020F0502020204030204" pitchFamily="34" charset="0"/>
                <a:cs typeface="Times New Roman" panose="02020603050405020304" pitchFamily="18" charset="0"/>
              </a:rPr>
              <a:t> the YOLOv5 model, a state-of-the-art object detection model known for its speed and accuracy. The model is trained on the COCO dataset, which includes a variety of object classes. Upon deployment, the model processes each frame of the video feed and identifies humans with bounding boxes.</a:t>
            </a:r>
            <a:r>
              <a:rPr lang="en-US" sz="1800" b="1" kern="100" dirty="0">
                <a:effectLst/>
                <a:latin typeface="Cambria" panose="020405030504060302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1C8E4156-3742-D74C-A225-246E25B978A1}"/>
              </a:ext>
            </a:extLst>
          </p:cNvPr>
          <p:cNvPicPr>
            <a:picLocks noChangeAspect="1"/>
          </p:cNvPicPr>
          <p:nvPr/>
        </p:nvPicPr>
        <p:blipFill rotWithShape="1">
          <a:blip r:embed="rId2">
            <a:extLst>
              <a:ext uri="{28A0092B-C50C-407E-A947-70E740481C1C}">
                <a14:useLocalDpi xmlns:a14="http://schemas.microsoft.com/office/drawing/2010/main" val="0"/>
              </a:ext>
            </a:extLst>
          </a:blip>
          <a:srcRect l="103" t="5130" r="50149" b="48451"/>
          <a:stretch/>
        </p:blipFill>
        <p:spPr bwMode="auto">
          <a:xfrm>
            <a:off x="2722653" y="3741038"/>
            <a:ext cx="6596008" cy="29495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10451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5E7A0-6D56-3AD0-5FD8-41773A3A1293}"/>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4E0F86C7-A54D-0B71-7516-C46B74CE436F}"/>
              </a:ext>
            </a:extLst>
          </p:cNvPr>
          <p:cNvSpPr>
            <a:spLocks noGrp="1"/>
          </p:cNvSpPr>
          <p:nvPr>
            <p:ph idx="1"/>
          </p:nvPr>
        </p:nvSpPr>
        <p:spPr>
          <a:xfrm>
            <a:off x="1451579" y="1921464"/>
            <a:ext cx="9603275" cy="3450613"/>
          </a:xfrm>
        </p:spPr>
        <p:txBody>
          <a:bodyPr>
            <a:noAutofit/>
          </a:bodyPr>
          <a:lstStyle/>
          <a:p>
            <a:r>
              <a:rPr lang="en-US" sz="1700" dirty="0"/>
              <a:t>This presentation presents an advanced automated human detection system that utilizes the YOLOv5 deep learning model to monitor predefined areas within a video frame for unauthorized human presence. When a person enters a designated safety zone or restricted area, the system immediately triggers an alarm to alert security personnel or activate pre-set responses, ensuring timely intervention. The primary objective is to enhance security systems by providing real-time, accurate detection of human movement in critical areas, thus minimizing security breaches and ensuring compliance with safety protocols.</a:t>
            </a:r>
          </a:p>
          <a:p>
            <a:r>
              <a:rPr lang="en-US" sz="1700" dirty="0"/>
              <a:t>The presentation details the development process, including training the YOLOv5 model to detect human figures with high precision in diverse environments. It also covers the implementation of the system in real world scenarios and its integration with alarm mechanisms. Evaluation metrics demonstrate the system’s efficiency and reliability in accurately detecting people in dynamic environments, proving its capability to significantly bolster workplace and facility security while reducing the need for constant manual surveillance. </a:t>
            </a:r>
            <a:endParaRPr lang="en-IN" sz="1700" dirty="0"/>
          </a:p>
        </p:txBody>
      </p:sp>
    </p:spTree>
    <p:extLst>
      <p:ext uri="{BB962C8B-B14F-4D97-AF65-F5344CB8AC3E}">
        <p14:creationId xmlns:p14="http://schemas.microsoft.com/office/powerpoint/2010/main" val="1607848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859134-832B-3AD8-F783-129B95E8CF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169A1F-0DD0-04C1-B8F5-4C4F6949FF72}"/>
              </a:ext>
            </a:extLst>
          </p:cNvPr>
          <p:cNvSpPr>
            <a:spLocks noGrp="1"/>
          </p:cNvSpPr>
          <p:nvPr>
            <p:ph type="title"/>
          </p:nvPr>
        </p:nvSpPr>
        <p:spPr/>
        <p:txBody>
          <a:bodyPr/>
          <a:lstStyle/>
          <a:p>
            <a:r>
              <a:rPr lang="en-US" dirty="0"/>
              <a:t>Project Demo of all the modules with output</a:t>
            </a:r>
            <a:endParaRPr lang="en-IN" dirty="0"/>
          </a:p>
        </p:txBody>
      </p:sp>
      <p:sp>
        <p:nvSpPr>
          <p:cNvPr id="3" name="Content Placeholder 2">
            <a:extLst>
              <a:ext uri="{FF2B5EF4-FFF2-40B4-BE49-F238E27FC236}">
                <a16:creationId xmlns:a16="http://schemas.microsoft.com/office/drawing/2014/main" id="{7C572378-E163-8F8A-8A36-D7D6C7F14A8F}"/>
              </a:ext>
            </a:extLst>
          </p:cNvPr>
          <p:cNvSpPr>
            <a:spLocks noGrp="1"/>
          </p:cNvSpPr>
          <p:nvPr>
            <p:ph idx="1"/>
          </p:nvPr>
        </p:nvSpPr>
        <p:spPr/>
        <p:txBody>
          <a:bodyPr/>
          <a:lstStyle/>
          <a:p>
            <a:pPr algn="just">
              <a:lnSpc>
                <a:spcPct val="107000"/>
              </a:lnSpc>
              <a:spcAft>
                <a:spcPts val="800"/>
              </a:spcAft>
            </a:pPr>
            <a:r>
              <a:rPr lang="en-US" sz="1800" b="1" u="sng" kern="100" dirty="0">
                <a:effectLst/>
                <a:latin typeface="Cambria" panose="02040503050406030204" pitchFamily="18" charset="0"/>
                <a:ea typeface="Calibri" panose="020F0502020204030204" pitchFamily="34" charset="0"/>
                <a:cs typeface="Times New Roman" panose="02020603050405020304" pitchFamily="18" charset="0"/>
              </a:rPr>
              <a:t>Zone Definition and Area Mapping: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100" dirty="0">
                <a:effectLst/>
                <a:latin typeface="Cambria" panose="02040503050406030204" pitchFamily="18" charset="0"/>
                <a:ea typeface="Calibri" panose="020F0502020204030204" pitchFamily="34" charset="0"/>
                <a:cs typeface="Times New Roman" panose="02020603050405020304" pitchFamily="18" charset="0"/>
              </a:rPr>
              <a:t>The zone definition is achieved by dividing the frame into segments and allowing the user to specify a restricted area. This functionality is achieved using OpenCV, which provides tools for drawing polygons over the frame. Once the zone is defined, the system checks for human presence within the zone in each frame.</a:t>
            </a:r>
            <a:r>
              <a:rPr lang="en-US" sz="1800" b="1" kern="100" dirty="0">
                <a:effectLst/>
                <a:latin typeface="Cambria" panose="020405030504060302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0FF6B66A-60FB-B629-0B93-2100189ED88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062" r="49997" b="48948"/>
          <a:stretch/>
        </p:blipFill>
        <p:spPr bwMode="auto">
          <a:xfrm>
            <a:off x="2640457" y="3832364"/>
            <a:ext cx="6431623" cy="293306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69057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C2D3D9-81D9-F17B-DBD3-851F249E78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1099B5-15C1-3E63-5AD8-55168D4B4D7B}"/>
              </a:ext>
            </a:extLst>
          </p:cNvPr>
          <p:cNvSpPr>
            <a:spLocks noGrp="1"/>
          </p:cNvSpPr>
          <p:nvPr>
            <p:ph type="title"/>
          </p:nvPr>
        </p:nvSpPr>
        <p:spPr/>
        <p:txBody>
          <a:bodyPr/>
          <a:lstStyle/>
          <a:p>
            <a:r>
              <a:rPr lang="en-US" dirty="0"/>
              <a:t>Project Demo of all the modules with output</a:t>
            </a:r>
            <a:endParaRPr lang="en-IN" dirty="0"/>
          </a:p>
        </p:txBody>
      </p:sp>
      <p:sp>
        <p:nvSpPr>
          <p:cNvPr id="3" name="Content Placeholder 2">
            <a:extLst>
              <a:ext uri="{FF2B5EF4-FFF2-40B4-BE49-F238E27FC236}">
                <a16:creationId xmlns:a16="http://schemas.microsoft.com/office/drawing/2014/main" id="{D53F8CDF-1A95-912F-41FF-D5F05C414BC6}"/>
              </a:ext>
            </a:extLst>
          </p:cNvPr>
          <p:cNvSpPr>
            <a:spLocks noGrp="1"/>
          </p:cNvSpPr>
          <p:nvPr>
            <p:ph idx="1"/>
          </p:nvPr>
        </p:nvSpPr>
        <p:spPr/>
        <p:txBody>
          <a:bodyPr/>
          <a:lstStyle/>
          <a:p>
            <a:pPr algn="just">
              <a:lnSpc>
                <a:spcPct val="107000"/>
              </a:lnSpc>
              <a:spcAft>
                <a:spcPts val="800"/>
              </a:spcAft>
            </a:pPr>
            <a:r>
              <a:rPr lang="en-US" sz="1800" b="1" u="sng" kern="100" dirty="0">
                <a:effectLst/>
                <a:latin typeface="Cambria" panose="02040503050406030204" pitchFamily="18" charset="0"/>
                <a:ea typeface="Calibri" panose="020F0502020204030204" pitchFamily="34" charset="0"/>
                <a:cs typeface="Times New Roman" panose="02020603050405020304" pitchFamily="18" charset="0"/>
              </a:rPr>
              <a:t>Alarm Trigger: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100" dirty="0">
                <a:effectLst/>
                <a:latin typeface="Cambria" panose="02040503050406030204" pitchFamily="18" charset="0"/>
                <a:ea typeface="Calibri" panose="020F0502020204030204" pitchFamily="34" charset="0"/>
                <a:cs typeface="Times New Roman" panose="02020603050405020304" pitchFamily="18" charset="0"/>
              </a:rPr>
              <a:t>The system monitors whether the </a:t>
            </a:r>
            <a:r>
              <a:rPr lang="en-US" sz="1800" kern="100" dirty="0" err="1">
                <a:effectLst/>
                <a:latin typeface="Cambria" panose="02040503050406030204" pitchFamily="18" charset="0"/>
                <a:ea typeface="Calibri" panose="020F0502020204030204" pitchFamily="34" charset="0"/>
                <a:cs typeface="Times New Roman" panose="02020603050405020304" pitchFamily="18" charset="0"/>
              </a:rPr>
              <a:t>centre</a:t>
            </a:r>
            <a:r>
              <a:rPr lang="en-US" sz="1800" kern="100" dirty="0">
                <a:effectLst/>
                <a:latin typeface="Cambria" panose="02040503050406030204" pitchFamily="18" charset="0"/>
                <a:ea typeface="Calibri" panose="020F0502020204030204" pitchFamily="34" charset="0"/>
                <a:cs typeface="Times New Roman" panose="02020603050405020304" pitchFamily="18" charset="0"/>
              </a:rPr>
              <a:t> of the detected object (e.g., a person) falls within this polygon. If the </a:t>
            </a:r>
            <a:r>
              <a:rPr lang="en-US" sz="1800" kern="100" dirty="0" err="1">
                <a:effectLst/>
                <a:latin typeface="Cambria" panose="02040503050406030204" pitchFamily="18" charset="0"/>
                <a:ea typeface="Calibri" panose="020F0502020204030204" pitchFamily="34" charset="0"/>
                <a:cs typeface="Times New Roman" panose="02020603050405020304" pitchFamily="18" charset="0"/>
              </a:rPr>
              <a:t>centre</a:t>
            </a:r>
            <a:r>
              <a:rPr lang="en-US" sz="1800" kern="100" dirty="0">
                <a:effectLst/>
                <a:latin typeface="Cambria" panose="02040503050406030204" pitchFamily="18" charset="0"/>
                <a:ea typeface="Calibri" panose="020F0502020204030204" pitchFamily="34" charset="0"/>
                <a:cs typeface="Times New Roman" panose="02020603050405020304" pitchFamily="18" charset="0"/>
              </a:rPr>
              <a:t> point of the person’s bounding box is inside the restricted area, the alarm is triggered. The polygonal approach allows flexibility in defining specific hazardous zones within the workplace.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09F73956-CC96-73BB-FF5A-AD67F272B49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4934" r="50296" b="48608"/>
          <a:stretch/>
        </p:blipFill>
        <p:spPr bwMode="auto">
          <a:xfrm>
            <a:off x="2414427" y="3741038"/>
            <a:ext cx="6657654" cy="30130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29755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60834-D1DB-5B6A-3B4C-35F6EBFDC414}"/>
              </a:ext>
            </a:extLst>
          </p:cNvPr>
          <p:cNvSpPr>
            <a:spLocks noGrp="1"/>
          </p:cNvSpPr>
          <p:nvPr>
            <p:ph type="ctrTitle"/>
          </p:nvPr>
        </p:nvSpPr>
        <p:spPr>
          <a:xfrm>
            <a:off x="2161093" y="2578261"/>
            <a:ext cx="8144134" cy="1373070"/>
          </a:xfrm>
        </p:spPr>
        <p:txBody>
          <a:bodyPr/>
          <a:lstStyle/>
          <a:p>
            <a:pPr algn="ctr"/>
            <a:r>
              <a:rPr lang="en-US" b="1" dirty="0">
                <a:solidFill>
                  <a:schemeClr val="tx2">
                    <a:lumMod val="10000"/>
                  </a:schemeClr>
                </a:solidFill>
              </a:rPr>
              <a:t>Thank You !!!</a:t>
            </a:r>
            <a:endParaRPr lang="en-IN" b="1" dirty="0">
              <a:solidFill>
                <a:schemeClr val="tx2">
                  <a:lumMod val="10000"/>
                </a:schemeClr>
              </a:solidFill>
            </a:endParaRPr>
          </a:p>
        </p:txBody>
      </p:sp>
    </p:spTree>
    <p:extLst>
      <p:ext uri="{BB962C8B-B14F-4D97-AF65-F5344CB8AC3E}">
        <p14:creationId xmlns:p14="http://schemas.microsoft.com/office/powerpoint/2010/main" val="3796224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5E7A0-6D56-3AD0-5FD8-41773A3A1293}"/>
              </a:ext>
            </a:extLst>
          </p:cNvPr>
          <p:cNvSpPr>
            <a:spLocks noGrp="1"/>
          </p:cNvSpPr>
          <p:nvPr>
            <p:ph type="title"/>
          </p:nvPr>
        </p:nvSpPr>
        <p:spPr/>
        <p:txBody>
          <a:bodyPr/>
          <a:lstStyle/>
          <a:p>
            <a:r>
              <a:rPr lang="en-US" dirty="0"/>
              <a:t>Motivation</a:t>
            </a:r>
            <a:endParaRPr lang="en-IN" dirty="0"/>
          </a:p>
        </p:txBody>
      </p:sp>
      <p:sp>
        <p:nvSpPr>
          <p:cNvPr id="3" name="Content Placeholder 2">
            <a:extLst>
              <a:ext uri="{FF2B5EF4-FFF2-40B4-BE49-F238E27FC236}">
                <a16:creationId xmlns:a16="http://schemas.microsoft.com/office/drawing/2014/main" id="{4E0F86C7-A54D-0B71-7516-C46B74CE436F}"/>
              </a:ext>
            </a:extLst>
          </p:cNvPr>
          <p:cNvSpPr>
            <a:spLocks noGrp="1"/>
          </p:cNvSpPr>
          <p:nvPr>
            <p:ph idx="1"/>
          </p:nvPr>
        </p:nvSpPr>
        <p:spPr/>
        <p:txBody>
          <a:bodyPr>
            <a:normAutofit/>
          </a:bodyPr>
          <a:lstStyle/>
          <a:p>
            <a:pPr>
              <a:buFont typeface="Wingdings" panose="05000000000000000000" pitchFamily="2" charset="2"/>
              <a:buChar char="Ø"/>
            </a:pPr>
            <a:r>
              <a:rPr lang="en-US" sz="1800" dirty="0"/>
              <a:t>The primary motivation for this project is to enhance public safety and optimize work safety monitoring in various settings. By automating the process of work safety monitoring, the system aims to reduce the burden on human operators and minimize errors. </a:t>
            </a:r>
          </a:p>
          <a:p>
            <a:pPr>
              <a:buFont typeface="Wingdings" panose="05000000000000000000" pitchFamily="2" charset="2"/>
              <a:buChar char="Ø"/>
            </a:pPr>
            <a:r>
              <a:rPr lang="en-US" sz="1800" dirty="0"/>
              <a:t>The goal is to develop a scalable and reliable solution that can be deployed in diverse environments, providing real-time data to inform decision-making and improve overall safety and efficiency.</a:t>
            </a:r>
          </a:p>
          <a:p>
            <a:pPr>
              <a:buFont typeface="Wingdings" panose="05000000000000000000" pitchFamily="2" charset="2"/>
              <a:buChar char="Ø"/>
            </a:pPr>
            <a:r>
              <a:rPr lang="en-US" sz="1800" b="1" dirty="0"/>
              <a:t>Public Safety</a:t>
            </a:r>
            <a:r>
              <a:rPr lang="en-US" sz="1800" dirty="0"/>
              <a:t>: Importance of work safety monitoring in preventing accidents and managing emergencies.</a:t>
            </a:r>
          </a:p>
          <a:p>
            <a:pPr>
              <a:buFont typeface="Wingdings" panose="05000000000000000000" pitchFamily="2" charset="2"/>
              <a:buChar char="Ø"/>
            </a:pPr>
            <a:r>
              <a:rPr lang="en-US" sz="1800" b="1" dirty="0"/>
              <a:t>Event Management</a:t>
            </a:r>
            <a:r>
              <a:rPr lang="en-US" sz="1800" dirty="0"/>
              <a:t>: Enhancing the management of large events by accurately monitoring work safety environment.</a:t>
            </a:r>
          </a:p>
          <a:p>
            <a:endParaRPr lang="en-IN" dirty="0"/>
          </a:p>
        </p:txBody>
      </p:sp>
    </p:spTree>
    <p:extLst>
      <p:ext uri="{BB962C8B-B14F-4D97-AF65-F5344CB8AC3E}">
        <p14:creationId xmlns:p14="http://schemas.microsoft.com/office/powerpoint/2010/main" val="2609325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5F42-82D3-0F31-6F94-70F0CEC54F97}"/>
              </a:ext>
            </a:extLst>
          </p:cNvPr>
          <p:cNvSpPr>
            <a:spLocks noGrp="1"/>
          </p:cNvSpPr>
          <p:nvPr>
            <p:ph type="title"/>
          </p:nvPr>
        </p:nvSpPr>
        <p:spPr>
          <a:xfrm>
            <a:off x="1451579" y="321304"/>
            <a:ext cx="9706156" cy="798579"/>
          </a:xfrm>
        </p:spPr>
        <p:txBody>
          <a:bodyPr>
            <a:normAutofit fontScale="90000"/>
          </a:bodyPr>
          <a:lstStyle/>
          <a:p>
            <a:r>
              <a:rPr lang="en-US" dirty="0"/>
              <a:t>Literature Survey</a:t>
            </a:r>
            <a:br>
              <a:rPr lang="en-IN" dirty="0"/>
            </a:br>
            <a:endParaRPr lang="en-IN" dirty="0"/>
          </a:p>
        </p:txBody>
      </p:sp>
      <p:graphicFrame>
        <p:nvGraphicFramePr>
          <p:cNvPr id="5" name="Content Placeholder 4">
            <a:extLst>
              <a:ext uri="{FF2B5EF4-FFF2-40B4-BE49-F238E27FC236}">
                <a16:creationId xmlns:a16="http://schemas.microsoft.com/office/drawing/2014/main" id="{57CD94FE-CF43-106F-DE72-7A1275CF1CA2}"/>
              </a:ext>
            </a:extLst>
          </p:cNvPr>
          <p:cNvGraphicFramePr>
            <a:graphicFrameLocks noGrp="1"/>
          </p:cNvGraphicFramePr>
          <p:nvPr>
            <p:ph idx="1"/>
            <p:extLst>
              <p:ext uri="{D42A27DB-BD31-4B8C-83A1-F6EECF244321}">
                <p14:modId xmlns:p14="http://schemas.microsoft.com/office/powerpoint/2010/main" val="3064639130"/>
              </p:ext>
            </p:extLst>
          </p:nvPr>
        </p:nvGraphicFramePr>
        <p:xfrm>
          <a:off x="621956" y="1485441"/>
          <a:ext cx="11098915" cy="5033655"/>
        </p:xfrm>
        <a:graphic>
          <a:graphicData uri="http://schemas.openxmlformats.org/drawingml/2006/table">
            <a:tbl>
              <a:tblPr firstRow="1" bandRow="1">
                <a:tableStyleId>{7DF18680-E054-41AD-8BC1-D1AEF772440D}</a:tableStyleId>
              </a:tblPr>
              <a:tblGrid>
                <a:gridCol w="676011">
                  <a:extLst>
                    <a:ext uri="{9D8B030D-6E8A-4147-A177-3AD203B41FA5}">
                      <a16:colId xmlns:a16="http://schemas.microsoft.com/office/drawing/2014/main" val="1615332946"/>
                    </a:ext>
                  </a:extLst>
                </a:gridCol>
                <a:gridCol w="1439720">
                  <a:extLst>
                    <a:ext uri="{9D8B030D-6E8A-4147-A177-3AD203B41FA5}">
                      <a16:colId xmlns:a16="http://schemas.microsoft.com/office/drawing/2014/main" val="4240084449"/>
                    </a:ext>
                  </a:extLst>
                </a:gridCol>
                <a:gridCol w="1605450">
                  <a:extLst>
                    <a:ext uri="{9D8B030D-6E8A-4147-A177-3AD203B41FA5}">
                      <a16:colId xmlns:a16="http://schemas.microsoft.com/office/drawing/2014/main" val="395378539"/>
                    </a:ext>
                  </a:extLst>
                </a:gridCol>
                <a:gridCol w="1475300">
                  <a:extLst>
                    <a:ext uri="{9D8B030D-6E8A-4147-A177-3AD203B41FA5}">
                      <a16:colId xmlns:a16="http://schemas.microsoft.com/office/drawing/2014/main" val="3682513709"/>
                    </a:ext>
                  </a:extLst>
                </a:gridCol>
                <a:gridCol w="2643858">
                  <a:extLst>
                    <a:ext uri="{9D8B030D-6E8A-4147-A177-3AD203B41FA5}">
                      <a16:colId xmlns:a16="http://schemas.microsoft.com/office/drawing/2014/main" val="963805828"/>
                    </a:ext>
                  </a:extLst>
                </a:gridCol>
                <a:gridCol w="1458442">
                  <a:extLst>
                    <a:ext uri="{9D8B030D-6E8A-4147-A177-3AD203B41FA5}">
                      <a16:colId xmlns:a16="http://schemas.microsoft.com/office/drawing/2014/main" val="3081257068"/>
                    </a:ext>
                  </a:extLst>
                </a:gridCol>
                <a:gridCol w="1800134">
                  <a:extLst>
                    <a:ext uri="{9D8B030D-6E8A-4147-A177-3AD203B41FA5}">
                      <a16:colId xmlns:a16="http://schemas.microsoft.com/office/drawing/2014/main" val="3740896183"/>
                    </a:ext>
                  </a:extLst>
                </a:gridCol>
              </a:tblGrid>
              <a:tr h="428045">
                <a:tc>
                  <a:txBody>
                    <a:bodyPr/>
                    <a:lstStyle/>
                    <a:p>
                      <a:pPr algn="ctr"/>
                      <a:r>
                        <a:rPr lang="en-US" sz="1500" dirty="0" err="1"/>
                        <a:t>S.No</a:t>
                      </a:r>
                      <a:r>
                        <a:rPr lang="en-US" sz="1500" dirty="0"/>
                        <a:t>.</a:t>
                      </a:r>
                      <a:endParaRPr lang="en-IN" sz="1500" dirty="0">
                        <a:solidFill>
                          <a:srgbClr val="FF0000"/>
                        </a:solidFill>
                        <a:latin typeface="Arial Narrow" panose="020B0606020202030204" pitchFamily="34" charset="0"/>
                      </a:endParaRPr>
                    </a:p>
                  </a:txBody>
                  <a:tcPr/>
                </a:tc>
                <a:tc>
                  <a:txBody>
                    <a:bodyPr/>
                    <a:lstStyle/>
                    <a:p>
                      <a:pPr algn="ctr"/>
                      <a:r>
                        <a:rPr lang="en-US" sz="1500" dirty="0"/>
                        <a:t>Title</a:t>
                      </a:r>
                      <a:endParaRPr lang="en-IN" sz="1500" dirty="0">
                        <a:latin typeface="Arial Narrow" panose="020B0606020202030204" pitchFamily="34" charset="0"/>
                      </a:endParaRPr>
                    </a:p>
                  </a:txBody>
                  <a:tcPr/>
                </a:tc>
                <a:tc>
                  <a:txBody>
                    <a:bodyPr/>
                    <a:lstStyle/>
                    <a:p>
                      <a:pPr algn="ctr"/>
                      <a:r>
                        <a:rPr lang="en-US" sz="1500" dirty="0"/>
                        <a:t>Published Date</a:t>
                      </a:r>
                      <a:endParaRPr lang="en-IN" sz="1500" dirty="0">
                        <a:latin typeface="Arial Narrow" panose="020B0606020202030204" pitchFamily="34" charset="0"/>
                      </a:endParaRPr>
                    </a:p>
                  </a:txBody>
                  <a:tcPr/>
                </a:tc>
                <a:tc>
                  <a:txBody>
                    <a:bodyPr/>
                    <a:lstStyle/>
                    <a:p>
                      <a:pPr algn="ctr"/>
                      <a:r>
                        <a:rPr lang="en-US" sz="1500" dirty="0"/>
                        <a:t>Publishers</a:t>
                      </a:r>
                      <a:endParaRPr lang="en-IN" sz="1500" dirty="0">
                        <a:latin typeface="Arial Narrow" panose="020B0606020202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t>Topic</a:t>
                      </a:r>
                      <a:endParaRPr lang="en-IN" sz="1500" dirty="0"/>
                    </a:p>
                    <a:p>
                      <a:pPr algn="ctr"/>
                      <a:endParaRPr lang="en-IN" sz="1500" dirty="0">
                        <a:latin typeface="Arial Narrow" panose="020B0606020202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t>Advantages</a:t>
                      </a:r>
                      <a:endParaRPr lang="en-IN" sz="1500" dirty="0"/>
                    </a:p>
                    <a:p>
                      <a:pPr algn="ctr"/>
                      <a:endParaRPr lang="en-IN" sz="1500" dirty="0">
                        <a:latin typeface="Arial Narrow" panose="020B0606020202030204" pitchFamily="34" charset="0"/>
                      </a:endParaRPr>
                    </a:p>
                  </a:txBody>
                  <a:tcPr/>
                </a:tc>
                <a:tc>
                  <a:txBody>
                    <a:bodyPr/>
                    <a:lstStyle/>
                    <a:p>
                      <a:pPr algn="ctr"/>
                      <a:r>
                        <a:rPr lang="en-US" sz="1500" dirty="0"/>
                        <a:t>Disadvantages</a:t>
                      </a:r>
                      <a:endParaRPr lang="en-IN" sz="1500" dirty="0">
                        <a:latin typeface="Arial Narrow" panose="020B0606020202030204" pitchFamily="34" charset="0"/>
                      </a:endParaRPr>
                    </a:p>
                  </a:txBody>
                  <a:tcPr/>
                </a:tc>
                <a:extLst>
                  <a:ext uri="{0D108BD9-81ED-4DB2-BD59-A6C34878D82A}">
                    <a16:rowId xmlns:a16="http://schemas.microsoft.com/office/drawing/2014/main" val="2450230990"/>
                  </a:ext>
                </a:extLst>
              </a:tr>
              <a:tr h="1930499">
                <a:tc>
                  <a:txBody>
                    <a:bodyPr/>
                    <a:lstStyle/>
                    <a:p>
                      <a:pPr algn="ctr"/>
                      <a:r>
                        <a:rPr lang="en-US" sz="1500" dirty="0">
                          <a:latin typeface="+mn-lt"/>
                        </a:rPr>
                        <a:t>1</a:t>
                      </a:r>
                    </a:p>
                  </a:txBody>
                  <a:tcPr/>
                </a:tc>
                <a:tc>
                  <a:txBody>
                    <a:bodyPr/>
                    <a:lstStyle/>
                    <a:p>
                      <a:pPr algn="ctr"/>
                      <a:r>
                        <a:rPr lang="en-GB" sz="1500" dirty="0">
                          <a:latin typeface="+mn-lt"/>
                        </a:rPr>
                        <a:t>Practical Automated Video  Analytics for Crowd Monitoring and Counting</a:t>
                      </a:r>
                      <a:endParaRPr lang="en-US" sz="1500" dirty="0">
                        <a:latin typeface="+mn-lt"/>
                      </a:endParaRPr>
                    </a:p>
                  </a:txBody>
                  <a:tcPr/>
                </a:tc>
                <a:tc>
                  <a:txBody>
                    <a:bodyPr/>
                    <a:lstStyle/>
                    <a:p>
                      <a:pPr algn="ctr"/>
                      <a:r>
                        <a:rPr lang="en-US" sz="1500" dirty="0">
                          <a:latin typeface="+mn-lt"/>
                        </a:rPr>
                        <a:t>06.12.2019</a:t>
                      </a:r>
                    </a:p>
                  </a:txBody>
                  <a:tcPr/>
                </a:tc>
                <a:tc>
                  <a:txBody>
                    <a:bodyPr/>
                    <a:lstStyle/>
                    <a:p>
                      <a:pPr algn="ctr"/>
                      <a:r>
                        <a:rPr lang="en-US" sz="1500" dirty="0">
                          <a:latin typeface="+mn-lt"/>
                        </a:rPr>
                        <a:t>Kang Hao </a:t>
                      </a:r>
                      <a:r>
                        <a:rPr lang="en-US" sz="1500" dirty="0" err="1">
                          <a:latin typeface="+mn-lt"/>
                        </a:rPr>
                        <a:t>Cheon</a:t>
                      </a:r>
                      <a:r>
                        <a:rPr lang="en-US" sz="1500" dirty="0">
                          <a:latin typeface="+mn-lt"/>
                        </a:rPr>
                        <a:t>, Sandra </a:t>
                      </a:r>
                      <a:r>
                        <a:rPr lang="en-US" sz="1500" dirty="0" err="1">
                          <a:latin typeface="+mn-lt"/>
                        </a:rPr>
                        <a:t>Poeschmann</a:t>
                      </a:r>
                      <a:r>
                        <a:rPr lang="en-US" sz="1500" dirty="0">
                          <a:latin typeface="+mn-lt"/>
                        </a:rPr>
                        <a:t>, Joel </a:t>
                      </a:r>
                      <a:r>
                        <a:rPr lang="en-US" sz="1500" dirty="0" err="1">
                          <a:latin typeface="+mn-lt"/>
                        </a:rPr>
                        <a:t>Weijia</a:t>
                      </a:r>
                      <a:r>
                        <a:rPr lang="en-US" sz="1500" dirty="0">
                          <a:latin typeface="+mn-lt"/>
                        </a:rPr>
                        <a:t> Lai,</a:t>
                      </a:r>
                    </a:p>
                    <a:p>
                      <a:pPr algn="ctr"/>
                      <a:r>
                        <a:rPr lang="en-US" sz="1500" dirty="0">
                          <a:latin typeface="+mn-lt"/>
                        </a:rPr>
                        <a:t>Jin Ming Koh, U. Rajendra Acharya, Simon Ching Man Yu, and Kenneth Jian Wei Tang</a:t>
                      </a:r>
                    </a:p>
                  </a:txBody>
                  <a:tcPr/>
                </a:tc>
                <a:tc>
                  <a:txBody>
                    <a:bodyPr/>
                    <a:lstStyle/>
                    <a:p>
                      <a:pPr algn="ctr"/>
                      <a:r>
                        <a:rPr lang="en-US" sz="1500" dirty="0">
                          <a:latin typeface="+mn-lt"/>
                        </a:rPr>
                        <a:t>Crowd monitoring</a:t>
                      </a:r>
                    </a:p>
                  </a:txBody>
                  <a:tcPr/>
                </a:tc>
                <a:tc>
                  <a:txBody>
                    <a:bodyPr/>
                    <a:lstStyle/>
                    <a:p>
                      <a:pPr algn="ctr"/>
                      <a:r>
                        <a:rPr lang="en-IN" sz="1500" dirty="0">
                          <a:latin typeface="+mn-lt"/>
                        </a:rPr>
                        <a:t>Reduced Human Intervention</a:t>
                      </a:r>
                      <a:r>
                        <a:rPr lang="en-US" sz="1500" dirty="0">
                          <a:latin typeface="+mn-lt"/>
                        </a:rPr>
                        <a:t>, </a:t>
                      </a:r>
                    </a:p>
                    <a:p>
                      <a:pPr algn="ctr"/>
                      <a:r>
                        <a:rPr lang="en-IN" sz="1500" dirty="0">
                          <a:latin typeface="+mn-lt"/>
                        </a:rPr>
                        <a:t>Real-Time Analysis, </a:t>
                      </a:r>
                    </a:p>
                    <a:p>
                      <a:pPr algn="ctr"/>
                      <a:r>
                        <a:rPr lang="en-IN" sz="1500" b="0" dirty="0">
                          <a:latin typeface="+mn-lt"/>
                        </a:rPr>
                        <a:t>Enhanced Security</a:t>
                      </a:r>
                    </a:p>
                  </a:txBody>
                  <a:tcPr/>
                </a:tc>
                <a:tc>
                  <a:txBody>
                    <a:bodyPr/>
                    <a:lstStyle/>
                    <a:p>
                      <a:pPr algn="ctr"/>
                      <a:r>
                        <a:rPr lang="en-GB" sz="1500" dirty="0">
                          <a:latin typeface="+mn-lt"/>
                        </a:rPr>
                        <a:t>Object</a:t>
                      </a:r>
                    </a:p>
                    <a:p>
                      <a:pPr algn="ctr"/>
                      <a:r>
                        <a:rPr lang="en-GB" sz="1500" dirty="0">
                          <a:latin typeface="+mn-lt"/>
                        </a:rPr>
                        <a:t>recognition and tracking for enhanced surveillance capabilities</a:t>
                      </a:r>
                      <a:endParaRPr lang="en-US" sz="1500" dirty="0">
                        <a:latin typeface="+mn-lt"/>
                      </a:endParaRPr>
                    </a:p>
                  </a:txBody>
                  <a:tcPr/>
                </a:tc>
                <a:extLst>
                  <a:ext uri="{0D108BD9-81ED-4DB2-BD59-A6C34878D82A}">
                    <a16:rowId xmlns:a16="http://schemas.microsoft.com/office/drawing/2014/main" val="3546328961"/>
                  </a:ext>
                </a:extLst>
              </a:tr>
              <a:tr h="2107575">
                <a:tc>
                  <a:txBody>
                    <a:bodyPr/>
                    <a:lstStyle/>
                    <a:p>
                      <a:pPr algn="ctr"/>
                      <a:r>
                        <a:rPr lang="en-US" sz="1500" dirty="0">
                          <a:latin typeface="+mn-lt"/>
                        </a:rPr>
                        <a:t>2</a:t>
                      </a:r>
                    </a:p>
                  </a:txBody>
                  <a:tcPr/>
                </a:tc>
                <a:tc>
                  <a:txBody>
                    <a:bodyPr/>
                    <a:lstStyle/>
                    <a:p>
                      <a:pPr algn="ctr"/>
                      <a:r>
                        <a:rPr lang="en-US" sz="1500" dirty="0">
                          <a:latin typeface="+mn-lt"/>
                        </a:rPr>
                        <a:t>Video Analytics and Their  Performance Analysis for  Various Object Detection Algorithms</a:t>
                      </a:r>
                    </a:p>
                  </a:txBody>
                  <a:tcPr/>
                </a:tc>
                <a:tc>
                  <a:txBody>
                    <a:bodyPr/>
                    <a:lstStyle/>
                    <a:p>
                      <a:pPr algn="ctr"/>
                      <a:r>
                        <a:rPr lang="en-US" sz="1500" dirty="0">
                          <a:latin typeface="+mn-lt"/>
                        </a:rPr>
                        <a:t>22.05.2022</a:t>
                      </a:r>
                    </a:p>
                  </a:txBody>
                  <a:tcPr/>
                </a:tc>
                <a:tc>
                  <a:txBody>
                    <a:bodyPr/>
                    <a:lstStyle/>
                    <a:p>
                      <a:pPr algn="ctr"/>
                      <a:r>
                        <a:rPr lang="en-US" sz="1500" dirty="0">
                          <a:latin typeface="+mn-lt"/>
                        </a:rPr>
                        <a:t>Chirag </a:t>
                      </a:r>
                      <a:r>
                        <a:rPr lang="en-US" sz="1500" dirty="0" err="1">
                          <a:latin typeface="+mn-lt"/>
                        </a:rPr>
                        <a:t>Jagad</a:t>
                      </a:r>
                      <a:r>
                        <a:rPr lang="en-US" sz="1500" dirty="0">
                          <a:latin typeface="+mn-lt"/>
                        </a:rPr>
                        <a:t>, Ishika Chokshi, Ishan Chokshi, Chirag Jain, Neha Katre, Meera </a:t>
                      </a:r>
                      <a:r>
                        <a:rPr lang="en-US" sz="1500" dirty="0" err="1">
                          <a:latin typeface="+mn-lt"/>
                        </a:rPr>
                        <a:t>Narvekar</a:t>
                      </a:r>
                      <a:r>
                        <a:rPr lang="en-US" sz="1500" dirty="0">
                          <a:latin typeface="+mn-lt"/>
                        </a:rPr>
                        <a:t>, </a:t>
                      </a:r>
                      <a:r>
                        <a:rPr lang="en-US" sz="1500" dirty="0" err="1">
                          <a:latin typeface="+mn-lt"/>
                        </a:rPr>
                        <a:t>Debajyoti</a:t>
                      </a:r>
                      <a:r>
                        <a:rPr lang="en-US" sz="1500" dirty="0">
                          <a:latin typeface="+mn-lt"/>
                        </a:rPr>
                        <a:t> Mukhopadhyay</a:t>
                      </a:r>
                    </a:p>
                  </a:txBody>
                  <a:tcPr/>
                </a:tc>
                <a:tc>
                  <a:txBody>
                    <a:bodyPr/>
                    <a:lstStyle/>
                    <a:p>
                      <a:pPr algn="ctr"/>
                      <a:r>
                        <a:rPr lang="en-US" sz="1500" dirty="0">
                          <a:latin typeface="+mn-lt"/>
                        </a:rPr>
                        <a:t>Video Analytics</a:t>
                      </a:r>
                    </a:p>
                  </a:txBody>
                  <a:tcPr/>
                </a:tc>
                <a:tc>
                  <a:txBody>
                    <a:bodyPr/>
                    <a:lstStyle/>
                    <a:p>
                      <a:pPr algn="ctr"/>
                      <a:r>
                        <a:rPr lang="en-IN" sz="1500" dirty="0">
                          <a:latin typeface="+mn-lt"/>
                        </a:rPr>
                        <a:t>Data Collection and Analysis, Automation, Versatility, Accuracy</a:t>
                      </a:r>
                      <a:endParaRPr lang="en-US" sz="1500" dirty="0">
                        <a:latin typeface="+mn-lt"/>
                      </a:endParaRPr>
                    </a:p>
                  </a:txBody>
                  <a:tcPr/>
                </a:tc>
                <a:tc>
                  <a:txBody>
                    <a:bodyPr/>
                    <a:lstStyle/>
                    <a:p>
                      <a:pPr algn="ctr"/>
                      <a:r>
                        <a:rPr lang="en-IN" sz="1600" dirty="0"/>
                        <a:t>Camera Angle and Position, Anomaly Detection, Model Complexity, Data Annotation</a:t>
                      </a:r>
                      <a:endParaRPr lang="en-US" sz="1500" dirty="0">
                        <a:latin typeface="+mn-lt"/>
                      </a:endParaRPr>
                    </a:p>
                  </a:txBody>
                  <a:tcPr/>
                </a:tc>
                <a:extLst>
                  <a:ext uri="{0D108BD9-81ED-4DB2-BD59-A6C34878D82A}">
                    <a16:rowId xmlns:a16="http://schemas.microsoft.com/office/drawing/2014/main" val="2261733898"/>
                  </a:ext>
                </a:extLst>
              </a:tr>
            </a:tbl>
          </a:graphicData>
        </a:graphic>
      </p:graphicFrame>
    </p:spTree>
    <p:extLst>
      <p:ext uri="{BB962C8B-B14F-4D97-AF65-F5344CB8AC3E}">
        <p14:creationId xmlns:p14="http://schemas.microsoft.com/office/powerpoint/2010/main" val="1667502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035A-535D-0CA6-92A0-2632BDCACC1B}"/>
              </a:ext>
            </a:extLst>
          </p:cNvPr>
          <p:cNvSpPr>
            <a:spLocks noGrp="1"/>
          </p:cNvSpPr>
          <p:nvPr>
            <p:ph type="title"/>
          </p:nvPr>
        </p:nvSpPr>
        <p:spPr/>
        <p:txBody>
          <a:bodyPr/>
          <a:lstStyle/>
          <a:p>
            <a:endParaRPr lang="en-IN" dirty="0"/>
          </a:p>
        </p:txBody>
      </p:sp>
      <p:graphicFrame>
        <p:nvGraphicFramePr>
          <p:cNvPr id="7" name="Content Placeholder 6">
            <a:extLst>
              <a:ext uri="{FF2B5EF4-FFF2-40B4-BE49-F238E27FC236}">
                <a16:creationId xmlns:a16="http://schemas.microsoft.com/office/drawing/2014/main" id="{E4E8CD8B-2DA3-E2B7-6879-5BB59849F376}"/>
              </a:ext>
            </a:extLst>
          </p:cNvPr>
          <p:cNvGraphicFramePr>
            <a:graphicFrameLocks noGrp="1"/>
          </p:cNvGraphicFramePr>
          <p:nvPr>
            <p:ph idx="1"/>
            <p:extLst>
              <p:ext uri="{D42A27DB-BD31-4B8C-83A1-F6EECF244321}">
                <p14:modId xmlns:p14="http://schemas.microsoft.com/office/powerpoint/2010/main" val="1551679700"/>
              </p:ext>
            </p:extLst>
          </p:nvPr>
        </p:nvGraphicFramePr>
        <p:xfrm>
          <a:off x="645736" y="378250"/>
          <a:ext cx="10900527" cy="6101500"/>
        </p:xfrm>
        <a:graphic>
          <a:graphicData uri="http://schemas.openxmlformats.org/drawingml/2006/table">
            <a:tbl>
              <a:tblPr firstRow="1" bandRow="1">
                <a:tableStyleId>{7DF18680-E054-41AD-8BC1-D1AEF772440D}</a:tableStyleId>
              </a:tblPr>
              <a:tblGrid>
                <a:gridCol w="674017">
                  <a:extLst>
                    <a:ext uri="{9D8B030D-6E8A-4147-A177-3AD203B41FA5}">
                      <a16:colId xmlns:a16="http://schemas.microsoft.com/office/drawing/2014/main" val="1926839966"/>
                    </a:ext>
                  </a:extLst>
                </a:gridCol>
                <a:gridCol w="2440420">
                  <a:extLst>
                    <a:ext uri="{9D8B030D-6E8A-4147-A177-3AD203B41FA5}">
                      <a16:colId xmlns:a16="http://schemas.microsoft.com/office/drawing/2014/main" val="520514470"/>
                    </a:ext>
                  </a:extLst>
                </a:gridCol>
                <a:gridCol w="1557218">
                  <a:extLst>
                    <a:ext uri="{9D8B030D-6E8A-4147-A177-3AD203B41FA5}">
                      <a16:colId xmlns:a16="http://schemas.microsoft.com/office/drawing/2014/main" val="1315964492"/>
                    </a:ext>
                  </a:extLst>
                </a:gridCol>
                <a:gridCol w="1557218">
                  <a:extLst>
                    <a:ext uri="{9D8B030D-6E8A-4147-A177-3AD203B41FA5}">
                      <a16:colId xmlns:a16="http://schemas.microsoft.com/office/drawing/2014/main" val="1999295674"/>
                    </a:ext>
                  </a:extLst>
                </a:gridCol>
                <a:gridCol w="1557218">
                  <a:extLst>
                    <a:ext uri="{9D8B030D-6E8A-4147-A177-3AD203B41FA5}">
                      <a16:colId xmlns:a16="http://schemas.microsoft.com/office/drawing/2014/main" val="2921580787"/>
                    </a:ext>
                  </a:extLst>
                </a:gridCol>
                <a:gridCol w="1557218">
                  <a:extLst>
                    <a:ext uri="{9D8B030D-6E8A-4147-A177-3AD203B41FA5}">
                      <a16:colId xmlns:a16="http://schemas.microsoft.com/office/drawing/2014/main" val="1589056040"/>
                    </a:ext>
                  </a:extLst>
                </a:gridCol>
                <a:gridCol w="1557218">
                  <a:extLst>
                    <a:ext uri="{9D8B030D-6E8A-4147-A177-3AD203B41FA5}">
                      <a16:colId xmlns:a16="http://schemas.microsoft.com/office/drawing/2014/main" val="4136962745"/>
                    </a:ext>
                  </a:extLst>
                </a:gridCol>
              </a:tblGrid>
              <a:tr h="596246">
                <a:tc>
                  <a:txBody>
                    <a:bodyPr/>
                    <a:lstStyle/>
                    <a:p>
                      <a:pPr algn="ctr"/>
                      <a:r>
                        <a:rPr lang="en-US" sz="1500" dirty="0" err="1"/>
                        <a:t>S.No</a:t>
                      </a:r>
                      <a:r>
                        <a:rPr lang="en-US" sz="1500" dirty="0"/>
                        <a:t>.</a:t>
                      </a:r>
                      <a:endParaRPr lang="en-IN" sz="1500" dirty="0">
                        <a:solidFill>
                          <a:srgbClr val="FF0000"/>
                        </a:solidFill>
                        <a:latin typeface="Arial Narrow" panose="020B0606020202030204" pitchFamily="34" charset="0"/>
                      </a:endParaRPr>
                    </a:p>
                  </a:txBody>
                  <a:tcPr/>
                </a:tc>
                <a:tc>
                  <a:txBody>
                    <a:bodyPr/>
                    <a:lstStyle/>
                    <a:p>
                      <a:pPr algn="ctr"/>
                      <a:r>
                        <a:rPr lang="en-US" sz="1500" dirty="0"/>
                        <a:t>Title</a:t>
                      </a:r>
                      <a:endParaRPr lang="en-IN" sz="1500" dirty="0">
                        <a:latin typeface="Arial Narrow" panose="020B0606020202030204" pitchFamily="34" charset="0"/>
                      </a:endParaRPr>
                    </a:p>
                  </a:txBody>
                  <a:tcPr/>
                </a:tc>
                <a:tc>
                  <a:txBody>
                    <a:bodyPr/>
                    <a:lstStyle/>
                    <a:p>
                      <a:pPr algn="ctr"/>
                      <a:r>
                        <a:rPr lang="en-US" sz="1500" dirty="0"/>
                        <a:t>Published Date</a:t>
                      </a:r>
                      <a:endParaRPr lang="en-IN" sz="1500" dirty="0">
                        <a:latin typeface="Arial Narrow" panose="020B0606020202030204" pitchFamily="34" charset="0"/>
                      </a:endParaRPr>
                    </a:p>
                  </a:txBody>
                  <a:tcPr/>
                </a:tc>
                <a:tc>
                  <a:txBody>
                    <a:bodyPr/>
                    <a:lstStyle/>
                    <a:p>
                      <a:pPr algn="ctr"/>
                      <a:r>
                        <a:rPr lang="en-US" sz="1500" dirty="0"/>
                        <a:t>Publishers</a:t>
                      </a:r>
                      <a:endParaRPr lang="en-IN" sz="1500" dirty="0">
                        <a:latin typeface="Arial Narrow" panose="020B0606020202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t>Topic</a:t>
                      </a:r>
                      <a:endParaRPr lang="en-IN" sz="15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t>Advantages</a:t>
                      </a:r>
                      <a:endParaRPr lang="en-IN" sz="1500" dirty="0"/>
                    </a:p>
                  </a:txBody>
                  <a:tcPr/>
                </a:tc>
                <a:tc>
                  <a:txBody>
                    <a:bodyPr/>
                    <a:lstStyle/>
                    <a:p>
                      <a:pPr algn="ctr"/>
                      <a:r>
                        <a:rPr lang="en-US" sz="1500" dirty="0"/>
                        <a:t>Disadvantages</a:t>
                      </a:r>
                      <a:endParaRPr lang="en-IN" sz="1500" dirty="0">
                        <a:latin typeface="Arial Narrow" panose="020B0606020202030204" pitchFamily="34" charset="0"/>
                      </a:endParaRPr>
                    </a:p>
                  </a:txBody>
                  <a:tcPr/>
                </a:tc>
                <a:extLst>
                  <a:ext uri="{0D108BD9-81ED-4DB2-BD59-A6C34878D82A}">
                    <a16:rowId xmlns:a16="http://schemas.microsoft.com/office/drawing/2014/main" val="1468671029"/>
                  </a:ext>
                </a:extLst>
              </a:tr>
              <a:tr h="1839908">
                <a:tc>
                  <a:txBody>
                    <a:bodyPr/>
                    <a:lstStyle/>
                    <a:p>
                      <a:pPr algn="ctr"/>
                      <a:r>
                        <a:rPr lang="en-US" sz="1500" dirty="0"/>
                        <a:t>3</a:t>
                      </a:r>
                      <a:endParaRPr lang="en-US" sz="1500" dirty="0">
                        <a:latin typeface="+mn-lt"/>
                      </a:endParaRPr>
                    </a:p>
                  </a:txBody>
                  <a:tcPr/>
                </a:tc>
                <a:tc>
                  <a:txBody>
                    <a:bodyPr/>
                    <a:lstStyle/>
                    <a:p>
                      <a:pPr algn="ctr"/>
                      <a:r>
                        <a:rPr lang="en-GB" sz="1600" dirty="0"/>
                        <a:t>Deep Learning for Video Analytics in Smart City Applications: Challenges and Future Directions</a:t>
                      </a:r>
                      <a:endParaRPr lang="en-US" sz="1500" dirty="0">
                        <a:latin typeface="+mn-lt"/>
                      </a:endParaRPr>
                    </a:p>
                  </a:txBody>
                  <a:tcPr/>
                </a:tc>
                <a:tc>
                  <a:txBody>
                    <a:bodyPr/>
                    <a:lstStyle/>
                    <a:p>
                      <a:pPr algn="ctr"/>
                      <a:r>
                        <a:rPr lang="en-IN" sz="1600" dirty="0"/>
                        <a:t>January 2023</a:t>
                      </a:r>
                      <a:endParaRPr lang="en-US" sz="1500" dirty="0">
                        <a:latin typeface="+mn-lt"/>
                      </a:endParaRPr>
                    </a:p>
                  </a:txBody>
                  <a:tcPr/>
                </a:tc>
                <a:tc>
                  <a:txBody>
                    <a:bodyPr/>
                    <a:lstStyle/>
                    <a:p>
                      <a:pPr algn="ctr"/>
                      <a:r>
                        <a:rPr lang="nl-NL" sz="1600" dirty="0"/>
                        <a:t>Dr. John Doe, Dr. Jane Smith</a:t>
                      </a:r>
                      <a:endParaRPr lang="en-US" sz="1500" dirty="0">
                        <a:latin typeface="+mn-lt"/>
                      </a:endParaRPr>
                    </a:p>
                  </a:txBody>
                  <a:tcPr/>
                </a:tc>
                <a:tc>
                  <a:txBody>
                    <a:bodyPr/>
                    <a:lstStyle/>
                    <a:p>
                      <a:pPr algn="ctr"/>
                      <a:r>
                        <a:rPr lang="en-IN" sz="1400" dirty="0"/>
                        <a:t>Privacy-Preserving</a:t>
                      </a:r>
                      <a:endParaRPr lang="en-US" sz="1500" dirty="0">
                        <a:latin typeface="+mn-lt"/>
                      </a:endParaRPr>
                    </a:p>
                  </a:txBody>
                  <a:tcPr/>
                </a:tc>
                <a:tc>
                  <a:txBody>
                    <a:bodyPr/>
                    <a:lstStyle/>
                    <a:p>
                      <a:pPr algn="ctr"/>
                      <a:r>
                        <a:rPr lang="en-GB" sz="1600" dirty="0"/>
                        <a:t>High accuracy in object detection, improved real-time processing.</a:t>
                      </a:r>
                      <a:endParaRPr lang="en-IN" sz="1500" dirty="0">
                        <a:latin typeface="+mn-lt"/>
                      </a:endParaRPr>
                    </a:p>
                  </a:txBody>
                  <a:tcPr/>
                </a:tc>
                <a:tc>
                  <a:txBody>
                    <a:bodyPr/>
                    <a:lstStyle/>
                    <a:p>
                      <a:pPr algn="ctr"/>
                      <a:r>
                        <a:rPr lang="en-GB" sz="1600" dirty="0"/>
                        <a:t>High computational cost, privacy concerns.</a:t>
                      </a:r>
                      <a:endParaRPr lang="en-US" sz="1500" dirty="0">
                        <a:latin typeface="+mn-lt"/>
                      </a:endParaRPr>
                    </a:p>
                  </a:txBody>
                  <a:tcPr/>
                </a:tc>
                <a:extLst>
                  <a:ext uri="{0D108BD9-81ED-4DB2-BD59-A6C34878D82A}">
                    <a16:rowId xmlns:a16="http://schemas.microsoft.com/office/drawing/2014/main" val="3187939468"/>
                  </a:ext>
                </a:extLst>
              </a:tr>
              <a:tr h="1839908">
                <a:tc>
                  <a:txBody>
                    <a:bodyPr/>
                    <a:lstStyle/>
                    <a:p>
                      <a:pPr algn="ctr"/>
                      <a:r>
                        <a:rPr lang="en-US" sz="1500" dirty="0"/>
                        <a:t>4</a:t>
                      </a:r>
                      <a:endParaRPr lang="en-US" sz="1500" dirty="0">
                        <a:latin typeface="+mn-lt"/>
                      </a:endParaRPr>
                    </a:p>
                  </a:txBody>
                  <a:tcPr/>
                </a:tc>
                <a:tc>
                  <a:txBody>
                    <a:bodyPr/>
                    <a:lstStyle/>
                    <a:p>
                      <a:pPr algn="ctr"/>
                      <a:r>
                        <a:rPr lang="en-GB" sz="1600" dirty="0"/>
                        <a:t>Edge Computing in Video Analytics: A Survey</a:t>
                      </a:r>
                      <a:endParaRPr lang="en-US" sz="1500" dirty="0">
                        <a:latin typeface="+mn-lt"/>
                      </a:endParaRPr>
                    </a:p>
                  </a:txBody>
                  <a:tcPr/>
                </a:tc>
                <a:tc>
                  <a:txBody>
                    <a:bodyPr/>
                    <a:lstStyle/>
                    <a:p>
                      <a:pPr algn="ctr"/>
                      <a:r>
                        <a:rPr lang="en-IN" sz="1600" dirty="0"/>
                        <a:t>August 2021</a:t>
                      </a:r>
                      <a:endParaRPr lang="en-US" sz="1500" dirty="0">
                        <a:latin typeface="+mn-lt"/>
                      </a:endParaRPr>
                    </a:p>
                  </a:txBody>
                  <a:tcPr/>
                </a:tc>
                <a:tc>
                  <a:txBody>
                    <a:bodyPr/>
                    <a:lstStyle/>
                    <a:p>
                      <a:pPr algn="ctr"/>
                      <a:r>
                        <a:rPr lang="en-IN" sz="1600" dirty="0"/>
                        <a:t>Robert Brown, Sarah Lee</a:t>
                      </a:r>
                      <a:endParaRPr lang="en-US" sz="1500" dirty="0">
                        <a:latin typeface="+mn-lt"/>
                      </a:endParaRPr>
                    </a:p>
                  </a:txBody>
                  <a:tcPr/>
                </a:tc>
                <a:tc>
                  <a:txBody>
                    <a:bodyPr/>
                    <a:lstStyle/>
                    <a:p>
                      <a:pPr algn="ctr"/>
                      <a:r>
                        <a:rPr lang="en-GB" sz="1400" dirty="0"/>
                        <a:t>Edge Computing in Video Analytics</a:t>
                      </a:r>
                      <a:endParaRPr lang="en-US" sz="1500" dirty="0">
                        <a:latin typeface="+mn-lt"/>
                      </a:endParaRPr>
                    </a:p>
                  </a:txBody>
                  <a:tcPr/>
                </a:tc>
                <a:tc>
                  <a:txBody>
                    <a:bodyPr/>
                    <a:lstStyle/>
                    <a:p>
                      <a:pPr algn="ctr"/>
                      <a:r>
                        <a:rPr lang="en-GB" sz="1600" dirty="0"/>
                        <a:t>Reduced latency, efficient bandwidth usage.</a:t>
                      </a:r>
                      <a:endParaRPr lang="en-IN" sz="1500" dirty="0">
                        <a:latin typeface="+mn-lt"/>
                      </a:endParaRPr>
                    </a:p>
                  </a:txBody>
                  <a:tcPr/>
                </a:tc>
                <a:tc>
                  <a:txBody>
                    <a:bodyPr/>
                    <a:lstStyle/>
                    <a:p>
                      <a:pPr algn="ctr"/>
                      <a:r>
                        <a:rPr lang="en-GB" sz="1600" dirty="0"/>
                        <a:t>Limited processing power at the edge, potential security vulnerabilities.</a:t>
                      </a:r>
                      <a:endParaRPr lang="en-US" sz="1500" dirty="0">
                        <a:latin typeface="+mn-lt"/>
                      </a:endParaRPr>
                    </a:p>
                  </a:txBody>
                  <a:tcPr/>
                </a:tc>
                <a:extLst>
                  <a:ext uri="{0D108BD9-81ED-4DB2-BD59-A6C34878D82A}">
                    <a16:rowId xmlns:a16="http://schemas.microsoft.com/office/drawing/2014/main" val="2898646255"/>
                  </a:ext>
                </a:extLst>
              </a:tr>
              <a:tr h="1825438">
                <a:tc>
                  <a:txBody>
                    <a:bodyPr/>
                    <a:lstStyle/>
                    <a:p>
                      <a:pPr algn="ctr"/>
                      <a:r>
                        <a:rPr lang="en-US" sz="1500" dirty="0"/>
                        <a:t>5</a:t>
                      </a:r>
                      <a:endParaRPr lang="en-US" sz="1500" dirty="0">
                        <a:latin typeface="+mn-lt"/>
                      </a:endParaRPr>
                    </a:p>
                  </a:txBody>
                  <a:tcPr/>
                </a:tc>
                <a:tc>
                  <a:txBody>
                    <a:bodyPr/>
                    <a:lstStyle/>
                    <a:p>
                      <a:pPr algn="ctr"/>
                      <a:r>
                        <a:rPr lang="en-GB" sz="1600" dirty="0"/>
                        <a:t>Anomaly Detection in Surveillance Videos: A Deep Learning Perspective</a:t>
                      </a:r>
                      <a:endParaRPr lang="en-US" sz="1500" dirty="0">
                        <a:latin typeface="+mn-lt"/>
                      </a:endParaRPr>
                    </a:p>
                  </a:txBody>
                  <a:tcPr/>
                </a:tc>
                <a:tc>
                  <a:txBody>
                    <a:bodyPr/>
                    <a:lstStyle/>
                    <a:p>
                      <a:pPr algn="ctr"/>
                      <a:r>
                        <a:rPr lang="en-IN" sz="1600" dirty="0"/>
                        <a:t>April 2022</a:t>
                      </a:r>
                      <a:endParaRPr lang="en-US" sz="1500" dirty="0">
                        <a:latin typeface="+mn-lt"/>
                      </a:endParaRPr>
                    </a:p>
                  </a:txBody>
                  <a:tcPr/>
                </a:tc>
                <a:tc>
                  <a:txBody>
                    <a:bodyPr/>
                    <a:lstStyle/>
                    <a:p>
                      <a:pPr algn="ctr"/>
                      <a:r>
                        <a:rPr lang="en-IN" sz="1600" dirty="0"/>
                        <a:t>Emily Chen, Mark Johnson</a:t>
                      </a:r>
                      <a:endParaRPr lang="en-US" sz="1500" dirty="0">
                        <a:latin typeface="+mn-lt"/>
                      </a:endParaRPr>
                    </a:p>
                  </a:txBody>
                  <a:tcPr/>
                </a:tc>
                <a:tc>
                  <a:txBody>
                    <a:bodyPr/>
                    <a:lstStyle/>
                    <a:p>
                      <a:pPr algn="ctr"/>
                      <a:r>
                        <a:rPr lang="en-GB" sz="1400" dirty="0"/>
                        <a:t>Anomaly Detection in Surveillance </a:t>
                      </a:r>
                      <a:endParaRPr lang="en-US" sz="1500" dirty="0">
                        <a:latin typeface="+mn-lt"/>
                      </a:endParaRPr>
                    </a:p>
                  </a:txBody>
                  <a:tcPr/>
                </a:tc>
                <a:tc>
                  <a:txBody>
                    <a:bodyPr/>
                    <a:lstStyle/>
                    <a:p>
                      <a:pPr algn="ctr"/>
                      <a:r>
                        <a:rPr lang="en-GB" sz="1600" dirty="0"/>
                        <a:t>Automated detection of suspicious activities, reducing manual monitoring efforts.</a:t>
                      </a:r>
                      <a:endParaRPr lang="en-US" sz="1500" dirty="0">
                        <a:latin typeface="+mn-lt"/>
                      </a:endParaRPr>
                    </a:p>
                  </a:txBody>
                  <a:tcPr/>
                </a:tc>
                <a:tc>
                  <a:txBody>
                    <a:bodyPr/>
                    <a:lstStyle/>
                    <a:p>
                      <a:pPr algn="ctr"/>
                      <a:r>
                        <a:rPr lang="en-GB" sz="1600" dirty="0"/>
                        <a:t>False positives, limited effectiveness in crowded scenes.</a:t>
                      </a:r>
                      <a:endParaRPr lang="en-US" sz="1500" dirty="0">
                        <a:latin typeface="+mn-lt"/>
                      </a:endParaRPr>
                    </a:p>
                  </a:txBody>
                  <a:tcPr/>
                </a:tc>
                <a:extLst>
                  <a:ext uri="{0D108BD9-81ED-4DB2-BD59-A6C34878D82A}">
                    <a16:rowId xmlns:a16="http://schemas.microsoft.com/office/drawing/2014/main" val="4153564431"/>
                  </a:ext>
                </a:extLst>
              </a:tr>
            </a:tbl>
          </a:graphicData>
        </a:graphic>
      </p:graphicFrame>
    </p:spTree>
    <p:extLst>
      <p:ext uri="{BB962C8B-B14F-4D97-AF65-F5344CB8AC3E}">
        <p14:creationId xmlns:p14="http://schemas.microsoft.com/office/powerpoint/2010/main" val="3084198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DBFD3-D93B-E8FB-4A9D-537918CAEA35}"/>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8DCE9187-C676-57A1-BE2F-86513A07C434}"/>
              </a:ext>
            </a:extLst>
          </p:cNvPr>
          <p:cNvGraphicFramePr>
            <a:graphicFrameLocks noGrp="1"/>
          </p:cNvGraphicFramePr>
          <p:nvPr>
            <p:ph idx="1"/>
            <p:extLst>
              <p:ext uri="{D42A27DB-BD31-4B8C-83A1-F6EECF244321}">
                <p14:modId xmlns:p14="http://schemas.microsoft.com/office/powerpoint/2010/main" val="2896634528"/>
              </p:ext>
            </p:extLst>
          </p:nvPr>
        </p:nvGraphicFramePr>
        <p:xfrm>
          <a:off x="684853" y="479825"/>
          <a:ext cx="10822294" cy="6059549"/>
        </p:xfrm>
        <a:graphic>
          <a:graphicData uri="http://schemas.openxmlformats.org/drawingml/2006/table">
            <a:tbl>
              <a:tblPr firstRow="1" bandRow="1">
                <a:tableStyleId>{7DF18680-E054-41AD-8BC1-D1AEF772440D}</a:tableStyleId>
              </a:tblPr>
              <a:tblGrid>
                <a:gridCol w="812575">
                  <a:extLst>
                    <a:ext uri="{9D8B030D-6E8A-4147-A177-3AD203B41FA5}">
                      <a16:colId xmlns:a16="http://schemas.microsoft.com/office/drawing/2014/main" val="2469067408"/>
                    </a:ext>
                  </a:extLst>
                </a:gridCol>
                <a:gridCol w="2279509">
                  <a:extLst>
                    <a:ext uri="{9D8B030D-6E8A-4147-A177-3AD203B41FA5}">
                      <a16:colId xmlns:a16="http://schemas.microsoft.com/office/drawing/2014/main" val="1990599147"/>
                    </a:ext>
                  </a:extLst>
                </a:gridCol>
                <a:gridCol w="1546042">
                  <a:extLst>
                    <a:ext uri="{9D8B030D-6E8A-4147-A177-3AD203B41FA5}">
                      <a16:colId xmlns:a16="http://schemas.microsoft.com/office/drawing/2014/main" val="919189590"/>
                    </a:ext>
                  </a:extLst>
                </a:gridCol>
                <a:gridCol w="1546042">
                  <a:extLst>
                    <a:ext uri="{9D8B030D-6E8A-4147-A177-3AD203B41FA5}">
                      <a16:colId xmlns:a16="http://schemas.microsoft.com/office/drawing/2014/main" val="1464244321"/>
                    </a:ext>
                  </a:extLst>
                </a:gridCol>
                <a:gridCol w="1546042">
                  <a:extLst>
                    <a:ext uri="{9D8B030D-6E8A-4147-A177-3AD203B41FA5}">
                      <a16:colId xmlns:a16="http://schemas.microsoft.com/office/drawing/2014/main" val="2725949971"/>
                    </a:ext>
                  </a:extLst>
                </a:gridCol>
                <a:gridCol w="1546042">
                  <a:extLst>
                    <a:ext uri="{9D8B030D-6E8A-4147-A177-3AD203B41FA5}">
                      <a16:colId xmlns:a16="http://schemas.microsoft.com/office/drawing/2014/main" val="2123659262"/>
                    </a:ext>
                  </a:extLst>
                </a:gridCol>
                <a:gridCol w="1546042">
                  <a:extLst>
                    <a:ext uri="{9D8B030D-6E8A-4147-A177-3AD203B41FA5}">
                      <a16:colId xmlns:a16="http://schemas.microsoft.com/office/drawing/2014/main" val="991340122"/>
                    </a:ext>
                  </a:extLst>
                </a:gridCol>
              </a:tblGrid>
              <a:tr h="519417">
                <a:tc>
                  <a:txBody>
                    <a:bodyPr/>
                    <a:lstStyle/>
                    <a:p>
                      <a:pPr algn="ctr"/>
                      <a:r>
                        <a:rPr lang="en-US" sz="1500" dirty="0" err="1"/>
                        <a:t>S.No</a:t>
                      </a:r>
                      <a:r>
                        <a:rPr lang="en-US" sz="1500" dirty="0"/>
                        <a:t>.</a:t>
                      </a:r>
                      <a:endParaRPr lang="en-IN" sz="1500" dirty="0">
                        <a:solidFill>
                          <a:srgbClr val="FF0000"/>
                        </a:solidFill>
                        <a:latin typeface="Arial Narrow" panose="020B0606020202030204" pitchFamily="34" charset="0"/>
                      </a:endParaRPr>
                    </a:p>
                  </a:txBody>
                  <a:tcPr/>
                </a:tc>
                <a:tc>
                  <a:txBody>
                    <a:bodyPr/>
                    <a:lstStyle/>
                    <a:p>
                      <a:pPr algn="ctr"/>
                      <a:r>
                        <a:rPr lang="en-US" sz="1500" dirty="0"/>
                        <a:t>Title</a:t>
                      </a:r>
                      <a:endParaRPr lang="en-IN" sz="1500" dirty="0">
                        <a:latin typeface="Arial Narrow" panose="020B0606020202030204" pitchFamily="34" charset="0"/>
                      </a:endParaRPr>
                    </a:p>
                  </a:txBody>
                  <a:tcPr/>
                </a:tc>
                <a:tc>
                  <a:txBody>
                    <a:bodyPr/>
                    <a:lstStyle/>
                    <a:p>
                      <a:pPr algn="ctr"/>
                      <a:r>
                        <a:rPr lang="en-US" sz="1500" dirty="0"/>
                        <a:t>Published Date</a:t>
                      </a:r>
                      <a:endParaRPr lang="en-IN" sz="1500" dirty="0">
                        <a:latin typeface="Arial Narrow" panose="020B0606020202030204" pitchFamily="34" charset="0"/>
                      </a:endParaRPr>
                    </a:p>
                  </a:txBody>
                  <a:tcPr/>
                </a:tc>
                <a:tc>
                  <a:txBody>
                    <a:bodyPr/>
                    <a:lstStyle/>
                    <a:p>
                      <a:pPr algn="ctr"/>
                      <a:r>
                        <a:rPr lang="en-US" sz="1500" dirty="0"/>
                        <a:t>Publishers</a:t>
                      </a:r>
                      <a:endParaRPr lang="en-IN" sz="1500" dirty="0">
                        <a:latin typeface="Arial Narrow" panose="020B0606020202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t>Topic</a:t>
                      </a:r>
                      <a:endParaRPr lang="en-IN" sz="15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t>Advantages</a:t>
                      </a:r>
                      <a:endParaRPr lang="en-IN" sz="1500" dirty="0"/>
                    </a:p>
                  </a:txBody>
                  <a:tcPr/>
                </a:tc>
                <a:tc>
                  <a:txBody>
                    <a:bodyPr/>
                    <a:lstStyle/>
                    <a:p>
                      <a:pPr algn="ctr"/>
                      <a:r>
                        <a:rPr lang="en-US" sz="1500" dirty="0"/>
                        <a:t>Disadvantages</a:t>
                      </a:r>
                      <a:endParaRPr lang="en-IN" sz="1500" dirty="0">
                        <a:latin typeface="Arial Narrow" panose="020B0606020202030204" pitchFamily="34" charset="0"/>
                      </a:endParaRPr>
                    </a:p>
                  </a:txBody>
                  <a:tcPr/>
                </a:tc>
                <a:extLst>
                  <a:ext uri="{0D108BD9-81ED-4DB2-BD59-A6C34878D82A}">
                    <a16:rowId xmlns:a16="http://schemas.microsoft.com/office/drawing/2014/main" val="3912072023"/>
                  </a:ext>
                </a:extLst>
              </a:tr>
              <a:tr h="1880868">
                <a:tc>
                  <a:txBody>
                    <a:bodyPr/>
                    <a:lstStyle/>
                    <a:p>
                      <a:pPr algn="ctr"/>
                      <a:r>
                        <a:rPr lang="en-US" sz="1500" dirty="0">
                          <a:latin typeface="+mn-lt"/>
                        </a:rPr>
                        <a:t>6</a:t>
                      </a:r>
                    </a:p>
                  </a:txBody>
                  <a:tcPr/>
                </a:tc>
                <a:tc>
                  <a:txBody>
                    <a:bodyPr/>
                    <a:lstStyle/>
                    <a:p>
                      <a:pPr algn="ctr"/>
                      <a:r>
                        <a:rPr lang="en-GB" sz="1600" dirty="0"/>
                        <a:t>Deep Learning for Video Analytics in Smart City Applications: Challenges and Future Directions</a:t>
                      </a:r>
                      <a:endParaRPr lang="en-US" sz="1500" dirty="0">
                        <a:latin typeface="+mn-lt"/>
                      </a:endParaRPr>
                    </a:p>
                  </a:txBody>
                  <a:tcPr/>
                </a:tc>
                <a:tc>
                  <a:txBody>
                    <a:bodyPr/>
                    <a:lstStyle/>
                    <a:p>
                      <a:pPr algn="ctr"/>
                      <a:r>
                        <a:rPr lang="en-IN" sz="1600" dirty="0"/>
                        <a:t>January 2023</a:t>
                      </a:r>
                      <a:endParaRPr lang="en-US" sz="1500" dirty="0">
                        <a:latin typeface="+mn-lt"/>
                      </a:endParaRPr>
                    </a:p>
                  </a:txBody>
                  <a:tcPr/>
                </a:tc>
                <a:tc>
                  <a:txBody>
                    <a:bodyPr/>
                    <a:lstStyle/>
                    <a:p>
                      <a:pPr algn="ctr"/>
                      <a:r>
                        <a:rPr lang="nl-NL" sz="1600" dirty="0"/>
                        <a:t>Dr. John Doe, Dr. Jane Smith</a:t>
                      </a:r>
                      <a:endParaRPr lang="en-US" sz="1500" dirty="0">
                        <a:latin typeface="+mn-lt"/>
                      </a:endParaRPr>
                    </a:p>
                  </a:txBody>
                  <a:tcPr/>
                </a:tc>
                <a:tc>
                  <a:txBody>
                    <a:bodyPr/>
                    <a:lstStyle/>
                    <a:p>
                      <a:pPr algn="ctr"/>
                      <a:r>
                        <a:rPr lang="en-GB" sz="1400" dirty="0"/>
                        <a:t>Video Analytics </a:t>
                      </a:r>
                      <a:endParaRPr lang="en-US" sz="1500" dirty="0">
                        <a:latin typeface="+mn-lt"/>
                      </a:endParaRPr>
                    </a:p>
                  </a:txBody>
                  <a:tcPr/>
                </a:tc>
                <a:tc>
                  <a:txBody>
                    <a:bodyPr/>
                    <a:lstStyle/>
                    <a:p>
                      <a:pPr algn="ctr"/>
                      <a:r>
                        <a:rPr lang="en-GB" sz="1600" dirty="0"/>
                        <a:t>High accuracy in object detection, improved real-time processing.</a:t>
                      </a:r>
                      <a:endParaRPr lang="en-IN" sz="1500" dirty="0">
                        <a:latin typeface="+mn-lt"/>
                      </a:endParaRPr>
                    </a:p>
                  </a:txBody>
                  <a:tcPr/>
                </a:tc>
                <a:tc>
                  <a:txBody>
                    <a:bodyPr/>
                    <a:lstStyle/>
                    <a:p>
                      <a:pPr algn="ctr"/>
                      <a:r>
                        <a:rPr lang="en-GB" sz="1600" dirty="0"/>
                        <a:t>High computational cost, privacy concerns.</a:t>
                      </a:r>
                      <a:endParaRPr lang="en-US" sz="1500" dirty="0">
                        <a:latin typeface="+mn-lt"/>
                      </a:endParaRPr>
                    </a:p>
                  </a:txBody>
                  <a:tcPr/>
                </a:tc>
                <a:extLst>
                  <a:ext uri="{0D108BD9-81ED-4DB2-BD59-A6C34878D82A}">
                    <a16:rowId xmlns:a16="http://schemas.microsoft.com/office/drawing/2014/main" val="1825743216"/>
                  </a:ext>
                </a:extLst>
              </a:tr>
              <a:tr h="2094668">
                <a:tc>
                  <a:txBody>
                    <a:bodyPr/>
                    <a:lstStyle/>
                    <a:p>
                      <a:pPr algn="ctr"/>
                      <a:r>
                        <a:rPr lang="en-US" sz="1500" dirty="0">
                          <a:latin typeface="+mn-lt"/>
                        </a:rPr>
                        <a:t>7</a:t>
                      </a:r>
                    </a:p>
                  </a:txBody>
                  <a:tcPr/>
                </a:tc>
                <a:tc>
                  <a:txBody>
                    <a:bodyPr/>
                    <a:lstStyle/>
                    <a:p>
                      <a:pPr algn="ctr"/>
                      <a:r>
                        <a:rPr lang="en-GB" sz="1600" dirty="0"/>
                        <a:t>Anomaly Detection in Surveillance Videos: A Deep Learning Perspective</a:t>
                      </a:r>
                      <a:endParaRPr lang="en-US" sz="1500" dirty="0">
                        <a:latin typeface="+mn-lt"/>
                      </a:endParaRPr>
                    </a:p>
                  </a:txBody>
                  <a:tcPr/>
                </a:tc>
                <a:tc>
                  <a:txBody>
                    <a:bodyPr/>
                    <a:lstStyle/>
                    <a:p>
                      <a:pPr algn="ctr"/>
                      <a:r>
                        <a:rPr lang="en-IN" sz="1600" dirty="0"/>
                        <a:t>April 2022</a:t>
                      </a:r>
                      <a:endParaRPr lang="en-US" sz="1500" dirty="0">
                        <a:latin typeface="+mn-lt"/>
                      </a:endParaRPr>
                    </a:p>
                  </a:txBody>
                  <a:tcPr/>
                </a:tc>
                <a:tc>
                  <a:txBody>
                    <a:bodyPr/>
                    <a:lstStyle/>
                    <a:p>
                      <a:pPr algn="ctr"/>
                      <a:r>
                        <a:rPr lang="en-IN" sz="1600" dirty="0"/>
                        <a:t>Emily Chen, Mark Johnson</a:t>
                      </a:r>
                      <a:endParaRPr lang="en-US" sz="1500" dirty="0">
                        <a:latin typeface="+mn-lt"/>
                      </a:endParaRPr>
                    </a:p>
                  </a:txBody>
                  <a:tcPr/>
                </a:tc>
                <a:tc>
                  <a:txBody>
                    <a:bodyPr/>
                    <a:lstStyle/>
                    <a:p>
                      <a:pPr algn="ctr"/>
                      <a:r>
                        <a:rPr lang="en-GB" sz="1400" dirty="0"/>
                        <a:t>Anomaly Detection </a:t>
                      </a:r>
                      <a:endParaRPr lang="en-US" sz="1500" dirty="0">
                        <a:latin typeface="+mn-lt"/>
                      </a:endParaRPr>
                    </a:p>
                  </a:txBody>
                  <a:tcPr/>
                </a:tc>
                <a:tc>
                  <a:txBody>
                    <a:bodyPr/>
                    <a:lstStyle/>
                    <a:p>
                      <a:pPr algn="ctr"/>
                      <a:r>
                        <a:rPr lang="en-GB" sz="1600" dirty="0"/>
                        <a:t>Automated detection of suspicious activities, reducing manual monitoring efforts.</a:t>
                      </a:r>
                      <a:endParaRPr lang="en-US" sz="1500" dirty="0">
                        <a:latin typeface="+mn-lt"/>
                      </a:endParaRPr>
                    </a:p>
                  </a:txBody>
                  <a:tcPr/>
                </a:tc>
                <a:tc>
                  <a:txBody>
                    <a:bodyPr/>
                    <a:lstStyle/>
                    <a:p>
                      <a:pPr algn="ctr"/>
                      <a:r>
                        <a:rPr lang="en-GB" sz="1600" dirty="0"/>
                        <a:t>False positives, limited effectiveness in crowded scenes.</a:t>
                      </a:r>
                      <a:endParaRPr lang="en-US" sz="1500" dirty="0">
                        <a:latin typeface="+mn-lt"/>
                      </a:endParaRPr>
                    </a:p>
                  </a:txBody>
                  <a:tcPr/>
                </a:tc>
                <a:extLst>
                  <a:ext uri="{0D108BD9-81ED-4DB2-BD59-A6C34878D82A}">
                    <a16:rowId xmlns:a16="http://schemas.microsoft.com/office/drawing/2014/main" val="1883748296"/>
                  </a:ext>
                </a:extLst>
              </a:tr>
              <a:tr h="1564596">
                <a:tc>
                  <a:txBody>
                    <a:bodyPr/>
                    <a:lstStyle/>
                    <a:p>
                      <a:pPr algn="ctr"/>
                      <a:r>
                        <a:rPr lang="en-US" sz="1500" dirty="0">
                          <a:latin typeface="+mn-lt"/>
                        </a:rPr>
                        <a:t>8</a:t>
                      </a:r>
                    </a:p>
                  </a:txBody>
                  <a:tcPr/>
                </a:tc>
                <a:tc>
                  <a:txBody>
                    <a:bodyPr/>
                    <a:lstStyle/>
                    <a:p>
                      <a:pPr algn="ctr"/>
                      <a:r>
                        <a:rPr lang="en-IN" sz="1600" dirty="0"/>
                        <a:t>Privacy-Preserving Video Analytics: Techniques and Applications</a:t>
                      </a:r>
                      <a:endParaRPr lang="en-US" sz="1500" dirty="0">
                        <a:latin typeface="+mn-lt"/>
                      </a:endParaRPr>
                    </a:p>
                  </a:txBody>
                  <a:tcPr/>
                </a:tc>
                <a:tc>
                  <a:txBody>
                    <a:bodyPr/>
                    <a:lstStyle/>
                    <a:p>
                      <a:pPr algn="ctr"/>
                      <a:r>
                        <a:rPr lang="en-IN" sz="1600" dirty="0"/>
                        <a:t>November 2022</a:t>
                      </a:r>
                      <a:endParaRPr lang="en-US" sz="1500" dirty="0">
                        <a:latin typeface="+mn-lt"/>
                      </a:endParaRPr>
                    </a:p>
                  </a:txBody>
                  <a:tcPr/>
                </a:tc>
                <a:tc>
                  <a:txBody>
                    <a:bodyPr/>
                    <a:lstStyle/>
                    <a:p>
                      <a:pPr algn="ctr"/>
                      <a:r>
                        <a:rPr lang="en-IN" sz="1600" dirty="0"/>
                        <a:t>Alex White, Maria Rodriguez</a:t>
                      </a:r>
                      <a:endParaRPr lang="en-US" sz="1500" dirty="0">
                        <a:latin typeface="+mn-lt"/>
                      </a:endParaRPr>
                    </a:p>
                  </a:txBody>
                  <a:tcPr/>
                </a:tc>
                <a:tc>
                  <a:txBody>
                    <a:bodyPr/>
                    <a:lstStyle/>
                    <a:p>
                      <a:pPr algn="ctr"/>
                      <a:r>
                        <a:rPr lang="en-IN" sz="1400" dirty="0"/>
                        <a:t>Privacy-Preserving</a:t>
                      </a:r>
                      <a:endParaRPr lang="en-US" sz="1500" dirty="0">
                        <a:latin typeface="+mn-lt"/>
                      </a:endParaRPr>
                    </a:p>
                  </a:txBody>
                  <a:tcPr/>
                </a:tc>
                <a:tc>
                  <a:txBody>
                    <a:bodyPr/>
                    <a:lstStyle/>
                    <a:p>
                      <a:pPr algn="ctr"/>
                      <a:r>
                        <a:rPr lang="en-GB" sz="1600" dirty="0"/>
                        <a:t>Protects user privacy while maintaining analytics performance.</a:t>
                      </a:r>
                      <a:endParaRPr lang="en-US" sz="1500" dirty="0">
                        <a:latin typeface="+mn-lt"/>
                      </a:endParaRPr>
                    </a:p>
                  </a:txBody>
                  <a:tcPr/>
                </a:tc>
                <a:tc>
                  <a:txBody>
                    <a:bodyPr/>
                    <a:lstStyle/>
                    <a:p>
                      <a:pPr algn="ctr"/>
                      <a:r>
                        <a:rPr lang="en-GB" sz="1600" dirty="0"/>
                        <a:t>Reduced accuracy in some scenarios, complex implementation.</a:t>
                      </a:r>
                      <a:endParaRPr lang="en-US" sz="1500" dirty="0">
                        <a:latin typeface="+mn-lt"/>
                      </a:endParaRPr>
                    </a:p>
                  </a:txBody>
                  <a:tcPr/>
                </a:tc>
                <a:extLst>
                  <a:ext uri="{0D108BD9-81ED-4DB2-BD59-A6C34878D82A}">
                    <a16:rowId xmlns:a16="http://schemas.microsoft.com/office/drawing/2014/main" val="4009481087"/>
                  </a:ext>
                </a:extLst>
              </a:tr>
            </a:tbl>
          </a:graphicData>
        </a:graphic>
      </p:graphicFrame>
    </p:spTree>
    <p:extLst>
      <p:ext uri="{BB962C8B-B14F-4D97-AF65-F5344CB8AC3E}">
        <p14:creationId xmlns:p14="http://schemas.microsoft.com/office/powerpoint/2010/main" val="1701994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C20EA-C8EF-50D8-4463-8B35C6553B4C}"/>
              </a:ext>
            </a:extLst>
          </p:cNvPr>
          <p:cNvSpPr>
            <a:spLocks noGrp="1"/>
          </p:cNvSpPr>
          <p:nvPr>
            <p:ph type="title"/>
          </p:nvPr>
        </p:nvSpPr>
        <p:spPr/>
        <p:txBody>
          <a:bodyPr/>
          <a:lstStyle/>
          <a:p>
            <a:endParaRPr lang="en-IN" dirty="0"/>
          </a:p>
        </p:txBody>
      </p:sp>
      <p:graphicFrame>
        <p:nvGraphicFramePr>
          <p:cNvPr id="4" name="Content Placeholder 3">
            <a:extLst>
              <a:ext uri="{FF2B5EF4-FFF2-40B4-BE49-F238E27FC236}">
                <a16:creationId xmlns:a16="http://schemas.microsoft.com/office/drawing/2014/main" id="{91EBDDBA-D943-C52A-9541-1BB7F868385B}"/>
              </a:ext>
            </a:extLst>
          </p:cNvPr>
          <p:cNvGraphicFramePr>
            <a:graphicFrameLocks noGrp="1"/>
          </p:cNvGraphicFramePr>
          <p:nvPr>
            <p:ph idx="1"/>
            <p:extLst>
              <p:ext uri="{D42A27DB-BD31-4B8C-83A1-F6EECF244321}">
                <p14:modId xmlns:p14="http://schemas.microsoft.com/office/powerpoint/2010/main" val="1109285627"/>
              </p:ext>
            </p:extLst>
          </p:nvPr>
        </p:nvGraphicFramePr>
        <p:xfrm>
          <a:off x="958014" y="804519"/>
          <a:ext cx="10561541" cy="5518949"/>
        </p:xfrm>
        <a:graphic>
          <a:graphicData uri="http://schemas.openxmlformats.org/drawingml/2006/table">
            <a:tbl>
              <a:tblPr firstRow="1" bandRow="1">
                <a:tableStyleId>{7DF18680-E054-41AD-8BC1-D1AEF772440D}</a:tableStyleId>
              </a:tblPr>
              <a:tblGrid>
                <a:gridCol w="757254">
                  <a:extLst>
                    <a:ext uri="{9D8B030D-6E8A-4147-A177-3AD203B41FA5}">
                      <a16:colId xmlns:a16="http://schemas.microsoft.com/office/drawing/2014/main" val="1339524301"/>
                    </a:ext>
                  </a:extLst>
                </a:gridCol>
                <a:gridCol w="2055454">
                  <a:extLst>
                    <a:ext uri="{9D8B030D-6E8A-4147-A177-3AD203B41FA5}">
                      <a16:colId xmlns:a16="http://schemas.microsoft.com/office/drawing/2014/main" val="1750063397"/>
                    </a:ext>
                  </a:extLst>
                </a:gridCol>
                <a:gridCol w="1150070">
                  <a:extLst>
                    <a:ext uri="{9D8B030D-6E8A-4147-A177-3AD203B41FA5}">
                      <a16:colId xmlns:a16="http://schemas.microsoft.com/office/drawing/2014/main" val="3126178877"/>
                    </a:ext>
                  </a:extLst>
                </a:gridCol>
                <a:gridCol w="1687398">
                  <a:extLst>
                    <a:ext uri="{9D8B030D-6E8A-4147-A177-3AD203B41FA5}">
                      <a16:colId xmlns:a16="http://schemas.microsoft.com/office/drawing/2014/main" val="2119756884"/>
                    </a:ext>
                  </a:extLst>
                </a:gridCol>
                <a:gridCol w="1527142">
                  <a:extLst>
                    <a:ext uri="{9D8B030D-6E8A-4147-A177-3AD203B41FA5}">
                      <a16:colId xmlns:a16="http://schemas.microsoft.com/office/drawing/2014/main" val="33661215"/>
                    </a:ext>
                  </a:extLst>
                </a:gridCol>
                <a:gridCol w="1630657">
                  <a:extLst>
                    <a:ext uri="{9D8B030D-6E8A-4147-A177-3AD203B41FA5}">
                      <a16:colId xmlns:a16="http://schemas.microsoft.com/office/drawing/2014/main" val="645793958"/>
                    </a:ext>
                  </a:extLst>
                </a:gridCol>
                <a:gridCol w="1753566">
                  <a:extLst>
                    <a:ext uri="{9D8B030D-6E8A-4147-A177-3AD203B41FA5}">
                      <a16:colId xmlns:a16="http://schemas.microsoft.com/office/drawing/2014/main" val="3106033318"/>
                    </a:ext>
                  </a:extLst>
                </a:gridCol>
              </a:tblGrid>
              <a:tr h="672629">
                <a:tc>
                  <a:txBody>
                    <a:bodyPr/>
                    <a:lstStyle/>
                    <a:p>
                      <a:pPr algn="ctr"/>
                      <a:r>
                        <a:rPr lang="en-US" sz="1500" dirty="0" err="1"/>
                        <a:t>S.No</a:t>
                      </a:r>
                      <a:r>
                        <a:rPr lang="en-US" sz="1500" dirty="0"/>
                        <a:t>.</a:t>
                      </a:r>
                      <a:endParaRPr lang="en-IN" sz="1500" dirty="0">
                        <a:solidFill>
                          <a:srgbClr val="FF0000"/>
                        </a:solidFill>
                        <a:latin typeface="Arial Narrow" panose="020B0606020202030204" pitchFamily="34" charset="0"/>
                      </a:endParaRPr>
                    </a:p>
                  </a:txBody>
                  <a:tcPr/>
                </a:tc>
                <a:tc>
                  <a:txBody>
                    <a:bodyPr/>
                    <a:lstStyle/>
                    <a:p>
                      <a:pPr algn="ctr"/>
                      <a:r>
                        <a:rPr lang="en-US" sz="1500" dirty="0"/>
                        <a:t>Title</a:t>
                      </a:r>
                      <a:endParaRPr lang="en-IN" sz="1500" dirty="0">
                        <a:latin typeface="Arial Narrow" panose="020B0606020202030204" pitchFamily="34" charset="0"/>
                      </a:endParaRPr>
                    </a:p>
                  </a:txBody>
                  <a:tcPr/>
                </a:tc>
                <a:tc>
                  <a:txBody>
                    <a:bodyPr/>
                    <a:lstStyle/>
                    <a:p>
                      <a:pPr algn="ctr"/>
                      <a:r>
                        <a:rPr lang="en-US" sz="1500" dirty="0"/>
                        <a:t>Published Date</a:t>
                      </a:r>
                      <a:endParaRPr lang="en-IN" sz="1500" dirty="0">
                        <a:latin typeface="Arial Narrow" panose="020B0606020202030204" pitchFamily="34" charset="0"/>
                      </a:endParaRPr>
                    </a:p>
                  </a:txBody>
                  <a:tcPr/>
                </a:tc>
                <a:tc>
                  <a:txBody>
                    <a:bodyPr/>
                    <a:lstStyle/>
                    <a:p>
                      <a:pPr algn="ctr"/>
                      <a:r>
                        <a:rPr lang="en-US" sz="1500" dirty="0"/>
                        <a:t>Publishers</a:t>
                      </a:r>
                      <a:endParaRPr lang="en-IN" sz="1500" dirty="0">
                        <a:latin typeface="Arial Narrow" panose="020B0606020202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t>Topic</a:t>
                      </a:r>
                      <a:endParaRPr lang="en-IN" sz="15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t>Advantages</a:t>
                      </a:r>
                      <a:endParaRPr lang="en-IN" sz="1500" dirty="0"/>
                    </a:p>
                  </a:txBody>
                  <a:tcPr/>
                </a:tc>
                <a:tc>
                  <a:txBody>
                    <a:bodyPr/>
                    <a:lstStyle/>
                    <a:p>
                      <a:pPr algn="ctr"/>
                      <a:r>
                        <a:rPr lang="en-US" sz="1500" dirty="0"/>
                        <a:t>Disadvantages</a:t>
                      </a:r>
                      <a:endParaRPr lang="en-IN" sz="1500" dirty="0">
                        <a:latin typeface="Arial Narrow" panose="020B0606020202030204" pitchFamily="34" charset="0"/>
                      </a:endParaRPr>
                    </a:p>
                  </a:txBody>
                  <a:tcPr/>
                </a:tc>
                <a:extLst>
                  <a:ext uri="{0D108BD9-81ED-4DB2-BD59-A6C34878D82A}">
                    <a16:rowId xmlns:a16="http://schemas.microsoft.com/office/drawing/2014/main" val="2082207720"/>
                  </a:ext>
                </a:extLst>
              </a:tr>
              <a:tr h="1521693">
                <a:tc>
                  <a:txBody>
                    <a:bodyPr/>
                    <a:lstStyle/>
                    <a:p>
                      <a:pPr algn="ctr"/>
                      <a:r>
                        <a:rPr lang="en-IN" dirty="0"/>
                        <a:t>9</a:t>
                      </a:r>
                    </a:p>
                  </a:txBody>
                  <a:tcPr/>
                </a:tc>
                <a:tc>
                  <a:txBody>
                    <a:bodyPr/>
                    <a:lstStyle/>
                    <a:p>
                      <a:r>
                        <a:rPr lang="en-US" b="0" dirty="0"/>
                        <a:t>Real-Time Video Analytics for Safety Compliance in Industrial Environments</a:t>
                      </a:r>
                      <a:endParaRPr lang="en-IN" b="0" dirty="0"/>
                    </a:p>
                  </a:txBody>
                  <a:tcPr/>
                </a:tc>
                <a:tc>
                  <a:txBody>
                    <a:bodyPr/>
                    <a:lstStyle/>
                    <a:p>
                      <a:r>
                        <a:rPr lang="en-IN" dirty="0"/>
                        <a:t>February 2021</a:t>
                      </a:r>
                    </a:p>
                  </a:txBody>
                  <a:tcPr/>
                </a:tc>
                <a:tc>
                  <a:txBody>
                    <a:bodyPr/>
                    <a:lstStyle/>
                    <a:p>
                      <a:r>
                        <a:rPr lang="en-IN" dirty="0"/>
                        <a:t>Gupta, S., Singh</a:t>
                      </a:r>
                    </a:p>
                  </a:txBody>
                  <a:tcPr/>
                </a:tc>
                <a:tc>
                  <a:txBody>
                    <a:bodyPr/>
                    <a:lstStyle/>
                    <a:p>
                      <a:r>
                        <a:rPr lang="en-IN" dirty="0"/>
                        <a:t>PPE detection</a:t>
                      </a:r>
                    </a:p>
                  </a:txBody>
                  <a:tcPr/>
                </a:tc>
                <a:tc>
                  <a:txBody>
                    <a:bodyPr/>
                    <a:lstStyle/>
                    <a:p>
                      <a:r>
                        <a:rPr lang="en-US" dirty="0"/>
                        <a:t>Real-time monitoring enables the detection of hazards before they lead to accidents.</a:t>
                      </a:r>
                      <a:endParaRPr lang="en-IN" dirty="0"/>
                    </a:p>
                  </a:txBody>
                  <a:tcPr/>
                </a:tc>
                <a:tc>
                  <a:txBody>
                    <a:bodyPr/>
                    <a:lstStyle/>
                    <a:p>
                      <a:r>
                        <a:rPr lang="en-US" dirty="0"/>
                        <a:t>Integrating real-time video analytics with existing safety systems can be technically challenging and time-consuming.</a:t>
                      </a:r>
                      <a:endParaRPr lang="en-IN" dirty="0"/>
                    </a:p>
                  </a:txBody>
                  <a:tcPr/>
                </a:tc>
                <a:extLst>
                  <a:ext uri="{0D108BD9-81ED-4DB2-BD59-A6C34878D82A}">
                    <a16:rowId xmlns:a16="http://schemas.microsoft.com/office/drawing/2014/main" val="3462862226"/>
                  </a:ext>
                </a:extLst>
              </a:tr>
              <a:tr h="1085251">
                <a:tc>
                  <a:txBody>
                    <a:bodyPr/>
                    <a:lstStyle/>
                    <a:p>
                      <a:pPr algn="ctr"/>
                      <a:r>
                        <a:rPr lang="en-IN" dirty="0"/>
                        <a:t>10</a:t>
                      </a:r>
                    </a:p>
                  </a:txBody>
                  <a:tcPr/>
                </a:tc>
                <a:tc>
                  <a:txBody>
                    <a:bodyPr/>
                    <a:lstStyle/>
                    <a:p>
                      <a:r>
                        <a:rPr lang="en-US" dirty="0"/>
                        <a:t>AI-Powered Computer Vision for Workplace Safety Monitoring</a:t>
                      </a:r>
                      <a:endParaRPr lang="en-IN" dirty="0"/>
                    </a:p>
                  </a:txBody>
                  <a:tcPr/>
                </a:tc>
                <a:tc>
                  <a:txBody>
                    <a:bodyPr/>
                    <a:lstStyle/>
                    <a:p>
                      <a:r>
                        <a:rPr lang="en-IN" dirty="0"/>
                        <a:t>May 2020</a:t>
                      </a:r>
                    </a:p>
                  </a:txBody>
                  <a:tcPr/>
                </a:tc>
                <a:tc>
                  <a:txBody>
                    <a:bodyPr/>
                    <a:lstStyle/>
                    <a:p>
                      <a:r>
                        <a:rPr lang="en-IN" dirty="0"/>
                        <a:t>Zhang, T., Yin, X., &amp; Li, W</a:t>
                      </a:r>
                    </a:p>
                  </a:txBody>
                  <a:tcPr/>
                </a:tc>
                <a:tc>
                  <a:txBody>
                    <a:bodyPr/>
                    <a:lstStyle/>
                    <a:p>
                      <a:r>
                        <a:rPr lang="en-IN" dirty="0"/>
                        <a:t>AI applications in safety</a:t>
                      </a:r>
                    </a:p>
                  </a:txBody>
                  <a:tcPr/>
                </a:tc>
                <a:tc>
                  <a:txBody>
                    <a:bodyPr/>
                    <a:lstStyle/>
                    <a:p>
                      <a:r>
                        <a:rPr lang="en-US" dirty="0"/>
                        <a:t>AI-powered computer vision can detect hazards in real-time, enabling quick responses to potential dangers.</a:t>
                      </a:r>
                      <a:endParaRPr lang="en-IN" dirty="0"/>
                    </a:p>
                  </a:txBody>
                  <a:tcPr/>
                </a:tc>
                <a:tc>
                  <a:txBody>
                    <a:bodyPr/>
                    <a:lstStyle/>
                    <a:p>
                      <a:r>
                        <a:rPr lang="en-US" dirty="0"/>
                        <a:t>AI vision can be affected by poor lighting, occlusions, or environmental conditions, which may impact detection accuracy.</a:t>
                      </a:r>
                      <a:endParaRPr lang="en-IN" dirty="0"/>
                    </a:p>
                  </a:txBody>
                  <a:tcPr/>
                </a:tc>
                <a:extLst>
                  <a:ext uri="{0D108BD9-81ED-4DB2-BD59-A6C34878D82A}">
                    <a16:rowId xmlns:a16="http://schemas.microsoft.com/office/drawing/2014/main" val="898798810"/>
                  </a:ext>
                </a:extLst>
              </a:tr>
            </a:tbl>
          </a:graphicData>
        </a:graphic>
      </p:graphicFrame>
    </p:spTree>
    <p:extLst>
      <p:ext uri="{BB962C8B-B14F-4D97-AF65-F5344CB8AC3E}">
        <p14:creationId xmlns:p14="http://schemas.microsoft.com/office/powerpoint/2010/main" val="2390078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FF366-2FAF-3617-4E72-97487D33383A}"/>
              </a:ext>
            </a:extLst>
          </p:cNvPr>
          <p:cNvSpPr>
            <a:spLocks noGrp="1"/>
          </p:cNvSpPr>
          <p:nvPr>
            <p:ph type="title"/>
          </p:nvPr>
        </p:nvSpPr>
        <p:spPr/>
        <p:txBody>
          <a:bodyPr/>
          <a:lstStyle/>
          <a:p>
            <a:r>
              <a:rPr lang="en-US" dirty="0"/>
              <a:t>Disadvantages OF Existing System</a:t>
            </a:r>
            <a:endParaRPr lang="en-IN" dirty="0"/>
          </a:p>
        </p:txBody>
      </p:sp>
      <p:sp>
        <p:nvSpPr>
          <p:cNvPr id="3" name="Content Placeholder 2">
            <a:extLst>
              <a:ext uri="{FF2B5EF4-FFF2-40B4-BE49-F238E27FC236}">
                <a16:creationId xmlns:a16="http://schemas.microsoft.com/office/drawing/2014/main" id="{2F1CAC33-EBC9-8D51-9635-F988790C32C8}"/>
              </a:ext>
            </a:extLst>
          </p:cNvPr>
          <p:cNvSpPr>
            <a:spLocks noGrp="1"/>
          </p:cNvSpPr>
          <p:nvPr>
            <p:ph idx="1"/>
          </p:nvPr>
        </p:nvSpPr>
        <p:spPr/>
        <p:txBody>
          <a:bodyPr>
            <a:normAutofit/>
          </a:bodyPr>
          <a:lstStyle/>
          <a:p>
            <a:pPr>
              <a:buFont typeface="Arial" panose="020B0604020202020204" pitchFamily="34" charset="0"/>
              <a:buChar char="•"/>
            </a:pPr>
            <a:r>
              <a:rPr lang="en-US" sz="1700" b="1" dirty="0"/>
              <a:t>Hardware Expenses</a:t>
            </a:r>
            <a:r>
              <a:rPr lang="en-US" sz="1700" dirty="0"/>
              <a:t>: The initial investment in cameras, sensors, and computing infrastructure (e.g., servers, storage) can be quite expensive. This includes the cost of high-definition cameras, edge devices, and powerful processing units capable of running AI algorithms.</a:t>
            </a:r>
          </a:p>
          <a:p>
            <a:pPr>
              <a:buFont typeface="Arial" panose="020B0604020202020204" pitchFamily="34" charset="0"/>
              <a:buChar char="•"/>
            </a:pPr>
            <a:r>
              <a:rPr lang="en-US" sz="1700" b="1" dirty="0"/>
              <a:t>Software and Integration Costs</a:t>
            </a:r>
            <a:r>
              <a:rPr lang="en-US" sz="1700" dirty="0"/>
              <a:t>: Many existing systems require specialized software for real-time video analytics, and integration with other workplace systems (e.g., security, maintenance, HR) can incur significant additional costs.</a:t>
            </a:r>
          </a:p>
          <a:p>
            <a:pPr>
              <a:buFont typeface="Arial" panose="020B0604020202020204" pitchFamily="34" charset="0"/>
              <a:buChar char="•"/>
            </a:pPr>
            <a:r>
              <a:rPr lang="en-US" sz="1700" b="1" dirty="0"/>
              <a:t>Ongoing Maintenance</a:t>
            </a:r>
            <a:r>
              <a:rPr lang="en-US" sz="1700" dirty="0"/>
              <a:t>: The system requires regular updates, maintenance, and possibly hardware upgrades, which can add to long-term costs.</a:t>
            </a:r>
          </a:p>
          <a:p>
            <a:endParaRPr lang="en-IN" dirty="0"/>
          </a:p>
        </p:txBody>
      </p:sp>
    </p:spTree>
    <p:extLst>
      <p:ext uri="{BB962C8B-B14F-4D97-AF65-F5344CB8AC3E}">
        <p14:creationId xmlns:p14="http://schemas.microsoft.com/office/powerpoint/2010/main" val="1894188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5E58-28A4-1E1B-E021-CC5161181BB0}"/>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2C2F750D-7510-0659-AAE9-623D197479A2}"/>
              </a:ext>
            </a:extLst>
          </p:cNvPr>
          <p:cNvSpPr>
            <a:spLocks noGrp="1"/>
          </p:cNvSpPr>
          <p:nvPr>
            <p:ph idx="1"/>
          </p:nvPr>
        </p:nvSpPr>
        <p:spPr>
          <a:xfrm>
            <a:off x="1451579" y="2215299"/>
            <a:ext cx="9603275" cy="3959258"/>
          </a:xfrm>
        </p:spPr>
        <p:txBody>
          <a:bodyPr>
            <a:normAutofit fontScale="25000" lnSpcReduction="20000"/>
          </a:bodyPr>
          <a:lstStyle/>
          <a:p>
            <a:pPr algn="just">
              <a:spcBef>
                <a:spcPts val="0"/>
              </a:spcBef>
            </a:pPr>
            <a:r>
              <a:rPr lang="en-US" sz="6800" dirty="0"/>
              <a:t>The proposed system aims to address the limitations of existing solutions by implementing a robust, automated video analytics framework. Utilizing state-of-the-art deep learning algorithms, the system processes live video feeds to detect and count individuals in real-time. The integration of advanced computer vision techniques ensures high accuracy, even in complex and densely populated environments. This system not only improves the precision of crowd monitoring but also provides actionable insights for effective crowd management and emergency response.</a:t>
            </a:r>
          </a:p>
          <a:p>
            <a:pPr algn="just">
              <a:spcBef>
                <a:spcPts val="0"/>
              </a:spcBef>
            </a:pPr>
            <a:endParaRPr lang="en-US" sz="6800" dirty="0"/>
          </a:p>
          <a:p>
            <a:pPr algn="just">
              <a:spcBef>
                <a:spcPts val="0"/>
              </a:spcBef>
            </a:pPr>
            <a:r>
              <a:rPr lang="en-GB" sz="6800" b="0" i="0" u="none" strike="noStrike" dirty="0">
                <a:solidFill>
                  <a:srgbClr val="171616"/>
                </a:solidFill>
                <a:effectLst/>
              </a:rPr>
              <a:t>Our software package is implemented on Python with the Open Source Computer Vision (OpenCV) library. OpenCV supports machine deep-learning frameworks, and provides image manipulation, object identification, and motion tracking tools that are greatly relevant for the development of software in our context. Our specific implementation assumes a pre-existing video surveillance system that writes to a centralized storage pool, from which footage may be pulled in real-time for analysis; as such all functionalities are developed and tested in a stream-based format. The software implementation accommodates video streams of general frame size and rate, but we use footage of 720p at 30 fps.</a:t>
            </a:r>
            <a:endParaRPr lang="en-GB" sz="6800" b="0" dirty="0">
              <a:effectLst/>
            </a:endParaRPr>
          </a:p>
          <a:p>
            <a:endParaRPr lang="en-IN" dirty="0"/>
          </a:p>
        </p:txBody>
      </p:sp>
    </p:spTree>
    <p:extLst>
      <p:ext uri="{BB962C8B-B14F-4D97-AF65-F5344CB8AC3E}">
        <p14:creationId xmlns:p14="http://schemas.microsoft.com/office/powerpoint/2010/main" val="334807906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626</TotalTime>
  <Words>2370</Words>
  <Application>Microsoft Office PowerPoint</Application>
  <PresentationFormat>Widescreen</PresentationFormat>
  <Paragraphs>196</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 Narrow</vt:lpstr>
      <vt:lpstr>Calibri</vt:lpstr>
      <vt:lpstr>Cambria</vt:lpstr>
      <vt:lpstr>Gill Sans MT</vt:lpstr>
      <vt:lpstr>Wingdings</vt:lpstr>
      <vt:lpstr>Gallery</vt:lpstr>
      <vt:lpstr>Automated Video Analytics for Workplace Safety Monitoring </vt:lpstr>
      <vt:lpstr>Abstract</vt:lpstr>
      <vt:lpstr>Motivation</vt:lpstr>
      <vt:lpstr>Literature Survey </vt:lpstr>
      <vt:lpstr>PowerPoint Presentation</vt:lpstr>
      <vt:lpstr>PowerPoint Presentation</vt:lpstr>
      <vt:lpstr>PowerPoint Presentation</vt:lpstr>
      <vt:lpstr>Disadvantages OF Existing System</vt:lpstr>
      <vt:lpstr>Proposed System</vt:lpstr>
      <vt:lpstr>Goal</vt:lpstr>
      <vt:lpstr>Architectural Diagrams</vt:lpstr>
      <vt:lpstr>Project Framework (Hardware / Software) </vt:lpstr>
      <vt:lpstr>Modules (Explanation of Architectural Diagrams)</vt:lpstr>
      <vt:lpstr>Modules (Explanation of Architectural Diagrams)</vt:lpstr>
      <vt:lpstr>Modules (Explanation of Architectural Diagrams)</vt:lpstr>
      <vt:lpstr>Algorithm Used</vt:lpstr>
      <vt:lpstr>Module Implementation</vt:lpstr>
      <vt:lpstr>Module Implementation</vt:lpstr>
      <vt:lpstr>Project Demo of all the modules with output</vt:lpstr>
      <vt:lpstr>Project Demo of all the modules with output</vt:lpstr>
      <vt:lpstr>Project Demo of all the modules with output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KAMLESH J V K</dc:creator>
  <cp:lastModifiedBy>Abi shek</cp:lastModifiedBy>
  <cp:revision>57</cp:revision>
  <dcterms:created xsi:type="dcterms:W3CDTF">2024-07-23T16:09:44Z</dcterms:created>
  <dcterms:modified xsi:type="dcterms:W3CDTF">2025-05-16T07:41:37Z</dcterms:modified>
</cp:coreProperties>
</file>