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4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0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0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0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0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0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BDA7A4AD-0225-4788-8A6D-9DC6C35A318F}"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4038480" y="857160"/>
            <a:ext cx="4114440" cy="2314080"/>
          </a:xfrm>
          <a:prstGeom prst="rect">
            <a:avLst/>
          </a:prstGeom>
        </p:spPr>
      </p:sp>
      <p:sp>
        <p:nvSpPr>
          <p:cNvPr id="225" name="PlaceHolder 2"/>
          <p:cNvSpPr>
            <a:spLocks noGrp="1"/>
          </p:cNvSpPr>
          <p:nvPr>
            <p:ph type="body"/>
          </p:nvPr>
        </p:nvSpPr>
        <p:spPr>
          <a:xfrm>
            <a:off x="1219320" y="3300480"/>
            <a:ext cx="9753120" cy="2700000"/>
          </a:xfrm>
          <a:prstGeom prst="rect">
            <a:avLst/>
          </a:prstGeom>
        </p:spPr>
        <p:txBody>
          <a:bodyPr>
            <a:noAutofit/>
          </a:bodyPr>
          <a:lstStyle/>
          <a:p>
            <a:endParaRPr lang="en-IN" sz="2000" b="0" strike="noStrike" spc="-1">
              <a:latin typeface="Arial"/>
            </a:endParaRPr>
          </a:p>
        </p:txBody>
      </p:sp>
      <p:sp>
        <p:nvSpPr>
          <p:cNvPr id="226" name="TextShape 3"/>
          <p:cNvSpPr txBox="1"/>
          <p:nvPr/>
        </p:nvSpPr>
        <p:spPr>
          <a:xfrm>
            <a:off x="6905520" y="6513480"/>
            <a:ext cx="5283000" cy="344160"/>
          </a:xfrm>
          <a:prstGeom prst="rect">
            <a:avLst/>
          </a:prstGeom>
          <a:noFill/>
          <a:ln>
            <a:noFill/>
          </a:ln>
        </p:spPr>
        <p:txBody>
          <a:bodyPr anchor="b">
            <a:noAutofit/>
          </a:bodyPr>
          <a:lstStyle/>
          <a:p>
            <a:pPr algn="r">
              <a:lnSpc>
                <a:spcPct val="100000"/>
              </a:lnSpc>
              <a:tabLst>
                <a:tab pos="0" algn="l"/>
              </a:tabLst>
            </a:pPr>
            <a:fld id="{5CF50CB4-EC4F-4344-B94C-422A91B72179}" type="slidenum">
              <a:rPr lang="en-US" sz="1400" b="0" strike="noStrike" spc="-1">
                <a:latin typeface="Times New Roman"/>
              </a:rPr>
              <a:pPr algn="r">
                <a:lnSpc>
                  <a:spcPct val="100000"/>
                </a:lnSpc>
                <a:tabLst>
                  <a:tab pos="0" algn="l"/>
                </a:tabLst>
              </a:pPr>
              <a:t>3</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6"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0" name="PlaceHolder 11"/>
          <p:cNvSpPr>
            <a:spLocks noGrp="1"/>
          </p:cNvSpPr>
          <p:nvPr>
            <p:ph type="title"/>
          </p:nvPr>
        </p:nvSpPr>
        <p:spPr>
          <a:xfrm>
            <a:off x="3195720" y="2067480"/>
            <a:ext cx="5800320" cy="1145160"/>
          </a:xfrm>
          <a:prstGeom prst="rect">
            <a:avLst/>
          </a:prstGeom>
        </p:spPr>
        <p:txBody>
          <a:bodyPr lIns="0" tIns="0" rIns="0" bIns="0">
            <a:noAutofit/>
          </a:bodyPr>
          <a:lstStyle/>
          <a:p>
            <a:r>
              <a:rPr lang="en-IN" sz="3200" b="0" strike="noStrike" spc="-1">
                <a:solidFill>
                  <a:srgbClr val="000000"/>
                </a:solidFill>
                <a:latin typeface="Arial"/>
              </a:rPr>
              <a:t>Click to edit the title text format</a:t>
            </a:r>
          </a:p>
        </p:txBody>
      </p:sp>
      <p:sp>
        <p:nvSpPr>
          <p:cNvPr id="11"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12"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13"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B1D112B8-9CDC-4EEC-9BE9-0BDA98E29B3F}" type="slidenum">
              <a:rPr lang="en-US" sz="1100" b="0" strike="noStrike" spc="-1">
                <a:solidFill>
                  <a:srgbClr val="2D936B"/>
                </a:solidFill>
                <a:latin typeface="Trebuchet MS"/>
                <a:ea typeface="Trebuchet MS"/>
              </a:rPr>
              <a:pPr marL="38160">
                <a:lnSpc>
                  <a:spcPct val="100000"/>
                </a:lnSpc>
                <a:tabLst>
                  <a:tab pos="0" algn="l"/>
                </a:tabLst>
              </a:pPr>
              <a:t>‹#›</a:t>
            </a:fld>
            <a:endParaRPr lang="en-IN" sz="1100" b="0" strike="noStrike" spc="-1">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2"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3"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54"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55"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6"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57"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58"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59"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60"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61" name="PlaceHolder 11"/>
          <p:cNvSpPr>
            <a:spLocks noGrp="1"/>
          </p:cNvSpPr>
          <p:nvPr>
            <p:ph type="title"/>
          </p:nvPr>
        </p:nvSpPr>
        <p:spPr>
          <a:xfrm>
            <a:off x="755280" y="385560"/>
            <a:ext cx="10680840" cy="1145160"/>
          </a:xfrm>
          <a:prstGeom prst="rect">
            <a:avLst/>
          </a:prstGeom>
        </p:spPr>
        <p:txBody>
          <a:bodyPr lIns="0" tIns="0" rIns="0" bIns="0">
            <a:noAutofit/>
          </a:bodyPr>
          <a:lstStyle/>
          <a:p>
            <a:r>
              <a:rPr lang="en-IN" sz="4800" b="0" strike="noStrike" spc="-1">
                <a:solidFill>
                  <a:srgbClr val="000000"/>
                </a:solidFill>
                <a:latin typeface="Arial"/>
              </a:rPr>
              <a:t>Click to edit the title text format</a:t>
            </a:r>
          </a:p>
        </p:txBody>
      </p:sp>
      <p:sp>
        <p:nvSpPr>
          <p:cNvPr id="62"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63"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64"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6838D6BB-11A8-4487-B4AB-2694C8DA8C88}" type="slidenum">
              <a:rPr lang="en-US" sz="1100" b="0" strike="noStrike" spc="-1">
                <a:solidFill>
                  <a:srgbClr val="2D936B"/>
                </a:solidFill>
                <a:latin typeface="Trebuchet MS"/>
                <a:ea typeface="Trebuchet MS"/>
              </a:rPr>
              <a:pPr marL="38160">
                <a:lnSpc>
                  <a:spcPct val="100000"/>
                </a:lnSpc>
                <a:tabLst>
                  <a:tab pos="0" algn="l"/>
                </a:tabLst>
              </a:pPr>
              <a:t>‹#›</a:t>
            </a:fld>
            <a:endParaRPr lang="en-IN" sz="1100" b="0" strike="noStrike" spc="-1">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KABILAN/TNSDC-Generative-AI" TargetMode="External"/><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
          <p:cNvGrpSpPr/>
          <p:nvPr/>
        </p:nvGrpSpPr>
        <p:grpSpPr>
          <a:xfrm>
            <a:off x="743040" y="1104840"/>
            <a:ext cx="1742400" cy="1333080"/>
            <a:chOff x="743040" y="1104840"/>
            <a:chExt cx="1742400" cy="1333080"/>
          </a:xfrm>
        </p:grpSpPr>
        <p:sp>
          <p:nvSpPr>
            <p:cNvPr id="109" name="CustomShape 2"/>
            <p:cNvSpPr/>
            <p:nvPr/>
          </p:nvSpPr>
          <p:spPr>
            <a:xfrm>
              <a:off x="743040" y="1380960"/>
              <a:ext cx="1228320" cy="105696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scrgbClr r="0" g="0" b="0"/>
            </a:lnRef>
            <a:fillRef idx="0">
              <a:scrgbClr r="0" g="0" b="0"/>
            </a:fillRef>
            <a:effectRef idx="0">
              <a:scrgbClr r="0" g="0" b="0"/>
            </a:effectRef>
            <a:fontRef idx="minor"/>
          </p:style>
        </p:sp>
        <p:sp>
          <p:nvSpPr>
            <p:cNvPr id="110" name="CustomShape 3"/>
            <p:cNvSpPr/>
            <p:nvPr/>
          </p:nvSpPr>
          <p:spPr>
            <a:xfrm>
              <a:off x="1838160" y="1104840"/>
              <a:ext cx="647280" cy="56160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scrgbClr r="0" g="0" b="0"/>
            </a:lnRef>
            <a:fillRef idx="0">
              <a:scrgbClr r="0" g="0" b="0"/>
            </a:fillRef>
            <a:effectRef idx="0">
              <a:scrgbClr r="0" g="0" b="0"/>
            </a:effectRef>
            <a:fontRef idx="minor"/>
          </p:style>
        </p:sp>
      </p:grpSp>
      <p:sp>
        <p:nvSpPr>
          <p:cNvPr id="111" name="CustomShape 4"/>
          <p:cNvSpPr/>
          <p:nvPr/>
        </p:nvSpPr>
        <p:spPr>
          <a:xfrm>
            <a:off x="3753000" y="1190520"/>
            <a:ext cx="1666440" cy="143784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scrgbClr r="0" g="0" b="0"/>
          </a:lnRef>
          <a:fillRef idx="0">
            <a:scrgbClr r="0" g="0" b="0"/>
          </a:fillRef>
          <a:effectRef idx="0">
            <a:scrgbClr r="0" g="0" b="0"/>
          </a:effectRef>
          <a:fontRef idx="minor"/>
        </p:style>
      </p:sp>
      <p:sp>
        <p:nvSpPr>
          <p:cNvPr id="112" name="CustomShape 5"/>
          <p:cNvSpPr/>
          <p:nvPr/>
        </p:nvSpPr>
        <p:spPr>
          <a:xfrm>
            <a:off x="3800520" y="5229360"/>
            <a:ext cx="723600" cy="61884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13" name="TextShape 6"/>
          <p:cNvSpPr txBox="1"/>
          <p:nvPr/>
        </p:nvSpPr>
        <p:spPr>
          <a:xfrm>
            <a:off x="5276485" y="2792737"/>
            <a:ext cx="2652120" cy="585720"/>
          </a:xfrm>
          <a:prstGeom prst="rect">
            <a:avLst/>
          </a:prstGeom>
          <a:noFill/>
          <a:ln>
            <a:noFill/>
          </a:ln>
        </p:spPr>
        <p:txBody>
          <a:bodyPr lIns="0" tIns="16560" rIns="0" bIns="0">
            <a:noAutofit/>
          </a:bodyPr>
          <a:lstStyle/>
          <a:p>
            <a:pPr marL="12600">
              <a:lnSpc>
                <a:spcPct val="100000"/>
              </a:lnSpc>
              <a:tabLst>
                <a:tab pos="0" algn="l"/>
              </a:tabLst>
            </a:pPr>
            <a:r>
              <a:rPr lang="en-US" sz="2400" b="1" strike="noStrike" spc="-1" dirty="0">
                <a:solidFill>
                  <a:srgbClr val="2D936B"/>
                </a:solidFill>
                <a:latin typeface="Trebuchet MS"/>
                <a:ea typeface="Trebuchet MS"/>
              </a:rPr>
              <a:t>Name</a:t>
            </a:r>
            <a:r>
              <a:rPr lang="en-US" sz="2400" b="1" strike="noStrike" spc="-1" dirty="0">
                <a:solidFill>
                  <a:srgbClr val="000000"/>
                </a:solidFill>
                <a:latin typeface="Calibri"/>
                <a:ea typeface="Calibri"/>
              </a:rPr>
              <a:t>: </a:t>
            </a:r>
            <a:r>
              <a:rPr lang="en-US" sz="2400" b="1" strike="noStrike" spc="-1" dirty="0" err="1">
                <a:solidFill>
                  <a:srgbClr val="000000"/>
                </a:solidFill>
                <a:latin typeface="Calibri"/>
                <a:ea typeface="Calibri"/>
              </a:rPr>
              <a:t>Kabilan</a:t>
            </a:r>
            <a:r>
              <a:rPr lang="en-US" sz="2400" b="1" strike="noStrike" spc="-1" dirty="0">
                <a:solidFill>
                  <a:srgbClr val="000000"/>
                </a:solidFill>
                <a:latin typeface="Calibri"/>
                <a:ea typeface="Calibri"/>
              </a:rPr>
              <a:t> S</a:t>
            </a:r>
            <a:endParaRPr lang="en-IN" sz="2400" b="0" strike="noStrike" spc="-1" dirty="0">
              <a:solidFill>
                <a:srgbClr val="000000"/>
              </a:solidFill>
              <a:latin typeface="Arial"/>
            </a:endParaRPr>
          </a:p>
        </p:txBody>
      </p:sp>
      <p:sp>
        <p:nvSpPr>
          <p:cNvPr id="114" name="CustomShape 7"/>
          <p:cNvSpPr/>
          <p:nvPr/>
        </p:nvSpPr>
        <p:spPr>
          <a:xfrm>
            <a:off x="5306633" y="4972710"/>
            <a:ext cx="4577040" cy="3787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tabLst>
                <a:tab pos="0" algn="l"/>
              </a:tabLst>
            </a:pPr>
            <a:r>
              <a:rPr lang="en-US" sz="2400" b="1" strike="noStrike" spc="-1" dirty="0">
                <a:solidFill>
                  <a:srgbClr val="2D936B"/>
                </a:solidFill>
                <a:latin typeface="Trebuchet MS"/>
                <a:ea typeface="Trebuchet MS"/>
              </a:rPr>
              <a:t>Final Project</a:t>
            </a:r>
            <a:endParaRPr lang="en-IN" sz="2400" b="0" strike="noStrike" spc="-1" dirty="0">
              <a:latin typeface="Arial"/>
            </a:endParaRPr>
          </a:p>
        </p:txBody>
      </p:sp>
      <p:pic>
        <p:nvPicPr>
          <p:cNvPr id="115" name="Google Shape;64;p7"/>
          <p:cNvPicPr/>
          <p:nvPr/>
        </p:nvPicPr>
        <p:blipFill>
          <a:blip r:embed="rId2"/>
          <a:stretch/>
        </p:blipFill>
        <p:spPr>
          <a:xfrm>
            <a:off x="676440" y="6467400"/>
            <a:ext cx="2142720" cy="199800"/>
          </a:xfrm>
          <a:prstGeom prst="rect">
            <a:avLst/>
          </a:prstGeom>
          <a:ln>
            <a:noFill/>
          </a:ln>
        </p:spPr>
      </p:pic>
      <p:sp>
        <p:nvSpPr>
          <p:cNvPr id="116" name="CustomShape 8"/>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17" name="TextShape 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D21CBC72-9026-43FD-9B52-FEFCF93A9DED}" type="slidenum">
              <a:rPr lang="en-US" sz="1100" b="0" strike="noStrike" spc="-1">
                <a:solidFill>
                  <a:srgbClr val="2D936B"/>
                </a:solidFill>
                <a:latin typeface="Trebuchet MS"/>
                <a:ea typeface="Trebuchet MS"/>
              </a:rPr>
              <a:pPr marL="38160">
                <a:lnSpc>
                  <a:spcPct val="100000"/>
                </a:lnSpc>
                <a:tabLst>
                  <a:tab pos="0" algn="l"/>
                </a:tabLst>
              </a:pPr>
              <a:t>1</a:t>
            </a:fld>
            <a:endParaRPr lang="en-IN" sz="1100" b="0" strike="noStrike" spc="-1">
              <a:latin typeface="Times New Roman"/>
            </a:endParaRPr>
          </a:p>
        </p:txBody>
      </p:sp>
      <p:sp>
        <p:nvSpPr>
          <p:cNvPr id="12" name="Rectangle 11"/>
          <p:cNvSpPr/>
          <p:nvPr/>
        </p:nvSpPr>
        <p:spPr>
          <a:xfrm>
            <a:off x="5181350" y="3281824"/>
            <a:ext cx="3521605" cy="369332"/>
          </a:xfrm>
          <a:prstGeom prst="rect">
            <a:avLst/>
          </a:prstGeom>
        </p:spPr>
        <p:txBody>
          <a:bodyPr wrap="square">
            <a:spAutoFit/>
          </a:bodyPr>
          <a:lstStyle/>
          <a:p>
            <a:pPr marL="12600">
              <a:lnSpc>
                <a:spcPct val="100000"/>
              </a:lnSpc>
              <a:tabLst>
                <a:tab pos="0" algn="l"/>
              </a:tabLst>
            </a:pPr>
            <a:r>
              <a:rPr lang="en-US" b="1" spc="-1" dirty="0">
                <a:solidFill>
                  <a:srgbClr val="2D936B"/>
                </a:solidFill>
                <a:latin typeface="Trebuchet MS"/>
                <a:ea typeface="Calibri"/>
              </a:rPr>
              <a:t>Register Number</a:t>
            </a:r>
            <a:r>
              <a:rPr lang="en-US" b="1" strike="noStrike" spc="-1" dirty="0">
                <a:solidFill>
                  <a:srgbClr val="000000"/>
                </a:solidFill>
                <a:latin typeface="Calibri"/>
                <a:ea typeface="Calibri"/>
              </a:rPr>
              <a:t>: 813821205022</a:t>
            </a:r>
            <a:endParaRPr lang="en-IN" spc="-1" dirty="0">
              <a:solidFill>
                <a:srgbClr val="000000"/>
              </a:solidFill>
            </a:endParaRPr>
          </a:p>
        </p:txBody>
      </p:sp>
      <p:sp>
        <p:nvSpPr>
          <p:cNvPr id="3" name="TextBox 2">
            <a:extLst>
              <a:ext uri="{FF2B5EF4-FFF2-40B4-BE49-F238E27FC236}">
                <a16:creationId xmlns:a16="http://schemas.microsoft.com/office/drawing/2014/main" id="{9B296D13-F553-6460-ABFF-9AD78DE558FD}"/>
              </a:ext>
            </a:extLst>
          </p:cNvPr>
          <p:cNvSpPr txBox="1"/>
          <p:nvPr/>
        </p:nvSpPr>
        <p:spPr>
          <a:xfrm>
            <a:off x="5181350" y="3703902"/>
            <a:ext cx="6099462" cy="369332"/>
          </a:xfrm>
          <a:prstGeom prst="rect">
            <a:avLst/>
          </a:prstGeom>
          <a:noFill/>
        </p:spPr>
        <p:txBody>
          <a:bodyPr wrap="square">
            <a:spAutoFit/>
          </a:bodyPr>
          <a:lstStyle/>
          <a:p>
            <a:pPr marL="12600">
              <a:lnSpc>
                <a:spcPct val="100000"/>
              </a:lnSpc>
              <a:tabLst>
                <a:tab pos="0" algn="l"/>
              </a:tabLst>
            </a:pPr>
            <a:r>
              <a:rPr lang="en-US" b="1" strike="noStrike" spc="-1" dirty="0">
                <a:solidFill>
                  <a:srgbClr val="2D936B"/>
                </a:solidFill>
                <a:latin typeface="Trebuchet MS"/>
                <a:ea typeface="Calibri"/>
              </a:rPr>
              <a:t>Department</a:t>
            </a:r>
            <a:r>
              <a:rPr lang="en-US" b="1" strike="noStrike" spc="-1" dirty="0">
                <a:solidFill>
                  <a:srgbClr val="000000"/>
                </a:solidFill>
                <a:latin typeface="Calibri"/>
                <a:ea typeface="Calibri"/>
              </a:rPr>
              <a:t>: </a:t>
            </a:r>
            <a:r>
              <a:rPr lang="en-US" b="1" spc="-1" dirty="0">
                <a:solidFill>
                  <a:srgbClr val="000000"/>
                </a:solidFill>
                <a:latin typeface="Calibri"/>
                <a:ea typeface="Calibri"/>
              </a:rPr>
              <a:t>Information Technology</a:t>
            </a:r>
            <a:endParaRPr lang="en-IN" spc="-1" dirty="0">
              <a:solidFill>
                <a:srgbClr val="000000"/>
              </a:solidFill>
            </a:endParaRPr>
          </a:p>
        </p:txBody>
      </p:sp>
      <p:sp>
        <p:nvSpPr>
          <p:cNvPr id="5" name="TextBox 4">
            <a:extLst>
              <a:ext uri="{FF2B5EF4-FFF2-40B4-BE49-F238E27FC236}">
                <a16:creationId xmlns:a16="http://schemas.microsoft.com/office/drawing/2014/main" id="{ECBA60F4-CE0A-B485-61B9-C294FFE8C483}"/>
              </a:ext>
            </a:extLst>
          </p:cNvPr>
          <p:cNvSpPr txBox="1"/>
          <p:nvPr/>
        </p:nvSpPr>
        <p:spPr>
          <a:xfrm>
            <a:off x="5182146" y="4128554"/>
            <a:ext cx="6099462" cy="369332"/>
          </a:xfrm>
          <a:prstGeom prst="rect">
            <a:avLst/>
          </a:prstGeom>
          <a:noFill/>
        </p:spPr>
        <p:txBody>
          <a:bodyPr wrap="square">
            <a:spAutoFit/>
          </a:bodyPr>
          <a:lstStyle/>
          <a:p>
            <a:pPr marL="12600">
              <a:lnSpc>
                <a:spcPct val="100000"/>
              </a:lnSpc>
              <a:tabLst>
                <a:tab pos="0" algn="l"/>
              </a:tabLst>
            </a:pPr>
            <a:r>
              <a:rPr lang="en-US" b="1" spc="-1" dirty="0">
                <a:solidFill>
                  <a:srgbClr val="2D936B"/>
                </a:solidFill>
                <a:latin typeface="Trebuchet MS"/>
                <a:ea typeface="Calibri"/>
              </a:rPr>
              <a:t>College Name</a:t>
            </a:r>
            <a:r>
              <a:rPr lang="en-US" b="1" strike="noStrike" spc="-1" dirty="0">
                <a:solidFill>
                  <a:srgbClr val="000000"/>
                </a:solidFill>
                <a:latin typeface="Calibri"/>
                <a:ea typeface="Calibri"/>
              </a:rPr>
              <a:t>: </a:t>
            </a:r>
            <a:r>
              <a:rPr lang="en-US" b="1" strike="noStrike" spc="-1" dirty="0" err="1">
                <a:solidFill>
                  <a:srgbClr val="000000"/>
                </a:solidFill>
                <a:latin typeface="Calibri"/>
                <a:ea typeface="Calibri"/>
              </a:rPr>
              <a:t>Saranathan</a:t>
            </a:r>
            <a:r>
              <a:rPr lang="en-US" b="1" strike="noStrike" spc="-1" dirty="0">
                <a:solidFill>
                  <a:srgbClr val="000000"/>
                </a:solidFill>
                <a:latin typeface="Calibri"/>
                <a:ea typeface="Calibri"/>
              </a:rPr>
              <a:t> college of engineering</a:t>
            </a:r>
            <a:endParaRPr lang="en-IN" spc="-1" dirty="0">
              <a:solidFill>
                <a:srgbClr val="000000"/>
              </a:solidFill>
            </a:endParaRPr>
          </a:p>
        </p:txBody>
      </p:sp>
      <p:sp>
        <p:nvSpPr>
          <p:cNvPr id="7" name="TextBox 6">
            <a:extLst>
              <a:ext uri="{FF2B5EF4-FFF2-40B4-BE49-F238E27FC236}">
                <a16:creationId xmlns:a16="http://schemas.microsoft.com/office/drawing/2014/main" id="{53EE4E46-2992-A946-9807-7E67242D72C3}"/>
              </a:ext>
            </a:extLst>
          </p:cNvPr>
          <p:cNvSpPr txBox="1"/>
          <p:nvPr/>
        </p:nvSpPr>
        <p:spPr>
          <a:xfrm>
            <a:off x="5181350" y="4550632"/>
            <a:ext cx="6099462" cy="369332"/>
          </a:xfrm>
          <a:prstGeom prst="rect">
            <a:avLst/>
          </a:prstGeom>
          <a:noFill/>
        </p:spPr>
        <p:txBody>
          <a:bodyPr wrap="square">
            <a:spAutoFit/>
          </a:bodyPr>
          <a:lstStyle/>
          <a:p>
            <a:pPr marL="12600">
              <a:lnSpc>
                <a:spcPct val="100000"/>
              </a:lnSpc>
              <a:tabLst>
                <a:tab pos="0" algn="l"/>
              </a:tabLst>
            </a:pPr>
            <a:r>
              <a:rPr lang="en-US" b="1" strike="noStrike" spc="-1" dirty="0">
                <a:solidFill>
                  <a:srgbClr val="2D936B"/>
                </a:solidFill>
                <a:latin typeface="Trebuchet MS"/>
                <a:ea typeface="Calibri"/>
              </a:rPr>
              <a:t>N</a:t>
            </a:r>
            <a:r>
              <a:rPr lang="en-US" b="1" spc="-1" dirty="0">
                <a:solidFill>
                  <a:srgbClr val="2D936B"/>
                </a:solidFill>
                <a:latin typeface="Trebuchet MS"/>
                <a:ea typeface="Calibri"/>
              </a:rPr>
              <a:t>M mail id</a:t>
            </a:r>
            <a:r>
              <a:rPr lang="en-US" b="1" strike="noStrike" spc="-1" dirty="0">
                <a:solidFill>
                  <a:srgbClr val="000000"/>
                </a:solidFill>
                <a:latin typeface="Calibri"/>
                <a:ea typeface="Calibri"/>
              </a:rPr>
              <a:t>:</a:t>
            </a:r>
            <a:r>
              <a:rPr lang="en-US" b="1" spc="-1" dirty="0">
                <a:solidFill>
                  <a:srgbClr val="000000"/>
                </a:solidFill>
                <a:latin typeface="Calibri"/>
                <a:ea typeface="Calibri"/>
              </a:rPr>
              <a:t>selvakumarkabilan2@gmail.com</a:t>
            </a:r>
            <a:endParaRPr lang="en-IN" spc="-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214"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15"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16"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17" name="Google Shape;206;p16"/>
          <p:cNvPicPr/>
          <p:nvPr/>
        </p:nvPicPr>
        <p:blipFill>
          <a:blip r:embed="rId2"/>
          <a:stretch/>
        </p:blipFill>
        <p:spPr>
          <a:xfrm>
            <a:off x="1666800" y="6467400"/>
            <a:ext cx="75960" cy="177480"/>
          </a:xfrm>
          <a:prstGeom prst="rect">
            <a:avLst/>
          </a:prstGeom>
          <a:ln>
            <a:noFill/>
          </a:ln>
        </p:spPr>
      </p:pic>
      <p:sp>
        <p:nvSpPr>
          <p:cNvPr id="218" name="TextShape 5"/>
          <p:cNvSpPr txBox="1"/>
          <p:nvPr/>
        </p:nvSpPr>
        <p:spPr>
          <a:xfrm>
            <a:off x="755280" y="385560"/>
            <a:ext cx="3348720" cy="1476000"/>
          </a:xfrm>
          <a:prstGeom prst="rect">
            <a:avLst/>
          </a:prstGeom>
          <a:noFill/>
          <a:ln>
            <a:noFill/>
          </a:ln>
        </p:spPr>
        <p:txBody>
          <a:bodyPr lIns="0" tIns="13320" rIns="0" bIns="0">
            <a:noAutofit/>
          </a:bodyPr>
          <a:lstStyle/>
          <a:p>
            <a:pPr marL="12600">
              <a:lnSpc>
                <a:spcPct val="100000"/>
              </a:lnSpc>
              <a:tabLst>
                <a:tab pos="0" algn="l"/>
              </a:tabLst>
            </a:pPr>
            <a:r>
              <a:rPr lang="en-US" sz="4800" b="1" strike="noStrike" spc="-1">
                <a:solidFill>
                  <a:srgbClr val="000000"/>
                </a:solidFill>
                <a:latin typeface="Trebuchet MS"/>
                <a:ea typeface="Trebuchet MS"/>
              </a:rPr>
              <a:t>RESULTS</a:t>
            </a:r>
            <a:endParaRPr lang="en-IN" sz="4800" b="0" strike="noStrike" spc="-1">
              <a:solidFill>
                <a:srgbClr val="000000"/>
              </a:solidFill>
              <a:latin typeface="Arial"/>
            </a:endParaRPr>
          </a:p>
        </p:txBody>
      </p:sp>
      <p:sp>
        <p:nvSpPr>
          <p:cNvPr id="219"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473C008A-004F-466B-8A4F-E0722E1E1F40}" type="slidenum">
              <a:rPr lang="en-US" sz="1100" b="0" strike="noStrike" spc="-1">
                <a:solidFill>
                  <a:srgbClr val="2D936B"/>
                </a:solidFill>
                <a:latin typeface="Trebuchet MS"/>
                <a:ea typeface="Trebuchet MS"/>
              </a:rPr>
              <a:pPr marL="38160">
                <a:lnSpc>
                  <a:spcPct val="100000"/>
                </a:lnSpc>
                <a:tabLst>
                  <a:tab pos="0" algn="l"/>
                </a:tabLst>
              </a:pPr>
              <a:t>10</a:t>
            </a:fld>
            <a:endParaRPr lang="en-IN" sz="1100" b="0" strike="noStrike" spc="-1">
              <a:latin typeface="Arial"/>
            </a:endParaRPr>
          </a:p>
        </p:txBody>
      </p:sp>
      <p:sp>
        <p:nvSpPr>
          <p:cNvPr id="220" name="CustomShape 7"/>
          <p:cNvSpPr/>
          <p:nvPr/>
        </p:nvSpPr>
        <p:spPr>
          <a:xfrm>
            <a:off x="0" y="0"/>
            <a:ext cx="8506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
        <p:nvSpPr>
          <p:cNvPr id="221" name="CustomShape 8"/>
          <p:cNvSpPr/>
          <p:nvPr/>
        </p:nvSpPr>
        <p:spPr>
          <a:xfrm>
            <a:off x="674640" y="5768280"/>
            <a:ext cx="5497200" cy="369332"/>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pc="-1" dirty="0">
                <a:solidFill>
                  <a:srgbClr val="000000"/>
                </a:solidFill>
                <a:latin typeface="Calibri"/>
                <a:ea typeface="Calibri"/>
                <a:hlinkClick r:id="rId3"/>
              </a:rPr>
              <a:t>https://github.com/S-KABILAN/TNSDC-Generative-AI</a:t>
            </a:r>
            <a:endParaRPr lang="en-IN" sz="1800" b="0" strike="noStrike" spc="-1" dirty="0">
              <a:latin typeface="Arial"/>
            </a:endParaRPr>
          </a:p>
        </p:txBody>
      </p:sp>
      <p:pic>
        <p:nvPicPr>
          <p:cNvPr id="222" name="Picture 221"/>
          <p:cNvPicPr/>
          <p:nvPr/>
        </p:nvPicPr>
        <p:blipFill>
          <a:blip r:embed="rId4" cstate="print">
            <a:extLst>
              <a:ext uri="{28A0092B-C50C-407E-A947-70E740481C1C}">
                <a14:useLocalDpi xmlns:a14="http://schemas.microsoft.com/office/drawing/2010/main" val="0"/>
              </a:ext>
            </a:extLst>
          </a:blip>
          <a:srcRect l="17856" r="17856"/>
          <a:stretch/>
        </p:blipFill>
        <p:spPr>
          <a:xfrm>
            <a:off x="720000" y="1584000"/>
            <a:ext cx="4278960" cy="3744000"/>
          </a:xfrm>
          <a:prstGeom prst="rect">
            <a:avLst/>
          </a:prstGeom>
          <a:ln>
            <a:noFill/>
          </a:ln>
        </p:spPr>
      </p:pic>
      <p:pic>
        <p:nvPicPr>
          <p:cNvPr id="223" name="Picture 222"/>
          <p:cNvPicPr/>
          <p:nvPr/>
        </p:nvPicPr>
        <p:blipFill>
          <a:blip r:embed="rId5" cstate="print">
            <a:extLst>
              <a:ext uri="{28A0092B-C50C-407E-A947-70E740481C1C}">
                <a14:useLocalDpi xmlns:a14="http://schemas.microsoft.com/office/drawing/2010/main" val="0"/>
              </a:ext>
            </a:extLst>
          </a:blip>
          <a:srcRect t="2458" b="2458"/>
          <a:stretch/>
        </p:blipFill>
        <p:spPr>
          <a:xfrm>
            <a:off x="5256360" y="2142000"/>
            <a:ext cx="5687640" cy="3042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70960" y="2162160"/>
            <a:ext cx="8933760" cy="68576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ct val="100000"/>
              </a:lnSpc>
              <a:tabLst>
                <a:tab pos="0" algn="l"/>
              </a:tabLst>
            </a:pPr>
            <a:r>
              <a:rPr lang="en-US" sz="2000" b="1" strike="noStrike" spc="-1" dirty="0">
                <a:solidFill>
                  <a:srgbClr val="000000"/>
                </a:solidFill>
                <a:latin typeface="Calibri"/>
                <a:ea typeface="Calibri"/>
              </a:rPr>
              <a:t>Project Title: </a:t>
            </a:r>
            <a:r>
              <a:rPr lang="en-US" sz="2400" b="0" strike="noStrike" spc="-1" dirty="0">
                <a:solidFill>
                  <a:srgbClr val="000000"/>
                </a:solidFill>
                <a:latin typeface="Calibri"/>
                <a:ea typeface="Calibri"/>
              </a:rPr>
              <a:t> AI Chatbot Development: Creating a Versatile Virtual Assistant</a:t>
            </a:r>
            <a:endParaRPr lang="en-IN" sz="2400" b="0" strike="noStrike" spc="-1" dirty="0">
              <a:latin typeface="Arial"/>
            </a:endParaRPr>
          </a:p>
          <a:p>
            <a:pPr>
              <a:lnSpc>
                <a:spcPct val="100000"/>
              </a:lnSpc>
              <a:tabLst>
                <a:tab pos="0" algn="l"/>
              </a:tabLst>
            </a:pPr>
            <a:endParaRPr lang="en-IN" sz="2400" b="0" strike="noStrike" spc="-1" dirty="0">
              <a:latin typeface="Arial"/>
            </a:endParaRPr>
          </a:p>
          <a:p>
            <a:pPr>
              <a:lnSpc>
                <a:spcPct val="100000"/>
              </a:lnSpc>
              <a:tabLst>
                <a:tab pos="0" algn="l"/>
              </a:tabLst>
            </a:pPr>
            <a:r>
              <a:rPr lang="en-US" sz="2000" b="1" strike="noStrike" spc="-1" dirty="0">
                <a:solidFill>
                  <a:srgbClr val="000000"/>
                </a:solidFill>
                <a:latin typeface="Calibri"/>
                <a:ea typeface="Calibri"/>
              </a:rPr>
              <a:t>Problem Statement:</a:t>
            </a:r>
            <a:endParaRPr lang="en-IN" sz="2000" b="0" strike="noStrike" spc="-1" dirty="0">
              <a:latin typeface="Arial"/>
            </a:endParaRPr>
          </a:p>
          <a:p>
            <a:pPr>
              <a:tabLst>
                <a:tab pos="0" algn="l"/>
              </a:tabLst>
            </a:pPr>
            <a:r>
              <a:rPr lang="en-US" sz="2000" spc="-1" dirty="0">
                <a:solidFill>
                  <a:srgbClr val="000000"/>
                </a:solidFill>
                <a:latin typeface="Calibri"/>
                <a:ea typeface="Calibri"/>
              </a:rPr>
              <a:t>Develop a chatbot application using Python and TensorFlow/</a:t>
            </a:r>
            <a:r>
              <a:rPr lang="en-US" sz="2000" spc="-1" dirty="0" err="1">
                <a:solidFill>
                  <a:srgbClr val="000000"/>
                </a:solidFill>
                <a:latin typeface="Calibri"/>
                <a:ea typeface="Calibri"/>
              </a:rPr>
              <a:t>Keras</a:t>
            </a:r>
            <a:r>
              <a:rPr lang="en-US" sz="2000" spc="-1" dirty="0">
                <a:solidFill>
                  <a:srgbClr val="000000"/>
                </a:solidFill>
                <a:latin typeface="Calibri"/>
                <a:ea typeface="Calibri"/>
              </a:rPr>
              <a:t>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lang="en-IN" sz="2000" spc="-1" dirty="0"/>
          </a:p>
          <a:p>
            <a:pPr>
              <a:lnSpc>
                <a:spcPct val="100000"/>
              </a:lnSpc>
              <a:tabLst>
                <a:tab pos="0" algn="l"/>
              </a:tabLst>
            </a:pPr>
            <a:endParaRPr lang="en-IN" sz="2000" b="0" strike="noStrike" spc="-1" dirty="0">
              <a:latin typeface="Arial"/>
            </a:endParaRPr>
          </a:p>
        </p:txBody>
      </p:sp>
      <p:grpSp>
        <p:nvGrpSpPr>
          <p:cNvPr id="119" name="Group 2"/>
          <p:cNvGrpSpPr/>
          <p:nvPr/>
        </p:nvGrpSpPr>
        <p:grpSpPr>
          <a:xfrm>
            <a:off x="7448760" y="0"/>
            <a:ext cx="4743360" cy="6858360"/>
            <a:chOff x="7448760" y="0"/>
            <a:chExt cx="4743360" cy="6858360"/>
          </a:xfrm>
        </p:grpSpPr>
        <p:sp>
          <p:nvSpPr>
            <p:cNvPr id="120" name="CustomShape 3"/>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1" name="CustomShape 4"/>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2" name="CustomShape 5"/>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23" name="CustomShape 6"/>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24" name="CustomShape 7"/>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25" name="CustomShape 8"/>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26" name="CustomShape 9"/>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27" name="CustomShape 10"/>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28" name="CustomShape 11"/>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29"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30" name="CustomShape 13"/>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31" name="CustomShape 14"/>
          <p:cNvSpPr/>
          <p:nvPr/>
        </p:nvSpPr>
        <p:spPr>
          <a:xfrm>
            <a:off x="8542080" y="11520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32" name="CustomShape 15"/>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33" name="TextShape 16"/>
          <p:cNvSpPr txBox="1"/>
          <p:nvPr/>
        </p:nvSpPr>
        <p:spPr>
          <a:xfrm>
            <a:off x="576000" y="632520"/>
            <a:ext cx="6748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dirty="0">
                <a:solidFill>
                  <a:srgbClr val="000000"/>
                </a:solidFill>
                <a:latin typeface="Trebuchet MS"/>
                <a:ea typeface="Trebuchet MS"/>
              </a:rPr>
              <a:t>PROJECT TITLE</a:t>
            </a:r>
            <a:endParaRPr lang="en-IN" sz="4250" b="0" strike="noStrike" spc="-1" dirty="0">
              <a:solidFill>
                <a:srgbClr val="000000"/>
              </a:solidFill>
              <a:latin typeface="Arial"/>
            </a:endParaRPr>
          </a:p>
        </p:txBody>
      </p:sp>
      <p:grpSp>
        <p:nvGrpSpPr>
          <p:cNvPr id="134" name="Group 17"/>
          <p:cNvGrpSpPr/>
          <p:nvPr/>
        </p:nvGrpSpPr>
        <p:grpSpPr>
          <a:xfrm>
            <a:off x="466560" y="6410160"/>
            <a:ext cx="3704760" cy="294840"/>
            <a:chOff x="466560" y="6410160"/>
            <a:chExt cx="3704760" cy="294840"/>
          </a:xfrm>
        </p:grpSpPr>
        <p:pic>
          <p:nvPicPr>
            <p:cNvPr id="135" name="Google Shape;88;p8"/>
            <p:cNvPicPr/>
            <p:nvPr/>
          </p:nvPicPr>
          <p:blipFill>
            <a:blip r:embed="rId2"/>
            <a:stretch/>
          </p:blipFill>
          <p:spPr>
            <a:xfrm>
              <a:off x="676440" y="6467400"/>
              <a:ext cx="2142720" cy="199800"/>
            </a:xfrm>
            <a:prstGeom prst="rect">
              <a:avLst/>
            </a:prstGeom>
            <a:ln>
              <a:noFill/>
            </a:ln>
          </p:spPr>
        </p:pic>
        <p:pic>
          <p:nvPicPr>
            <p:cNvPr id="136" name="Google Shape;89;p8"/>
            <p:cNvPicPr/>
            <p:nvPr/>
          </p:nvPicPr>
          <p:blipFill>
            <a:blip r:embed="rId3"/>
            <a:stretch/>
          </p:blipFill>
          <p:spPr>
            <a:xfrm>
              <a:off x="466560" y="6410160"/>
              <a:ext cx="3704760" cy="294840"/>
            </a:xfrm>
            <a:prstGeom prst="rect">
              <a:avLst/>
            </a:prstGeom>
            <a:ln>
              <a:noFill/>
            </a:ln>
          </p:spPr>
        </p:pic>
      </p:grpSp>
      <p:sp>
        <p:nvSpPr>
          <p:cNvPr id="137" name="CustomShape 18"/>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38" name="TextShape 1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2E8639E3-1CD9-48D8-9486-321E030A6342}" type="slidenum">
              <a:rPr lang="en-US" sz="1100" b="0" strike="noStrike" spc="-1">
                <a:solidFill>
                  <a:srgbClr val="2D936B"/>
                </a:solidFill>
                <a:latin typeface="Trebuchet MS"/>
                <a:ea typeface="Trebuchet MS"/>
              </a:rPr>
              <a:pPr marL="38160">
                <a:lnSpc>
                  <a:spcPct val="100000"/>
                </a:lnSpc>
                <a:tabLst>
                  <a:tab pos="0" algn="l"/>
                </a:tabLst>
              </a:pPr>
              <a:t>2</a:t>
            </a:fld>
            <a:endParaRPr lang="en-IN" sz="11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872000" y="864000"/>
            <a:ext cx="7920000" cy="58244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alpha val="3000"/>
            </a:srgbClr>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1. Project Goals and Objectives: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Overview of the main goals and objectives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Highlights what the project aims to achieve.</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2. Target Audience:</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Description of the intended users or audience for the chatbot application.</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understanding user needs and preferences.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3. Scope of Work:</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Definition of the boundaries and extent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Clarifies what functionalities and features are included.</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4. Research and Planning:</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Brief overview of the research conducted on mental health issues and existing chatbots.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5. Challenges and Opportunities:</a:t>
            </a:r>
            <a:endParaRPr lang="en-IN" sz="1400" b="0" strike="noStrike" spc="-1">
              <a:latin typeface="Arial"/>
            </a:endParaRPr>
          </a:p>
          <a:p>
            <a:pPr>
              <a:lnSpc>
                <a:spcPct val="100000"/>
              </a:lnSpc>
            </a:pPr>
            <a:r>
              <a:rPr lang="en-US" sz="1400" b="0" strike="noStrike" spc="-1">
                <a:solidFill>
                  <a:srgbClr val="000000"/>
                </a:solidFill>
                <a:latin typeface="Arial"/>
                <a:ea typeface="Arial"/>
              </a:rPr>
              <a:t>   - Identification of potential challenges and opportunities associated with the project.</a:t>
            </a:r>
            <a:endParaRPr lang="en-IN" sz="1400" b="0" strike="noStrike" spc="-1">
              <a:latin typeface="Arial"/>
            </a:endParaRPr>
          </a:p>
          <a:p>
            <a:pPr>
              <a:lnSpc>
                <a:spcPct val="100000"/>
              </a:lnSpc>
            </a:pPr>
            <a:r>
              <a:rPr lang="en-US" sz="1400" b="1" strike="noStrike" spc="-1">
                <a:solidFill>
                  <a:srgbClr val="000000"/>
                </a:solidFill>
                <a:latin typeface="Arial"/>
                <a:ea typeface="Arial"/>
              </a:rPr>
              <a:t>6. Expected Outcomes: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Description of the expected outcomes and deliverables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Provides a vision of what success looks like for the project.</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7. Timeline and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Overview of the project timeline and key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tracking progress and managing project deadlines.</a:t>
            </a:r>
            <a:endParaRPr lang="en-IN" sz="1400" b="0" strike="noStrike" spc="-1">
              <a:latin typeface="Arial"/>
            </a:endParaRPr>
          </a:p>
        </p:txBody>
      </p:sp>
      <p:grpSp>
        <p:nvGrpSpPr>
          <p:cNvPr id="140" name="Group 2"/>
          <p:cNvGrpSpPr/>
          <p:nvPr/>
        </p:nvGrpSpPr>
        <p:grpSpPr>
          <a:xfrm>
            <a:off x="7416000" y="-720"/>
            <a:ext cx="4743360" cy="6858360"/>
            <a:chOff x="7416000" y="-720"/>
            <a:chExt cx="4743360" cy="6858360"/>
          </a:xfrm>
        </p:grpSpPr>
        <p:sp>
          <p:nvSpPr>
            <p:cNvPr id="141" name="CustomShape 3"/>
            <p:cNvSpPr/>
            <p:nvPr/>
          </p:nvSpPr>
          <p:spPr>
            <a:xfrm>
              <a:off x="9344520" y="396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2" name="CustomShape 4"/>
            <p:cNvSpPr/>
            <p:nvPr/>
          </p:nvSpPr>
          <p:spPr>
            <a:xfrm>
              <a:off x="7416000" y="369432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3" name="CustomShape 5"/>
            <p:cNvSpPr/>
            <p:nvPr/>
          </p:nvSpPr>
          <p:spPr>
            <a:xfrm>
              <a:off x="9149400" y="-72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44" name="CustomShape 6"/>
            <p:cNvSpPr/>
            <p:nvPr/>
          </p:nvSpPr>
          <p:spPr>
            <a:xfrm>
              <a:off x="9570240" y="-72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45" name="CustomShape 7"/>
            <p:cNvSpPr/>
            <p:nvPr/>
          </p:nvSpPr>
          <p:spPr>
            <a:xfrm>
              <a:off x="8901720" y="304740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46" name="CustomShape 8"/>
            <p:cNvSpPr/>
            <p:nvPr/>
          </p:nvSpPr>
          <p:spPr>
            <a:xfrm>
              <a:off x="9305280" y="-72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47" name="CustomShape 9"/>
            <p:cNvSpPr/>
            <p:nvPr/>
          </p:nvSpPr>
          <p:spPr>
            <a:xfrm>
              <a:off x="10863720" y="-72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48" name="CustomShape 10"/>
            <p:cNvSpPr/>
            <p:nvPr/>
          </p:nvSpPr>
          <p:spPr>
            <a:xfrm>
              <a:off x="10903320" y="-72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49" name="CustomShape 11"/>
            <p:cNvSpPr/>
            <p:nvPr/>
          </p:nvSpPr>
          <p:spPr>
            <a:xfrm>
              <a:off x="10339920" y="359028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50"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51" name="CustomShape 13"/>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52" name="CustomShape 14"/>
          <p:cNvSpPr/>
          <p:nvPr/>
        </p:nvSpPr>
        <p:spPr>
          <a:xfrm>
            <a:off x="7362720" y="447840"/>
            <a:ext cx="361440" cy="36144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153" name="CustomShape 15"/>
          <p:cNvSpPr/>
          <p:nvPr/>
        </p:nvSpPr>
        <p:spPr>
          <a:xfrm>
            <a:off x="11010960" y="5610240"/>
            <a:ext cx="647280" cy="64728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scrgbClr r="0" g="0" b="0"/>
          </a:lnRef>
          <a:fillRef idx="0">
            <a:scrgbClr r="0" g="0" b="0"/>
          </a:fillRef>
          <a:effectRef idx="0">
            <a:scrgbClr r="0" g="0" b="0"/>
          </a:effectRef>
          <a:fontRef idx="minor"/>
        </p:style>
      </p:sp>
      <p:pic>
        <p:nvPicPr>
          <p:cNvPr id="154" name="Google Shape;112;p9"/>
          <p:cNvPicPr/>
          <p:nvPr/>
        </p:nvPicPr>
        <p:blipFill>
          <a:blip r:embed="rId3"/>
          <a:stretch/>
        </p:blipFill>
        <p:spPr>
          <a:xfrm>
            <a:off x="10686960" y="6134040"/>
            <a:ext cx="247320" cy="247320"/>
          </a:xfrm>
          <a:prstGeom prst="rect">
            <a:avLst/>
          </a:prstGeom>
          <a:ln>
            <a:noFill/>
          </a:ln>
        </p:spPr>
      </p:pic>
      <p:grpSp>
        <p:nvGrpSpPr>
          <p:cNvPr id="155" name="Group 16"/>
          <p:cNvGrpSpPr/>
          <p:nvPr/>
        </p:nvGrpSpPr>
        <p:grpSpPr>
          <a:xfrm>
            <a:off x="47520" y="3819600"/>
            <a:ext cx="4123800" cy="3009600"/>
            <a:chOff x="47520" y="3819600"/>
            <a:chExt cx="4123800" cy="3009600"/>
          </a:xfrm>
        </p:grpSpPr>
        <p:pic>
          <p:nvPicPr>
            <p:cNvPr id="156" name="Google Shape;114;p9"/>
            <p:cNvPicPr/>
            <p:nvPr/>
          </p:nvPicPr>
          <p:blipFill>
            <a:blip r:embed="rId4"/>
            <a:stretch/>
          </p:blipFill>
          <p:spPr>
            <a:xfrm>
              <a:off x="466560" y="6410160"/>
              <a:ext cx="3704760" cy="294840"/>
            </a:xfrm>
            <a:prstGeom prst="rect">
              <a:avLst/>
            </a:prstGeom>
            <a:ln>
              <a:noFill/>
            </a:ln>
          </p:spPr>
        </p:pic>
        <p:pic>
          <p:nvPicPr>
            <p:cNvPr id="157" name="Google Shape;115;p9"/>
            <p:cNvPicPr/>
            <p:nvPr/>
          </p:nvPicPr>
          <p:blipFill>
            <a:blip r:embed="rId5"/>
            <a:stretch/>
          </p:blipFill>
          <p:spPr>
            <a:xfrm>
              <a:off x="47520" y="3819600"/>
              <a:ext cx="1733040" cy="3009600"/>
            </a:xfrm>
            <a:prstGeom prst="rect">
              <a:avLst/>
            </a:prstGeom>
            <a:ln>
              <a:noFill/>
            </a:ln>
          </p:spPr>
        </p:pic>
      </p:grpSp>
      <p:sp>
        <p:nvSpPr>
          <p:cNvPr id="158" name="TextShape 17"/>
          <p:cNvSpPr txBox="1"/>
          <p:nvPr/>
        </p:nvSpPr>
        <p:spPr>
          <a:xfrm>
            <a:off x="1666440" y="252000"/>
            <a:ext cx="3877560" cy="1476000"/>
          </a:xfrm>
          <a:prstGeom prst="rect">
            <a:avLst/>
          </a:prstGeom>
          <a:noFill/>
          <a:ln>
            <a:noFill/>
          </a:ln>
        </p:spPr>
        <p:txBody>
          <a:bodyPr lIns="0" tIns="13320" rIns="0" bIns="0">
            <a:noAutofit/>
          </a:bodyPr>
          <a:lstStyle/>
          <a:p>
            <a:pPr marL="12600" algn="ctr">
              <a:lnSpc>
                <a:spcPct val="100000"/>
              </a:lnSpc>
              <a:tabLst>
                <a:tab pos="0" algn="l"/>
              </a:tabLst>
            </a:pPr>
            <a:r>
              <a:rPr lang="en-US" sz="4800" b="1" strike="noStrike" spc="-1">
                <a:solidFill>
                  <a:srgbClr val="000000"/>
                </a:solidFill>
                <a:latin typeface="Trebuchet MS"/>
                <a:ea typeface="Trebuchet MS"/>
              </a:rPr>
              <a:t>AGENDA</a:t>
            </a:r>
            <a:endParaRPr lang="en-IN" sz="4800" b="0" strike="noStrike" spc="-1">
              <a:solidFill>
                <a:srgbClr val="000000"/>
              </a:solidFill>
              <a:latin typeface="Arial"/>
            </a:endParaRPr>
          </a:p>
        </p:txBody>
      </p:sp>
      <p:sp>
        <p:nvSpPr>
          <p:cNvPr id="159" name="TextShape 18"/>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735F7CE3-13E2-4E5E-B77B-BC15D62C3DE2}" type="slidenum">
              <a:rPr lang="en-US" sz="1100" b="0" strike="noStrike" spc="-1">
                <a:solidFill>
                  <a:srgbClr val="2D936B"/>
                </a:solidFill>
                <a:latin typeface="Trebuchet MS"/>
                <a:ea typeface="Trebuchet MS"/>
              </a:rPr>
              <a:pPr marL="38160">
                <a:lnSpc>
                  <a:spcPct val="100000"/>
                </a:lnSpc>
                <a:tabLst>
                  <a:tab pos="0" algn="l"/>
                </a:tabLst>
              </a:pPr>
              <a:t>3</a:t>
            </a:fld>
            <a:endParaRPr lang="en-IN" sz="11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920000" y="972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61" name="TextShape 2"/>
          <p:cNvSpPr txBox="1"/>
          <p:nvPr/>
        </p:nvSpPr>
        <p:spPr>
          <a:xfrm>
            <a:off x="648000" y="288000"/>
            <a:ext cx="722988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PROBLEM	STATEMENT</a:t>
            </a:r>
            <a:endParaRPr lang="en-IN" sz="4250" b="0" strike="noStrike" spc="-1">
              <a:solidFill>
                <a:srgbClr val="000000"/>
              </a:solidFill>
              <a:latin typeface="Arial"/>
            </a:endParaRPr>
          </a:p>
        </p:txBody>
      </p:sp>
      <p:pic>
        <p:nvPicPr>
          <p:cNvPr id="162" name="Google Shape;124;p10"/>
          <p:cNvPicPr/>
          <p:nvPr/>
        </p:nvPicPr>
        <p:blipFill>
          <a:blip r:embed="rId2"/>
          <a:stretch/>
        </p:blipFill>
        <p:spPr>
          <a:xfrm>
            <a:off x="676440" y="6467400"/>
            <a:ext cx="2142720" cy="199800"/>
          </a:xfrm>
          <a:prstGeom prst="rect">
            <a:avLst/>
          </a:prstGeom>
          <a:ln>
            <a:noFill/>
          </a:ln>
        </p:spPr>
      </p:pic>
      <p:sp>
        <p:nvSpPr>
          <p:cNvPr id="163" name="CustomShape 3"/>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64" name="TextShape 4"/>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EA1E0C65-0DF0-455D-A601-E5664FEB524F}" type="slidenum">
              <a:rPr lang="en-US" sz="1100" b="0" strike="noStrike" spc="-1">
                <a:solidFill>
                  <a:srgbClr val="2D936B"/>
                </a:solidFill>
                <a:latin typeface="Trebuchet MS"/>
                <a:ea typeface="Trebuchet MS"/>
              </a:rPr>
              <a:pPr marL="38160">
                <a:lnSpc>
                  <a:spcPct val="100000"/>
                </a:lnSpc>
                <a:tabLst>
                  <a:tab pos="0" algn="l"/>
                </a:tabLst>
              </a:pPr>
              <a:t>4</a:t>
            </a:fld>
            <a:endParaRPr lang="en-IN" sz="1100" b="0" strike="noStrike" spc="-1">
              <a:latin typeface="Times New Roman"/>
            </a:endParaRPr>
          </a:p>
        </p:txBody>
      </p:sp>
      <p:sp>
        <p:nvSpPr>
          <p:cNvPr id="165" name="CustomShape 5"/>
          <p:cNvSpPr/>
          <p:nvPr/>
        </p:nvSpPr>
        <p:spPr>
          <a:xfrm>
            <a:off x="576000" y="1176840"/>
            <a:ext cx="7576200" cy="5029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strike="noStrike" spc="-1">
                <a:solidFill>
                  <a:srgbClr val="000000"/>
                </a:solidFill>
                <a:latin typeface="Arial"/>
                <a:ea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lang="en-IN" sz="1800" b="0" strike="noStrike" spc="-1">
              <a:latin typeface="Arial"/>
            </a:endParaRPr>
          </a:p>
          <a:p>
            <a:pPr>
              <a:lnSpc>
                <a:spcPct val="100000"/>
              </a:lnSpc>
              <a:tabLst>
                <a:tab pos="0" algn="l"/>
              </a:tabLst>
            </a:pP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Develop an AI-powered chatbot application to provide mental health support and resources.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Create empathetic conversations and offer relevant information on various mental health issues.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Enable crisis intervention features and connections with mental health professionals.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Tailor responses based on individual user profiles while ensuring privacy and confidentiality.</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Aim to reduce stigma surrounding mental health and promote well-being in the digital space.</a:t>
            </a:r>
            <a:endParaRPr lang="en-IN" sz="1800" b="0" strike="noStrike" spc="-1">
              <a:latin typeface="Arial"/>
            </a:endParaRPr>
          </a:p>
        </p:txBody>
      </p:sp>
      <p:grpSp>
        <p:nvGrpSpPr>
          <p:cNvPr id="166" name="Group 6"/>
          <p:cNvGrpSpPr/>
          <p:nvPr/>
        </p:nvGrpSpPr>
        <p:grpSpPr>
          <a:xfrm>
            <a:off x="8458200" y="3309840"/>
            <a:ext cx="2761920" cy="3257280"/>
            <a:chOff x="8458200" y="3309840"/>
            <a:chExt cx="2761920" cy="3257280"/>
          </a:xfrm>
        </p:grpSpPr>
        <p:sp>
          <p:nvSpPr>
            <p:cNvPr id="167" name="CustomShape 7"/>
            <p:cNvSpPr/>
            <p:nvPr/>
          </p:nvSpPr>
          <p:spPr>
            <a:xfrm>
              <a:off x="9820440" y="57387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68" name="CustomShape 8"/>
            <p:cNvSpPr/>
            <p:nvPr/>
          </p:nvSpPr>
          <p:spPr>
            <a:xfrm>
              <a:off x="9820440" y="62722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69" name="Google Shape;131;p10"/>
            <p:cNvPicPr/>
            <p:nvPr/>
          </p:nvPicPr>
          <p:blipFill>
            <a:blip r:embed="rId3"/>
            <a:stretch/>
          </p:blipFill>
          <p:spPr>
            <a:xfrm>
              <a:off x="8458200" y="3309840"/>
              <a:ext cx="2761920" cy="3257280"/>
            </a:xfrm>
            <a:prstGeom prst="rect">
              <a:avLst/>
            </a:prstGeom>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
          <p:cNvGrpSpPr/>
          <p:nvPr/>
        </p:nvGrpSpPr>
        <p:grpSpPr>
          <a:xfrm>
            <a:off x="8658360" y="2647800"/>
            <a:ext cx="3533400" cy="3809520"/>
            <a:chOff x="8658360" y="2647800"/>
            <a:chExt cx="3533400" cy="3809520"/>
          </a:xfrm>
        </p:grpSpPr>
        <p:sp>
          <p:nvSpPr>
            <p:cNvPr id="171"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7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73" name="Google Shape;139;p11"/>
            <p:cNvPicPr/>
            <p:nvPr/>
          </p:nvPicPr>
          <p:blipFill>
            <a:blip r:embed="rId2"/>
            <a:stretch/>
          </p:blipFill>
          <p:spPr>
            <a:xfrm>
              <a:off x="8658360" y="2647800"/>
              <a:ext cx="3533400" cy="3809520"/>
            </a:xfrm>
            <a:prstGeom prst="rect">
              <a:avLst/>
            </a:prstGeom>
            <a:ln>
              <a:noFill/>
            </a:ln>
          </p:spPr>
        </p:pic>
      </p:grpSp>
      <p:sp>
        <p:nvSpPr>
          <p:cNvPr id="174" name="CustomShape 4"/>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75" name="TextShape 5"/>
          <p:cNvSpPr txBox="1"/>
          <p:nvPr/>
        </p:nvSpPr>
        <p:spPr>
          <a:xfrm>
            <a:off x="739800" y="829800"/>
            <a:ext cx="7612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OVERVIEW</a:t>
            </a:r>
            <a:endParaRPr lang="en-IN" sz="4250" b="0" strike="noStrike" spc="-1">
              <a:solidFill>
                <a:srgbClr val="000000"/>
              </a:solidFill>
              <a:latin typeface="Arial"/>
            </a:endParaRPr>
          </a:p>
        </p:txBody>
      </p:sp>
      <p:pic>
        <p:nvPicPr>
          <p:cNvPr id="176" name="Google Shape;142;p11"/>
          <p:cNvPicPr/>
          <p:nvPr/>
        </p:nvPicPr>
        <p:blipFill>
          <a:blip r:embed="rId3"/>
          <a:stretch/>
        </p:blipFill>
        <p:spPr>
          <a:xfrm>
            <a:off x="676440" y="6467400"/>
            <a:ext cx="2142720" cy="199800"/>
          </a:xfrm>
          <a:prstGeom prst="rect">
            <a:avLst/>
          </a:prstGeom>
          <a:ln>
            <a:noFill/>
          </a:ln>
        </p:spPr>
      </p:pic>
      <p:sp>
        <p:nvSpPr>
          <p:cNvPr id="177" name="CustomShape 6"/>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78" name="TextShape 7"/>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16C5AB6-3843-4B9C-8F45-E62525D34C27}" type="slidenum">
              <a:rPr lang="en-US" sz="1100" b="0" strike="noStrike" spc="-1">
                <a:solidFill>
                  <a:srgbClr val="2D936B"/>
                </a:solidFill>
                <a:latin typeface="Trebuchet MS"/>
                <a:ea typeface="Trebuchet MS"/>
              </a:rPr>
              <a:pPr marL="38160">
                <a:lnSpc>
                  <a:spcPct val="100000"/>
                </a:lnSpc>
                <a:tabLst>
                  <a:tab pos="0" algn="l"/>
                </a:tabLst>
              </a:pPr>
              <a:t>5</a:t>
            </a:fld>
            <a:endParaRPr lang="en-IN" sz="1100" b="0" strike="noStrike" spc="-1">
              <a:latin typeface="Times New Roman"/>
            </a:endParaRPr>
          </a:p>
        </p:txBody>
      </p:sp>
      <p:sp>
        <p:nvSpPr>
          <p:cNvPr id="179" name="CustomShape 8"/>
          <p:cNvSpPr/>
          <p:nvPr/>
        </p:nvSpPr>
        <p:spPr>
          <a:xfrm>
            <a:off x="656640" y="2019240"/>
            <a:ext cx="7846560" cy="3931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39320">
              <a:lnSpc>
                <a:spcPct val="100000"/>
              </a:lnSpc>
              <a:spcBef>
                <a:spcPts val="567"/>
              </a:spcBef>
              <a:buClr>
                <a:srgbClr val="000000"/>
              </a:buClr>
              <a:buFont typeface="Arial"/>
              <a:buChar char="•"/>
            </a:pPr>
            <a:r>
              <a:rPr lang="en-US" sz="1800" b="1" strike="noStrike" spc="-1">
                <a:solidFill>
                  <a:srgbClr val="000000"/>
                </a:solidFill>
                <a:latin typeface="Arial"/>
                <a:ea typeface="Arial"/>
              </a:rPr>
              <a:t>Chatbot Application Project:</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Develop a chatbot application leveraging AI and NLP for mental health support.</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Goals and Objectives:</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Provide empathetic conversations, crisis intervention, and personalized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Target Audience: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Individuals seeking mental health assistance, support, and information.</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Scope of Work:</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Design conversational flow, develop NLP models, and integrate with mental health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Expected Outcome: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A user-friendly chatbot platform offering accessible and reliable mental health support.</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1"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8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83" name="TextShape 4"/>
          <p:cNvSpPr txBox="1"/>
          <p:nvPr/>
        </p:nvSpPr>
        <p:spPr>
          <a:xfrm>
            <a:off x="699480" y="891720"/>
            <a:ext cx="7004520" cy="1161720"/>
          </a:xfrm>
          <a:prstGeom prst="rect">
            <a:avLst/>
          </a:prstGeom>
          <a:noFill/>
          <a:ln>
            <a:noFill/>
          </a:ln>
        </p:spPr>
        <p:txBody>
          <a:bodyPr lIns="0" tIns="16560" rIns="0" bIns="0">
            <a:noAutofit/>
          </a:bodyPr>
          <a:lstStyle/>
          <a:p>
            <a:pPr marL="12600">
              <a:lnSpc>
                <a:spcPct val="100000"/>
              </a:lnSpc>
              <a:tabLst>
                <a:tab pos="0" algn="l"/>
              </a:tabLst>
            </a:pPr>
            <a:r>
              <a:rPr lang="en-US" sz="3200" b="1" strike="noStrike" spc="-1">
                <a:solidFill>
                  <a:srgbClr val="000000"/>
                </a:solidFill>
                <a:latin typeface="Trebuchet MS"/>
                <a:ea typeface="Trebuchet MS"/>
              </a:rPr>
              <a:t>WHO ARE THE END USERS?</a:t>
            </a:r>
            <a:endParaRPr lang="en-IN" sz="3200" b="0" strike="noStrike" spc="-1">
              <a:solidFill>
                <a:srgbClr val="000000"/>
              </a:solidFill>
              <a:latin typeface="Arial"/>
            </a:endParaRPr>
          </a:p>
        </p:txBody>
      </p:sp>
      <p:pic>
        <p:nvPicPr>
          <p:cNvPr id="184" name="Google Shape;154;p12"/>
          <p:cNvPicPr/>
          <p:nvPr/>
        </p:nvPicPr>
        <p:blipFill>
          <a:blip r:embed="rId2"/>
          <a:stretch/>
        </p:blipFill>
        <p:spPr>
          <a:xfrm>
            <a:off x="723960" y="6172200"/>
            <a:ext cx="2180880" cy="485280"/>
          </a:xfrm>
          <a:prstGeom prst="rect">
            <a:avLst/>
          </a:prstGeom>
          <a:ln>
            <a:noFill/>
          </a:ln>
        </p:spPr>
      </p:pic>
      <p:sp>
        <p:nvSpPr>
          <p:cNvPr id="185" name="CustomShape 5"/>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86"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C8F92F7A-B3E4-4856-974E-02261004F517}" type="slidenum">
              <a:rPr lang="en-US" sz="1100" b="0" strike="noStrike" spc="-1">
                <a:solidFill>
                  <a:srgbClr val="2D936B"/>
                </a:solidFill>
                <a:latin typeface="Trebuchet MS"/>
                <a:ea typeface="Trebuchet MS"/>
              </a:rPr>
              <a:pPr marL="38160">
                <a:lnSpc>
                  <a:spcPct val="100000"/>
                </a:lnSpc>
                <a:tabLst>
                  <a:tab pos="0" algn="l"/>
                </a:tabLst>
              </a:pPr>
              <a:t>6</a:t>
            </a:fld>
            <a:endParaRPr lang="en-IN" sz="1100" b="0" strike="noStrike" spc="-1">
              <a:latin typeface="Times New Roman"/>
            </a:endParaRPr>
          </a:p>
        </p:txBody>
      </p:sp>
      <p:sp>
        <p:nvSpPr>
          <p:cNvPr id="187" name="CustomShape 7"/>
          <p:cNvSpPr/>
          <p:nvPr/>
        </p:nvSpPr>
        <p:spPr>
          <a:xfrm>
            <a:off x="594360" y="2088000"/>
            <a:ext cx="9053640" cy="3714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Individuals Seeking Mental Health Support:</a:t>
            </a:r>
            <a:r>
              <a:rPr lang="en-US" sz="1400" b="0" strike="noStrike" spc="-1">
                <a:solidFill>
                  <a:srgbClr val="000000"/>
                </a:solidFill>
                <a:latin typeface="Arial"/>
                <a:ea typeface="Arial"/>
              </a:rPr>
              <a:t> People experiencing mental health challenges such as stress, anxiety, depression, or other mental health conditions who are looking for guidance, resources, or someone to talk to.</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Caregivers and Support Networks:</a:t>
            </a:r>
            <a:r>
              <a:rPr lang="en-US" sz="1400" b="0" strike="noStrike" spc="-1">
                <a:solidFill>
                  <a:srgbClr val="000000"/>
                </a:solidFill>
                <a:latin typeface="Arial"/>
                <a:ea typeface="Arial"/>
              </a:rPr>
              <a:t> Family members, friends, or caregivers of individuals dealing with mental health issues who seek information, advice, or support on how to assist their loved ones.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Students and Young Adults:</a:t>
            </a:r>
            <a:r>
              <a:rPr lang="en-US" sz="1400" b="0" strike="noStrike" spc="-1">
                <a:solidFill>
                  <a:srgbClr val="000000"/>
                </a:solidFill>
                <a:latin typeface="Arial"/>
                <a:ea typeface="Arial"/>
              </a:rPr>
              <a:t> Students, adolescents, or young adults facing academic, social, or personal stressors who may benefit from access to mental health resources and coping strategies.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Professionals in the Mental Health Field:</a:t>
            </a:r>
            <a:r>
              <a:rPr lang="en-US" sz="1400" b="0" strike="noStrike" spc="-1">
                <a:solidFill>
                  <a:srgbClr val="000000"/>
                </a:solidFill>
                <a:latin typeface="Arial"/>
                <a:ea typeface="Arial"/>
              </a:rPr>
              <a:t> Mental health professionals, therapists, counselors, or psychologists who may use the chatbot as a supplementary tool for their practice or recommend it to their clients for additional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General Public: </a:t>
            </a:r>
            <a:r>
              <a:rPr lang="en-US" sz="1400" b="0" strike="noStrike" spc="-1">
                <a:solidFill>
                  <a:srgbClr val="000000"/>
                </a:solidFill>
                <a:latin typeface="Arial"/>
                <a:ea typeface="Arial"/>
              </a:rPr>
              <a:t>Individuals interested in learning more about mental health, self-care practices, or ways to support others in their community, regardless of whether they are currently experiencing mental health challenges themselves.</a:t>
            </a:r>
            <a:endParaRPr lang="en-IN"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9"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90"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91" name="TextShape 4"/>
          <p:cNvSpPr txBox="1"/>
          <p:nvPr/>
        </p:nvSpPr>
        <p:spPr>
          <a:xfrm>
            <a:off x="504000" y="432000"/>
            <a:ext cx="9762840" cy="1158480"/>
          </a:xfrm>
          <a:prstGeom prst="rect">
            <a:avLst/>
          </a:prstGeom>
          <a:noFill/>
          <a:ln>
            <a:noFill/>
          </a:ln>
        </p:spPr>
        <p:txBody>
          <a:bodyPr lIns="0" tIns="13320" rIns="0" bIns="0">
            <a:noAutofit/>
          </a:bodyPr>
          <a:lstStyle/>
          <a:p>
            <a:pPr marL="12600">
              <a:lnSpc>
                <a:spcPct val="100000"/>
              </a:lnSpc>
              <a:tabLst>
                <a:tab pos="0" algn="l"/>
              </a:tabLst>
            </a:pPr>
            <a:r>
              <a:rPr lang="en-US" sz="3600" b="1" strike="noStrike" spc="-1">
                <a:solidFill>
                  <a:srgbClr val="000000"/>
                </a:solidFill>
                <a:latin typeface="Trebuchet MS"/>
                <a:ea typeface="Trebuchet MS"/>
              </a:rPr>
              <a:t>YOUR SOLUTION AND ITS VALUE PROPOSITION</a:t>
            </a:r>
            <a:endParaRPr lang="en-IN" sz="3600" b="0" strike="noStrike" spc="-1">
              <a:solidFill>
                <a:srgbClr val="000000"/>
              </a:solidFill>
              <a:latin typeface="Arial"/>
            </a:endParaRPr>
          </a:p>
        </p:txBody>
      </p:sp>
      <p:pic>
        <p:nvPicPr>
          <p:cNvPr id="192" name="Google Shape;166;p13"/>
          <p:cNvPicPr/>
          <p:nvPr/>
        </p:nvPicPr>
        <p:blipFill>
          <a:blip r:embed="rId2"/>
          <a:stretch/>
        </p:blipFill>
        <p:spPr>
          <a:xfrm>
            <a:off x="676440" y="6467400"/>
            <a:ext cx="2142720" cy="199800"/>
          </a:xfrm>
          <a:prstGeom prst="rect">
            <a:avLst/>
          </a:prstGeom>
          <a:ln>
            <a:noFill/>
          </a:ln>
        </p:spPr>
      </p:pic>
      <p:sp>
        <p:nvSpPr>
          <p:cNvPr id="193" name="CustomShape 5"/>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94"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67ADB3B-41F2-4549-971E-AE359B23C4E4}" type="slidenum">
              <a:rPr lang="en-US" sz="1100" b="0" strike="noStrike" spc="-1">
                <a:solidFill>
                  <a:srgbClr val="2D936B"/>
                </a:solidFill>
                <a:latin typeface="Trebuchet MS"/>
                <a:ea typeface="Trebuchet MS"/>
              </a:rPr>
              <a:pPr marL="38160">
                <a:lnSpc>
                  <a:spcPct val="100000"/>
                </a:lnSpc>
                <a:tabLst>
                  <a:tab pos="0" algn="l"/>
                </a:tabLst>
              </a:pPr>
              <a:t>7</a:t>
            </a:fld>
            <a:endParaRPr lang="en-IN" sz="1100" b="0" strike="noStrike" spc="-1">
              <a:latin typeface="Times New Roman"/>
            </a:endParaRPr>
          </a:p>
        </p:txBody>
      </p:sp>
      <p:sp>
        <p:nvSpPr>
          <p:cNvPr id="195" name="CustomShape 7"/>
          <p:cNvSpPr/>
          <p:nvPr/>
        </p:nvSpPr>
        <p:spPr>
          <a:xfrm>
            <a:off x="0" y="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
        <p:nvSpPr>
          <p:cNvPr id="196" name="CustomShape 8"/>
          <p:cNvSpPr/>
          <p:nvPr/>
        </p:nvSpPr>
        <p:spPr>
          <a:xfrm>
            <a:off x="668520" y="1256040"/>
            <a:ext cx="8141400" cy="4816440"/>
          </a:xfrm>
          <a:prstGeom prst="rect">
            <a:avLst/>
          </a:prstGeom>
          <a:noFill/>
          <a:ln>
            <a:noFill/>
          </a:ln>
        </p:spPr>
        <p:style>
          <a:lnRef idx="0">
            <a:scrgbClr r="0" g="0" b="0"/>
          </a:lnRef>
          <a:fillRef idx="0">
            <a:scrgbClr r="0" g="0" b="0"/>
          </a:fillRef>
          <a:effectRef idx="0">
            <a:scrgbClr r="0" g="0" b="0"/>
          </a:effectRef>
          <a:fontRef idx="minor"/>
        </p:style>
        <p:txBody>
          <a:bodyPr lIns="0" tIns="198360" rIns="0" bIns="0" anchor="ctr">
            <a:noAutofit/>
          </a:bodyPr>
          <a:lstStyle/>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Empathetic Support:</a:t>
            </a:r>
            <a:r>
              <a:rPr lang="en-US" sz="1600" b="0" strike="noStrike" spc="-1">
                <a:solidFill>
                  <a:srgbClr val="000000"/>
                </a:solidFill>
                <a:latin typeface="Arial"/>
                <a:ea typeface="Arial"/>
              </a:rPr>
              <a:t> Our chatbot engages users in empathetic conversations, demonstrating sensitivity and understanding towards their mental health concerns. This creates a safe and non-judgmental space for users to express themselves and seek assistance.</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Personalized Assistance:</a:t>
            </a:r>
            <a:r>
              <a:rPr lang="en-US" sz="1600" b="0" strike="noStrike" spc="-1">
                <a:solidFill>
                  <a:srgbClr val="000000"/>
                </a:solidFill>
                <a:latin typeface="Arial"/>
                <a:ea typeface="Arial"/>
              </a:rPr>
              <a:t> By tailoring responses based on individual user profiles and preferences, our chatbot delivers personalized recommendations, coping strategies, and resources tailored to each user's unique needs and circumstances.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Crisis Intervention:</a:t>
            </a:r>
            <a:r>
              <a:rPr lang="en-US" sz="1600" b="0" strike="noStrike" spc="-1">
                <a:solidFill>
                  <a:srgbClr val="000000"/>
                </a:solidFill>
                <a:latin typeface="Arial"/>
                <a:ea typeface="Arial"/>
              </a:rPr>
              <a:t> Our chatbot includes features for crisis intervention, providing immediate access to helplines, de-escalation techniques, and emergency response protocols. This ensures timely support and assistance during critical situations.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Accessible Resources:</a:t>
            </a:r>
            <a:r>
              <a:rPr lang="en-US" sz="1600" b="0" strike="noStrike" spc="-1">
                <a:solidFill>
                  <a:srgbClr val="000000"/>
                </a:solidFill>
                <a:latin typeface="Arial"/>
                <a:ea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lang="en-IN" sz="1600" b="0" strike="noStrike" spc="-1">
              <a:latin typeface="Arial"/>
            </a:endParaRPr>
          </a:p>
        </p:txBody>
      </p:sp>
      <p:sp>
        <p:nvSpPr>
          <p:cNvPr id="197" name="CustomShape 9"/>
          <p:cNvSpPr/>
          <p:nvPr/>
        </p:nvSpPr>
        <p:spPr>
          <a:xfrm>
            <a:off x="152280" y="15228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99"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0"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1"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202" name="TextShape 5"/>
          <p:cNvSpPr txBox="1"/>
          <p:nvPr/>
        </p:nvSpPr>
        <p:spPr>
          <a:xfrm>
            <a:off x="739800" y="474840"/>
            <a:ext cx="8620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THE WOW IN YOUR SOLUTION</a:t>
            </a:r>
            <a:endParaRPr lang="en-IN" sz="4250" b="0" strike="noStrike" spc="-1">
              <a:solidFill>
                <a:srgbClr val="000000"/>
              </a:solidFill>
              <a:latin typeface="Arial"/>
            </a:endParaRPr>
          </a:p>
        </p:txBody>
      </p:sp>
      <p:sp>
        <p:nvSpPr>
          <p:cNvPr id="203"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F4085097-CEA0-49E8-80A2-035FA46687C3}" type="slidenum">
              <a:rPr lang="en-US" sz="1100" b="0" strike="noStrike" spc="-1">
                <a:solidFill>
                  <a:srgbClr val="2D936B"/>
                </a:solidFill>
                <a:latin typeface="Trebuchet MS"/>
                <a:ea typeface="Trebuchet MS"/>
              </a:rPr>
              <a:pPr marL="38160">
                <a:lnSpc>
                  <a:spcPct val="100000"/>
                </a:lnSpc>
                <a:tabLst>
                  <a:tab pos="0" algn="l"/>
                </a:tabLst>
              </a:pPr>
              <a:t>8</a:t>
            </a:fld>
            <a:endParaRPr lang="en-IN" sz="1100" b="0" strike="noStrike" spc="-1">
              <a:latin typeface="Arial"/>
            </a:endParaRPr>
          </a:p>
        </p:txBody>
      </p:sp>
      <p:sp>
        <p:nvSpPr>
          <p:cNvPr id="204" name="CustomShape 7"/>
          <p:cNvSpPr/>
          <p:nvPr/>
        </p:nvSpPr>
        <p:spPr>
          <a:xfrm>
            <a:off x="685800" y="1995840"/>
            <a:ext cx="8848440" cy="435348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Empathetic Conversations:</a:t>
            </a:r>
            <a:r>
              <a:rPr lang="en-US" sz="1400" b="0" strike="noStrike" spc="-1">
                <a:solidFill>
                  <a:srgbClr val="000000"/>
                </a:solidFill>
                <a:latin typeface="Arial"/>
                <a:ea typeface="Arial"/>
              </a:rPr>
              <a:t> Our chatbot engages users in conversations that feel natural, empathetic, and human-like, thanks to advanced natural language processing (NLP) techniques. Users feel understood, heard, and supported, creating a profound emotional connection.</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Crisis Intervention Features: </a:t>
            </a:r>
            <a:r>
              <a:rPr lang="en-US" sz="1400" b="0" strike="noStrike" spc="-1">
                <a:solidFill>
                  <a:srgbClr val="000000"/>
                </a:solidFill>
                <a:latin typeface="Arial"/>
                <a:ea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Personalized Assistance:</a:t>
            </a:r>
            <a:r>
              <a:rPr lang="en-US" sz="1400" b="0" strike="noStrike" spc="-1">
                <a:solidFill>
                  <a:srgbClr val="000000"/>
                </a:solidFill>
                <a:latin typeface="Arial"/>
                <a:ea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Comprehensive Resource Repository:</a:t>
            </a:r>
            <a:r>
              <a:rPr lang="en-US" sz="1400" b="0" strike="noStrike" spc="-1">
                <a:solidFill>
                  <a:srgbClr val="000000"/>
                </a:solidFill>
                <a:latin typeface="Arial"/>
                <a:ea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User-Friendly Interface: </a:t>
            </a:r>
            <a:r>
              <a:rPr lang="en-US" sz="1400" b="0" strike="noStrike" spc="-1">
                <a:solidFill>
                  <a:srgbClr val="000000"/>
                </a:solidFill>
                <a:latin typeface="Arial"/>
                <a:ea typeface="Arial"/>
              </a:rPr>
              <a:t>Our chatbot features a user-friendly interface designed for ease of use and accessibility. Whether users are tech-savvy or not, they can navigate the chatbot effortlessly, ensuring that everyone can benefit from its support and resources.</a:t>
            </a:r>
            <a:endParaRPr lang="en-IN"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206"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7" name="CustomShape 3"/>
          <p:cNvSpPr/>
          <p:nvPr/>
        </p:nvSpPr>
        <p:spPr>
          <a:xfrm>
            <a:off x="8424000" y="540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8"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09" name="Google Shape;191;p15"/>
          <p:cNvPicPr/>
          <p:nvPr/>
        </p:nvPicPr>
        <p:blipFill>
          <a:blip r:embed="rId2"/>
          <a:stretch/>
        </p:blipFill>
        <p:spPr>
          <a:xfrm>
            <a:off x="1666800" y="6467400"/>
            <a:ext cx="75960" cy="177480"/>
          </a:xfrm>
          <a:prstGeom prst="rect">
            <a:avLst/>
          </a:prstGeom>
          <a:ln>
            <a:noFill/>
          </a:ln>
        </p:spPr>
      </p:pic>
      <p:sp>
        <p:nvSpPr>
          <p:cNvPr id="210" name="CustomShape 5"/>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C33DB65C-2208-46D6-AF63-4D77C1BF08C2}" type="slidenum">
              <a:rPr lang="en-US" sz="1100" b="0" strike="noStrike" spc="-1">
                <a:solidFill>
                  <a:srgbClr val="2D936B"/>
                </a:solidFill>
                <a:latin typeface="Trebuchet MS"/>
                <a:ea typeface="Trebuchet MS"/>
              </a:rPr>
              <a:pPr marL="38160">
                <a:lnSpc>
                  <a:spcPct val="100000"/>
                </a:lnSpc>
                <a:tabLst>
                  <a:tab pos="0" algn="l"/>
                </a:tabLst>
              </a:pPr>
              <a:t>9</a:t>
            </a:fld>
            <a:endParaRPr lang="en-IN" sz="1100" b="0" strike="noStrike" spc="-1">
              <a:latin typeface="Arial"/>
            </a:endParaRPr>
          </a:p>
        </p:txBody>
      </p:sp>
      <p:sp>
        <p:nvSpPr>
          <p:cNvPr id="211" name="CustomShape 6"/>
          <p:cNvSpPr/>
          <p:nvPr/>
        </p:nvSpPr>
        <p:spPr>
          <a:xfrm>
            <a:off x="739800" y="291240"/>
            <a:ext cx="538020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tabLst>
                <a:tab pos="0" algn="l"/>
              </a:tabLst>
            </a:pPr>
            <a:r>
              <a:rPr lang="en-US" sz="4800" b="1" strike="noStrike" spc="-1">
                <a:solidFill>
                  <a:srgbClr val="000000"/>
                </a:solidFill>
                <a:latin typeface="Trebuchet MS"/>
                <a:ea typeface="Trebuchet MS"/>
              </a:rPr>
              <a:t>MODELLING</a:t>
            </a:r>
            <a:endParaRPr lang="en-IN" sz="4800" b="0" strike="noStrike" spc="-1">
              <a:latin typeface="Arial"/>
            </a:endParaRPr>
          </a:p>
        </p:txBody>
      </p:sp>
      <p:sp>
        <p:nvSpPr>
          <p:cNvPr id="212" name="CustomShape 7"/>
          <p:cNvSpPr/>
          <p:nvPr/>
        </p:nvSpPr>
        <p:spPr>
          <a:xfrm>
            <a:off x="648000" y="1080000"/>
            <a:ext cx="7394760" cy="5352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Collection:</a:t>
            </a:r>
            <a:r>
              <a:rPr lang="en-US" sz="1400" b="0" strike="noStrike" spc="-1">
                <a:solidFill>
                  <a:srgbClr val="000000"/>
                </a:solidFill>
                <a:latin typeface="Arial"/>
                <a:ea typeface="Arial"/>
              </a:rPr>
              <a:t> We gather a diverse range of conversational data relevant to mental health topics. This data includes user queries, responses, and context-rich interactions to train our chatbot effectively.</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Preprocessing:</a:t>
            </a:r>
            <a:r>
              <a:rPr lang="en-US" sz="1400" b="0" strike="noStrike" spc="-1">
                <a:solidFill>
                  <a:srgbClr val="000000"/>
                </a:solidFill>
                <a:latin typeface="Arial"/>
                <a:ea typeface="Arial"/>
              </a:rPr>
              <a:t> The collected data undergoes preprocessing steps such as tokenization, lemmatization, and cleaning to ensure consistency and prepare it for modeling.</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Model Selection: </a:t>
            </a:r>
            <a:r>
              <a:rPr lang="en-US" sz="1400" b="0" strike="noStrike" spc="-1">
                <a:solidFill>
                  <a:srgbClr val="000000"/>
                </a:solidFill>
                <a:latin typeface="Arial"/>
                <a:ea typeface="Arial"/>
              </a:rPr>
              <a:t>We choose a suitable machine learning or deep learning model architecture for our chatbot. This could include recurrent neural networks (RNNs), long short-term memory networks (LSTMs), or transformer-based models like BERT or GPT.</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Training: </a:t>
            </a:r>
            <a:r>
              <a:rPr lang="en-US" sz="1400" b="0" strike="noStrike" spc="-1">
                <a:solidFill>
                  <a:srgbClr val="000000"/>
                </a:solidFill>
                <a:latin typeface="Arial"/>
                <a:ea typeface="Arial"/>
              </a:rPr>
              <a:t>The selected model is trained on the preprocessed data to learn patterns and relationships between user queries and responses. We use techniques like backpropagation and gradient descent to optimize the model's parameters.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Validation: </a:t>
            </a:r>
            <a:r>
              <a:rPr lang="en-US" sz="1400" b="0" strike="noStrike" spc="-1">
                <a:solidFill>
                  <a:srgbClr val="000000"/>
                </a:solidFill>
                <a:latin typeface="Arial"/>
                <a:ea typeface="Arial"/>
              </a:rPr>
              <a:t>We validate the trained model using separate validation data to ensure its performance and generalization ability. This step helps us identify and address any overfitting or underfitting issues.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Evaluation: </a:t>
            </a:r>
            <a:r>
              <a:rPr lang="en-US" sz="1400" b="0" strike="noStrike" spc="-1">
                <a:solidFill>
                  <a:srgbClr val="000000"/>
                </a:solidFill>
                <a:latin typeface="Arial"/>
                <a:ea typeface="Arial"/>
              </a:rPr>
              <a:t>The model's performance is evaluated using metrics such as accuracy, precision, recall, and F1-score. We analyze the model's ability to understand user intents, generate relevant responses, and handle various conversational scenarios.</a:t>
            </a:r>
            <a:endParaRPr lang="en-IN"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TotalTime>
  <Words>1371</Words>
  <Application>Microsoft Office PowerPoint</Application>
  <PresentationFormat>Widescreen</PresentationFormat>
  <Paragraphs>123</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Symbol</vt:lpstr>
      <vt:lpstr>Times New Roman</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Kabilan Selvakumar</cp:lastModifiedBy>
  <cp:revision>5</cp:revision>
  <dcterms:modified xsi:type="dcterms:W3CDTF">2024-04-05T05:53:28Z</dcterms:modified>
  <dc:language>en-IN</dc:language>
</cp:coreProperties>
</file>