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8" r:id="rId5"/>
    <p:sldId id="269" r:id="rId6"/>
    <p:sldId id="259" r:id="rId7"/>
    <p:sldId id="263"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p:scale>
          <a:sx n="82" d="100"/>
          <a:sy n="82" d="100"/>
        </p:scale>
        <p:origin x="-91"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6551D90-F5A3-4B4B-90F6-E2708D62CC46}" type="datetimeFigureOut">
              <a:rPr lang="LID4096" smtClean="0"/>
              <a:t>03/10/2023</a:t>
            </a:fld>
            <a:endParaRPr lang="LID4096"/>
          </a:p>
        </p:txBody>
      </p:sp>
      <p:sp>
        <p:nvSpPr>
          <p:cNvPr id="5" name="Footer Placeholder 4"/>
          <p:cNvSpPr>
            <a:spLocks noGrp="1"/>
          </p:cNvSpPr>
          <p:nvPr>
            <p:ph type="ftr" sz="quarter" idx="11"/>
          </p:nvPr>
        </p:nvSpPr>
        <p:spPr>
          <a:xfrm>
            <a:off x="2692397" y="5037663"/>
            <a:ext cx="5214635" cy="279400"/>
          </a:xfrm>
        </p:spPr>
        <p:txBody>
          <a:bodyPr/>
          <a:lstStyle/>
          <a:p>
            <a:endParaRPr lang="LID4096"/>
          </a:p>
        </p:txBody>
      </p:sp>
      <p:sp>
        <p:nvSpPr>
          <p:cNvPr id="6" name="Slide Number Placeholder 5"/>
          <p:cNvSpPr>
            <a:spLocks noGrp="1"/>
          </p:cNvSpPr>
          <p:nvPr>
            <p:ph type="sldNum" sz="quarter" idx="12"/>
          </p:nvPr>
        </p:nvSpPr>
        <p:spPr>
          <a:xfrm>
            <a:off x="8956900" y="5037663"/>
            <a:ext cx="551167" cy="279400"/>
          </a:xfrm>
        </p:spPr>
        <p:txBody>
          <a:bodyPr/>
          <a:lstStyle/>
          <a:p>
            <a:fld id="{200A2110-2866-477E-93E5-46085F2E1224}" type="slidenum">
              <a:rPr lang="LID4096" smtClean="0"/>
              <a:t>‹#›</a:t>
            </a:fld>
            <a:endParaRPr lang="LID4096"/>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35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161114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547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287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3010303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272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5093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9553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99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20972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200A2110-2866-477E-93E5-46085F2E1224}" type="slidenum">
              <a:rPr lang="LID4096" smtClean="0"/>
              <a:t>‹#›</a:t>
            </a:fld>
            <a:endParaRPr lang="LID4096"/>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766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49283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200A2110-2866-477E-93E5-46085F2E1224}" type="slidenum">
              <a:rPr lang="LID4096" smtClean="0"/>
              <a:t>‹#›</a:t>
            </a:fld>
            <a:endParaRPr lang="LID4096"/>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705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200A2110-2866-477E-93E5-46085F2E1224}" type="slidenum">
              <a:rPr lang="LID4096" smtClean="0"/>
              <a:t>‹#›</a:t>
            </a:fld>
            <a:endParaRPr lang="LID4096"/>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670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270995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00A2110-2866-477E-93E5-46085F2E1224}" type="slidenum">
              <a:rPr lang="LID4096" smtClean="0"/>
              <a:t>‹#›</a:t>
            </a:fld>
            <a:endParaRPr lang="LID4096"/>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894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51D90-F5A3-4B4B-90F6-E2708D62CC46}" type="datetimeFigureOut">
              <a:rPr lang="LID4096" smtClean="0"/>
              <a:t>03/10/2023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200A2110-2866-477E-93E5-46085F2E1224}" type="slidenum">
              <a:rPr lang="LID4096" smtClean="0"/>
              <a:t>‹#›</a:t>
            </a:fld>
            <a:endParaRPr lang="LID4096"/>
          </a:p>
        </p:txBody>
      </p:sp>
    </p:spTree>
    <p:extLst>
      <p:ext uri="{BB962C8B-B14F-4D97-AF65-F5344CB8AC3E}">
        <p14:creationId xmlns:p14="http://schemas.microsoft.com/office/powerpoint/2010/main" val="300891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551D90-F5A3-4B4B-90F6-E2708D62CC46}" type="datetimeFigureOut">
              <a:rPr lang="LID4096" smtClean="0"/>
              <a:t>03/10/2023</a:t>
            </a:fld>
            <a:endParaRPr lang="LID4096"/>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LID4096"/>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0A2110-2866-477E-93E5-46085F2E1224}" type="slidenum">
              <a:rPr lang="LID4096" smtClean="0"/>
              <a:t>‹#›</a:t>
            </a:fld>
            <a:endParaRPr lang="LID4096"/>
          </a:p>
        </p:txBody>
      </p:sp>
    </p:spTree>
    <p:extLst>
      <p:ext uri="{BB962C8B-B14F-4D97-AF65-F5344CB8AC3E}">
        <p14:creationId xmlns:p14="http://schemas.microsoft.com/office/powerpoint/2010/main" val="96667686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026A-820F-5ED2-E2B8-836775DB806B}"/>
              </a:ext>
            </a:extLst>
          </p:cNvPr>
          <p:cNvSpPr>
            <a:spLocks noGrp="1"/>
          </p:cNvSpPr>
          <p:nvPr>
            <p:ph type="ctrTitle"/>
          </p:nvPr>
        </p:nvSpPr>
        <p:spPr/>
        <p:txBody>
          <a:bodyPr/>
          <a:lstStyle/>
          <a:p>
            <a:endParaRPr lang="LID4096" dirty="0"/>
          </a:p>
        </p:txBody>
      </p:sp>
      <p:sp>
        <p:nvSpPr>
          <p:cNvPr id="3" name="Subtitle 2">
            <a:extLst>
              <a:ext uri="{FF2B5EF4-FFF2-40B4-BE49-F238E27FC236}">
                <a16:creationId xmlns:a16="http://schemas.microsoft.com/office/drawing/2014/main" id="{5C42CCF3-C4EE-C09E-FCA8-A09AB2796639}"/>
              </a:ext>
            </a:extLst>
          </p:cNvPr>
          <p:cNvSpPr>
            <a:spLocks noGrp="1"/>
          </p:cNvSpPr>
          <p:nvPr>
            <p:ph type="subTitle" idx="1"/>
          </p:nvPr>
        </p:nvSpPr>
        <p:spPr>
          <a:xfrm>
            <a:off x="80579" y="4155786"/>
            <a:ext cx="11207620" cy="934538"/>
          </a:xfrm>
        </p:spPr>
        <p:txBody>
          <a:bodyPr>
            <a:noAutofit/>
          </a:bodyPr>
          <a:lstStyle/>
          <a:p>
            <a:r>
              <a:rPr lang="en-US" sz="2000" b="1">
                <a:solidFill>
                  <a:srgbClr val="C00000"/>
                </a:solidFill>
                <a:latin typeface="Times New Roman" panose="02020603050405020304" pitchFamily="18" charset="0"/>
                <a:cs typeface="Times New Roman" panose="02020603050405020304" pitchFamily="18" charset="0"/>
              </a:rPr>
              <a:t>Samwel Kagwi</a:t>
            </a:r>
          </a:p>
          <a:p>
            <a:endParaRPr lang="en-US" sz="2000" b="1">
              <a:solidFill>
                <a:srgbClr val="C00000"/>
              </a:solidFill>
              <a:latin typeface="Times New Roman" panose="02020603050405020304" pitchFamily="18" charset="0"/>
              <a:cs typeface="Times New Roman" panose="02020603050405020304" pitchFamily="18" charset="0"/>
            </a:endParaRPr>
          </a:p>
          <a:p>
            <a:r>
              <a:rPr lang="en-US" sz="2000" b="1">
                <a:solidFill>
                  <a:srgbClr val="C00000"/>
                </a:solidFill>
                <a:latin typeface="Times New Roman" panose="02020603050405020304" pitchFamily="18" charset="0"/>
                <a:cs typeface="Times New Roman" panose="02020603050405020304" pitchFamily="18" charset="0"/>
              </a:rPr>
              <a:t>12 - March - 2023 </a:t>
            </a:r>
            <a:endParaRPr lang="LID4096" sz="2000" b="1" dirty="0">
              <a:solidFill>
                <a:srgbClr val="C00000"/>
              </a:solidFill>
              <a:latin typeface="Times New Roman" panose="02020603050405020304" pitchFamily="18" charset="0"/>
              <a:cs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9D16E25E-C288-1BB0-377C-5755CD91A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758" y="498764"/>
            <a:ext cx="7838413" cy="3774377"/>
          </a:xfrm>
          <a:prstGeom prst="rect">
            <a:avLst/>
          </a:prstGeom>
        </p:spPr>
      </p:pic>
    </p:spTree>
    <p:extLst>
      <p:ext uri="{BB962C8B-B14F-4D97-AF65-F5344CB8AC3E}">
        <p14:creationId xmlns:p14="http://schemas.microsoft.com/office/powerpoint/2010/main" val="36377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3E42-208A-F215-E717-EB6C0D692412}"/>
              </a:ext>
            </a:extLst>
          </p:cNvPr>
          <p:cNvSpPr>
            <a:spLocks noGrp="1"/>
          </p:cNvSpPr>
          <p:nvPr>
            <p:ph type="title"/>
          </p:nvPr>
        </p:nvSpPr>
        <p:spPr>
          <a:xfrm>
            <a:off x="1295402" y="982132"/>
            <a:ext cx="9601196" cy="1303867"/>
          </a:xfrm>
        </p:spPr>
        <p:txBody>
          <a:bodyPr>
            <a:normAutofit/>
          </a:bodyPr>
          <a:lstStyle/>
          <a:p>
            <a:r>
              <a:rPr lang="en-US"/>
              <a:t>Background</a:t>
            </a:r>
            <a:endParaRPr lang="LID4096"/>
          </a:p>
        </p:txBody>
      </p:sp>
      <p:sp>
        <p:nvSpPr>
          <p:cNvPr id="3" name="Content Placeholder 2">
            <a:extLst>
              <a:ext uri="{FF2B5EF4-FFF2-40B4-BE49-F238E27FC236}">
                <a16:creationId xmlns:a16="http://schemas.microsoft.com/office/drawing/2014/main" id="{739713D8-3C69-E488-877E-144E059D7EDD}"/>
              </a:ext>
            </a:extLst>
          </p:cNvPr>
          <p:cNvSpPr>
            <a:spLocks noGrp="1"/>
          </p:cNvSpPr>
          <p:nvPr>
            <p:ph idx="1"/>
          </p:nvPr>
        </p:nvSpPr>
        <p:spPr>
          <a:xfrm>
            <a:off x="1295402" y="2556932"/>
            <a:ext cx="6256866" cy="3318936"/>
          </a:xfrm>
        </p:spPr>
        <p:txBody>
          <a:bodyPr>
            <a:normAutofit/>
          </a:bodyPr>
          <a:lstStyle/>
          <a:p>
            <a:pPr marL="0" indent="0">
              <a:lnSpc>
                <a:spcPct val="90000"/>
              </a:lnSpc>
              <a:buNone/>
            </a:pPr>
            <a:r>
              <a:rPr lang="en-US" sz="2200" b="0" i="0">
                <a:effectLst/>
                <a:latin typeface="Helvetica Neue"/>
              </a:rPr>
              <a:t>Microsoft sees all the big companies creating original video content and they want to get in on the fun. They have decided to create a new movie studio, but they don't know anything about creating movies. We are charged with exploring what types of films are currently doing the best at the box office. We must then translate those findings into actionable insights that the head of Microsoft's new studio can use to help decide what type of films to create.</a:t>
            </a:r>
          </a:p>
          <a:p>
            <a:pPr>
              <a:lnSpc>
                <a:spcPct val="90000"/>
              </a:lnSpc>
            </a:pPr>
            <a:endParaRPr lang="LID4096" sz="2200"/>
          </a:p>
        </p:txBody>
      </p:sp>
      <p:pic>
        <p:nvPicPr>
          <p:cNvPr id="5" name="Picture 4" descr="Film reel and slate">
            <a:extLst>
              <a:ext uri="{FF2B5EF4-FFF2-40B4-BE49-F238E27FC236}">
                <a16:creationId xmlns:a16="http://schemas.microsoft.com/office/drawing/2014/main" id="{32E0067B-5571-3B17-1573-AFD530359F84}"/>
              </a:ext>
            </a:extLst>
          </p:cNvPr>
          <p:cNvPicPr>
            <a:picLocks noChangeAspect="1"/>
          </p:cNvPicPr>
          <p:nvPr/>
        </p:nvPicPr>
        <p:blipFill rotWithShape="1">
          <a:blip r:embed="rId3"/>
          <a:srcRect l="8236" r="27656"/>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76664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CA6406-EEA9-B6BA-5339-AD0C0B674AA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B428DA9D-CFCF-E3E4-5B86-F67D225F6F85}"/>
              </a:ext>
            </a:extLst>
          </p:cNvPr>
          <p:cNvSpPr>
            <a:spLocks noGrp="1"/>
          </p:cNvSpPr>
          <p:nvPr>
            <p:ph type="title"/>
          </p:nvPr>
        </p:nvSpPr>
        <p:spPr>
          <a:xfrm>
            <a:off x="1295402" y="982132"/>
            <a:ext cx="9601196" cy="1303867"/>
          </a:xfrm>
        </p:spPr>
        <p:txBody>
          <a:bodyPr>
            <a:normAutofit/>
          </a:bodyPr>
          <a:lstStyle/>
          <a:p>
            <a:r>
              <a:rPr lang="en-US">
                <a:solidFill>
                  <a:srgbClr val="FFFFFF"/>
                </a:solidFill>
              </a:rPr>
              <a:t>Data Exploration</a:t>
            </a:r>
            <a:endParaRPr lang="LID4096">
              <a:solidFill>
                <a:srgbClr val="FFFFFF"/>
              </a:solidFill>
            </a:endParaRPr>
          </a:p>
        </p:txBody>
      </p:sp>
      <p:cxnSp>
        <p:nvCxnSpPr>
          <p:cNvPr id="11" name="Straight Connector 1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7E08096B-180E-F272-AB16-DB60B8D9475D}"/>
              </a:ext>
            </a:extLst>
          </p:cNvPr>
          <p:cNvSpPr>
            <a:spLocks noGrp="1"/>
          </p:cNvSpPr>
          <p:nvPr>
            <p:ph idx="1"/>
          </p:nvPr>
        </p:nvSpPr>
        <p:spPr>
          <a:xfrm>
            <a:off x="1295401" y="2556932"/>
            <a:ext cx="9601196" cy="3318936"/>
          </a:xfrm>
        </p:spPr>
        <p:txBody>
          <a:bodyPr>
            <a:normAutofit/>
          </a:bodyPr>
          <a:lstStyle/>
          <a:p>
            <a:pPr marL="0" indent="0">
              <a:buNone/>
            </a:pPr>
            <a:r>
              <a:rPr lang="en-US">
                <a:solidFill>
                  <a:srgbClr val="FFFFFF"/>
                </a:solidFill>
                <a:latin typeface="Times New Roman" panose="02020603050405020304" pitchFamily="18" charset="0"/>
                <a:cs typeface="Times New Roman" panose="02020603050405020304" pitchFamily="18" charset="0"/>
              </a:rPr>
              <a:t>The data we used in this analysis was source from 3 datasets:</a:t>
            </a:r>
          </a:p>
          <a:p>
            <a:pPr>
              <a:buFont typeface="Arial" panose="020B0604020202020204" pitchFamily="34" charset="0"/>
              <a:buChar char="•"/>
            </a:pPr>
            <a:r>
              <a:rPr lang="en-US">
                <a:solidFill>
                  <a:srgbClr val="FFFFFF"/>
                </a:solidFill>
                <a:latin typeface="Times New Roman" panose="02020603050405020304" pitchFamily="18" charset="0"/>
                <a:cs typeface="Times New Roman" panose="02020603050405020304" pitchFamily="18" charset="0"/>
              </a:rPr>
              <a:t>  bom</a:t>
            </a:r>
          </a:p>
          <a:p>
            <a:pPr>
              <a:buFont typeface="Arial" panose="020B0604020202020204" pitchFamily="34" charset="0"/>
              <a:buChar char="•"/>
            </a:pPr>
            <a:r>
              <a:rPr lang="en-US">
                <a:solidFill>
                  <a:srgbClr val="FFFFFF"/>
                </a:solidFill>
                <a:latin typeface="Times New Roman" panose="02020603050405020304" pitchFamily="18" charset="0"/>
                <a:cs typeface="Times New Roman" panose="02020603050405020304" pitchFamily="18" charset="0"/>
              </a:rPr>
              <a:t>Movie budgets</a:t>
            </a:r>
          </a:p>
          <a:p>
            <a:pPr>
              <a:buFont typeface="Arial" panose="020B0604020202020204" pitchFamily="34" charset="0"/>
              <a:buChar char="•"/>
            </a:pPr>
            <a:r>
              <a:rPr lang="en-US">
                <a:solidFill>
                  <a:srgbClr val="FFFFFF"/>
                </a:solidFill>
                <a:latin typeface="Times New Roman" panose="02020603050405020304" pitchFamily="18" charset="0"/>
                <a:cs typeface="Times New Roman" panose="02020603050405020304" pitchFamily="18" charset="0"/>
              </a:rPr>
              <a:t>idmb</a:t>
            </a:r>
            <a:endParaRPr lang="LID4096"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9574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DEBA-E58B-ED05-9C7B-8B23657EC3EE}"/>
              </a:ext>
            </a:extLst>
          </p:cNvPr>
          <p:cNvSpPr>
            <a:spLocks noGrp="1"/>
          </p:cNvSpPr>
          <p:nvPr>
            <p:ph type="title"/>
          </p:nvPr>
        </p:nvSpPr>
        <p:spPr/>
        <p:txBody>
          <a:bodyPr/>
          <a:lstStyle/>
          <a:p>
            <a:r>
              <a:rPr lang="en-US" dirty="0"/>
              <a:t>Popularity of Movie Genres</a:t>
            </a:r>
            <a:endParaRPr lang="LID4096" dirty="0"/>
          </a:p>
        </p:txBody>
      </p:sp>
      <p:sp>
        <p:nvSpPr>
          <p:cNvPr id="3" name="Text Placeholder 2">
            <a:extLst>
              <a:ext uri="{FF2B5EF4-FFF2-40B4-BE49-F238E27FC236}">
                <a16:creationId xmlns:a16="http://schemas.microsoft.com/office/drawing/2014/main" id="{7882846D-86C8-74B5-420E-93F03E16D3AF}"/>
              </a:ext>
            </a:extLst>
          </p:cNvPr>
          <p:cNvSpPr>
            <a:spLocks noGrp="1"/>
          </p:cNvSpPr>
          <p:nvPr>
            <p:ph type="body" idx="1"/>
          </p:nvPr>
        </p:nvSpPr>
        <p:spPr>
          <a:xfrm>
            <a:off x="1295400" y="2658533"/>
            <a:ext cx="4718304" cy="45719"/>
          </a:xfrm>
        </p:spPr>
        <p:txBody>
          <a:bodyPr/>
          <a:lstStyle/>
          <a:p>
            <a:endParaRPr lang="LID4096" dirty="0"/>
          </a:p>
        </p:txBody>
      </p:sp>
      <p:sp>
        <p:nvSpPr>
          <p:cNvPr id="5" name="Text Placeholder 4">
            <a:extLst>
              <a:ext uri="{FF2B5EF4-FFF2-40B4-BE49-F238E27FC236}">
                <a16:creationId xmlns:a16="http://schemas.microsoft.com/office/drawing/2014/main" id="{3A12F09E-E81F-AAC6-1A5D-1FFDE4D90877}"/>
              </a:ext>
            </a:extLst>
          </p:cNvPr>
          <p:cNvSpPr>
            <a:spLocks noGrp="1"/>
          </p:cNvSpPr>
          <p:nvPr>
            <p:ph type="body" sz="quarter" idx="3"/>
          </p:nvPr>
        </p:nvSpPr>
        <p:spPr/>
        <p:txBody>
          <a:bodyPr/>
          <a:lstStyle/>
          <a:p>
            <a:endParaRPr lang="LID4096" dirty="0"/>
          </a:p>
        </p:txBody>
      </p:sp>
      <p:sp>
        <p:nvSpPr>
          <p:cNvPr id="6" name="Content Placeholder 5">
            <a:extLst>
              <a:ext uri="{FF2B5EF4-FFF2-40B4-BE49-F238E27FC236}">
                <a16:creationId xmlns:a16="http://schemas.microsoft.com/office/drawing/2014/main" id="{869AB2CE-0C68-FF0B-68A1-D549A159960F}"/>
              </a:ext>
            </a:extLst>
          </p:cNvPr>
          <p:cNvSpPr>
            <a:spLocks noGrp="1"/>
          </p:cNvSpPr>
          <p:nvPr>
            <p:ph sz="quarter" idx="4"/>
          </p:nvPr>
        </p:nvSpPr>
        <p:spPr>
          <a:xfrm>
            <a:off x="6180670" y="2658534"/>
            <a:ext cx="4718304" cy="3217334"/>
          </a:xfrm>
        </p:spPr>
        <p:txBody>
          <a:bodyPr/>
          <a:lstStyle/>
          <a:p>
            <a:pPr marL="0" indent="0">
              <a:buNone/>
            </a:pPr>
            <a:r>
              <a:rPr lang="en-US" dirty="0"/>
              <a:t>Movies with a combination of Action, Adventure and Sci-Fi genres are the most popular movies.</a:t>
            </a:r>
            <a:endParaRPr lang="LID4096" dirty="0"/>
          </a:p>
        </p:txBody>
      </p:sp>
      <p:pic>
        <p:nvPicPr>
          <p:cNvPr id="3074" name="Picture 2">
            <a:extLst>
              <a:ext uri="{FF2B5EF4-FFF2-40B4-BE49-F238E27FC236}">
                <a16:creationId xmlns:a16="http://schemas.microsoft.com/office/drawing/2014/main" id="{D028728C-DF44-5480-F025-7731CD822B7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93026" y="2598577"/>
            <a:ext cx="4637313" cy="359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82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CBE7-E946-6D82-5B75-CC82B3F111B6}"/>
              </a:ext>
            </a:extLst>
          </p:cNvPr>
          <p:cNvSpPr>
            <a:spLocks noGrp="1"/>
          </p:cNvSpPr>
          <p:nvPr>
            <p:ph type="title"/>
          </p:nvPr>
        </p:nvSpPr>
        <p:spPr/>
        <p:txBody>
          <a:bodyPr/>
          <a:lstStyle/>
          <a:p>
            <a:r>
              <a:rPr lang="en-US" dirty="0"/>
              <a:t>Return on Investment</a:t>
            </a:r>
            <a:endParaRPr lang="LID4096" dirty="0"/>
          </a:p>
        </p:txBody>
      </p:sp>
      <p:sp>
        <p:nvSpPr>
          <p:cNvPr id="3" name="Text Placeholder 2">
            <a:extLst>
              <a:ext uri="{FF2B5EF4-FFF2-40B4-BE49-F238E27FC236}">
                <a16:creationId xmlns:a16="http://schemas.microsoft.com/office/drawing/2014/main" id="{D0231D5D-28C2-8A6B-D297-4F1FE51986DB}"/>
              </a:ext>
            </a:extLst>
          </p:cNvPr>
          <p:cNvSpPr>
            <a:spLocks noGrp="1"/>
          </p:cNvSpPr>
          <p:nvPr>
            <p:ph type="body" idx="1"/>
          </p:nvPr>
        </p:nvSpPr>
        <p:spPr/>
        <p:txBody>
          <a:bodyPr/>
          <a:lstStyle/>
          <a:p>
            <a:endParaRPr lang="LID4096"/>
          </a:p>
        </p:txBody>
      </p:sp>
      <p:sp>
        <p:nvSpPr>
          <p:cNvPr id="5" name="Text Placeholder 4">
            <a:extLst>
              <a:ext uri="{FF2B5EF4-FFF2-40B4-BE49-F238E27FC236}">
                <a16:creationId xmlns:a16="http://schemas.microsoft.com/office/drawing/2014/main" id="{44FFCF28-BF89-B65A-5630-044D5212084E}"/>
              </a:ext>
            </a:extLst>
          </p:cNvPr>
          <p:cNvSpPr>
            <a:spLocks noGrp="1"/>
          </p:cNvSpPr>
          <p:nvPr>
            <p:ph type="body" sz="quarter" idx="3"/>
          </p:nvPr>
        </p:nvSpPr>
        <p:spPr/>
        <p:txBody>
          <a:bodyPr/>
          <a:lstStyle/>
          <a:p>
            <a:endParaRPr lang="LID4096" dirty="0"/>
          </a:p>
        </p:txBody>
      </p:sp>
      <p:sp>
        <p:nvSpPr>
          <p:cNvPr id="6" name="Content Placeholder 5">
            <a:extLst>
              <a:ext uri="{FF2B5EF4-FFF2-40B4-BE49-F238E27FC236}">
                <a16:creationId xmlns:a16="http://schemas.microsoft.com/office/drawing/2014/main" id="{EA8B9681-1EB1-CD94-37D7-BBAE7404706C}"/>
              </a:ext>
            </a:extLst>
          </p:cNvPr>
          <p:cNvSpPr>
            <a:spLocks noGrp="1"/>
          </p:cNvSpPr>
          <p:nvPr>
            <p:ph sz="quarter" idx="4"/>
          </p:nvPr>
        </p:nvSpPr>
        <p:spPr>
          <a:xfrm>
            <a:off x="6180670" y="2658534"/>
            <a:ext cx="4718304" cy="3217334"/>
          </a:xfrm>
        </p:spPr>
        <p:txBody>
          <a:bodyPr/>
          <a:lstStyle/>
          <a:p>
            <a:pPr marL="0" indent="0">
              <a:buNone/>
            </a:pPr>
            <a:r>
              <a:rPr lang="en-US" dirty="0"/>
              <a:t>Releasing movies in December would likely yield the highest return on investment by the movie.</a:t>
            </a:r>
            <a:endParaRPr lang="LID4096" dirty="0"/>
          </a:p>
        </p:txBody>
      </p:sp>
      <p:pic>
        <p:nvPicPr>
          <p:cNvPr id="4098" name="Picture 2">
            <a:extLst>
              <a:ext uri="{FF2B5EF4-FFF2-40B4-BE49-F238E27FC236}">
                <a16:creationId xmlns:a16="http://schemas.microsoft.com/office/drawing/2014/main" id="{0208E192-A43F-2A26-9D4D-95359A5DB52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95400" y="2658533"/>
            <a:ext cx="4718050" cy="328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43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312A599-F4C7-1A13-D7C9-9BBBDBBBBFF2}"/>
              </a:ext>
            </a:extLst>
          </p:cNvPr>
          <p:cNvSpPr>
            <a:spLocks noGrp="1"/>
          </p:cNvSpPr>
          <p:nvPr>
            <p:ph type="title"/>
          </p:nvPr>
        </p:nvSpPr>
        <p:spPr>
          <a:xfrm>
            <a:off x="929140" y="972766"/>
            <a:ext cx="2835464" cy="1254868"/>
          </a:xfrm>
        </p:spPr>
        <p:txBody>
          <a:bodyPr vert="horz" lIns="91440" tIns="45720" rIns="91440" bIns="45720" rtlCol="0" anchor="b">
            <a:normAutofit/>
          </a:bodyPr>
          <a:lstStyle/>
          <a:p>
            <a:pPr>
              <a:lnSpc>
                <a:spcPct val="90000"/>
              </a:lnSpc>
            </a:pPr>
            <a:r>
              <a:rPr lang="en-US" sz="2800">
                <a:solidFill>
                  <a:srgbClr val="262626"/>
                </a:solidFill>
              </a:rPr>
              <a:t>Studios with the Highest Gross Revenues</a:t>
            </a:r>
          </a:p>
        </p:txBody>
      </p:sp>
      <p:sp>
        <p:nvSpPr>
          <p:cNvPr id="4" name="Content Placeholder 3">
            <a:extLst>
              <a:ext uri="{FF2B5EF4-FFF2-40B4-BE49-F238E27FC236}">
                <a16:creationId xmlns:a16="http://schemas.microsoft.com/office/drawing/2014/main" id="{9A8D3848-1ABD-696C-2A49-C5CB561BF5E6}"/>
              </a:ext>
            </a:extLst>
          </p:cNvPr>
          <p:cNvSpPr>
            <a:spLocks noGrp="1"/>
          </p:cNvSpPr>
          <p:nvPr>
            <p:ph sz="half" idx="2"/>
          </p:nvPr>
        </p:nvSpPr>
        <p:spPr>
          <a:xfrm>
            <a:off x="929141" y="2430471"/>
            <a:ext cx="2835464" cy="3552039"/>
          </a:xfrm>
        </p:spPr>
        <p:txBody>
          <a:bodyPr vert="horz" lIns="91440" tIns="45720" rIns="91440" bIns="45720" rtlCol="0" anchor="t">
            <a:normAutofit/>
          </a:bodyPr>
          <a:lstStyle/>
          <a:p>
            <a:pPr marL="0" indent="0">
              <a:buNone/>
            </a:pPr>
            <a:r>
              <a:rPr lang="en-US" sz="1800" dirty="0">
                <a:solidFill>
                  <a:srgbClr val="262626"/>
                </a:solidFill>
              </a:rPr>
              <a:t>Microsoft Studios should consider </a:t>
            </a:r>
            <a:r>
              <a:rPr lang="en-US" sz="1800" dirty="0" err="1">
                <a:solidFill>
                  <a:srgbClr val="262626"/>
                </a:solidFill>
              </a:rPr>
              <a:t>patnering</a:t>
            </a:r>
            <a:r>
              <a:rPr lang="en-US" sz="1800" dirty="0">
                <a:solidFill>
                  <a:srgbClr val="262626"/>
                </a:solidFill>
              </a:rPr>
              <a:t> with BV studios as this would likely lead to the highest gross revenues from the movie.</a:t>
            </a:r>
          </a:p>
        </p:txBody>
      </p:sp>
      <p:sp useBgFill="1">
        <p:nvSpPr>
          <p:cNvPr id="24" name="Rectangle 23">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3C28F91-CFCE-F0A8-C398-AC2D3218DF5F}"/>
              </a:ext>
            </a:extLst>
          </p:cNvPr>
          <p:cNvPicPr>
            <a:picLocks noGrp="1" noChangeAspect="1"/>
          </p:cNvPicPr>
          <p:nvPr>
            <p:ph sz="half" idx="1"/>
          </p:nvPr>
        </p:nvPicPr>
        <p:blipFill>
          <a:blip r:embed="rId5"/>
          <a:stretch>
            <a:fillRect/>
          </a:stretch>
        </p:blipFill>
        <p:spPr>
          <a:xfrm>
            <a:off x="5435910" y="781319"/>
            <a:ext cx="6098041" cy="5244314"/>
          </a:xfrm>
          <a:prstGeom prst="rect">
            <a:avLst/>
          </a:prstGeom>
        </p:spPr>
      </p:pic>
    </p:spTree>
    <p:extLst>
      <p:ext uri="{BB962C8B-B14F-4D97-AF65-F5344CB8AC3E}">
        <p14:creationId xmlns:p14="http://schemas.microsoft.com/office/powerpoint/2010/main" val="49699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8F109-BC9E-F4C5-EA1C-7C72A82327B8}"/>
              </a:ext>
            </a:extLst>
          </p:cNvPr>
          <p:cNvSpPr>
            <a:spLocks noGrp="1"/>
          </p:cNvSpPr>
          <p:nvPr>
            <p:ph type="title"/>
          </p:nvPr>
        </p:nvSpPr>
        <p:spPr>
          <a:xfrm>
            <a:off x="804421" y="796374"/>
            <a:ext cx="10583158" cy="880027"/>
          </a:xfrm>
        </p:spPr>
        <p:txBody>
          <a:bodyPr>
            <a:normAutofit/>
          </a:bodyPr>
          <a:lstStyle/>
          <a:p>
            <a:r>
              <a:rPr lang="en-US">
                <a:solidFill>
                  <a:srgbClr val="FFFFFF"/>
                </a:solidFill>
              </a:rPr>
              <a:t>Recommendations</a:t>
            </a:r>
            <a:endParaRPr lang="LID4096">
              <a:solidFill>
                <a:srgbClr val="FFFFFF"/>
              </a:solidFill>
            </a:endParaRP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CA79C-BAC7-5A74-1004-85FEF79D2E35}"/>
              </a:ext>
            </a:extLst>
          </p:cNvPr>
          <p:cNvSpPr>
            <a:spLocks noGrp="1"/>
          </p:cNvSpPr>
          <p:nvPr>
            <p:ph idx="1"/>
          </p:nvPr>
        </p:nvSpPr>
        <p:spPr>
          <a:xfrm>
            <a:off x="1295401" y="2612256"/>
            <a:ext cx="9601196" cy="3263612"/>
          </a:xfrm>
        </p:spPr>
        <p:txBody>
          <a:bodyPr>
            <a:normAutofit/>
          </a:bodyPr>
          <a:lstStyle/>
          <a:p>
            <a:r>
              <a:rPr lang="en-US"/>
              <a:t>Movies with a combination of Action, Adventure and Sci-Fi genres were the most popular. Microsoft should consider producing a movie with this combination of genres.</a:t>
            </a:r>
          </a:p>
          <a:p>
            <a:pPr marL="285750" marR="0" lvl="0" indent="-285750" defTabSz="457200" rtl="0" eaLnBrk="1" fontAlgn="auto" latinLnBrk="0" hangingPunct="1">
              <a:spcBef>
                <a:spcPct val="20000"/>
              </a:spcBef>
              <a:spcAft>
                <a:spcPts val="600"/>
              </a:spcAft>
              <a:buClr>
                <a:srgbClr val="83992A"/>
              </a:buClr>
              <a:buSzPct val="115000"/>
              <a:buFont typeface="Arial"/>
              <a:buChar char="•"/>
              <a:tabLst/>
              <a:defRPr/>
            </a:pPr>
            <a:r>
              <a:rPr kumimoji="0" lang="en-US" b="0" i="0" u="none" strike="noStrike" kern="1200" cap="none" spc="0" normalizeH="0" baseline="0" noProof="0">
                <a:ln>
                  <a:noFill/>
                </a:ln>
                <a:effectLst/>
                <a:uLnTx/>
                <a:uFillTx/>
                <a:latin typeface="Garamond" panose="02020404030301010803"/>
                <a:ea typeface="+mn-ea"/>
                <a:cs typeface="+mn-cs"/>
              </a:rPr>
              <a:t>Releasing movies in December would likely lead to the highest return on investment by the movie.</a:t>
            </a:r>
            <a:endParaRPr lang="en-US"/>
          </a:p>
          <a:p>
            <a:r>
              <a:rPr lang="en-US"/>
              <a:t>BV Studios had the highest revenues generated by movies produced. Microsoft Studios should consider patnering with them.</a:t>
            </a:r>
          </a:p>
          <a:p>
            <a:endParaRPr lang="LID4096" dirty="0"/>
          </a:p>
        </p:txBody>
      </p:sp>
    </p:spTree>
    <p:extLst>
      <p:ext uri="{BB962C8B-B14F-4D97-AF65-F5344CB8AC3E}">
        <p14:creationId xmlns:p14="http://schemas.microsoft.com/office/powerpoint/2010/main" val="356562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23" name="Group 13">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749990AD-06F4-EB0B-0FF6-2ACEFC691C6B}"/>
              </a:ext>
            </a:extLst>
          </p:cNvPr>
          <p:cNvSpPr>
            <a:spLocks noGrp="1"/>
          </p:cNvSpPr>
          <p:nvPr>
            <p:ph type="ctrTitle"/>
          </p:nvPr>
        </p:nvSpPr>
        <p:spPr>
          <a:xfrm>
            <a:off x="2692398" y="1871131"/>
            <a:ext cx="6815669" cy="1515533"/>
          </a:xfrm>
        </p:spPr>
        <p:txBody>
          <a:bodyPr>
            <a:normAutofit/>
          </a:bodyPr>
          <a:lstStyle/>
          <a:p>
            <a:r>
              <a:rPr lang="en-US">
                <a:solidFill>
                  <a:schemeClr val="bg1"/>
                </a:solidFill>
              </a:rPr>
              <a:t>THANK YOU</a:t>
            </a:r>
            <a:endParaRPr lang="LID4096">
              <a:solidFill>
                <a:schemeClr val="bg1"/>
              </a:solidFill>
            </a:endParaRPr>
          </a:p>
        </p:txBody>
      </p:sp>
      <p:sp>
        <p:nvSpPr>
          <p:cNvPr id="3" name="Subtitle 2">
            <a:extLst>
              <a:ext uri="{FF2B5EF4-FFF2-40B4-BE49-F238E27FC236}">
                <a16:creationId xmlns:a16="http://schemas.microsoft.com/office/drawing/2014/main" id="{8E4C38AF-193F-F958-FB63-663429796C88}"/>
              </a:ext>
            </a:extLst>
          </p:cNvPr>
          <p:cNvSpPr>
            <a:spLocks noGrp="1"/>
          </p:cNvSpPr>
          <p:nvPr>
            <p:ph type="subTitle" idx="1"/>
          </p:nvPr>
        </p:nvSpPr>
        <p:spPr>
          <a:xfrm>
            <a:off x="2692398" y="3657597"/>
            <a:ext cx="6815669" cy="1320802"/>
          </a:xfrm>
        </p:spPr>
        <p:txBody>
          <a:bodyPr>
            <a:normAutofit/>
          </a:bodyPr>
          <a:lstStyle/>
          <a:p>
            <a:r>
              <a:rPr lang="en-US">
                <a:solidFill>
                  <a:schemeClr val="bg1"/>
                </a:solidFill>
              </a:rPr>
              <a:t>Samwel Kagwi</a:t>
            </a:r>
            <a:endParaRPr lang="LID4096">
              <a:solidFill>
                <a:schemeClr val="bg1"/>
              </a:solidFill>
            </a:endParaRP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68737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1148</TotalTime>
  <Words>251</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Garamond</vt:lpstr>
      <vt:lpstr>Helvetica Neue</vt:lpstr>
      <vt:lpstr>Times New Roman</vt:lpstr>
      <vt:lpstr>Organic</vt:lpstr>
      <vt:lpstr>PowerPoint Presentation</vt:lpstr>
      <vt:lpstr>Background</vt:lpstr>
      <vt:lpstr>Data Exploration</vt:lpstr>
      <vt:lpstr>Popularity of Movie Genres</vt:lpstr>
      <vt:lpstr>Return on Investment</vt:lpstr>
      <vt:lpstr>Studios with the Highest Gross Revenues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Samwel Kagwi</dc:creator>
  <cp:lastModifiedBy>Samwel Kagwi</cp:lastModifiedBy>
  <cp:revision>8</cp:revision>
  <dcterms:created xsi:type="dcterms:W3CDTF">2023-03-10T19:44:29Z</dcterms:created>
  <dcterms:modified xsi:type="dcterms:W3CDTF">2023-03-11T14:52:31Z</dcterms:modified>
</cp:coreProperties>
</file>