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8" r:id="rId4"/>
    <p:sldId id="257" r:id="rId5"/>
    <p:sldId id="259" r:id="rId6"/>
    <p:sldId id="260" r:id="rId7"/>
    <p:sldId id="261" r:id="rId8"/>
    <p:sldId id="262" r:id="rId9"/>
  </p:sldIdLst>
  <p:sldSz cx="9144000" cy="5143500" type="screen16x9"/>
  <p:notesSz cx="6858000" cy="9144000"/>
  <p:embeddedFontLst>
    <p:embeddedFont>
      <p:font typeface="Cambria" panose="02040503050406030204" pitchFamily="18" charset="0"/>
      <p:regular r:id="rId11"/>
      <p:bold r:id="rId12"/>
      <p:italic r:id="rId13"/>
      <p:boldItalic r:id="rId14"/>
    </p:embeddedFont>
    <p:embeddedFont>
      <p:font typeface="Garamond" panose="02020404030301010803" pitchFamily="18" charset="0"/>
      <p:regular r:id="rId15"/>
      <p:bold r:id="rId16"/>
      <p:italic r:id="rId17"/>
    </p:embeddedFont>
    <p:embeddedFont>
      <p:font typeface="Oswald" panose="00000500000000000000" pitchFamily="2"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100" d="100"/>
          <a:sy n="100" d="100"/>
        </p:scale>
        <p:origin x="970" y="2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3450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fe03be4c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ffe03be4c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fe03be4c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g2ffe03be4c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ffe03be4c4_1_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fe03be4c4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g2ffe03be4c4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ffe03be4c4_1_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fe03be4c4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g2ffe03be4c4_1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ffe03be4c4_1_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fe03be4c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g2ffe03be4c4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ffe03be4c4_1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fe03be4c4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g2ffe03be4c4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ffe03be4c4_1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fe03be4c4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g2ffe03be4c4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ffe03be4c4_1_1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21"/>
            <a:ext cx="7772400" cy="110251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68575" tIns="34275" rIns="68575" bIns="34275" anchor="t" anchorCtr="0">
            <a:no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59" name="Google Shape;59;p1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9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9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9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9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9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9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9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sz="3000" b="1" cap="none"/>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71" name="Google Shape;71;p16"/>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457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7" name="Google Shape;77;p17"/>
          <p:cNvSpPr txBox="1">
            <a:spLocks noGrp="1"/>
          </p:cNvSpPr>
          <p:nvPr>
            <p:ph type="body" idx="2"/>
          </p:nvPr>
        </p:nvSpPr>
        <p:spPr>
          <a:xfrm>
            <a:off x="4648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8" name="Google Shape;78;p17"/>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5" name="Google Shape;85;p18"/>
          <p:cNvSpPr txBox="1">
            <a:spLocks noGrp="1"/>
          </p:cNvSpPr>
          <p:nvPr>
            <p:ph type="body" idx="3"/>
          </p:nvPr>
        </p:nvSpPr>
        <p:spPr>
          <a:xfrm>
            <a:off x="4645027" y="1151335"/>
            <a:ext cx="4041775"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45027" y="1631156"/>
            <a:ext cx="4041775"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7" name="Google Shape;87;p18"/>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575050" y="204790"/>
            <a:ext cx="5111750" cy="4389835"/>
          </a:xfrm>
          <a:prstGeom prst="rect">
            <a:avLst/>
          </a:prstGeom>
          <a:noFill/>
          <a:ln>
            <a:noFill/>
          </a:ln>
        </p:spPr>
        <p:txBody>
          <a:bodyPr spcFirstLastPara="1" wrap="square" lIns="68575" tIns="34275" rIns="68575" bIns="34275" anchor="t" anchorCtr="0">
            <a:no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457201" y="1076327"/>
            <a:ext cx="3008313" cy="351829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03" name="Google Shape;103;p21"/>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10" name="Google Shape;110;p22"/>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685455" y="-1406723"/>
            <a:ext cx="3773091" cy="82296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1"/>
                </a:solidFill>
                <a:latin typeface="Oswald"/>
                <a:ea typeface="Oswald"/>
                <a:cs typeface="Oswald"/>
                <a:sym typeface="Oswald"/>
              </a:defRPr>
            </a:lvl1pPr>
            <a:lvl2pPr marR="0" lvl="1" algn="ctr" rtl="0">
              <a:spcBef>
                <a:spcPts val="0"/>
              </a:spcBef>
              <a:spcAft>
                <a:spcPts val="0"/>
              </a:spcAft>
              <a:buSzPts val="1100"/>
              <a:buNone/>
              <a:defRPr sz="3300" b="0" i="0" u="none" strike="noStrike" cap="none">
                <a:solidFill>
                  <a:schemeClr val="dk1"/>
                </a:solidFill>
                <a:latin typeface="Oswald"/>
                <a:ea typeface="Oswald"/>
                <a:cs typeface="Oswald"/>
                <a:sym typeface="Oswald"/>
              </a:defRPr>
            </a:lvl2pPr>
            <a:lvl3pPr marR="0" lvl="2" algn="ctr" rtl="0">
              <a:spcBef>
                <a:spcPts val="0"/>
              </a:spcBef>
              <a:spcAft>
                <a:spcPts val="0"/>
              </a:spcAft>
              <a:buSzPts val="1100"/>
              <a:buNone/>
              <a:defRPr sz="3300" b="0" i="0" u="none" strike="noStrike" cap="none">
                <a:solidFill>
                  <a:schemeClr val="dk1"/>
                </a:solidFill>
                <a:latin typeface="Oswald"/>
                <a:ea typeface="Oswald"/>
                <a:cs typeface="Oswald"/>
                <a:sym typeface="Oswald"/>
              </a:defRPr>
            </a:lvl3pPr>
            <a:lvl4pPr marR="0" lvl="3" algn="ctr" rtl="0">
              <a:spcBef>
                <a:spcPts val="0"/>
              </a:spcBef>
              <a:spcAft>
                <a:spcPts val="0"/>
              </a:spcAft>
              <a:buSzPts val="1100"/>
              <a:buNone/>
              <a:defRPr sz="3300" b="0" i="0" u="none" strike="noStrike" cap="none">
                <a:solidFill>
                  <a:schemeClr val="dk1"/>
                </a:solidFill>
                <a:latin typeface="Oswald"/>
                <a:ea typeface="Oswald"/>
                <a:cs typeface="Oswald"/>
                <a:sym typeface="Oswald"/>
              </a:defRPr>
            </a:lvl4pPr>
            <a:lvl5pPr marR="0" lvl="4" algn="ctr" rtl="0">
              <a:spcBef>
                <a:spcPts val="0"/>
              </a:spcBef>
              <a:spcAft>
                <a:spcPts val="0"/>
              </a:spcAft>
              <a:buSzPts val="1100"/>
              <a:buNone/>
              <a:defRPr sz="3300" b="0" i="0" u="none" strike="noStrike" cap="none">
                <a:solidFill>
                  <a:schemeClr val="dk1"/>
                </a:solidFill>
                <a:latin typeface="Oswald"/>
                <a:ea typeface="Oswald"/>
                <a:cs typeface="Oswald"/>
                <a:sym typeface="Oswald"/>
              </a:defRPr>
            </a:lvl5pPr>
            <a:lvl6pPr marR="0" lvl="5" algn="ctr" rtl="0">
              <a:spcBef>
                <a:spcPts val="0"/>
              </a:spcBef>
              <a:spcAft>
                <a:spcPts val="0"/>
              </a:spcAft>
              <a:buSzPts val="1100"/>
              <a:buNone/>
              <a:defRPr sz="3300" b="0" i="0" u="none" strike="noStrike" cap="none">
                <a:solidFill>
                  <a:schemeClr val="dk1"/>
                </a:solidFill>
                <a:latin typeface="Oswald"/>
                <a:ea typeface="Oswald"/>
                <a:cs typeface="Oswald"/>
                <a:sym typeface="Oswald"/>
              </a:defRPr>
            </a:lvl6pPr>
            <a:lvl7pPr marR="0" lvl="6" algn="ctr" rtl="0">
              <a:spcBef>
                <a:spcPts val="0"/>
              </a:spcBef>
              <a:spcAft>
                <a:spcPts val="0"/>
              </a:spcAft>
              <a:buSzPts val="1100"/>
              <a:buNone/>
              <a:defRPr sz="3300" b="0" i="0" u="none" strike="noStrike" cap="none">
                <a:solidFill>
                  <a:schemeClr val="dk1"/>
                </a:solidFill>
                <a:latin typeface="Oswald"/>
                <a:ea typeface="Oswald"/>
                <a:cs typeface="Oswald"/>
                <a:sym typeface="Oswald"/>
              </a:defRPr>
            </a:lvl7pPr>
            <a:lvl8pPr marR="0" lvl="7" algn="ctr" rtl="0">
              <a:spcBef>
                <a:spcPts val="0"/>
              </a:spcBef>
              <a:spcAft>
                <a:spcPts val="0"/>
              </a:spcAft>
              <a:buSzPts val="1100"/>
              <a:buNone/>
              <a:defRPr sz="3300" b="0" i="0" u="none" strike="noStrike" cap="none">
                <a:solidFill>
                  <a:schemeClr val="dk1"/>
                </a:solidFill>
                <a:latin typeface="Oswald"/>
                <a:ea typeface="Oswald"/>
                <a:cs typeface="Oswald"/>
                <a:sym typeface="Oswald"/>
              </a:defRPr>
            </a:lvl8pPr>
            <a:lvl9pPr marR="0" lvl="8" algn="ctr" rtl="0">
              <a:spcBef>
                <a:spcPts val="0"/>
              </a:spcBef>
              <a:spcAft>
                <a:spcPts val="0"/>
              </a:spcAft>
              <a:buSzPts val="1100"/>
              <a:buNone/>
              <a:defRPr sz="3300" b="0" i="0" u="none" strike="noStrike" cap="none">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Oswald"/>
                <a:ea typeface="Oswald"/>
                <a:cs typeface="Oswald"/>
                <a:sym typeface="Oswald"/>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Oswald"/>
                <a:ea typeface="Oswald"/>
                <a:cs typeface="Oswald"/>
                <a:sym typeface="Oswald"/>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Oswald"/>
                <a:ea typeface="Oswald"/>
                <a:cs typeface="Oswald"/>
                <a:sym typeface="Oswald"/>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Oswald"/>
                <a:ea typeface="Oswald"/>
                <a:cs typeface="Oswald"/>
                <a:sym typeface="Oswald"/>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Oswald"/>
                <a:ea typeface="Oswald"/>
                <a:cs typeface="Oswald"/>
                <a:sym typeface="Oswald"/>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98989"/>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9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9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9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9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9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9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9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S-Kathiravan/Benchmarking-Project" TargetMode="External"/><Relationship Id="rId4" Type="http://schemas.openxmlformats.org/officeDocument/2006/relationships/hyperlink" Target="https://drive.google.com/file/d/1FjvxQe1L-azU8B9eVzOzumunRqwZ5o7L/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698326" y="167742"/>
            <a:ext cx="6858000" cy="115532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0" name="Google Shape;130;p25"/>
          <p:cNvSpPr txBox="1">
            <a:spLocks noGrp="1"/>
          </p:cNvSpPr>
          <p:nvPr>
            <p:ph type="subTitle" idx="1"/>
          </p:nvPr>
        </p:nvSpPr>
        <p:spPr>
          <a:xfrm>
            <a:off x="1754108" y="2168963"/>
            <a:ext cx="6400800" cy="1314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888888"/>
              </a:buClr>
              <a:buSzPts val="2400"/>
              <a:buNone/>
            </a:pPr>
            <a:endParaRPr b="1" dirty="0">
              <a:solidFill>
                <a:schemeClr val="dk1"/>
              </a:solidFill>
              <a:latin typeface="Times New Roman"/>
              <a:ea typeface="Times New Roman"/>
              <a:cs typeface="Times New Roman"/>
              <a:sym typeface="Times New Roman"/>
            </a:endParaRPr>
          </a:p>
          <a:p>
            <a:pPr algn="l"/>
            <a:r>
              <a:rPr lang="en-US" b="1" i="0" dirty="0">
                <a:solidFill>
                  <a:schemeClr val="tx1">
                    <a:lumMod val="95000"/>
                    <a:lumOff val="5000"/>
                  </a:schemeClr>
                </a:solidFill>
                <a:effectLst/>
                <a:latin typeface="Source Sans Pro" panose="020B0503030403020204" pitchFamily="34" charset="0"/>
              </a:rPr>
              <a:t>    Fraud Detection and Evaluating Models</a:t>
            </a:r>
          </a:p>
          <a:p>
            <a:r>
              <a:rPr lang="en-US" b="1" dirty="0">
                <a:solidFill>
                  <a:schemeClr val="tx1">
                    <a:lumMod val="95000"/>
                    <a:lumOff val="5000"/>
                  </a:schemeClr>
                </a:solidFill>
                <a:latin typeface="Source Sans Pro" panose="020B0503030403020204" pitchFamily="34" charset="0"/>
              </a:rPr>
              <a:t>Starter Kit-Benchmarking</a:t>
            </a:r>
            <a:endParaRPr lang="en-US" b="1" i="0" dirty="0">
              <a:solidFill>
                <a:schemeClr val="tx1">
                  <a:lumMod val="95000"/>
                  <a:lumOff val="5000"/>
                </a:schemeClr>
              </a:solidFill>
              <a:effectLst/>
              <a:latin typeface="Source Sans Pro" panose="020B0503030403020204" pitchFamily="34" charset="0"/>
            </a:endParaRPr>
          </a:p>
        </p:txBody>
      </p:sp>
      <p:sp>
        <p:nvSpPr>
          <p:cNvPr id="132" name="Google Shape;132;p25"/>
          <p:cNvSpPr txBox="1"/>
          <p:nvPr/>
        </p:nvSpPr>
        <p:spPr>
          <a:xfrm>
            <a:off x="6387051" y="4329464"/>
            <a:ext cx="3293514" cy="500107"/>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n-IN" b="1" dirty="0">
                <a:solidFill>
                  <a:schemeClr val="dk1"/>
                </a:solidFill>
                <a:latin typeface="Calibri"/>
                <a:ea typeface="Calibri"/>
                <a:cs typeface="Calibri"/>
                <a:sym typeface="Calibri"/>
              </a:rPr>
              <a:t>Student </a:t>
            </a:r>
            <a:r>
              <a:rPr lang="en-IN" dirty="0">
                <a:solidFill>
                  <a:schemeClr val="dk1"/>
                </a:solidFill>
                <a:latin typeface="Calibri"/>
                <a:ea typeface="Calibri"/>
                <a:cs typeface="Calibri"/>
                <a:sym typeface="Calibri"/>
              </a:rPr>
              <a:t>: Kathiravan S</a:t>
            </a:r>
          </a:p>
          <a:p>
            <a:pPr marL="0" marR="0" lvl="0" indent="0" algn="just" rtl="0">
              <a:lnSpc>
                <a:spcPct val="100000"/>
              </a:lnSpc>
              <a:spcBef>
                <a:spcPts val="0"/>
              </a:spcBef>
              <a:spcAft>
                <a:spcPts val="0"/>
              </a:spcAft>
              <a:buNone/>
            </a:pPr>
            <a:r>
              <a:rPr lang="en" b="1" dirty="0">
                <a:solidFill>
                  <a:schemeClr val="dk1"/>
                </a:solidFill>
                <a:latin typeface="Calibri"/>
                <a:ea typeface="Calibri"/>
                <a:cs typeface="Calibri"/>
                <a:sym typeface="Calibri"/>
              </a:rPr>
              <a:t>Mentor</a:t>
            </a:r>
            <a:r>
              <a:rPr lang="en" dirty="0">
                <a:solidFill>
                  <a:schemeClr val="dk1"/>
                </a:solidFill>
                <a:latin typeface="Calibri"/>
                <a:ea typeface="Calibri"/>
                <a:cs typeface="Calibri"/>
                <a:sym typeface="Calibri"/>
              </a:rPr>
              <a:t> : Mr.SonuBabu Tamilvanan</a:t>
            </a:r>
            <a:endParaRPr dirty="0">
              <a:solidFill>
                <a:schemeClr val="dk1"/>
              </a:solidFill>
              <a:latin typeface="Calibri"/>
              <a:ea typeface="Calibri"/>
              <a:cs typeface="Calibri"/>
              <a:sym typeface="Calibri"/>
            </a:endParaRPr>
          </a:p>
        </p:txBody>
      </p:sp>
      <p:sp>
        <p:nvSpPr>
          <p:cNvPr id="7" name="Rectangle 6"/>
          <p:cNvSpPr/>
          <p:nvPr/>
        </p:nvSpPr>
        <p:spPr>
          <a:xfrm>
            <a:off x="1346548" y="167742"/>
            <a:ext cx="7546931" cy="2200602"/>
          </a:xfrm>
          <a:prstGeom prst="rect">
            <a:avLst/>
          </a:prstGeom>
        </p:spPr>
        <p:txBody>
          <a:bodyPr wrap="square">
            <a:spAutoFit/>
          </a:bodyPr>
          <a:lstStyle/>
          <a:p>
            <a:pPr algn="ctr">
              <a:lnSpc>
                <a:spcPct val="150000"/>
              </a:lnSpc>
            </a:pPr>
            <a:r>
              <a:rPr lang="en-US" sz="2000" b="1" dirty="0">
                <a:solidFill>
                  <a:srgbClr val="1525B9"/>
                </a:solidFill>
                <a:latin typeface="Cambria" pitchFamily="18" charset="0"/>
              </a:rPr>
              <a:t>National Engineering College, </a:t>
            </a:r>
            <a:r>
              <a:rPr lang="en-IN" sz="2000" b="1" dirty="0">
                <a:solidFill>
                  <a:srgbClr val="1525B9"/>
                </a:solidFill>
                <a:latin typeface="Cambria" pitchFamily="18" charset="0"/>
              </a:rPr>
              <a:t>K.R. Nagar, Kovilpatti – 628 503</a:t>
            </a:r>
            <a:br>
              <a:rPr lang="en-US" b="1" dirty="0">
                <a:solidFill>
                  <a:srgbClr val="1525B9"/>
                </a:solidFill>
                <a:latin typeface="Cambria" pitchFamily="18" charset="0"/>
              </a:rPr>
            </a:br>
            <a:r>
              <a:rPr lang="en-US" b="1" i="1" dirty="0">
                <a:solidFill>
                  <a:srgbClr val="C00000"/>
                </a:solidFill>
                <a:latin typeface="Cambria" pitchFamily="18" charset="0"/>
              </a:rPr>
              <a:t>(An Autonomous Institution,  Affiliated to Anna University, Chennai)</a:t>
            </a:r>
          </a:p>
          <a:p>
            <a:pPr algn="ctr">
              <a:lnSpc>
                <a:spcPct val="150000"/>
              </a:lnSpc>
            </a:pPr>
            <a:r>
              <a:rPr lang="en-US" sz="2000" b="1" dirty="0">
                <a:solidFill>
                  <a:srgbClr val="2B0BB5"/>
                </a:solidFill>
                <a:latin typeface="Cambria" pitchFamily="18" charset="0"/>
                <a:ea typeface="Cambria" pitchFamily="18" charset="0"/>
              </a:rPr>
              <a:t>Department of Artificial Intelligence and Data Science</a:t>
            </a:r>
          </a:p>
          <a:p>
            <a:pPr algn="ctr">
              <a:lnSpc>
                <a:spcPct val="150000"/>
              </a:lnSpc>
            </a:pPr>
            <a:r>
              <a:rPr lang="en" sz="2800" b="1" dirty="0">
                <a:solidFill>
                  <a:schemeClr val="dk2"/>
                </a:solidFill>
                <a:latin typeface="Garamond" pitchFamily="18" charset="0"/>
                <a:ea typeface="Garamond"/>
                <a:cs typeface="Garamond"/>
                <a:sym typeface="Garamond"/>
              </a:rPr>
              <a:t>DigitalT3 Hackathon</a:t>
            </a:r>
            <a:endParaRPr lang="en-US" sz="2800" b="1" dirty="0">
              <a:solidFill>
                <a:srgbClr val="2B0BB5"/>
              </a:solidFill>
              <a:latin typeface="Garamond" pitchFamily="18" charset="0"/>
              <a:ea typeface="Cambria" pitchFamily="18" charset="0"/>
            </a:endParaRPr>
          </a:p>
          <a:p>
            <a:pPr algn="ctr"/>
            <a:endParaRPr lang="en-US" b="1" dirty="0">
              <a:solidFill>
                <a:srgbClr val="C00000"/>
              </a:solidFill>
              <a:latin typeface="Cambria" pitchFamily="18"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463263" y="119616"/>
            <a:ext cx="883285" cy="100012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rgbClr val="953734"/>
              </a:solidFill>
              <a:latin typeface="Calibri"/>
              <a:ea typeface="Calibri"/>
              <a:cs typeface="Calibri"/>
              <a:sym typeface="Calibri"/>
            </a:endParaRPr>
          </a:p>
        </p:txBody>
      </p:sp>
      <p:sp>
        <p:nvSpPr>
          <p:cNvPr id="151" name="Google Shape;151;p27"/>
          <p:cNvSpPr txBox="1">
            <a:spLocks noGrp="1"/>
          </p:cNvSpPr>
          <p:nvPr>
            <p:ph type="title"/>
          </p:nvPr>
        </p:nvSpPr>
        <p:spPr>
          <a:xfrm>
            <a:off x="184402" y="430936"/>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2700" b="1" dirty="0">
                <a:latin typeface="Times New Roman"/>
                <a:cs typeface="Times New Roman"/>
                <a:sym typeface="Times New Roman"/>
              </a:rPr>
              <a:t>PROBLEM STATEMENT </a:t>
            </a:r>
            <a:endParaRPr lang="en-IN" dirty="0"/>
          </a:p>
        </p:txBody>
      </p:sp>
      <p:sp>
        <p:nvSpPr>
          <p:cNvPr id="152" name="Google Shape;152;p2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b="1">
                <a:solidFill>
                  <a:schemeClr val="lt1"/>
                </a:solidFill>
              </a:rPr>
              <a:t>2</a:t>
            </a:fld>
            <a:endParaRPr b="1">
              <a:solidFill>
                <a:schemeClr val="lt1"/>
              </a:solidFill>
            </a:endParaRPr>
          </a:p>
        </p:txBody>
      </p:sp>
      <p:sp>
        <p:nvSpPr>
          <p:cNvPr id="153" name="Google Shape;153;p27"/>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@DigitalT3 Hackathon Submission</a:t>
            </a:r>
            <a:endParaRPr>
              <a:solidFill>
                <a:schemeClr val="lt1"/>
              </a:solidFill>
            </a:endParaRPr>
          </a:p>
        </p:txBody>
      </p:sp>
      <p:sp>
        <p:nvSpPr>
          <p:cNvPr id="155" name="Google Shape;155;p27"/>
          <p:cNvSpPr txBox="1"/>
          <p:nvPr/>
        </p:nvSpPr>
        <p:spPr>
          <a:xfrm>
            <a:off x="563103" y="1167534"/>
            <a:ext cx="7893378" cy="2808431"/>
          </a:xfrm>
          <a:prstGeom prst="rect">
            <a:avLst/>
          </a:prstGeom>
          <a:noFill/>
          <a:ln>
            <a:noFill/>
          </a:ln>
        </p:spPr>
        <p:txBody>
          <a:bodyPr spcFirstLastPara="1" wrap="square" lIns="68575" tIns="34275" rIns="68575" bIns="34275" anchor="t" anchorCtr="0">
            <a:spAutoFit/>
          </a:bodyPr>
          <a:lstStyle/>
          <a:p>
            <a:pPr algn="just"/>
            <a:endParaRPr lang="en-US" sz="2400" b="1" dirty="0"/>
          </a:p>
          <a:p>
            <a:pPr algn="just"/>
            <a:r>
              <a:rPr lang="en-US" sz="2200" b="1" dirty="0">
                <a:solidFill>
                  <a:schemeClr val="accent1">
                    <a:lumMod val="75000"/>
                  </a:schemeClr>
                </a:solidFill>
              </a:rPr>
              <a:t>This project implements </a:t>
            </a:r>
            <a:r>
              <a:rPr lang="en-US" sz="2200" b="1" dirty="0">
                <a:solidFill>
                  <a:srgbClr val="FF0000"/>
                </a:solidFill>
              </a:rPr>
              <a:t>advanced large language models</a:t>
            </a:r>
            <a:r>
              <a:rPr lang="en-US" sz="2200" b="1" dirty="0">
                <a:solidFill>
                  <a:schemeClr val="accent1">
                    <a:lumMod val="75000"/>
                  </a:schemeClr>
                </a:solidFill>
              </a:rPr>
              <a:t> (LLMs) to detect fraudulent transactions by analyzing key details. By running </a:t>
            </a:r>
            <a:r>
              <a:rPr lang="en-US" sz="2200" b="1" dirty="0">
                <a:solidFill>
                  <a:srgbClr val="FF0000"/>
                </a:solidFill>
              </a:rPr>
              <a:t>multiple models simultaneously</a:t>
            </a:r>
            <a:r>
              <a:rPr lang="en-US" sz="2200" b="1" dirty="0">
                <a:solidFill>
                  <a:schemeClr val="accent1">
                    <a:lumMod val="75000"/>
                  </a:schemeClr>
                </a:solidFill>
              </a:rPr>
              <a:t>, it delivers real-time predictions and comprehensive performance comparisons, helping </a:t>
            </a:r>
            <a:r>
              <a:rPr lang="en-US" sz="2200" b="1" dirty="0">
                <a:solidFill>
                  <a:srgbClr val="FF0000"/>
                </a:solidFill>
              </a:rPr>
              <a:t>enhance fraud detection accuracy</a:t>
            </a:r>
            <a:r>
              <a:rPr lang="en-US" sz="2200" b="1" dirty="0">
                <a:solidFill>
                  <a:schemeClr val="accent1">
                    <a:lumMod val="75000"/>
                  </a:schemeClr>
                </a:solidFill>
              </a:rPr>
              <a:t> and decision-making efficiency.</a:t>
            </a:r>
          </a:p>
          <a:p>
            <a:pPr algn="just"/>
            <a:endParaRPr lang="en-US" sz="2200" b="1" dirty="0">
              <a:solidFill>
                <a:schemeClr val="accent1">
                  <a:lumMod val="75000"/>
                </a:schemeClr>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163517" y="94820"/>
            <a:ext cx="883285" cy="100012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953734"/>
              </a:solidFill>
              <a:latin typeface="Calibri"/>
              <a:ea typeface="Calibri"/>
              <a:cs typeface="Calibri"/>
              <a:sym typeface="Calibri"/>
            </a:endParaRPr>
          </a:p>
        </p:txBody>
      </p:sp>
      <p:sp>
        <p:nvSpPr>
          <p:cNvPr id="140" name="Google Shape;140;p26"/>
          <p:cNvSpPr txBox="1">
            <a:spLocks noGrp="1"/>
          </p:cNvSpPr>
          <p:nvPr>
            <p:ph type="title"/>
          </p:nvPr>
        </p:nvSpPr>
        <p:spPr>
          <a:xfrm>
            <a:off x="116877" y="332883"/>
            <a:ext cx="8229600" cy="8574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US" sz="2700" b="1" dirty="0">
                <a:latin typeface="Times New Roman"/>
                <a:ea typeface="Times New Roman"/>
                <a:cs typeface="Times New Roman"/>
                <a:sym typeface="Times New Roman"/>
              </a:rPr>
              <a:t>        NEED OF PROBLEM / USE CASE</a:t>
            </a:r>
            <a:endParaRPr lang="en-US" dirty="0"/>
          </a:p>
        </p:txBody>
      </p:sp>
      <p:sp>
        <p:nvSpPr>
          <p:cNvPr id="142" name="Google Shape;142;p2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b="1">
                <a:solidFill>
                  <a:schemeClr val="lt1"/>
                </a:solidFill>
              </a:rPr>
              <a:t>3</a:t>
            </a:fld>
            <a:endParaRPr b="1">
              <a:solidFill>
                <a:schemeClr val="lt1"/>
              </a:solidFill>
            </a:endParaRPr>
          </a:p>
        </p:txBody>
      </p:sp>
      <p:sp>
        <p:nvSpPr>
          <p:cNvPr id="143" name="Google Shape;143;p26"/>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@DigitalT3 Hackathon Submission</a:t>
            </a:r>
            <a:endParaRPr>
              <a:solidFill>
                <a:schemeClr val="lt1"/>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213130" y="86885"/>
            <a:ext cx="883285" cy="1000126"/>
          </a:xfrm>
          <a:prstGeom prst="rect">
            <a:avLst/>
          </a:prstGeom>
          <a:noFill/>
          <a:ln w="9525">
            <a:noFill/>
            <a:miter lim="800000"/>
            <a:headEnd/>
            <a:tailEnd/>
          </a:ln>
        </p:spPr>
      </p:pic>
      <p:sp>
        <p:nvSpPr>
          <p:cNvPr id="5" name="Rectangle 4">
            <a:extLst>
              <a:ext uri="{FF2B5EF4-FFF2-40B4-BE49-F238E27FC236}">
                <a16:creationId xmlns:a16="http://schemas.microsoft.com/office/drawing/2014/main" id="{8EB4E889-311C-A1C9-4ECA-7A8B143E1CEF}"/>
              </a:ext>
            </a:extLst>
          </p:cNvPr>
          <p:cNvSpPr>
            <a:spLocks noChangeArrowheads="1"/>
          </p:cNvSpPr>
          <p:nvPr/>
        </p:nvSpPr>
        <p:spPr bwMode="auto">
          <a:xfrm>
            <a:off x="343758" y="1190283"/>
            <a:ext cx="845648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Benchmarking Enhanced Fraud Detection: </a:t>
            </a:r>
            <a:r>
              <a:rPr kumimoji="0" lang="en-US" altLang="en-US" sz="1800" b="1" i="0" u="none" strike="noStrike" cap="none" normalizeH="0" baseline="0" dirty="0">
                <a:ln>
                  <a:noFill/>
                </a:ln>
                <a:solidFill>
                  <a:schemeClr val="bg2"/>
                </a:solidFill>
                <a:effectLst/>
                <a:latin typeface="Arial" panose="020B0604020202020204" pitchFamily="34" charset="0"/>
              </a:rPr>
              <a:t>The project utilizes advanced language models and </a:t>
            </a:r>
            <a:r>
              <a:rPr kumimoji="0" lang="en-US" altLang="en-US" sz="1800" b="1" i="0" u="none" strike="noStrike" cap="none" normalizeH="0" baseline="0" dirty="0">
                <a:ln>
                  <a:noFill/>
                </a:ln>
                <a:solidFill>
                  <a:srgbClr val="FF0000"/>
                </a:solidFill>
                <a:effectLst/>
                <a:latin typeface="Arial" panose="020B0604020202020204" pitchFamily="34" charset="0"/>
              </a:rPr>
              <a:t>benchmarks their performance</a:t>
            </a:r>
            <a:r>
              <a:rPr kumimoji="0" lang="en-US" altLang="en-US" sz="1800" b="1" i="0" u="none" strike="noStrike" cap="none" normalizeH="0" baseline="0" dirty="0">
                <a:ln>
                  <a:noFill/>
                </a:ln>
                <a:solidFill>
                  <a:schemeClr val="bg2"/>
                </a:solidFill>
                <a:effectLst/>
                <a:latin typeface="Arial" panose="020B0604020202020204" pitchFamily="34" charset="0"/>
              </a:rPr>
              <a:t> to optimize accuracy in detecting fraudulent financial transactions.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Real-Time &amp; Adaptive Benchmarking: </a:t>
            </a:r>
            <a:r>
              <a:rPr kumimoji="0" lang="en-US" altLang="en-US" sz="1800" b="1" i="0" u="none" strike="noStrike" cap="none" normalizeH="0" baseline="0" dirty="0">
                <a:ln>
                  <a:noFill/>
                </a:ln>
                <a:solidFill>
                  <a:schemeClr val="bg2"/>
                </a:solidFill>
                <a:effectLst/>
                <a:latin typeface="Arial" panose="020B0604020202020204" pitchFamily="34" charset="0"/>
              </a:rPr>
              <a:t>It benchmarks the system's ability to provide real-time analysis and adapt to evolving fraud tactics, ensuring the model’s effectiveness and continuous protection.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Security &amp; Trust Metrics: </a:t>
            </a:r>
            <a:r>
              <a:rPr kumimoji="0" lang="en-US" altLang="en-US" sz="1800" b="1" i="0" u="none" strike="noStrike" cap="none" normalizeH="0" baseline="0" dirty="0">
                <a:ln>
                  <a:noFill/>
                </a:ln>
                <a:solidFill>
                  <a:schemeClr val="bg2"/>
                </a:solidFill>
                <a:effectLst/>
                <a:latin typeface="Arial" panose="020B0604020202020204" pitchFamily="34" charset="0"/>
              </a:rPr>
              <a:t>Benchmarks are used to measure how effectively the solution </a:t>
            </a:r>
            <a:r>
              <a:rPr kumimoji="0" lang="en-US" altLang="en-US" sz="1800" b="1" i="0" u="none" strike="noStrike" cap="none" normalizeH="0" baseline="0" dirty="0">
                <a:ln>
                  <a:noFill/>
                </a:ln>
                <a:solidFill>
                  <a:srgbClr val="FF0000"/>
                </a:solidFill>
                <a:effectLst/>
                <a:latin typeface="Arial" panose="020B0604020202020204" pitchFamily="34" charset="0"/>
              </a:rPr>
              <a:t>strengthens security </a:t>
            </a:r>
            <a:r>
              <a:rPr kumimoji="0" lang="en-US" altLang="en-US" sz="1800" b="1" i="0" u="none" strike="noStrike" cap="none" normalizeH="0" baseline="0" dirty="0">
                <a:ln>
                  <a:noFill/>
                </a:ln>
                <a:solidFill>
                  <a:schemeClr val="bg2"/>
                </a:solidFill>
                <a:effectLst/>
                <a:latin typeface="Arial" panose="020B0604020202020204" pitchFamily="34" charset="0"/>
              </a:rPr>
              <a:t>and builds trust in digital transactions for financial institutions.</a:t>
            </a:r>
            <a:endParaRPr kumimoji="0" lang="en-US" altLang="en-US" sz="180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62" name="Google Shape;162;p28"/>
          <p:cNvSpPr txBox="1">
            <a:spLocks noGrp="1"/>
          </p:cNvSpPr>
          <p:nvPr>
            <p:ph type="title"/>
          </p:nvPr>
        </p:nvSpPr>
        <p:spPr>
          <a:xfrm>
            <a:off x="288096" y="387605"/>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2700" b="1" dirty="0">
                <a:latin typeface="Times New Roman"/>
                <a:ea typeface="Times New Roman"/>
                <a:cs typeface="Times New Roman"/>
                <a:sym typeface="Times New Roman"/>
              </a:rPr>
              <a:t>INNOVATION OF MODEL DEVELOPED</a:t>
            </a:r>
            <a:endParaRPr lang="en-IN" dirty="0"/>
          </a:p>
        </p:txBody>
      </p:sp>
      <p:sp>
        <p:nvSpPr>
          <p:cNvPr id="163" name="Google Shape;163;p2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t>4</a:t>
            </a:fld>
            <a:endParaRPr sz="900" b="1" i="0" u="none" strike="noStrike" cap="none">
              <a:solidFill>
                <a:srgbClr val="FFFFFF"/>
              </a:solidFill>
              <a:latin typeface="Oswald"/>
              <a:ea typeface="Oswald"/>
              <a:cs typeface="Oswald"/>
              <a:sym typeface="Oswald"/>
            </a:endParaRPr>
          </a:p>
        </p:txBody>
      </p:sp>
      <p:sp>
        <p:nvSpPr>
          <p:cNvPr id="164" name="Google Shape;164;p28"/>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88716" y="24866"/>
            <a:ext cx="883285" cy="1000126"/>
          </a:xfrm>
          <a:prstGeom prst="rect">
            <a:avLst/>
          </a:prstGeom>
          <a:noFill/>
          <a:ln w="9525">
            <a:noFill/>
            <a:miter lim="800000"/>
            <a:headEnd/>
            <a:tailEnd/>
          </a:ln>
        </p:spPr>
      </p:pic>
      <p:sp>
        <p:nvSpPr>
          <p:cNvPr id="2" name="Rectangle 1">
            <a:extLst>
              <a:ext uri="{FF2B5EF4-FFF2-40B4-BE49-F238E27FC236}">
                <a16:creationId xmlns:a16="http://schemas.microsoft.com/office/drawing/2014/main" id="{88A92F7F-BE9D-534C-B6A8-520B5E199BEC}"/>
              </a:ext>
            </a:extLst>
          </p:cNvPr>
          <p:cNvSpPr>
            <a:spLocks noChangeArrowheads="1"/>
          </p:cNvSpPr>
          <p:nvPr/>
        </p:nvSpPr>
        <p:spPr bwMode="auto">
          <a:xfrm>
            <a:off x="322472" y="1435802"/>
            <a:ext cx="83643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Simultaneous Use of Advanced Models</a:t>
            </a:r>
            <a:r>
              <a:rPr kumimoji="0" lang="en-US" altLang="en-US" sz="1800" b="0" i="0" u="none" strike="noStrike" cap="none" normalizeH="0" baseline="0" dirty="0">
                <a:ln>
                  <a:noFill/>
                </a:ln>
                <a:solidFill>
                  <a:schemeClr val="bg2">
                    <a:lumMod val="50000"/>
                  </a:schemeClr>
                </a:solidFill>
                <a:effectLst/>
                <a:latin typeface="Arial" panose="020B0604020202020204" pitchFamily="34" charset="0"/>
              </a:rPr>
              <a:t>: </a:t>
            </a:r>
            <a:r>
              <a:rPr kumimoji="0" lang="en-US" altLang="en-US" sz="1800" b="1" i="0" u="none" strike="noStrike" cap="none" normalizeH="0" baseline="0" dirty="0">
                <a:ln>
                  <a:noFill/>
                </a:ln>
                <a:solidFill>
                  <a:schemeClr val="bg2"/>
                </a:solidFill>
                <a:effectLst/>
                <a:latin typeface="Arial" panose="020B0604020202020204" pitchFamily="34" charset="0"/>
              </a:rPr>
              <a:t>The solution innovates by utilizing multiple language models concurrently to </a:t>
            </a:r>
            <a:r>
              <a:rPr kumimoji="0" lang="en-US" altLang="en-US" sz="1800" b="1" i="0" u="none" strike="noStrike" cap="none" normalizeH="0" baseline="0" dirty="0">
                <a:ln>
                  <a:noFill/>
                </a:ln>
                <a:solidFill>
                  <a:srgbClr val="FF0000"/>
                </a:solidFill>
                <a:effectLst/>
                <a:latin typeface="Arial" panose="020B0604020202020204" pitchFamily="34" charset="0"/>
              </a:rPr>
              <a:t>boost fraud detection accuracy.</a:t>
            </a:r>
          </a:p>
          <a:p>
            <a:pPr marR="0" lvl="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2">
                  <a:lumMod val="50000"/>
                </a:schemeClr>
              </a:solidFill>
              <a:effectLst/>
              <a:latin typeface="Arial" panose="020B0604020202020204" pitchFamily="34" charset="0"/>
            </a:endParaRPr>
          </a:p>
          <a:p>
            <a:pPr marL="285750" indent="-285750" algn="just">
              <a:buFont typeface="Wingdings" panose="05000000000000000000" pitchFamily="2" charset="2"/>
              <a:buChar char="v"/>
            </a:pPr>
            <a:r>
              <a:rPr lang="en-US" sz="1800" b="1" dirty="0"/>
              <a:t>Enhanced User Interaction and Data Context: </a:t>
            </a:r>
            <a:r>
              <a:rPr lang="en-US" sz="1800" b="1" dirty="0">
                <a:solidFill>
                  <a:schemeClr val="bg2"/>
                </a:solidFill>
              </a:rPr>
              <a:t>By providing a </a:t>
            </a:r>
            <a:r>
              <a:rPr lang="en-US" sz="1800" b="1" dirty="0">
                <a:solidFill>
                  <a:srgbClr val="FF0000"/>
                </a:solidFill>
              </a:rPr>
              <a:t>user friendly </a:t>
            </a:r>
            <a:r>
              <a:rPr lang="en-US" sz="1800" b="1" dirty="0" err="1">
                <a:solidFill>
                  <a:srgbClr val="FF0000"/>
                </a:solidFill>
              </a:rPr>
              <a:t>Streamlit</a:t>
            </a:r>
            <a:r>
              <a:rPr lang="en-US" sz="1800" b="1" dirty="0">
                <a:solidFill>
                  <a:srgbClr val="FF0000"/>
                </a:solidFill>
              </a:rPr>
              <a:t> interface</a:t>
            </a:r>
            <a:r>
              <a:rPr lang="en-US" sz="1800" b="1" dirty="0">
                <a:solidFill>
                  <a:schemeClr val="bg2"/>
                </a:solidFill>
              </a:rPr>
              <a:t> and incorporating additional data fields such as geographical location and time of transaction, the application enhances the understanding and usability. This helps in creating more accurate and contextually relevant fraud detection queries.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bg2"/>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73" name="Google Shape;173;p29"/>
          <p:cNvSpPr txBox="1">
            <a:spLocks noGrp="1"/>
          </p:cNvSpPr>
          <p:nvPr>
            <p:ph type="title"/>
          </p:nvPr>
        </p:nvSpPr>
        <p:spPr>
          <a:xfrm>
            <a:off x="407020" y="239313"/>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2700" b="1" dirty="0">
                <a:latin typeface="Times New Roman"/>
                <a:ea typeface="Times New Roman"/>
                <a:cs typeface="Times New Roman"/>
                <a:sym typeface="Times New Roman"/>
              </a:rPr>
              <a:t>MODEL DEVELOPMENT PROCESS</a:t>
            </a:r>
            <a:endParaRPr lang="en-IN" dirty="0"/>
          </a:p>
        </p:txBody>
      </p:sp>
      <p:sp>
        <p:nvSpPr>
          <p:cNvPr id="174" name="Google Shape;174;p2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t>5</a:t>
            </a:fld>
            <a:endParaRPr sz="900" b="1" i="0" u="none" strike="noStrike" cap="none">
              <a:solidFill>
                <a:srgbClr val="FFFFFF"/>
              </a:solidFill>
              <a:latin typeface="Oswald"/>
              <a:ea typeface="Oswald"/>
              <a:cs typeface="Oswald"/>
              <a:sym typeface="Oswald"/>
            </a:endParaRPr>
          </a:p>
        </p:txBody>
      </p:sp>
      <p:sp>
        <p:nvSpPr>
          <p:cNvPr id="175" name="Google Shape;175;p29"/>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104511" y="54369"/>
            <a:ext cx="883285" cy="1000126"/>
          </a:xfrm>
          <a:prstGeom prst="rect">
            <a:avLst/>
          </a:prstGeom>
          <a:noFill/>
          <a:ln w="9525">
            <a:noFill/>
            <a:miter lim="800000"/>
            <a:headEnd/>
            <a:tailEnd/>
          </a:ln>
        </p:spPr>
      </p:pic>
      <p:grpSp>
        <p:nvGrpSpPr>
          <p:cNvPr id="5" name="Group 4">
            <a:extLst>
              <a:ext uri="{FF2B5EF4-FFF2-40B4-BE49-F238E27FC236}">
                <a16:creationId xmlns:a16="http://schemas.microsoft.com/office/drawing/2014/main" id="{FFB8B5E8-F5A0-3B9C-2E95-C5EFE2C17B60}"/>
              </a:ext>
            </a:extLst>
          </p:cNvPr>
          <p:cNvGrpSpPr/>
          <p:nvPr/>
        </p:nvGrpSpPr>
        <p:grpSpPr>
          <a:xfrm>
            <a:off x="350633" y="3672785"/>
            <a:ext cx="6681824" cy="1231402"/>
            <a:chOff x="295632" y="3672785"/>
            <a:chExt cx="6681824" cy="1231402"/>
          </a:xfrm>
        </p:grpSpPr>
        <p:sp>
          <p:nvSpPr>
            <p:cNvPr id="177" name="Google Shape;177;p29"/>
            <p:cNvSpPr txBox="1"/>
            <p:nvPr/>
          </p:nvSpPr>
          <p:spPr>
            <a:xfrm>
              <a:off x="295632" y="3672785"/>
              <a:ext cx="3898233" cy="992549"/>
            </a:xfrm>
            <a:prstGeom prst="rect">
              <a:avLst/>
            </a:prstGeom>
            <a:noFill/>
            <a:ln>
              <a:noFill/>
            </a:ln>
          </p:spPr>
          <p:txBody>
            <a:bodyPr spcFirstLastPara="1" wrap="square" lIns="68575" tIns="34275" rIns="68575" bIns="34275" anchor="t" anchorCtr="0">
              <a:spAutoFit/>
            </a:bodyPr>
            <a:lstStyle/>
            <a:p>
              <a:pPr marL="457200" lvl="0" indent="0" algn="ctr" rtl="0">
                <a:spcBef>
                  <a:spcPts val="0"/>
                </a:spcBef>
                <a:spcAft>
                  <a:spcPts val="0"/>
                </a:spcAft>
                <a:buNone/>
              </a:pPr>
              <a:endParaRPr lang="en" sz="2400" b="1" dirty="0">
                <a:solidFill>
                  <a:schemeClr val="dk2"/>
                </a:solidFill>
              </a:endParaRPr>
            </a:p>
            <a:p>
              <a:pPr marL="457200" lvl="0" indent="0" algn="ctr" rtl="0">
                <a:spcBef>
                  <a:spcPts val="0"/>
                </a:spcBef>
                <a:spcAft>
                  <a:spcPts val="0"/>
                </a:spcAft>
                <a:buNone/>
              </a:pPr>
              <a:endParaRPr lang="en" sz="2400" b="1" dirty="0">
                <a:solidFill>
                  <a:schemeClr val="dk2"/>
                </a:solidFill>
              </a:endParaRPr>
            </a:p>
            <a:p>
              <a:pPr marL="457200" lvl="0" indent="0" algn="ctr" rtl="0">
                <a:spcBef>
                  <a:spcPts val="0"/>
                </a:spcBef>
                <a:spcAft>
                  <a:spcPts val="0"/>
                </a:spcAft>
                <a:buNone/>
              </a:pPr>
              <a:r>
                <a:rPr lang="en-IN" sz="1200" b="1" dirty="0">
                  <a:solidFill>
                    <a:schemeClr val="dk2"/>
                  </a:solidFill>
                  <a:hlinkClick r:id="rId4"/>
                </a:rPr>
                <a:t>Project-Demo Link</a:t>
              </a:r>
              <a:endParaRPr lang="en" sz="1200" b="1" dirty="0">
                <a:solidFill>
                  <a:schemeClr val="dk2"/>
                </a:solidFill>
              </a:endParaRPr>
            </a:p>
          </p:txBody>
        </p:sp>
        <p:sp>
          <p:nvSpPr>
            <p:cNvPr id="2" name="TextBox 1">
              <a:extLst>
                <a:ext uri="{FF2B5EF4-FFF2-40B4-BE49-F238E27FC236}">
                  <a16:creationId xmlns:a16="http://schemas.microsoft.com/office/drawing/2014/main" id="{DC208314-2141-05D4-C92A-66E0CD894956}"/>
                </a:ext>
              </a:extLst>
            </p:cNvPr>
            <p:cNvSpPr txBox="1"/>
            <p:nvPr/>
          </p:nvSpPr>
          <p:spPr>
            <a:xfrm>
              <a:off x="701079" y="4380967"/>
              <a:ext cx="1253280" cy="523220"/>
            </a:xfrm>
            <a:prstGeom prst="rect">
              <a:avLst/>
            </a:prstGeom>
            <a:noFill/>
          </p:spPr>
          <p:txBody>
            <a:bodyPr wrap="square" rtlCol="0">
              <a:spAutoFit/>
            </a:bodyPr>
            <a:lstStyle/>
            <a:p>
              <a:r>
                <a:rPr lang="en-IN" sz="1400" b="1" dirty="0">
                  <a:solidFill>
                    <a:schemeClr val="tx1"/>
                  </a:solidFill>
                </a:rPr>
                <a:t>Demo Link-</a:t>
              </a:r>
            </a:p>
            <a:p>
              <a:endParaRPr lang="en-IN" dirty="0">
                <a:solidFill>
                  <a:schemeClr val="tx1"/>
                </a:solidFill>
              </a:endParaRPr>
            </a:p>
          </p:txBody>
        </p:sp>
        <p:sp>
          <p:nvSpPr>
            <p:cNvPr id="4" name="TextBox 3">
              <a:extLst>
                <a:ext uri="{FF2B5EF4-FFF2-40B4-BE49-F238E27FC236}">
                  <a16:creationId xmlns:a16="http://schemas.microsoft.com/office/drawing/2014/main" id="{C902134D-4983-4B71-A7A7-97F468E9B490}"/>
                </a:ext>
              </a:extLst>
            </p:cNvPr>
            <p:cNvSpPr txBox="1"/>
            <p:nvPr/>
          </p:nvSpPr>
          <p:spPr>
            <a:xfrm>
              <a:off x="1410273" y="4158004"/>
              <a:ext cx="5567183" cy="276999"/>
            </a:xfrm>
            <a:prstGeom prst="rect">
              <a:avLst/>
            </a:prstGeom>
            <a:noFill/>
          </p:spPr>
          <p:txBody>
            <a:bodyPr wrap="square">
              <a:spAutoFit/>
            </a:bodyPr>
            <a:lstStyle/>
            <a:p>
              <a:pPr marL="457200" lvl="5"/>
              <a:r>
                <a:rPr lang="en-IN" sz="1200" b="1" dirty="0">
                  <a:solidFill>
                    <a:schemeClr val="dk2"/>
                  </a:solidFill>
                  <a:hlinkClick r:id="rId5"/>
                </a:rPr>
                <a:t>Benchmarking-Fraud Detection</a:t>
              </a:r>
              <a:endParaRPr lang="en-IN" sz="1200" b="1" dirty="0">
                <a:solidFill>
                  <a:schemeClr val="dk2"/>
                </a:solidFill>
              </a:endParaRPr>
            </a:p>
          </p:txBody>
        </p:sp>
        <p:sp>
          <p:nvSpPr>
            <p:cNvPr id="6" name="TextBox 5">
              <a:extLst>
                <a:ext uri="{FF2B5EF4-FFF2-40B4-BE49-F238E27FC236}">
                  <a16:creationId xmlns:a16="http://schemas.microsoft.com/office/drawing/2014/main" id="{4E7E5CD3-3EDB-A1AD-C48C-2665BE4DA6B8}"/>
                </a:ext>
              </a:extLst>
            </p:cNvPr>
            <p:cNvSpPr txBox="1"/>
            <p:nvPr/>
          </p:nvSpPr>
          <p:spPr>
            <a:xfrm>
              <a:off x="701079" y="4152016"/>
              <a:ext cx="1341560" cy="307777"/>
            </a:xfrm>
            <a:prstGeom prst="rect">
              <a:avLst/>
            </a:prstGeom>
            <a:noFill/>
          </p:spPr>
          <p:txBody>
            <a:bodyPr wrap="square" rtlCol="0">
              <a:spAutoFit/>
            </a:bodyPr>
            <a:lstStyle/>
            <a:p>
              <a:r>
                <a:rPr lang="en-IN" b="1" dirty="0">
                  <a:solidFill>
                    <a:schemeClr val="tx1"/>
                  </a:solidFill>
                </a:rPr>
                <a:t>GITHUB Link-</a:t>
              </a:r>
            </a:p>
          </p:txBody>
        </p:sp>
      </p:grpSp>
      <p:sp>
        <p:nvSpPr>
          <p:cNvPr id="3" name="Rectangle 1">
            <a:extLst>
              <a:ext uri="{FF2B5EF4-FFF2-40B4-BE49-F238E27FC236}">
                <a16:creationId xmlns:a16="http://schemas.microsoft.com/office/drawing/2014/main" id="{CF7DBD7E-3C24-2C1A-5994-003E4FAE06F9}"/>
              </a:ext>
            </a:extLst>
          </p:cNvPr>
          <p:cNvSpPr>
            <a:spLocks noChangeArrowheads="1"/>
          </p:cNvSpPr>
          <p:nvPr/>
        </p:nvSpPr>
        <p:spPr bwMode="auto">
          <a:xfrm>
            <a:off x="345148" y="1277458"/>
            <a:ext cx="848947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Objective and Data Preparation: </a:t>
            </a:r>
            <a:r>
              <a:rPr kumimoji="0" lang="en-US" altLang="en-US" sz="1600" b="1" i="0" u="none" strike="noStrike" cap="none" normalizeH="0" baseline="0" dirty="0">
                <a:ln>
                  <a:noFill/>
                </a:ln>
                <a:solidFill>
                  <a:schemeClr val="bg2"/>
                </a:solidFill>
                <a:effectLst/>
                <a:latin typeface="Arial" panose="020B0604020202020204" pitchFamily="34" charset="0"/>
              </a:rPr>
              <a:t>Define the goal of fraud detection and collect relevant transaction data, including transaction types, amounts, and user details.</a:t>
            </a:r>
          </a:p>
          <a:p>
            <a:pPr marR="0" lvl="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2"/>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 and Evaluation: </a:t>
            </a:r>
            <a:r>
              <a:rPr kumimoji="0" lang="en-US" altLang="en-US" sz="1600" b="1" i="0" u="none" strike="noStrike" cap="none" normalizeH="0" baseline="0" dirty="0">
                <a:ln>
                  <a:noFill/>
                </a:ln>
                <a:solidFill>
                  <a:schemeClr val="bg2"/>
                </a:solidFill>
                <a:effectLst/>
                <a:latin typeface="Arial" panose="020B0604020202020204" pitchFamily="34" charset="0"/>
              </a:rPr>
              <a:t>Train multiple language models such as </a:t>
            </a:r>
            <a:r>
              <a:rPr kumimoji="0" lang="en-US" altLang="en-US" sz="1600" b="1" i="0" u="none" strike="noStrike" cap="none" normalizeH="0" baseline="0" dirty="0">
                <a:ln>
                  <a:noFill/>
                </a:ln>
                <a:solidFill>
                  <a:srgbClr val="FF0000"/>
                </a:solidFill>
                <a:effectLst/>
                <a:latin typeface="Arial" panose="020B0604020202020204" pitchFamily="34" charset="0"/>
              </a:rPr>
              <a:t>Llama-405B, Llama-70B, Llama-8B</a:t>
            </a:r>
            <a:r>
              <a:rPr kumimoji="0" lang="en-US" altLang="en-US" sz="1600" b="1" i="0" u="none" strike="noStrike" cap="none" normalizeH="0" baseline="0" dirty="0">
                <a:ln>
                  <a:noFill/>
                </a:ln>
                <a:solidFill>
                  <a:schemeClr val="bg2"/>
                </a:solidFill>
                <a:effectLst/>
                <a:latin typeface="Arial" panose="020B0604020202020204" pitchFamily="34" charset="0"/>
              </a:rPr>
              <a:t> and evaluate their performance using metrics like Time to First Token, Latency, and Throughput.</a:t>
            </a:r>
          </a:p>
          <a:p>
            <a:pPr marR="0" lvl="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2"/>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 and User Interface: </a:t>
            </a:r>
            <a:r>
              <a:rPr kumimoji="0" lang="en-US" altLang="en-US" sz="1600" b="1" i="0" u="none" strike="noStrike" cap="none" normalizeH="0" baseline="0" dirty="0">
                <a:ln>
                  <a:noFill/>
                </a:ln>
                <a:solidFill>
                  <a:schemeClr val="bg2"/>
                </a:solidFill>
                <a:effectLst/>
                <a:latin typeface="Arial" panose="020B0604020202020204" pitchFamily="34" charset="0"/>
              </a:rPr>
              <a:t>Integrate the models into a </a:t>
            </a:r>
            <a:r>
              <a:rPr kumimoji="0" lang="en-US" altLang="en-US" sz="1600" b="1" i="0" u="none" strike="noStrike" cap="none" normalizeH="0" baseline="0" dirty="0" err="1">
                <a:ln>
                  <a:noFill/>
                </a:ln>
                <a:solidFill>
                  <a:schemeClr val="bg2"/>
                </a:solidFill>
                <a:effectLst/>
                <a:latin typeface="Arial" panose="020B0604020202020204" pitchFamily="34" charset="0"/>
              </a:rPr>
              <a:t>Streamlit</a:t>
            </a:r>
            <a:r>
              <a:rPr kumimoji="0" lang="en-US" altLang="en-US" sz="1600" b="1" i="0" u="none" strike="noStrike" cap="none" normalizeH="0" baseline="0" dirty="0">
                <a:ln>
                  <a:noFill/>
                </a:ln>
                <a:solidFill>
                  <a:schemeClr val="bg2"/>
                </a:solidFill>
                <a:effectLst/>
                <a:latin typeface="Arial" panose="020B0604020202020204" pitchFamily="34" charset="0"/>
              </a:rPr>
              <a:t> application, creating an </a:t>
            </a:r>
            <a:r>
              <a:rPr kumimoji="0" lang="en-US" altLang="en-US" sz="1600" b="1" i="0" u="none" strike="noStrike" cap="none" normalizeH="0" baseline="0" dirty="0">
                <a:ln>
                  <a:noFill/>
                </a:ln>
                <a:solidFill>
                  <a:srgbClr val="FF0000"/>
                </a:solidFill>
                <a:effectLst/>
                <a:latin typeface="Arial" panose="020B0604020202020204" pitchFamily="34" charset="0"/>
              </a:rPr>
              <a:t>interactive user interface </a:t>
            </a:r>
            <a:r>
              <a:rPr kumimoji="0" lang="en-US" altLang="en-US" sz="1600" b="1" i="0" u="none" strike="noStrike" cap="none" normalizeH="0" baseline="0" dirty="0">
                <a:ln>
                  <a:noFill/>
                </a:ln>
                <a:solidFill>
                  <a:schemeClr val="bg2"/>
                </a:solidFill>
                <a:effectLst/>
                <a:latin typeface="Arial" panose="020B0604020202020204" pitchFamily="34" charset="0"/>
              </a:rPr>
              <a:t>to get input transaction details and view fraud detection results and performance metrics.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84" name="Google Shape;184;p30"/>
          <p:cNvSpPr txBox="1">
            <a:spLocks noGrp="1"/>
          </p:cNvSpPr>
          <p:nvPr>
            <p:ph type="title"/>
          </p:nvPr>
        </p:nvSpPr>
        <p:spPr>
          <a:xfrm>
            <a:off x="157467" y="194447"/>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2700" b="1" dirty="0">
                <a:latin typeface="Times New Roman"/>
                <a:ea typeface="Times New Roman"/>
                <a:cs typeface="Times New Roman"/>
                <a:sym typeface="Times New Roman"/>
              </a:rPr>
              <a:t>FUTURE WORK</a:t>
            </a:r>
            <a:endParaRPr lang="en-IN" dirty="0"/>
          </a:p>
        </p:txBody>
      </p:sp>
      <p:sp>
        <p:nvSpPr>
          <p:cNvPr id="185" name="Google Shape;185;p3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t>6</a:t>
            </a:fld>
            <a:endParaRPr sz="900" b="1" i="0" u="none" strike="noStrike" cap="none">
              <a:solidFill>
                <a:srgbClr val="FFFFFF"/>
              </a:solidFill>
              <a:latin typeface="Oswald"/>
              <a:ea typeface="Oswald"/>
              <a:cs typeface="Oswald"/>
              <a:sym typeface="Oswald"/>
            </a:endParaRPr>
          </a:p>
        </p:txBody>
      </p:sp>
      <p:sp>
        <p:nvSpPr>
          <p:cNvPr id="186" name="Google Shape;186;p30"/>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157467" y="51571"/>
            <a:ext cx="883285" cy="1000126"/>
          </a:xfrm>
          <a:prstGeom prst="rect">
            <a:avLst/>
          </a:prstGeom>
          <a:noFill/>
          <a:ln w="9525">
            <a:noFill/>
            <a:miter lim="800000"/>
            <a:headEnd/>
            <a:tailEnd/>
          </a:ln>
        </p:spPr>
      </p:pic>
      <p:sp>
        <p:nvSpPr>
          <p:cNvPr id="2" name="Rectangle 1">
            <a:extLst>
              <a:ext uri="{FF2B5EF4-FFF2-40B4-BE49-F238E27FC236}">
                <a16:creationId xmlns:a16="http://schemas.microsoft.com/office/drawing/2014/main" id="{5FE59607-401C-0BDC-EACB-84D9EEB3EBD1}"/>
              </a:ext>
            </a:extLst>
          </p:cNvPr>
          <p:cNvSpPr>
            <a:spLocks noChangeArrowheads="1"/>
          </p:cNvSpPr>
          <p:nvPr/>
        </p:nvSpPr>
        <p:spPr bwMode="auto">
          <a:xfrm>
            <a:off x="78732" y="1081627"/>
            <a:ext cx="898653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 &amp; Optimization: </a:t>
            </a:r>
            <a:r>
              <a:rPr kumimoji="0" lang="en-US" altLang="en-US" sz="1600" b="1" i="0" u="none" strike="noStrike" cap="none" normalizeH="0" baseline="0" dirty="0">
                <a:ln>
                  <a:noFill/>
                </a:ln>
                <a:solidFill>
                  <a:schemeClr val="bg2"/>
                </a:solidFill>
                <a:effectLst/>
                <a:latin typeface="Arial" panose="020B0604020202020204" pitchFamily="34" charset="0"/>
              </a:rPr>
              <a:t>The project will advance by </a:t>
            </a:r>
            <a:r>
              <a:rPr kumimoji="0" lang="en-US" altLang="en-US" sz="1600" b="1" i="0" u="none" strike="noStrike" cap="none" normalizeH="0" baseline="0" dirty="0">
                <a:ln>
                  <a:noFill/>
                </a:ln>
                <a:solidFill>
                  <a:srgbClr val="FF0000"/>
                </a:solidFill>
                <a:effectLst/>
                <a:latin typeface="Arial" panose="020B0604020202020204" pitchFamily="34" charset="0"/>
              </a:rPr>
              <a:t>integrating additional models</a:t>
            </a:r>
            <a:r>
              <a:rPr kumimoji="0" lang="en-US" altLang="en-US" sz="1600" b="1" i="0" u="none" strike="noStrike" cap="none" normalizeH="0" baseline="0" dirty="0">
                <a:ln>
                  <a:noFill/>
                </a:ln>
                <a:solidFill>
                  <a:schemeClr val="bg2"/>
                </a:solidFill>
                <a:effectLst/>
                <a:latin typeface="Arial" panose="020B0604020202020204" pitchFamily="34" charset="0"/>
              </a:rPr>
              <a:t>, </a:t>
            </a:r>
            <a:r>
              <a:rPr kumimoji="0" lang="en-US" altLang="en-US" sz="1600" b="1" i="0" u="none" strike="noStrike" cap="none" normalizeH="0" baseline="0" dirty="0">
                <a:ln>
                  <a:noFill/>
                </a:ln>
                <a:solidFill>
                  <a:srgbClr val="FF0000"/>
                </a:solidFill>
                <a:effectLst/>
                <a:latin typeface="Arial" panose="020B0604020202020204" pitchFamily="34" charset="0"/>
              </a:rPr>
              <a:t>optimizing detection algorithms</a:t>
            </a:r>
            <a:r>
              <a:rPr kumimoji="0" lang="en-US" altLang="en-US" sz="1600" b="1" i="0" u="none" strike="noStrike" cap="none" normalizeH="0" baseline="0" dirty="0">
                <a:ln>
                  <a:noFill/>
                </a:ln>
                <a:solidFill>
                  <a:schemeClr val="bg2"/>
                </a:solidFill>
                <a:effectLst/>
                <a:latin typeface="Arial" panose="020B0604020202020204" pitchFamily="34" charset="0"/>
              </a:rPr>
              <a:t>, and </a:t>
            </a:r>
            <a:r>
              <a:rPr kumimoji="0" lang="en-US" altLang="en-US" sz="1600" b="1" i="0" u="none" strike="noStrike" cap="none" normalizeH="0" baseline="0" dirty="0">
                <a:ln>
                  <a:noFill/>
                </a:ln>
                <a:solidFill>
                  <a:srgbClr val="FF0000"/>
                </a:solidFill>
                <a:effectLst/>
                <a:latin typeface="Arial" panose="020B0604020202020204" pitchFamily="34" charset="0"/>
              </a:rPr>
              <a:t>expanding training datasets </a:t>
            </a:r>
            <a:r>
              <a:rPr kumimoji="0" lang="en-US" altLang="en-US" sz="1600" b="1" i="0" u="none" strike="noStrike" cap="none" normalizeH="0" baseline="0" dirty="0">
                <a:ln>
                  <a:noFill/>
                </a:ln>
                <a:solidFill>
                  <a:schemeClr val="bg2"/>
                </a:solidFill>
                <a:effectLst/>
                <a:latin typeface="Arial" panose="020B0604020202020204" pitchFamily="34" charset="0"/>
              </a:rPr>
              <a:t>to improve accuracy.</a:t>
            </a:r>
          </a:p>
          <a:p>
            <a:pPr marR="0" lvl="0" algn="just" defTabSz="914400" rtl="0" eaLnBrk="0" fontAlgn="base" latinLnBrk="0" hangingPunct="0">
              <a:lnSpc>
                <a:spcPct val="100000"/>
              </a:lnSpc>
              <a:spcBef>
                <a:spcPct val="0"/>
              </a:spcBef>
              <a:spcAft>
                <a:spcPct val="0"/>
              </a:spcAft>
              <a:buClrTx/>
              <a:buSzTx/>
              <a:tabLst/>
            </a:pPr>
            <a:endParaRPr lang="en-US" altLang="en-US" sz="1600" b="1" dirty="0">
              <a:solidFill>
                <a:schemeClr val="bg2"/>
              </a:solidFill>
              <a:latin typeface="Arial" panose="020B06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600" b="1" dirty="0"/>
              <a:t>ESSENTIAL DETAILS FOR FRAUD DETECTION IN FINANCIAL TRANSACTIONS:-</a:t>
            </a:r>
          </a:p>
          <a:p>
            <a:pPr marR="0" lvl="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2"/>
              </a:solidFill>
              <a:effectLst/>
              <a:latin typeface="Arial" panose="020B0604020202020204" pitchFamily="34" charset="0"/>
            </a:endParaRPr>
          </a:p>
          <a:p>
            <a:pPr marL="285750" lvl="8" indent="-285750" algn="just"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Arial" panose="020B0604020202020204" pitchFamily="34" charset="0"/>
              </a:rPr>
              <a:t>T</a:t>
            </a:r>
            <a:r>
              <a:rPr kumimoji="0" lang="en-US" altLang="en-US" sz="1600" b="1" i="0" u="none" strike="noStrike" cap="none" normalizeH="0" baseline="0" dirty="0">
                <a:ln>
                  <a:noFill/>
                </a:ln>
                <a:solidFill>
                  <a:schemeClr val="tx1"/>
                </a:solidFill>
                <a:effectLst/>
                <a:latin typeface="Arial" panose="020B0604020202020204" pitchFamily="34" charset="0"/>
              </a:rPr>
              <a:t>ransaction Details: </a:t>
            </a:r>
            <a:r>
              <a:rPr kumimoji="0" lang="en-US" altLang="en-US" sz="1600" b="1" i="0" u="none" strike="noStrike" cap="none" normalizeH="0" baseline="0" dirty="0">
                <a:ln>
                  <a:noFill/>
                </a:ln>
                <a:solidFill>
                  <a:schemeClr val="bg2"/>
                </a:solidFill>
                <a:effectLst/>
                <a:latin typeface="Arial" panose="020B0604020202020204" pitchFamily="34" charset="0"/>
              </a:rPr>
              <a:t>Information like transaction amount, frequency, merchant type, and any </a:t>
            </a:r>
            <a:r>
              <a:rPr kumimoji="0" lang="en-US" altLang="en-US" sz="1600" b="1" i="0" u="none" strike="noStrike" cap="none" normalizeH="0" baseline="0" dirty="0">
                <a:ln>
                  <a:noFill/>
                </a:ln>
                <a:solidFill>
                  <a:srgbClr val="FF0000"/>
                </a:solidFill>
                <a:effectLst/>
                <a:latin typeface="Arial" panose="020B0604020202020204" pitchFamily="34" charset="0"/>
              </a:rPr>
              <a:t>deviations</a:t>
            </a:r>
            <a:r>
              <a:rPr kumimoji="0" lang="en-US" altLang="en-US" sz="1600" b="1" i="0" u="none" strike="noStrike" cap="none" normalizeH="0" baseline="0" dirty="0">
                <a:ln>
                  <a:noFill/>
                </a:ln>
                <a:solidFill>
                  <a:schemeClr val="bg2"/>
                </a:solidFill>
                <a:effectLst/>
                <a:latin typeface="Arial" panose="020B0604020202020204" pitchFamily="34" charset="0"/>
              </a:rPr>
              <a:t> from the </a:t>
            </a:r>
            <a:r>
              <a:rPr kumimoji="0" lang="en-US" altLang="en-US" sz="1600" b="1" i="0" u="none" strike="noStrike" cap="none" normalizeH="0" baseline="0" dirty="0">
                <a:ln>
                  <a:noFill/>
                </a:ln>
                <a:solidFill>
                  <a:srgbClr val="FF0000"/>
                </a:solidFill>
                <a:effectLst/>
                <a:latin typeface="Arial" panose="020B0604020202020204" pitchFamily="34" charset="0"/>
              </a:rPr>
              <a:t>user's usual </a:t>
            </a:r>
            <a:r>
              <a:rPr kumimoji="0" lang="en-US" altLang="en-US" sz="1600" b="1" i="0" u="none" strike="noStrike" cap="none" normalizeH="0" baseline="0" dirty="0">
                <a:ln>
                  <a:noFill/>
                </a:ln>
                <a:solidFill>
                  <a:schemeClr val="bg2"/>
                </a:solidFill>
                <a:effectLst/>
                <a:latin typeface="Arial" panose="020B0604020202020204" pitchFamily="34" charset="0"/>
              </a:rPr>
              <a:t>spending patterns or limits.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Arial" panose="020B0604020202020204" pitchFamily="34" charset="0"/>
              </a:rPr>
              <a:t>User Geolocation &amp; Device Data: </a:t>
            </a:r>
            <a:r>
              <a:rPr kumimoji="0" lang="en-US" altLang="en-US" sz="1600" b="1" i="0" u="none" strike="noStrike" cap="none" normalizeH="0" baseline="0" dirty="0">
                <a:ln>
                  <a:noFill/>
                </a:ln>
                <a:solidFill>
                  <a:schemeClr val="bg2"/>
                </a:solidFill>
                <a:effectLst/>
                <a:latin typeface="Arial" panose="020B0604020202020204" pitchFamily="34" charset="0"/>
              </a:rPr>
              <a:t>Details such as the user's IP address, location, device type, browser used, and whether these match their typical </a:t>
            </a:r>
            <a:r>
              <a:rPr kumimoji="0" lang="en-US" altLang="en-US" sz="1600" b="1" i="0" u="none" strike="noStrike" cap="none" normalizeH="0" baseline="0" dirty="0">
                <a:ln>
                  <a:noFill/>
                </a:ln>
                <a:solidFill>
                  <a:srgbClr val="FF0000"/>
                </a:solidFill>
                <a:effectLst/>
                <a:latin typeface="Arial" panose="020B0604020202020204" pitchFamily="34" charset="0"/>
              </a:rPr>
              <a:t>usage patterns</a:t>
            </a:r>
            <a:r>
              <a:rPr kumimoji="0" lang="en-US" altLang="en-US" sz="1600" b="1" i="0" u="none" strike="noStrike" cap="none" normalizeH="0" baseline="0" dirty="0">
                <a:ln>
                  <a:noFill/>
                </a:ln>
                <a:solidFill>
                  <a:schemeClr val="bg2"/>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Arial" panose="020B0604020202020204" pitchFamily="34" charset="0"/>
              </a:rPr>
              <a:t>Historical Transaction &amp; Behavioral Data: </a:t>
            </a:r>
            <a:r>
              <a:rPr kumimoji="0" lang="en-US" altLang="en-US" sz="1600" b="1" i="0" u="none" strike="noStrike" cap="none" normalizeH="0" baseline="0" dirty="0">
                <a:ln>
                  <a:noFill/>
                </a:ln>
                <a:solidFill>
                  <a:schemeClr val="bg2"/>
                </a:solidFill>
                <a:effectLst/>
                <a:latin typeface="Arial" panose="020B0604020202020204" pitchFamily="34" charset="0"/>
              </a:rPr>
              <a:t>Past transaction history, known fraud patterns, and the user’s behavioral trends, which are analyzed to detect </a:t>
            </a:r>
            <a:r>
              <a:rPr kumimoji="0" lang="en-US" altLang="en-US" sz="1600" b="1" i="0" u="none" strike="noStrike" cap="none" normalizeH="0" baseline="0" dirty="0">
                <a:ln>
                  <a:noFill/>
                </a:ln>
                <a:solidFill>
                  <a:srgbClr val="FF0000"/>
                </a:solidFill>
                <a:effectLst/>
                <a:latin typeface="Arial" panose="020B0604020202020204" pitchFamily="34" charset="0"/>
              </a:rPr>
              <a:t>anomalies or unusual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953734"/>
              </a:solidFill>
              <a:latin typeface="Calibri"/>
              <a:ea typeface="Calibri"/>
              <a:cs typeface="Calibri"/>
              <a:sym typeface="Calibri"/>
            </a:endParaRPr>
          </a:p>
        </p:txBody>
      </p:sp>
      <p:sp>
        <p:nvSpPr>
          <p:cNvPr id="195" name="Google Shape;195;p3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 sz="900" b="1" i="0" u="none" strike="noStrike" cap="none">
                <a:solidFill>
                  <a:srgbClr val="FFFFFF"/>
                </a:solidFill>
                <a:latin typeface="Oswald"/>
                <a:ea typeface="Oswald"/>
                <a:cs typeface="Oswald"/>
                <a:sym typeface="Oswald"/>
              </a:rPr>
              <a:t>7</a:t>
            </a:fld>
            <a:endParaRPr sz="900" b="1" i="0" u="none" strike="noStrike" cap="none">
              <a:solidFill>
                <a:srgbClr val="FFFFFF"/>
              </a:solidFill>
              <a:latin typeface="Oswald"/>
              <a:ea typeface="Oswald"/>
              <a:cs typeface="Oswald"/>
              <a:sym typeface="Oswald"/>
            </a:endParaRPr>
          </a:p>
        </p:txBody>
      </p:sp>
      <p:sp>
        <p:nvSpPr>
          <p:cNvPr id="196" name="Google Shape;196;p31"/>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a:solidFill>
                  <a:schemeClr val="lt1"/>
                </a:solidFill>
              </a:rPr>
              <a:t>@DigitalT3 Hackathon Submission</a:t>
            </a:r>
            <a:endParaRPr>
              <a:solidFill>
                <a:srgbClr val="FFFFFF"/>
              </a:solidFill>
            </a:endParaRPr>
          </a:p>
        </p:txBody>
      </p:sp>
      <p:sp>
        <p:nvSpPr>
          <p:cNvPr id="198" name="Google Shape;198;p31"/>
          <p:cNvSpPr txBox="1">
            <a:spLocks noGrp="1"/>
          </p:cNvSpPr>
          <p:nvPr>
            <p:ph type="title"/>
          </p:nvPr>
        </p:nvSpPr>
        <p:spPr>
          <a:xfrm>
            <a:off x="572850" y="2180331"/>
            <a:ext cx="8229600" cy="8574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4000" b="1" dirty="0">
                <a:latin typeface="Times New Roman"/>
                <a:ea typeface="Times New Roman"/>
                <a:cs typeface="Times New Roman"/>
                <a:sym typeface="Times New Roman"/>
              </a:rPr>
              <a:t>THANK YOU</a:t>
            </a:r>
            <a:endParaRPr lang="en-IN" sz="4000" dirty="0"/>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198719" y="92115"/>
            <a:ext cx="883285" cy="100012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522</Words>
  <Application>Microsoft Office PowerPoint</Application>
  <PresentationFormat>On-screen Show (16:9)</PresentationFormat>
  <Paragraphs>62</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Times New Roman</vt:lpstr>
      <vt:lpstr>Wingdings</vt:lpstr>
      <vt:lpstr>Cambria</vt:lpstr>
      <vt:lpstr>Garamond</vt:lpstr>
      <vt:lpstr>Arial</vt:lpstr>
      <vt:lpstr>Calibri</vt:lpstr>
      <vt:lpstr>Source Sans Pro</vt:lpstr>
      <vt:lpstr>Oswald</vt:lpstr>
      <vt:lpstr>Simple Light</vt:lpstr>
      <vt:lpstr>Office Theme</vt:lpstr>
      <vt:lpstr>PowerPoint Presentation</vt:lpstr>
      <vt:lpstr>PROBLEM STATEMENT </vt:lpstr>
      <vt:lpstr>        NEED OF PROBLEM / USE CASE</vt:lpstr>
      <vt:lpstr>INNOVATION OF MODEL DEVELOPED</vt:lpstr>
      <vt:lpstr>MODEL DEVELOPMENT PROCESS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DigitalT3 Hackathon</dc:title>
  <dc:creator>Admin</dc:creator>
  <cp:lastModifiedBy>kathiravan s</cp:lastModifiedBy>
  <cp:revision>16</cp:revision>
  <dcterms:modified xsi:type="dcterms:W3CDTF">2024-09-16T09:37:32Z</dcterms:modified>
</cp:coreProperties>
</file>