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5" r:id="rId26"/>
    <p:sldId id="280" r:id="rId27"/>
    <p:sldId id="283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>
        <p:scale>
          <a:sx n="66" d="100"/>
          <a:sy n="66" d="100"/>
        </p:scale>
        <p:origin x="900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2018-05-03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2018-05-03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2018-05-03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2018-05-03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2018-05-03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2018-05-03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2018-05-03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2018-05-03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2018-05-03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2018-05-03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2018-05-03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2018-05-03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2018-05-03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212 HKN </a:t>
            </a:r>
            <a:br>
              <a:rPr lang="en-US" dirty="0"/>
            </a:br>
            <a:r>
              <a:rPr lang="en-US" dirty="0"/>
              <a:t>Final Exam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2035-D3D4-443C-8FC0-70041FD4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 Oscillators and LRC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A16A-8124-4355-9741-74D57815D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LC circuits, energy alternates between being stored in electric fields (in C) and magnetic fields (in 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based on the initial conditions</a:t>
                </a:r>
              </a:p>
              <a:p>
                <a:r>
                  <a:rPr lang="en-US" dirty="0"/>
                  <a:t>LRC Damped Oscillators: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 lvl="1"/>
                <a:r>
                  <a:rPr lang="en-US" dirty="0"/>
                  <a:t>Critical Damping: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A16A-8124-4355-9741-74D57815D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944C-57FA-4886-93F1-C464A424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Phasors, Reactance, Impedance, and AC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30C-1C04-448C-A4B5-2BC8380D2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6439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Phasor: A rotating 2D vector whose components can be mapped to physical quantities.</a:t>
                </a:r>
              </a:p>
              <a:p>
                <a:pPr lvl="1"/>
                <a:r>
                  <a:rPr lang="en-US" dirty="0"/>
                  <a:t>In this class we will only deal with single frequencies and the vertical projection</a:t>
                </a:r>
              </a:p>
              <a:p>
                <a:r>
                  <a:rPr lang="en-US" dirty="0"/>
                  <a:t>Reactance: The relation between Voltage and Current for non-resistive, linear devices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Impedance (Z): The effective “total” resistance of the circuit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will be a phase difference between the generator voltage and the generator current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Power consumption: Both Capacitors and Inductors </a:t>
                </a:r>
              </a:p>
              <a:p>
                <a:pPr marL="45720" indent="0">
                  <a:buNone/>
                </a:pPr>
                <a:r>
                  <a:rPr lang="en-US" dirty="0"/>
                  <a:t>do not absorb power.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𝐺𝑒𝑛𝑒𝑟𝑎𝑡𝑜𝑟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 = 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𝑅𝑒𝑠𝑖𝑠𝑡𝑜𝑟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30C-1C04-448C-A4B5-2BC8380D2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643991"/>
              </a:xfrm>
              <a:blipFill>
                <a:blip r:embed="rId2"/>
                <a:stretch>
                  <a:fillRect l="-64" t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963F5E-61A2-471A-816F-EC4A28B1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123" y="4537618"/>
            <a:ext cx="2309008" cy="188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8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806D-C856-454D-973B-8E7B0C73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Equations and Important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2C5EB-9B5E-4E6C-88FE-DA59B43A4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1788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 Wave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General Wave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wave traveling in the positive x direction</a:t>
                </a:r>
              </a:p>
              <a:p>
                <a:r>
                  <a:rPr lang="en-US" dirty="0"/>
                  <a:t>Very important relations: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2C5EB-9B5E-4E6C-88FE-DA59B43A4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1788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18C-B4EA-44CF-9C7D-58E05EDA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Hint of Relativity and 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D33A-CE6C-4C6B-85EC-FE81D27E4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Doppler Shift: The change in frequency of a wave as it is approaching or departing from an observer.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Blue Shift (wave travelling towards you):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 Shift (wave travelling away from you):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Poynting Vector: A vector quantity that describes the transfer of energy in a wave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𝑊𝑎𝑡𝑡𝑠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Particles of light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D33A-CE6C-4C6B-85EC-FE81D27E4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578-8494-4A2B-A105-46F3CB20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276F-3BC1-4ED1-9444-B3CA68F49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Polarization: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for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Law of Malus: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incident light is Unpolarized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Circular Polarization: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Cosine leads Sine</a:t>
                </a:r>
              </a:p>
              <a:p>
                <a:pPr lvl="1"/>
                <a:r>
                  <a:rPr lang="en-US" b="0" dirty="0"/>
                  <a:t>RCP: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𝑝𝑟𝑜𝑝𝑜𝑔𝑎𝑡𝑖𝑜𝑛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         LCP: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𝑝𝑟𝑜𝑝𝑜𝑔𝑎𝑡𝑖𝑜𝑛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Birefringence: Materials that cause a delay for one polarization of light, but not others</a:t>
                </a:r>
              </a:p>
              <a:p>
                <a:pPr lvl="1"/>
                <a:r>
                  <a:rPr lang="en-US" dirty="0"/>
                  <a:t>Quarter-Wave Plate: Uses a slow axis and a fast axis to change certain linear polarizations to circular polarizations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276F-3BC1-4ED1-9444-B3CA68F49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FEE-1AF0-42E1-82CD-6065503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34899-20F6-42EB-B9A9-DB131A473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Propagation in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𝜇𝜖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Snell’s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Total Internal Reflection: When there is no transmitted light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Brewster’s Angle: When angle between Reflected and Refracted ray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Reflected light is polarized perpendicular to plane of incidence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34899-20F6-42EB-B9A9-DB131A473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6378-EF33-4A51-8896-1F5743EF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and Mirrors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087AA-4EFC-4406-B422-10211D73E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43026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object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image distance,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ALWAYS positive</a:t>
                </a:r>
              </a:p>
              <a:p>
                <a:r>
                  <a:rPr lang="en-US" dirty="0"/>
                  <a:t>Magnification: the ration of image height to object height.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Converging Lenses and Concave Mirrors: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Diverging Lenses and Convex Mirrors: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Plane Mirror: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Mirror Focus: Small angle approximation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Virtual Image: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Principle rays: Horizontal to focus and through center of lens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087AA-4EFC-4406-B422-10211D73E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430268"/>
              </a:xfrm>
              <a:blipFill>
                <a:blip r:embed="rId2"/>
                <a:stretch>
                  <a:fillRect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D0C1CC-BB12-4F5A-A4C8-745D819F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914" y="2749624"/>
            <a:ext cx="3796937" cy="30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r>
              <a:rPr lang="en-US" dirty="0"/>
              <a:t>Check you units!!!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44B1-A3E0-40A8-8A8C-CFB7FD66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EFC5-0ED2-4343-9B1F-EFA03DAE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67AA-5AAD-48D8-8573-878A99D3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AD2E58-79D4-484A-A1BF-579F29AFB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325394" cy="879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44465-9807-4BB0-A4C4-B858CD147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067" y="309235"/>
            <a:ext cx="2333625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15A43-13D0-4DE5-A612-72DF71855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779767"/>
            <a:ext cx="6617203" cy="308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C8DD7-9D1B-4EAF-963E-B68ADC235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671" y="3088649"/>
            <a:ext cx="466272" cy="1317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965A7-5AD0-4A04-AE02-275C82FF7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559270"/>
            <a:ext cx="10096137" cy="288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3021C4-B770-4002-9081-7886B34EF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0806" y="4995534"/>
            <a:ext cx="2221593" cy="1732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5603FE-4FB6-4535-BB6D-E9FA6DCDC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0063" y="5268780"/>
            <a:ext cx="2149221" cy="11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8F45-20AB-4DB6-B3CE-9FE8D642B0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Electrostatics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→0, 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8F45-20AB-4DB6-B3CE-9FE8D642B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9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282E6-8539-4AA7-BE78-BDC1E82C6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498848"/>
              </a:xfrm>
            </p:spPr>
            <p:txBody>
              <a:bodyPr/>
              <a:lstStyle/>
              <a:p>
                <a:r>
                  <a:rPr lang="en-US" dirty="0"/>
                  <a:t>Coulomb’s Law: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Electric Field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and Superposition: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𝑘𝑄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Electric Fields lines point away from positive charges and towards negative charges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𝑐𝑜𝑛𝑑𝑢𝑐𝑡𝑜𝑟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 equilibrium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=−∫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Electric Potential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=−∫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Electric Field lines point from high potential to low potential</a:t>
                </a:r>
              </a:p>
              <a:p>
                <a:pPr lvl="1"/>
                <a:r>
                  <a:rPr lang="en-US" b="0" dirty="0"/>
                  <a:t>Elevation analogy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282E6-8539-4AA7-BE78-BDC1E82C6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4988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B3AF-E59C-434A-A4F8-12331279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18B9D-B5D6-4143-AB06-6FCA12B6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6105173" cy="548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3D0E7-4A67-45F7-858B-9E28E461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8" y="2336509"/>
            <a:ext cx="7239267" cy="334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8113C-C7DA-4832-AAEE-D96ECC851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248" y="2670629"/>
            <a:ext cx="1635352" cy="74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96623-254E-4D00-BE4B-2984703AC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502422"/>
            <a:ext cx="9718050" cy="498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C1F750-9CE2-441F-B168-329CCFFA9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248" y="4000784"/>
            <a:ext cx="1432152" cy="1225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6F633-A8F8-406E-AC86-83B7ECFEF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8" y="5304742"/>
            <a:ext cx="9718050" cy="524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D60BB0-CE46-4AC9-9921-0B14485B9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4248" y="5829659"/>
            <a:ext cx="1420456" cy="527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A34005-5657-4379-BEC0-811932BE4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1076" y="5826758"/>
            <a:ext cx="1720810" cy="7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3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753-3D03-4846-8265-0D609658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 and 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6AD605-4C2A-4C2E-B283-BA3CDE926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226" y="154357"/>
            <a:ext cx="2645829" cy="1859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F2A13-33F6-4C40-85AF-0610FA90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013787"/>
            <a:ext cx="9974643" cy="34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5D9A4-CC6B-40A9-BAF2-56C73EDC9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2358621"/>
            <a:ext cx="1717901" cy="14847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5A79A3-D051-469E-A3C8-6FD48B6F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4021524"/>
            <a:ext cx="9792104" cy="492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66DDE-DBF7-410E-B218-FEB441FED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" y="4513942"/>
            <a:ext cx="6435045" cy="281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871F4-F010-42EE-A621-4E5B0CAB9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4761752"/>
            <a:ext cx="1242423" cy="809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27D783-32FD-45B8-A1DD-85DBAD1ADE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412" y="5600155"/>
            <a:ext cx="9709468" cy="334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22B66F-C232-41FE-BEBA-CFBE02CEA6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120" y="5881775"/>
            <a:ext cx="4355694" cy="7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B936-BD9E-4461-8AB7-39E2F900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63E531-0CFC-4F66-AA25-0016C2528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6344060" cy="1361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2A940-BBB0-4C3C-BB2F-C4E95EB0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005" y="1700783"/>
            <a:ext cx="3584125" cy="1579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C5BE0-A780-412B-BD85-91F308A94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537176"/>
            <a:ext cx="7585166" cy="31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77921-B4A9-4D66-8906-471C0648F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669" y="3820603"/>
            <a:ext cx="923245" cy="763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DC4B0-7F1E-47C4-BAA8-C29A65AC5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689357"/>
            <a:ext cx="7469051" cy="29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D13923-E4AA-4E4C-897F-47BADF553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720" y="4019839"/>
            <a:ext cx="1443038" cy="1339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BD98E-35CE-4E36-B268-758B6BF88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20" y="5592733"/>
            <a:ext cx="9230995" cy="236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2B3EE0-B491-43EB-9B10-9B124D57A5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0664" y="5286805"/>
            <a:ext cx="1326515" cy="8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F4AB-E2D8-4894-B5D2-1847EF01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F2D37F-1DF6-4989-B4EB-DC4F95B52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233424"/>
            <a:ext cx="3707130" cy="3517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A331E5-AB6A-4882-8CA3-CFD8AC24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751415"/>
            <a:ext cx="6297930" cy="1380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17347-5558-4F8B-8C26-367F100A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6026791"/>
            <a:ext cx="8945880" cy="318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878E4-AE4D-4EDA-BDAB-54061592F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6345768"/>
            <a:ext cx="9345930" cy="506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01E35F-DE2C-4CC7-8124-259FB5AA9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787" y="1233424"/>
            <a:ext cx="1821070" cy="1509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2F40A-839A-43CF-9088-BA9848ECA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87" y="2941601"/>
            <a:ext cx="1090613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EBD-AE1A-458B-99A9-F47F53E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B0CCF-7B6C-40DA-B5B5-136166F3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10546080" cy="552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B6143-FECD-4A94-94FA-2FDECA33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395537"/>
            <a:ext cx="8362438" cy="286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34B26-958A-4C15-91E2-E279581E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05" y="2824654"/>
            <a:ext cx="3118427" cy="1760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D4344-745F-4EFA-B93D-E20BBB0ED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2682315"/>
            <a:ext cx="2521196" cy="1488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14D6E-76EB-4358-943D-114C734AD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727986"/>
            <a:ext cx="9702812" cy="429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78B4C-214D-4136-854A-7C74B6789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5157102"/>
            <a:ext cx="1743274" cy="1403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F5E3A-FBE5-4D9D-8E22-271E94A7D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8363" y="5425415"/>
            <a:ext cx="7292069" cy="272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92ECC-4511-455B-9B5D-4BE9FDF43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8362" y="5664251"/>
            <a:ext cx="1470049" cy="7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62A9-ABDF-4A5E-9F36-9C1DF2FA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7A0087-BEF4-4A50-8C17-DE03F16DC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490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35B86-6D26-4607-9260-506AA304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537417"/>
            <a:ext cx="3285675" cy="260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9015B-F5D7-4850-A6D4-4044CA685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065" y="2797791"/>
            <a:ext cx="1504738" cy="648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4759-EBF6-4CF4-8B3F-E99224204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733203"/>
            <a:ext cx="4739423" cy="238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BED70-1C64-400B-A4E9-4C320DF54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065" y="3971531"/>
            <a:ext cx="2541968" cy="728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FA151-23A5-4239-B6CE-F2351F0AF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8" y="4906910"/>
            <a:ext cx="3055796" cy="238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CA3CB-67C5-4389-BC74-76071BA00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5065" y="5145206"/>
            <a:ext cx="563042" cy="1219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12A8A-42E3-4E1B-A5E8-C92232444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45" y="2537417"/>
            <a:ext cx="2923963" cy="298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34D73-29A9-4094-8589-68B60AF9769F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70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D60B-391F-4753-BF2A-75DDC931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00EC9-4698-4771-8D61-17F55DFE1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6042318" cy="667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052A9-8BA3-45AF-96CF-745E60A0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333765"/>
            <a:ext cx="8662689" cy="373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8DC69-B9A4-45E6-8F75-A782C6E0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655192"/>
            <a:ext cx="6479048" cy="695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D6BAF-190E-497C-919B-6C1E8C0BA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3462910"/>
            <a:ext cx="8662689" cy="438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B24AB-3A6D-4C74-9D25-F3830B8F5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3901852"/>
            <a:ext cx="1306547" cy="82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0DE4F-5708-4C31-9DE1-5CC94F94C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8" y="4765859"/>
            <a:ext cx="8662690" cy="468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75933-D515-4E53-B2C4-4DF9D71CB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3808" y="4370680"/>
            <a:ext cx="1282891" cy="883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2ECD8-774E-48F7-8BD3-D45F3D9EB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118" y="5282659"/>
            <a:ext cx="6997664" cy="268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06E0F-15EE-4D3A-8936-9DE768CBC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3440" y="5551330"/>
            <a:ext cx="2927078" cy="1194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31F44-C05F-4A61-A436-78C0E0E520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3002" y="5723275"/>
            <a:ext cx="6146150" cy="260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3079B-5C4C-49D8-B2CE-06EAEBA3C3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6120" y="5975602"/>
            <a:ext cx="3663856" cy="2359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B037DF-3DD7-4454-A0ED-59405B300F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16120" y="6203777"/>
            <a:ext cx="2804047" cy="221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26C91B-B3AF-4D68-AE6D-0E331894DF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61045" y="5983357"/>
            <a:ext cx="1402450" cy="821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7381E9-5C75-4322-A370-86F9AD9789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4252" y="219531"/>
            <a:ext cx="1945842" cy="18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5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4985-50E5-43E2-878E-911647E8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and Gauss’ Law For Electric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C0163-8550-44C2-A201-3FE31964D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Electric Flux: The number of Electric Field lines passing through a certain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Gauss’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Only really useful for spheres, point, lines, sheets, and slabs of charge.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C0163-8550-44C2-A201-3FE31964D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702D-4DBE-4FC2-B7A9-84FC06E2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Capacitance and DC Capacitors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10934-B408-42C2-B3B5-31F63F429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for a parallel plate capacitor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Series Capacitors: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 is the same for both capacitors</a:t>
                </a:r>
              </a:p>
              <a:p>
                <a:r>
                  <a:rPr lang="en-US" dirty="0"/>
                  <a:t>Parallel Capacitors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 is the same for both capacitors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10934-B408-42C2-B3B5-31F63F429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2D3DC5-D503-44EA-BB8F-362E79AD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26" y="4505579"/>
            <a:ext cx="13716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6BCA9-F1C1-496F-B0C2-7B934312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438" y="2441765"/>
            <a:ext cx="790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74B3-6874-48F2-8E47-2D92A162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Resistance, Ohm’s law, and Kirchhoff's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4EC0E-3AF3-4345-A097-10FD645CC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6149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Ohm’s Law: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this is usually represented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 in circuit analysis</a:t>
                </a:r>
              </a:p>
              <a:p>
                <a:pPr lvl="1"/>
                <a:r>
                  <a:rPr lang="en-US" dirty="0"/>
                  <a:t>Here J is the current density,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conductivity, I is the current, and R is the resistance</a:t>
                </a:r>
              </a:p>
              <a:p>
                <a:r>
                  <a:rPr lang="en-US" dirty="0"/>
                  <a:t>Resistance: a measure of an elements opposition to charge flow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Series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Resistors in series share the same current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Parallel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Resistors in parallel share the same voltage</a:t>
                </a:r>
              </a:p>
              <a:p>
                <a:r>
                  <a:rPr lang="en-US" dirty="0"/>
                  <a:t>Kirchhoff’s Current Law (KCL): Statement of conservation of Charge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for any node / equipotential</a:t>
                </a:r>
              </a:p>
              <a:p>
                <a:r>
                  <a:rPr lang="en-US" dirty="0"/>
                  <a:t>Kirchhoff’s Voltage Law (KVL): Statement of conservation of 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any </a:t>
                </a:r>
                <a:r>
                  <a:rPr lang="en-US" b="1" i="1" dirty="0"/>
                  <a:t>closed</a:t>
                </a:r>
                <a:r>
                  <a:rPr lang="en-US" dirty="0"/>
                  <a:t> loop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4EC0E-3AF3-4345-A097-10FD645CC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614962"/>
              </a:xfrm>
              <a:blipFill>
                <a:blip r:embed="rId2"/>
                <a:stretch>
                  <a:fillRect t="-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3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AE03-9D35-4153-A063-EECC2725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46137-2C7C-4B61-BEC4-EDC191A46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68934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Updated Lorentz Force: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Current Carrying Wire: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Right Hand Rules:</a:t>
                </a:r>
              </a:p>
              <a:p>
                <a:pPr lvl="1"/>
                <a:r>
                  <a:rPr lang="en-US" dirty="0"/>
                  <a:t>1. Thumb in direction of current, figures curl in direction of Magnetic Field</a:t>
                </a:r>
              </a:p>
              <a:p>
                <a:pPr lvl="1"/>
                <a:r>
                  <a:rPr lang="en-US" dirty="0"/>
                  <a:t>2. Index figure in direction of velocity, middle figure in direction of Magnetic field, thumb in direction of force</a:t>
                </a:r>
              </a:p>
              <a:p>
                <a:pPr lvl="1"/>
                <a:r>
                  <a:rPr lang="en-US" dirty="0"/>
                  <a:t>3. Figures in direction of current, thumb in direction of magnetic field.</a:t>
                </a:r>
              </a:p>
              <a:p>
                <a:pPr lvl="1"/>
                <a:r>
                  <a:rPr lang="en-US" dirty="0"/>
                  <a:t>4. Index figure in direction of moment, middle figure in direction of Magnetic Field, thumb in direction of torque.</a:t>
                </a:r>
              </a:p>
              <a:p>
                <a:r>
                  <a:rPr lang="en-US" dirty="0"/>
                  <a:t>Torque and Moments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𝑁𝐼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Potential Energy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46137-2C7C-4B61-BEC4-EDC191A46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689348"/>
              </a:xfrm>
              <a:blipFill>
                <a:blip r:embed="rId2"/>
                <a:stretch>
                  <a:fillRect t="-3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B09-6A65-4C8C-852C-90E70690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Ampere’s Law and Faraday’s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5D50D-2667-4862-A800-EA3754157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020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Ampere’s law: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𝑒𝑛𝑐𝑙𝑜𝑠𝑒𝑑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Useful in highly symmetric situations (wires and current sheets)</a:t>
                </a:r>
              </a:p>
              <a:p>
                <a:pPr lvl="1"/>
                <a:r>
                  <a:rPr lang="en-US" dirty="0"/>
                  <a:t>Wire: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Sheet: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𝑛𝐼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Magnetic Flux: Number of Magnetic Field Lines that penetrate a certain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Faraday’s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That minus sign is important!!! The induced current / field </a:t>
                </a:r>
                <a:r>
                  <a:rPr lang="en-US" b="1" i="1" u="sng" dirty="0"/>
                  <a:t>opposes</a:t>
                </a:r>
                <a:r>
                  <a:rPr lang="en-US" dirty="0"/>
                  <a:t> a change in magnetic flux</a:t>
                </a:r>
              </a:p>
              <a:p>
                <a:r>
                  <a:rPr lang="en-US" dirty="0"/>
                  <a:t>Biot-Savart Law: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Force between two wires: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5D50D-2667-4862-A800-EA3754157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02048"/>
              </a:xfrm>
              <a:blipFill>
                <a:blip r:embed="rId2"/>
                <a:stretch>
                  <a:fillRect t="-13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28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B531-F93A-47AD-9502-4D993C18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E9639-9B1A-49D4-A580-E54C3ABD1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Inductance (L): A substance’s opposition to a change in current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∯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Solenoid: Circularly coiled wire often used as an Inductor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𝑠𝑜𝑙𝑒𝑛𝑜𝑖𝑑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coils per unit length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𝑠𝑜𝑙𝑒𝑛𝑜𝑖𝑑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𝑠𝑜𝑙𝑒𝑛𝑜𝑖𝑑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𝑠𝑜𝑙𝑒𝑛𝑜𝑖𝑑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where N is the number of coils and z is the length of the solenoid</a:t>
                </a:r>
              </a:p>
              <a:p>
                <a:r>
                  <a:rPr lang="en-US" dirty="0"/>
                  <a:t>Energy Density: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E9639-9B1A-49D4-A580-E54C3ABD1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21C7-86A4-4E7F-8319-FA7C307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 and LR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784FE7-94EB-4F8D-9F2A-7BF705CB92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Inductors will never drastically change current</a:t>
                </a:r>
              </a:p>
              <a:p>
                <a:pPr lvl="1"/>
                <a:r>
                  <a:rPr lang="en-US" dirty="0"/>
                  <a:t>They will produce whatever voltage is required to maintain that current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Capacitors will never drastically change the amount of charge stored on them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fundamental time of a circuit</a:t>
                </a:r>
              </a:p>
              <a:p>
                <a:pPr lvl="1"/>
                <a:r>
                  <a:rPr lang="en-US" dirty="0"/>
                  <a:t>The time it takes for a parameter to become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its original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784FE7-94EB-4F8D-9F2A-7BF705CB9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1210</TotalTime>
  <Words>1530</Words>
  <Application>Microsoft Office PowerPoint</Application>
  <PresentationFormat>Widescreen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Banded Design Teal 16x9</vt:lpstr>
      <vt:lpstr>Physics 212 HKN  Final Exam Review Session</vt:lpstr>
      <vt:lpstr>Electrostatics (d/dt→0,  B ⃗=0)</vt:lpstr>
      <vt:lpstr>Electric Flux and Gauss’ Law For Electric Field</vt:lpstr>
      <vt:lpstr>Capacitance and DC Capacitors</vt:lpstr>
      <vt:lpstr>Resistance, Ohm’s law, and Kirchhoff's Laws</vt:lpstr>
      <vt:lpstr>Magnetism</vt:lpstr>
      <vt:lpstr>Ampere’s Law and Faraday’s Law</vt:lpstr>
      <vt:lpstr>Inductance</vt:lpstr>
      <vt:lpstr>LC and LR Circuits</vt:lpstr>
      <vt:lpstr>LC Oscillators and LRC Circuits</vt:lpstr>
      <vt:lpstr>Phasors, Reactance, Impedance, and AC Circuits</vt:lpstr>
      <vt:lpstr>Wave Equations and Important Relations</vt:lpstr>
      <vt:lpstr>A Hint of Relativity and Quantum</vt:lpstr>
      <vt:lpstr>Polarization</vt:lpstr>
      <vt:lpstr>Optics</vt:lpstr>
      <vt:lpstr>Lenses and Mirrors</vt:lpstr>
      <vt:lpstr>Exam Advice</vt:lpstr>
      <vt:lpstr>Past Exam Questions</vt:lpstr>
      <vt:lpstr>Fall 2015</vt:lpstr>
      <vt:lpstr>Fall 2015</vt:lpstr>
      <vt:lpstr>Fall 2009 and Spring 2015</vt:lpstr>
      <vt:lpstr>Fall 2015</vt:lpstr>
      <vt:lpstr>Fall 2015</vt:lpstr>
      <vt:lpstr>Fall 2010</vt:lpstr>
      <vt:lpstr>Fall 2015</vt:lpstr>
      <vt:lpstr>Spring 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212 HKN  Final Exam Review Session</dc:title>
  <dc:creator>Steven Kolaczkowski</dc:creator>
  <cp:lastModifiedBy>Steven Kolaczkowski</cp:lastModifiedBy>
  <cp:revision>25</cp:revision>
  <dcterms:created xsi:type="dcterms:W3CDTF">2018-05-03T06:02:11Z</dcterms:created>
  <dcterms:modified xsi:type="dcterms:W3CDTF">2018-05-04T02:13:01Z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