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7" r:id="rId12"/>
    <p:sldId id="268" r:id="rId13"/>
    <p:sldId id="269" r:id="rId14"/>
    <p:sldId id="271" r:id="rId15"/>
    <p:sldId id="277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E34060-B49F-4F13-B385-60A9CB0D29C8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0"/>
            <p14:sldId id="265"/>
            <p14:sldId id="267"/>
            <p14:sldId id="268"/>
            <p14:sldId id="269"/>
          </p14:sldIdLst>
        </p14:section>
        <p14:section name="Untitled Section" id="{B7A6967A-2267-419F-AC0A-DA1BEDEEE920}">
          <p14:sldIdLst>
            <p14:sldId id="271"/>
            <p14:sldId id="277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c Wasowic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9T19:22:15.859" idx="1">
    <p:pos x="196" y="280"/>
    <p:text>I think it would be easier to present if we broke this up. Listed important things to remember about each, etc.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9T19:22:15.859" idx="1">
    <p:pos x="196" y="280"/>
    <p:text>I think it would be easier to present if we broke this up. Listed important things to remember about each, etc.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9665-2697-43F5-8576-A0518A90EED1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DD9F7-6485-4D79-A33D-502BE08C4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0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863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Common Source. Your basic amplifier topology. Notice the infinite input resistance and inverted gain.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Common Drain. Also known as a level shifter. These make great buffers. Source follower?</a:t>
            </a:r>
            <a:endParaRPr dirty="0"/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Common Gate. good current buffer i believe.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8022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these formulas simplify to the common source ones if Rs is zero. Also remember that these equations rely on rds not being infinity.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2316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115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073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Minghao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9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1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Minghao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22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Minghao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1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7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353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DD9F7-6485-4D79-A33D-502BE08C4F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02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54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478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624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27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90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8B0A-D0B7-45E5-B228-B3FE9971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8E90F-17CC-43B2-8A12-C47117036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B7D3-3944-4F41-A5AE-1BA475AA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EEAA9-1CA3-4448-82A0-55C2F951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7E94C-BC31-4174-982B-1CF1B37A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5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D899-EE2D-4BF4-96E7-6CCDDD97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5113C-66D8-4387-BA20-47BFD6135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D06F7-BBF7-4069-A950-5A9A880A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DA9F-40F5-4BC6-9A36-13C73120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D8BE-09F0-4E57-9207-D002E9A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3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29833-DF9D-4F4E-8B04-D64402359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32C5-D26D-4045-ADE3-AFC702B58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EB689-8B70-4D65-82FE-9D4AAC27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7E3A-1737-4849-BCF4-9DCC964E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55907-4D58-4DED-9093-F12B57C1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5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646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11A3-D0C9-4686-9F4C-B203CF58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5947-D81E-4B2B-A3CA-01796CD3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520B-62C6-423D-8FE4-8507AAAF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E574D-8CEE-4CBA-A973-937FCF56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533A-BEE9-4706-8F8A-87396CCC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AF9E-65E8-491B-8D3B-ED0CA328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1883B-CEB1-4A1E-99A0-A2AF19B5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D280B-7B9B-47D1-9480-7C7B26D9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39675-40B7-4438-B15F-721DED7C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9F26A-E29C-4CB4-84D3-DDAB7D89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3508-660A-4EE9-84B1-C4CF31CB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5DE9-43DC-42E6-A275-461DF8F2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11724-0E80-4CB6-A63A-03F0E99DE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5BA8C-7B88-44C7-B1A8-7A47033A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43DF-EE29-49C4-B7B3-516CBE78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D152B-AE2F-43A9-9E7E-CE54F6BA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2855-3A0C-4420-A44F-A6A7761C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D7FDD-CC14-4439-8E4A-D6B1702CA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1E39A-4D6B-4DBC-B3C0-F0636B240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8B450-9A23-4DF0-B203-89D1DD8E2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01487-2C45-4593-B7F9-146F2C674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0A3E2-2832-4238-BE91-0766FBB0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E33FB-ABC9-4679-B428-E11A0837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CAB9A-C39F-4F5B-A8DF-EC8C0D47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F56D-8464-4CF1-9201-85340152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DFF6F-DDA2-448D-97E1-382A7B9D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84CB8-0773-4A4B-91E7-42AA930B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FDB5B-6969-40FC-8588-824CD21A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6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1150D-C9E9-4256-8F9A-9654FA85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DAA9C-BDA5-4530-A566-BC42DC29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16D2D-AB29-4AB2-9B30-6F61D119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681B-EEBA-47F5-9B9F-B2D00FA6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6A8F-2D0A-4A09-A58B-B3D816D04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09025-E8C7-4B67-8A1F-9ADA698BF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ACCBC-9D26-44E6-91E1-7A9E20B2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DEA61-2673-491B-8BD0-FAFF4958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C074-E0DD-4CFC-9792-C61A217B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7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2AC1-3C02-4850-BE2D-701F7B2B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91189-04F6-469A-AFC2-7D6EDC259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D96C2-2002-4415-8975-4FC0A3B12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C8556-A805-4737-A6A0-BD1139D5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33-B276-41A0-A790-5395397BE674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E4925-7DDE-48DE-9692-AA54F597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18F31-E691-4762-8336-E47B4208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0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E689D-1D71-4658-A33F-E40124CB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733DE-D810-4C2C-8AA8-BD6B45D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8765-8BF0-43DE-8E74-02301784A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96A33-B276-41A0-A790-5395397BE674}" type="datetimeFigureOut">
              <a:rPr lang="en-US" smtClean="0"/>
              <a:t>26-Feb-18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130C8-3B42-439C-A4ED-FF3C9FFF3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08104-7DE2-4F0A-99F3-F76E4DE44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9738C-683C-4CDC-A8C0-BEBA4BE6C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4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HKN ECE 342 Review Session 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Anthony Li</a:t>
            </a:r>
            <a:endParaRPr dirty="0"/>
          </a:p>
          <a:p>
            <a:pPr>
              <a:spcBef>
                <a:spcPts val="0"/>
              </a:spcBef>
            </a:pPr>
            <a:r>
              <a:rPr lang="en-US" dirty="0"/>
              <a:t>Milan Shah</a:t>
            </a:r>
          </a:p>
          <a:p>
            <a:pPr>
              <a:spcBef>
                <a:spcPts val="0"/>
              </a:spcBef>
            </a:pPr>
            <a:r>
              <a:rPr lang="en-US" dirty="0" err="1"/>
              <a:t>Minghao</a:t>
            </a:r>
            <a:r>
              <a:rPr lang="en-US" dirty="0"/>
              <a:t> Liu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99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Common Source/Drain/Gate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Shape 9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827901"/>
                <a:ext cx="3488400" cy="1026263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ar-AE" i="1" dirty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95" name="Shape 9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827901"/>
                <a:ext cx="3488400" cy="1026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00" y="3462934"/>
            <a:ext cx="28956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5033" y="3462951"/>
            <a:ext cx="28448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2818" y="3462951"/>
            <a:ext cx="3009900" cy="29083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9" name="Shape 9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904000" y="1536633"/>
                <a:ext cx="4356438" cy="1381027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ar-AE" i="1" baseline="-25000" dirty="0" smtClean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99" name="Shape 9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04000" y="1536633"/>
                <a:ext cx="4356438" cy="13810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Shape 10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62818" y="1827901"/>
                <a:ext cx="3488400" cy="16088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" i="1" baseline="-25000" dirty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en" i="1" dirty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</m:oMath>
                  </m:oMathPara>
                </a14:m>
                <a:endParaRPr lang="en" dirty="0"/>
              </a:p>
              <a:p>
                <a:pPr marL="0"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00" name="Shape 10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62818" y="1827901"/>
                <a:ext cx="3488400" cy="1608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41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Degeneration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dirty="0"/>
              <a:t>When a resistance is “viewed” through the drain, it appears bigger by a factor related to the transconductance.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85" y="3123785"/>
            <a:ext cx="2832100" cy="24765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Shape 1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737958" y="3557635"/>
                <a:ext cx="6294683" cy="16088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ar-AE" i="1" dirty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|| 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:endParaRPr lang="ar-AE" dirty="0"/>
              </a:p>
              <a:p>
                <a:pPr marL="0" indent="0">
                  <a:spcBef>
                    <a:spcPts val="2133"/>
                  </a:spcBef>
                  <a:spcAft>
                    <a:spcPts val="2133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ar-AE" i="1" baseline="-25000" dirty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 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16" name="Shape 1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37958" y="3557635"/>
                <a:ext cx="6294683" cy="160880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57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Modulation</a:t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dirty="0"/>
              <a:t>Resistances seen through the source seem smaller: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Shape 1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898266" y="2757854"/>
                <a:ext cx="8363600" cy="1955814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spcAft>
                    <a:spcPts val="2133"/>
                  </a:spcAft>
                  <a:buNone/>
                </a:pP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" i="1" baseline="-25000" dirty="0">
                        <a:latin typeface="Cambria Math" panose="02040503050406030204" pitchFamily="18" charset="0"/>
                      </a:rPr>
                      <m:t>𝐼𝑁</m:t>
                    </m:r>
                    <m:r>
                      <a:rPr lang="en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" i="1" dirty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" i="1" dirty="0"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e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sub>
                        </m:sSub>
                      </m:den>
                    </m:f>
                    <m:r>
                      <a:rPr lang="en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" dirty="0"/>
                  <a:t>for g</a:t>
                </a:r>
                <a:r>
                  <a:rPr lang="en" baseline="-25000" dirty="0"/>
                  <a:t>m</a:t>
                </a:r>
                <a:r>
                  <a:rPr lang="en" dirty="0"/>
                  <a:t>r</a:t>
                </a:r>
                <a:r>
                  <a:rPr lang="en" baseline="-25000" dirty="0"/>
                  <a:t>ds </a:t>
                </a:r>
                <a:r>
                  <a:rPr lang="en" dirty="0"/>
                  <a:t>&gt;&gt; 1</a:t>
                </a:r>
              </a:p>
              <a:p>
                <a:pPr marL="0" indent="0">
                  <a:spcAft>
                    <a:spcPts val="2133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124" name="Shape 1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98266" y="2757854"/>
                <a:ext cx="8363600" cy="19558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puu.sh/zuc0T/14d42e2fc6.png">
            <a:extLst>
              <a:ext uri="{FF2B5EF4-FFF2-40B4-BE49-F238E27FC236}">
                <a16:creationId xmlns:a16="http://schemas.microsoft.com/office/drawing/2014/main" id="{7C7F0969-55AC-4438-BA94-B48ED119F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66" y="2261474"/>
            <a:ext cx="21336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F3B0FF-4019-4733-A3B6-D2E2B613B0A5}"/>
              </a:ext>
            </a:extLst>
          </p:cNvPr>
          <p:cNvCxnSpPr/>
          <p:nvPr/>
        </p:nvCxnSpPr>
        <p:spPr>
          <a:xfrm flipV="1">
            <a:off x="2088747" y="4838375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A6CC93-5BB8-4365-9F46-5CDCC80462AF}"/>
                  </a:ext>
                </a:extLst>
              </p:cNvPr>
              <p:cNvSpPr txBox="1"/>
              <p:nvPr/>
            </p:nvSpPr>
            <p:spPr>
              <a:xfrm>
                <a:off x="1968806" y="4838375"/>
                <a:ext cx="1063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A6CC93-5BB8-4365-9F46-5CDCC8046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806" y="4838375"/>
                <a:ext cx="106369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83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Cascode</a:t>
            </a: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pic>
        <p:nvPicPr>
          <p:cNvPr id="1028" name="Picture 4" descr="https://puu.sh/zvDRt/0454687b9b.png">
            <a:extLst>
              <a:ext uri="{FF2B5EF4-FFF2-40B4-BE49-F238E27FC236}">
                <a16:creationId xmlns:a16="http://schemas.microsoft.com/office/drawing/2014/main" id="{13A3F718-4DAA-4C14-8682-F175DBCED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2081808"/>
            <a:ext cx="28670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Shape 116">
                <a:extLst>
                  <a:ext uri="{FF2B5EF4-FFF2-40B4-BE49-F238E27FC236}">
                    <a16:creationId xmlns:a16="http://schemas.microsoft.com/office/drawing/2014/main" id="{841EC432-BF23-4099-8B01-D0E3989379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79626" y="2081808"/>
                <a:ext cx="6732565" cy="16088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609585" lvl="0" indent="-457189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219170" lvl="1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28754" lvl="2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38339" lvl="3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47924" lvl="4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657509" lvl="5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67093" lvl="6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76678" lvl="7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86263" lvl="8" indent="-423323" algn="l" defTabSz="914400" rtl="0" eaLnBrk="1" latinLnBrk="0" hangingPunct="1">
                  <a:lnSpc>
                    <a:spcPct val="90000"/>
                  </a:lnSpc>
                  <a:spcBef>
                    <a:spcPts val="2133"/>
                  </a:spcBef>
                  <a:spcAft>
                    <a:spcPts val="2133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𝑂𝑈𝑇</m:t>
                      </m:r>
                      <m:r>
                        <a:rPr lang="ar-AE" i="1" dirty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|| 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ar-AE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ar-AE" dirty="0"/>
              </a:p>
              <a:p>
                <a:pPr marL="0" indent="0">
                  <a:spcBef>
                    <a:spcPts val="2133"/>
                  </a:spcBef>
                  <a:spcAft>
                    <a:spcPts val="2133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ar-AE" i="1" baseline="-25000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ar-AE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ar-AE" i="1" baseline="-25000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 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5" name="Shape 116">
                <a:extLst>
                  <a:ext uri="{FF2B5EF4-FFF2-40B4-BE49-F238E27FC236}">
                    <a16:creationId xmlns:a16="http://schemas.microsoft.com/office/drawing/2014/main" id="{841EC432-BF23-4099-8B01-D0E39893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626" y="2081808"/>
                <a:ext cx="6732565" cy="1608800"/>
              </a:xfrm>
              <a:prstGeom prst="rect">
                <a:avLst/>
              </a:prstGeom>
              <a:blipFill>
                <a:blip r:embed="rId4"/>
                <a:stretch>
                  <a:fillRect b="-49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A58002-BC73-4BF7-9052-B204005B4B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89135" y="3690608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2CC779-4933-4765-9F0E-FFFDF20C373A}"/>
                  </a:ext>
                </a:extLst>
              </p:cNvPr>
              <p:cNvSpPr txBox="1"/>
              <p:nvPr/>
            </p:nvSpPr>
            <p:spPr>
              <a:xfrm>
                <a:off x="2183572" y="3614070"/>
                <a:ext cx="10636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2CC779-4933-4765-9F0E-FFFDF20C3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572" y="3614070"/>
                <a:ext cx="106369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65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3EF8-EA81-4256-858E-9F0C7E67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Mirrors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65E695-8095-4E57-B10E-456F084766D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Transistors sharing </a:t>
                </a:r>
                <a:r>
                  <a:rPr lang="en-US" b="1" u="sng" dirty="0"/>
                  <a:t>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u="sng" dirty="0" smtClean="0">
                            <a:latin typeface="Cambria Math" panose="02040503050406030204" pitchFamily="18" charset="0"/>
                          </a:rPr>
                          <m:t>𝑶𝑽</m:t>
                        </m:r>
                      </m:sub>
                    </m:sSub>
                  </m:oMath>
                </a14:m>
                <a:r>
                  <a:rPr lang="en-US" dirty="0"/>
                  <a:t> “mirror” current – just a ratio of transistor sizing.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A65E695-8095-4E57-B10E-456F08476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puu.sh/zwint/7389038cea.png">
            <a:extLst>
              <a:ext uri="{FF2B5EF4-FFF2-40B4-BE49-F238E27FC236}">
                <a16:creationId xmlns:a16="http://schemas.microsoft.com/office/drawing/2014/main" id="{2E302FEB-5E67-4BFA-85A2-561C28C77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2690282"/>
            <a:ext cx="4363752" cy="320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F24B0B-FC5F-44D2-966C-68EEE3529763}"/>
                  </a:ext>
                </a:extLst>
              </p:cNvPr>
              <p:cNvSpPr txBox="1"/>
              <p:nvPr/>
            </p:nvSpPr>
            <p:spPr>
              <a:xfrm>
                <a:off x="4237150" y="3814233"/>
                <a:ext cx="4520484" cy="981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F24B0B-FC5F-44D2-966C-68EEE3529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150" y="3814233"/>
                <a:ext cx="4520484" cy="9810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94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FCCB-8CED-47D1-BF3D-861F1E0C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1 – Sp16 Midterm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B1A29-5CDC-424B-B572-A0518AF35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s://puu.sh/zwjFT/4bcb49a8c3.png">
            <a:extLst>
              <a:ext uri="{FF2B5EF4-FFF2-40B4-BE49-F238E27FC236}">
                <a16:creationId xmlns:a16="http://schemas.microsoft.com/office/drawing/2014/main" id="{9C7ED183-7ACF-4A77-9D50-0916F59A5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536633"/>
            <a:ext cx="8572500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27942D-ADC1-4A74-8E0C-3D7DD9F5D91E}"/>
                  </a:ext>
                </a:extLst>
              </p:cNvPr>
              <p:cNvSpPr txBox="1"/>
              <p:nvPr/>
            </p:nvSpPr>
            <p:spPr>
              <a:xfrm>
                <a:off x="7469944" y="3573194"/>
                <a:ext cx="3207433" cy="974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27942D-ADC1-4A74-8E0C-3D7DD9F5D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944" y="3573194"/>
                <a:ext cx="3207433" cy="974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61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74EA-8880-4B5D-9A4C-97AE2E0E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2</a:t>
            </a:r>
          </a:p>
        </p:txBody>
      </p:sp>
      <p:pic>
        <p:nvPicPr>
          <p:cNvPr id="2050" name="Picture 2" descr="https://puu.sh/zwj8y/7bf6b325df.png">
            <a:extLst>
              <a:ext uri="{FF2B5EF4-FFF2-40B4-BE49-F238E27FC236}">
                <a16:creationId xmlns:a16="http://schemas.microsoft.com/office/drawing/2014/main" id="{4DAEBBFA-4D7E-48AC-8FDD-AD39264C4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356967"/>
            <a:ext cx="9906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1D37D72A-3473-4B30-A1EE-46DAF3A97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3675584" y="5581934"/>
            <a:ext cx="5495925" cy="12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CA39AC-8A82-43FE-8BC2-509834C2F4DF}"/>
                  </a:ext>
                </a:extLst>
              </p:cNvPr>
              <p:cNvSpPr txBox="1"/>
              <p:nvPr/>
            </p:nvSpPr>
            <p:spPr>
              <a:xfrm>
                <a:off x="9089471" y="2250831"/>
                <a:ext cx="2686929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CA39AC-8A82-43FE-8BC2-509834C2F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71" y="2250831"/>
                <a:ext cx="2686929" cy="1661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5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B120-522F-4C2C-8246-24B5954C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3</a:t>
            </a:r>
          </a:p>
        </p:txBody>
      </p:sp>
      <p:pic>
        <p:nvPicPr>
          <p:cNvPr id="3074" name="Picture 2" descr="https://puu.sh/zwjc3/b4a4a58ae4.png">
            <a:extLst>
              <a:ext uri="{FF2B5EF4-FFF2-40B4-BE49-F238E27FC236}">
                <a16:creationId xmlns:a16="http://schemas.microsoft.com/office/drawing/2014/main" id="{22B8C8FE-0A9D-42B9-B5F6-318C94356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235838"/>
            <a:ext cx="99536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5033E614-A909-4A4A-94AF-DA4608E2D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3348037" y="5581934"/>
            <a:ext cx="5495925" cy="12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87CE6F-C2B4-43FE-860D-B6E4F191B445}"/>
                  </a:ext>
                </a:extLst>
              </p:cNvPr>
              <p:cNvSpPr txBox="1"/>
              <p:nvPr/>
            </p:nvSpPr>
            <p:spPr>
              <a:xfrm>
                <a:off x="9342689" y="2813539"/>
                <a:ext cx="243371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87CE6F-C2B4-43FE-860D-B6E4F191B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689" y="2813539"/>
                <a:ext cx="2433711" cy="1815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30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CFB3-2AC3-4C5A-8AEC-1C7CEF62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4 – Sp16 Midterm 1</a:t>
            </a:r>
          </a:p>
        </p:txBody>
      </p:sp>
      <p:pic>
        <p:nvPicPr>
          <p:cNvPr id="4098" name="Picture 2" descr="https://puu.sh/zwjkA/1d5f472cb5.png">
            <a:extLst>
              <a:ext uri="{FF2B5EF4-FFF2-40B4-BE49-F238E27FC236}">
                <a16:creationId xmlns:a16="http://schemas.microsoft.com/office/drawing/2014/main" id="{DB397990-3801-4F4D-9D38-2DF46F37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536633"/>
            <a:ext cx="85820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A6A21324-CAFB-48B1-A2E6-256908A2C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3348037" y="5581934"/>
            <a:ext cx="5495925" cy="12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5A56FC-EBD9-44B1-BA0A-6DBB0300830D}"/>
                  </a:ext>
                </a:extLst>
              </p:cNvPr>
              <p:cNvSpPr txBox="1"/>
              <p:nvPr/>
            </p:nvSpPr>
            <p:spPr>
              <a:xfrm>
                <a:off x="7451677" y="2820572"/>
                <a:ext cx="364395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400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96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800" b="0" i="1" dirty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5A56FC-EBD9-44B1-BA0A-6DBB03008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677" y="2820572"/>
                <a:ext cx="3643952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614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45D1-8540-45BE-9167-2CA3EDEE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5 – Fa16 Midterm 1 </a:t>
            </a:r>
          </a:p>
        </p:txBody>
      </p:sp>
      <p:pic>
        <p:nvPicPr>
          <p:cNvPr id="5124" name="Picture 4" descr="https://puu.sh/zwjph/ee404246b0.png">
            <a:extLst>
              <a:ext uri="{FF2B5EF4-FFF2-40B4-BE49-F238E27FC236}">
                <a16:creationId xmlns:a16="http://schemas.microsoft.com/office/drawing/2014/main" id="{B4522012-3977-4B48-B384-F578862A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356967"/>
            <a:ext cx="907732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puu.sh/zwk1r/a82b595904.jpg">
            <a:extLst>
              <a:ext uri="{FF2B5EF4-FFF2-40B4-BE49-F238E27FC236}">
                <a16:creationId xmlns:a16="http://schemas.microsoft.com/office/drawing/2014/main" id="{3170E897-88F1-4B69-8170-770EF296B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r="6187" b="11685"/>
          <a:stretch/>
        </p:blipFill>
        <p:spPr bwMode="auto">
          <a:xfrm>
            <a:off x="6914982" y="3152633"/>
            <a:ext cx="5155886" cy="12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DA9976-E4F5-4D91-80D7-C6C20C7FCD2E}"/>
                  </a:ext>
                </a:extLst>
              </p:cNvPr>
              <p:cNvSpPr txBox="1"/>
              <p:nvPr/>
            </p:nvSpPr>
            <p:spPr>
              <a:xfrm>
                <a:off x="7357403" y="4428699"/>
                <a:ext cx="441899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DA9976-E4F5-4D91-80D7-C6C20C7FC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403" y="4428699"/>
                <a:ext cx="4418997" cy="2246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95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KVL/KCL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Sum of all voltages in a loop is 0</a:t>
            </a:r>
            <a:endParaRPr/>
          </a:p>
          <a:p>
            <a:r>
              <a:rPr lang="en"/>
              <a:t>Sum of current entering a node equals sum of current exiting a node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2024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28CB-8CB1-46FD-8AF8-66E4CA1C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6 – Sp16 Midterm 2</a:t>
            </a:r>
          </a:p>
        </p:txBody>
      </p:sp>
      <p:pic>
        <p:nvPicPr>
          <p:cNvPr id="6146" name="Picture 2" descr="https://puu.sh/zwjE2/e1e40b0050.png">
            <a:extLst>
              <a:ext uri="{FF2B5EF4-FFF2-40B4-BE49-F238E27FC236}">
                <a16:creationId xmlns:a16="http://schemas.microsoft.com/office/drawing/2014/main" id="{02DDB104-F975-4393-9573-D4E26EC9E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1536633"/>
            <a:ext cx="81438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uu.sh/zwk1r/a82b595904.jpg">
            <a:extLst>
              <a:ext uri="{FF2B5EF4-FFF2-40B4-BE49-F238E27FC236}">
                <a16:creationId xmlns:a16="http://schemas.microsoft.com/office/drawing/2014/main" id="{9E1173B9-16A9-417A-99BA-88A982944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0" b="11685"/>
          <a:stretch/>
        </p:blipFill>
        <p:spPr bwMode="auto">
          <a:xfrm>
            <a:off x="6696075" y="2903612"/>
            <a:ext cx="5495925" cy="12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473688-48A4-4FC1-8603-66CBE3172AF3}"/>
                  </a:ext>
                </a:extLst>
              </p:cNvPr>
              <p:cNvSpPr txBox="1"/>
              <p:nvPr/>
            </p:nvSpPr>
            <p:spPr>
              <a:xfrm>
                <a:off x="5479096" y="4906054"/>
                <a:ext cx="4520484" cy="70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473688-48A4-4FC1-8603-66CBE3172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096" y="4906054"/>
                <a:ext cx="4520484" cy="704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22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Incremental/Small Signal Model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Shape 6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r>
                  <a:rPr lang="en-US" dirty="0"/>
                  <a:t>Can be numerically derived from Taylor Series approximation (up to first-order term)</a:t>
                </a:r>
              </a:p>
              <a:p>
                <a:r>
                  <a:rPr lang="en-US" dirty="0"/>
                  <a:t>Taylor Series: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+ </m:t>
                    </m:r>
                    <m:f>
                      <m:f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’’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ar-AE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ar-AE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ar-AE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ar-A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ar-AE" i="1" dirty="0">
                        <a:latin typeface="Cambria Math" panose="02040503050406030204" pitchFamily="18" charset="0"/>
                      </a:rPr>
                      <m:t> + …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67" name="Shape 6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t="-535" r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6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MOSFET’s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2133"/>
              </a:spcAft>
            </a:pPr>
            <a:r>
              <a:rPr lang="en-US" dirty="0"/>
              <a:t>NMOS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ADE2B9-1E76-4FA2-8B1D-CC644C2A4E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PMOS</a:t>
            </a:r>
          </a:p>
        </p:txBody>
      </p:sp>
      <p:pic>
        <p:nvPicPr>
          <p:cNvPr id="1026" name="Picture 2" descr="https://puu.sh/ztFiP/1cbc0a432d.png">
            <a:extLst>
              <a:ext uri="{FF2B5EF4-FFF2-40B4-BE49-F238E27FC236}">
                <a16:creationId xmlns:a16="http://schemas.microsoft.com/office/drawing/2014/main" id="{8F4860DC-DEC1-460B-B57C-B907CB15A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67806"/>
            <a:ext cx="23526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uu.sh/ztFku/a99800e8a9.png">
            <a:extLst>
              <a:ext uri="{FF2B5EF4-FFF2-40B4-BE49-F238E27FC236}">
                <a16:creationId xmlns:a16="http://schemas.microsoft.com/office/drawing/2014/main" id="{D54FCAA6-D55A-4689-AD98-FF707A9D6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99375"/>
            <a:ext cx="23241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58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 Operating Point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Shape 8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r>
                  <a:rPr lang="en-US" dirty="0"/>
                  <a:t>Three regions of operation:</a:t>
                </a:r>
              </a:p>
              <a:p>
                <a:r>
                  <a:rPr lang="en-US" dirty="0"/>
                  <a:t>Cutoff (V</a:t>
                </a:r>
                <a:r>
                  <a:rPr lang="en-US" baseline="-25000" dirty="0"/>
                  <a:t>G</a:t>
                </a:r>
                <a:r>
                  <a:rPr lang="en-US" dirty="0"/>
                  <a:t> &lt; V</a:t>
                </a:r>
                <a:r>
                  <a:rPr lang="en-US" baseline="-25000" dirty="0"/>
                  <a:t>T</a:t>
                </a:r>
                <a:r>
                  <a:rPr lang="en-US" dirty="0"/>
                  <a:t>): I</a:t>
                </a:r>
                <a:r>
                  <a:rPr lang="en-US" baseline="-25000" dirty="0"/>
                  <a:t>D</a:t>
                </a:r>
                <a:r>
                  <a:rPr lang="en-US" dirty="0"/>
                  <a:t> = 0</a:t>
                </a:r>
              </a:p>
              <a:p>
                <a:endParaRPr lang="en-US" dirty="0"/>
              </a:p>
              <a:p>
                <a:r>
                  <a:rPr lang="en-US" dirty="0"/>
                  <a:t>Linear/Triode (V</a:t>
                </a:r>
                <a:r>
                  <a:rPr lang="en-US" baseline="-25000" dirty="0"/>
                  <a:t>G</a:t>
                </a:r>
                <a:r>
                  <a:rPr lang="en-US" dirty="0"/>
                  <a:t> &gt; V</a:t>
                </a:r>
                <a:r>
                  <a:rPr lang="en-US" baseline="-25000" dirty="0"/>
                  <a:t>T</a:t>
                </a:r>
                <a:r>
                  <a:rPr lang="en-US" dirty="0"/>
                  <a:t>, V</a:t>
                </a:r>
                <a:r>
                  <a:rPr lang="en-US" baseline="-25000" dirty="0"/>
                  <a:t>DS</a:t>
                </a:r>
                <a:r>
                  <a:rPr lang="en-US" dirty="0"/>
                  <a:t> &lt; V</a:t>
                </a:r>
                <a:r>
                  <a:rPr lang="en-US" baseline="-25000" dirty="0"/>
                  <a:t>GS</a:t>
                </a:r>
                <a:r>
                  <a:rPr lang="en-US" dirty="0"/>
                  <a:t> - V</a:t>
                </a:r>
                <a:r>
                  <a:rPr lang="en-US" baseline="-25000" dirty="0"/>
                  <a:t>T</a:t>
                </a:r>
                <a:r>
                  <a:rPr lang="en-US" dirty="0"/>
                  <a:t>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𝑜𝑥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ar-AE" i="1" dirty="0">
                        <a:latin typeface="Cambria Math" panose="02040503050406030204" pitchFamily="18" charset="0"/>
                      </a:rPr>
                      <m:t>)((</m:t>
                    </m:r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ar-AE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ar-A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dirty="0"/>
              </a:p>
              <a:p>
                <a:endParaRPr lang="en-US" dirty="0"/>
              </a:p>
              <a:p>
                <a:r>
                  <a:rPr lang="en-US" dirty="0"/>
                  <a:t>Saturation (V</a:t>
                </a:r>
                <a:r>
                  <a:rPr lang="en-US" baseline="-25000" dirty="0"/>
                  <a:t>G</a:t>
                </a:r>
                <a:r>
                  <a:rPr lang="en-US" dirty="0"/>
                  <a:t> &gt; V</a:t>
                </a:r>
                <a:r>
                  <a:rPr lang="en-US" baseline="-25000" dirty="0"/>
                  <a:t>T</a:t>
                </a:r>
                <a:r>
                  <a:rPr lang="en-US" dirty="0"/>
                  <a:t>, V</a:t>
                </a:r>
                <a:r>
                  <a:rPr lang="en-US" baseline="-25000" dirty="0"/>
                  <a:t>DS</a:t>
                </a:r>
                <a:r>
                  <a:rPr lang="en-US" dirty="0"/>
                  <a:t> &gt; V</a:t>
                </a:r>
                <a:r>
                  <a:rPr lang="en-US" baseline="-25000" dirty="0"/>
                  <a:t>GS</a:t>
                </a:r>
                <a:r>
                  <a:rPr lang="en-US" dirty="0"/>
                  <a:t> - V</a:t>
                </a:r>
                <a:r>
                  <a:rPr lang="en-US" baseline="-25000" dirty="0"/>
                  <a:t>T</a:t>
                </a:r>
                <a:r>
                  <a:rPr lang="en-US" dirty="0"/>
                  <a:t>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𝑜𝑥</m:t>
                    </m:r>
                    <m:d>
                      <m:dPr>
                        <m:ctrlPr>
                          <a:rPr lang="en-US" i="1" baseline="-250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½</m:t>
                            </m:r>
                          </m:e>
                        </m:d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dirty="0"/>
              </a:p>
            </p:txBody>
          </p:sp>
        </mc:Choice>
        <mc:Fallback>
          <p:sp>
            <p:nvSpPr>
              <p:cNvPr id="80" name="Shape 8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 t="-535" b="-10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6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MOSFET Incremental Model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Shape 7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>
                  <a:spcAft>
                    <a:spcPts val="2133"/>
                  </a:spcAft>
                  <a:buNone/>
                </a:pPr>
                <a:endParaRPr lang="en-US" dirty="0"/>
              </a:p>
              <a:p>
                <a:pPr marL="0" indent="0" algn="ctr">
                  <a:spcAft>
                    <a:spcPts val="2133"/>
                  </a:spcAft>
                  <a:buNone/>
                </a:pPr>
                <a:r>
                  <a:rPr lang="en-US" dirty="0"/>
                  <a:t>Transconductance: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𝑂𝑉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4" name="Shape 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puu.sh/ztFXG/e050f2e669.png">
            <a:extLst>
              <a:ext uri="{FF2B5EF4-FFF2-40B4-BE49-F238E27FC236}">
                <a16:creationId xmlns:a16="http://schemas.microsoft.com/office/drawing/2014/main" id="{D52304CA-4E21-44FA-A6F2-81EAD78E8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36633"/>
            <a:ext cx="74676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53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Gain Calculation</a:t>
            </a: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A</a:t>
            </a:r>
            <a:r>
              <a:rPr lang="en" baseline="-25000"/>
              <a:t>v</a:t>
            </a:r>
            <a:r>
              <a:rPr lang="en"/>
              <a:t> = -G</a:t>
            </a:r>
            <a:r>
              <a:rPr lang="en" baseline="-25000"/>
              <a:t>M</a:t>
            </a:r>
            <a:r>
              <a:rPr lang="en"/>
              <a:t>R</a:t>
            </a:r>
            <a:r>
              <a:rPr lang="en" baseline="-25000"/>
              <a:t>out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en"/>
              <a:t>G</a:t>
            </a:r>
            <a:r>
              <a:rPr lang="en" baseline="-25000"/>
              <a:t>M</a:t>
            </a:r>
            <a:r>
              <a:rPr lang="en"/>
              <a:t> = Small signal transconductance, ratio of i</a:t>
            </a:r>
            <a:r>
              <a:rPr lang="en" baseline="-25000"/>
              <a:t>out</a:t>
            </a:r>
            <a:r>
              <a:rPr lang="en"/>
              <a:t> to v</a:t>
            </a:r>
            <a:r>
              <a:rPr lang="en" baseline="-25000"/>
              <a:t>in</a:t>
            </a:r>
            <a:r>
              <a:rPr lang="en"/>
              <a:t> 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/>
              <a:t>R</a:t>
            </a:r>
            <a:r>
              <a:rPr lang="en" baseline="-25000"/>
              <a:t>OUT</a:t>
            </a:r>
            <a:r>
              <a:rPr lang="en"/>
              <a:t> = Equivalent incremental output resistance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254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Common Amplifier Topologies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AutoNum type="arabicPeriod"/>
            </a:pPr>
            <a:r>
              <a:rPr lang="en" dirty="0"/>
              <a:t>Diode-tied Transistor</a:t>
            </a:r>
            <a:endParaRPr dirty="0"/>
          </a:p>
          <a:p>
            <a:pPr>
              <a:buAutoNum type="arabicPeriod"/>
            </a:pPr>
            <a:r>
              <a:rPr lang="en" dirty="0"/>
              <a:t>Common Source/Drain/Gate</a:t>
            </a:r>
            <a:endParaRPr dirty="0"/>
          </a:p>
          <a:p>
            <a:pPr>
              <a:buAutoNum type="arabicPeriod"/>
            </a:pPr>
            <a:r>
              <a:rPr lang="en" dirty="0"/>
              <a:t>Common Source with Degeneration</a:t>
            </a:r>
            <a:endParaRPr dirty="0"/>
          </a:p>
          <a:p>
            <a:pPr>
              <a:buAutoNum type="arabicPeriod"/>
            </a:pPr>
            <a:r>
              <a:rPr lang="en" dirty="0"/>
              <a:t>Common Drain with Modulation</a:t>
            </a:r>
            <a:endParaRPr dirty="0"/>
          </a:p>
          <a:p>
            <a:pPr>
              <a:buAutoNum type="arabicPeriod"/>
            </a:pPr>
            <a:r>
              <a:rPr lang="en" dirty="0"/>
              <a:t>Cascode</a:t>
            </a:r>
            <a:endParaRPr dirty="0"/>
          </a:p>
        </p:txBody>
      </p:sp>
      <p:sp>
        <p:nvSpPr>
          <p:cNvPr id="89" name="Shape 89"/>
          <p:cNvSpPr txBox="1"/>
          <p:nvPr/>
        </p:nvSpPr>
        <p:spPr>
          <a:xfrm>
            <a:off x="8623233" y="5200533"/>
            <a:ext cx="2280800" cy="8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Clr>
                <a:srgbClr val="FFFFFF"/>
              </a:buClr>
              <a:buSzPts val="1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Diode Tied Transistor</a:t>
            </a: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2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Diode-Tied Transistor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Shape 8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r>
                  <a:rPr lang="en-US" dirty="0"/>
                  <a:t>R</a:t>
                </a:r>
                <a:r>
                  <a:rPr lang="en-US" baseline="-25000" dirty="0"/>
                  <a:t>OUT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>
                  <a:buAutoNum type="arabicPeriod"/>
                </a:pPr>
                <a:endParaRPr dirty="0"/>
              </a:p>
            </p:txBody>
          </p:sp>
        </mc:Choice>
        <mc:Fallback>
          <p:sp>
            <p:nvSpPr>
              <p:cNvPr id="87" name="Shape 8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11360800" cy="4555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0" y="2408348"/>
            <a:ext cx="1142744" cy="305241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8623233" y="5200533"/>
            <a:ext cx="2280800" cy="8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Clr>
                <a:srgbClr val="FFFFFF"/>
              </a:buClr>
              <a:buSzPts val="1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Diode Tied Transistor</a:t>
            </a:r>
            <a:endParaRPr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2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571</Words>
  <Application>Microsoft Office PowerPoint</Application>
  <PresentationFormat>Widescreen</PresentationFormat>
  <Paragraphs>112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HKN ECE 342 Review Session 1</vt:lpstr>
      <vt:lpstr>KVL/KCL</vt:lpstr>
      <vt:lpstr>Incremental/Small Signal Model</vt:lpstr>
      <vt:lpstr>MOSFET’s</vt:lpstr>
      <vt:lpstr>MOSFET Operating Point</vt:lpstr>
      <vt:lpstr>MOSFET Incremental Model</vt:lpstr>
      <vt:lpstr>Gain Calculation</vt:lpstr>
      <vt:lpstr>Common Amplifier Topologies</vt:lpstr>
      <vt:lpstr>Diode-Tied Transistor</vt:lpstr>
      <vt:lpstr>Common Source/Drain/Gate</vt:lpstr>
      <vt:lpstr>Degeneration</vt:lpstr>
      <vt:lpstr>Modulation</vt:lpstr>
      <vt:lpstr>Cascode</vt:lpstr>
      <vt:lpstr>Current Mirrors</vt:lpstr>
      <vt:lpstr>Problem 1 – Sp16 Midterm 1</vt:lpstr>
      <vt:lpstr>Problem 2</vt:lpstr>
      <vt:lpstr>Problem 3</vt:lpstr>
      <vt:lpstr>Problem 4 – Sp16 Midterm 1</vt:lpstr>
      <vt:lpstr>Problem 5 – Fa16 Midterm 1 </vt:lpstr>
      <vt:lpstr>Problem 6 – Sp16 Midterm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ECE 342 Review Session 1</dc:title>
  <dc:creator>Li, Anthony</dc:creator>
  <cp:lastModifiedBy>Li, Anthony</cp:lastModifiedBy>
  <cp:revision>71</cp:revision>
  <dcterms:created xsi:type="dcterms:W3CDTF">2018-02-23T00:49:22Z</dcterms:created>
  <dcterms:modified xsi:type="dcterms:W3CDTF">2018-02-27T02:41:31Z</dcterms:modified>
</cp:coreProperties>
</file>