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0" r:id="rId3"/>
    <p:sldId id="261" r:id="rId4"/>
    <p:sldId id="262" r:id="rId5"/>
    <p:sldId id="263" r:id="rId6"/>
    <p:sldId id="264" r:id="rId7"/>
    <p:sldId id="270" r:id="rId8"/>
    <p:sldId id="265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E34060-B49F-4F13-B385-60A9CB0D29C8}">
          <p14:sldIdLst>
            <p14:sldId id="257"/>
            <p14:sldId id="260"/>
            <p14:sldId id="261"/>
            <p14:sldId id="262"/>
            <p14:sldId id="263"/>
            <p14:sldId id="264"/>
            <p14:sldId id="270"/>
            <p14:sldId id="265"/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Untitled Section" id="{D4217B3C-10AF-4365-81B6-B2495588D2D1}">
          <p14:sldIdLst>
            <p14:sldId id="279"/>
            <p14:sldId id="280"/>
            <p14:sldId id="281"/>
            <p14:sldId id="282"/>
          </p14:sldIdLst>
        </p14:section>
        <p14:section name="Untitled Section" id="{B7A6967A-2267-419F-AC0A-DA1BEDEEE92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Wasowic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9T19:22:15.859" idx="1">
    <p:pos x="196" y="280"/>
    <p:text>I think it would be easier to present if we broke this up. Listed important things to remember about each, etc.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9T19:22:15.859" idx="1">
    <p:pos x="196" y="280"/>
    <p:text>I think it would be easier to present if we broke this up. Listed important things to remember about each, etc.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9665-2697-43F5-8576-A0518A90EED1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DD9F7-6485-4D79-A33D-502BE08C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63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11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07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4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47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624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277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90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Common Source. Your basic amplifier topology. Notice the infinite input resistance and inverted gain.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Common Drain. Also known as a level shifter. These make great buffers. Source follower?</a:t>
            </a:r>
            <a:endParaRPr dirty="0"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Common Gate. good current buffer i believe.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02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these formulas simplify to the common source ones if Rs is zero. Also remember that these equations rely on rds not being infinity.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231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8B0A-D0B7-45E5-B228-B3FE9971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8E90F-17CC-43B2-8A12-C47117036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B7D3-3944-4F41-A5AE-1BA475AA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EEAA9-1CA3-4448-82A0-55C2F951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E94C-BC31-4174-982B-1CF1B37A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5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D899-EE2D-4BF4-96E7-6CCDDD97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113C-66D8-4387-BA20-47BFD6135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06F7-BBF7-4069-A950-5A9A880A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DA9F-40F5-4BC6-9A36-13C73120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D8BE-09F0-4E57-9207-D002E9A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29833-DF9D-4F4E-8B04-D64402359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32C5-D26D-4045-ADE3-AFC702B58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B689-8B70-4D65-82FE-9D4AAC27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7E3A-1737-4849-BCF4-9DCC964E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55907-4D58-4DED-9093-F12B57C1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646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11A3-D0C9-4686-9F4C-B203CF58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5947-D81E-4B2B-A3CA-01796CD3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520B-62C6-423D-8FE4-8507AAAF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574D-8CEE-4CBA-A973-937FCF56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533A-BEE9-4706-8F8A-87396CCC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AF9E-65E8-491B-8D3B-ED0CA328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1883B-CEB1-4A1E-99A0-A2AF19B5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280B-7B9B-47D1-9480-7C7B26D9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39675-40B7-4438-B15F-721DED7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F26A-E29C-4CB4-84D3-DDAB7D89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3508-660A-4EE9-84B1-C4CF31CB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5DE9-43DC-42E6-A275-461DF8F2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11724-0E80-4CB6-A63A-03F0E99DE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5BA8C-7B88-44C7-B1A8-7A47033A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43DF-EE29-49C4-B7B3-516CBE78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D152B-AE2F-43A9-9E7E-CE54F6BA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2855-3A0C-4420-A44F-A6A7761C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7FDD-CC14-4439-8E4A-D6B1702C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1E39A-4D6B-4DBC-B3C0-F0636B240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8B450-9A23-4DF0-B203-89D1DD8E2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01487-2C45-4593-B7F9-146F2C674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0A3E2-2832-4238-BE91-0766FBB0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E33FB-ABC9-4679-B428-E11A0837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CAB9A-C39F-4F5B-A8DF-EC8C0D47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F56D-8464-4CF1-9201-85340152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DFF6F-DDA2-448D-97E1-382A7B9D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84CB8-0773-4A4B-91E7-42AA930B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FDB5B-6969-40FC-8588-824CD21A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1150D-C9E9-4256-8F9A-9654FA85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AA9C-BDA5-4530-A566-BC42DC29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16D2D-AB29-4AB2-9B30-6F61D119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681B-EEBA-47F5-9B9F-B2D00FA6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6A8F-2D0A-4A09-A58B-B3D816D0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09025-E8C7-4B67-8A1F-9ADA698B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ACCBC-9D26-44E6-91E1-7A9E20B2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DEA61-2673-491B-8BD0-FAFF4958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C074-E0DD-4CFC-9792-C61A217B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2AC1-3C02-4850-BE2D-701F7B2B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91189-04F6-469A-AFC2-7D6EDC259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D96C2-2002-4415-8975-4FC0A3B1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C8556-A805-4737-A6A0-BD1139D5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E4925-7DDE-48DE-9692-AA54F597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8F31-E691-4762-8336-E47B4208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E689D-1D71-4658-A33F-E40124CB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733DE-D810-4C2C-8AA8-BD6B45D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8765-8BF0-43DE-8E74-02301784A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6A33-B276-41A0-A790-5395397BE674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30C8-3B42-439C-A4ED-FF3C9FFF3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8104-7DE2-4F0A-99F3-F76E4DE44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4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HKN ECE 342 Review Session 2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Anthony Li</a:t>
            </a:r>
            <a:endParaRPr dirty="0"/>
          </a:p>
          <a:p>
            <a:pPr>
              <a:spcBef>
                <a:spcPts val="0"/>
              </a:spcBef>
            </a:pPr>
            <a:r>
              <a:rPr lang="en-US" dirty="0"/>
              <a:t>Milan Shah</a:t>
            </a:r>
          </a:p>
        </p:txBody>
      </p:sp>
    </p:spTree>
    <p:extLst>
      <p:ext uri="{BB962C8B-B14F-4D97-AF65-F5344CB8AC3E}">
        <p14:creationId xmlns:p14="http://schemas.microsoft.com/office/powerpoint/2010/main" val="242999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Modulation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dirty="0"/>
              <a:t>Resistances seen through the source seem smaller: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hape 1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98266" y="2757854"/>
                <a:ext cx="8363600" cy="1955814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spcAft>
                    <a:spcPts val="2133"/>
                  </a:spcAft>
                  <a:buNone/>
                </a:pP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" i="1" baseline="-25000" dirty="0">
                        <a:latin typeface="Cambria Math" panose="02040503050406030204" pitchFamily="18" charset="0"/>
                      </a:rPr>
                      <m:t>𝐼𝑁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" i="1" dirty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sub>
                        </m:sSub>
                      </m:den>
                    </m:f>
                    <m:r>
                      <a:rPr lang="e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" dirty="0"/>
                  <a:t>for g</a:t>
                </a:r>
                <a:r>
                  <a:rPr lang="en" baseline="-25000" dirty="0"/>
                  <a:t>m</a:t>
                </a:r>
                <a:r>
                  <a:rPr lang="en" dirty="0"/>
                  <a:t>r</a:t>
                </a:r>
                <a:r>
                  <a:rPr lang="en" baseline="-25000" dirty="0"/>
                  <a:t>ds </a:t>
                </a:r>
                <a:r>
                  <a:rPr lang="en" dirty="0"/>
                  <a:t>&gt;&gt; 1</a:t>
                </a:r>
              </a:p>
              <a:p>
                <a:pPr marL="0" indent="0">
                  <a:spcAft>
                    <a:spcPts val="2133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24" name="Shape 1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8266" y="2757854"/>
                <a:ext cx="8363600" cy="1955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puu.sh/zuc0T/14d42e2fc6.png">
            <a:extLst>
              <a:ext uri="{FF2B5EF4-FFF2-40B4-BE49-F238E27FC236}">
                <a16:creationId xmlns:a16="http://schemas.microsoft.com/office/drawing/2014/main" id="{7C7F0969-55AC-4438-BA94-B48ED119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66" y="2261474"/>
            <a:ext cx="21336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F3B0FF-4019-4733-A3B6-D2E2B613B0A5}"/>
              </a:ext>
            </a:extLst>
          </p:cNvPr>
          <p:cNvCxnSpPr/>
          <p:nvPr/>
        </p:nvCxnSpPr>
        <p:spPr>
          <a:xfrm flipV="1">
            <a:off x="2088747" y="4838375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A6CC93-5BB8-4365-9F46-5CDCC80462AF}"/>
                  </a:ext>
                </a:extLst>
              </p:cNvPr>
              <p:cNvSpPr txBox="1"/>
              <p:nvPr/>
            </p:nvSpPr>
            <p:spPr>
              <a:xfrm>
                <a:off x="1968806" y="4838375"/>
                <a:ext cx="1063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A6CC93-5BB8-4365-9F46-5CDCC8046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806" y="4838375"/>
                <a:ext cx="10636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83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Cascode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1028" name="Picture 4" descr="https://puu.sh/zvDRt/0454687b9b.png">
            <a:extLst>
              <a:ext uri="{FF2B5EF4-FFF2-40B4-BE49-F238E27FC236}">
                <a16:creationId xmlns:a16="http://schemas.microsoft.com/office/drawing/2014/main" id="{13A3F718-4DAA-4C14-8682-F175DBCED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2081808"/>
            <a:ext cx="28670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16">
                <a:extLst>
                  <a:ext uri="{FF2B5EF4-FFF2-40B4-BE49-F238E27FC236}">
                    <a16:creationId xmlns:a16="http://schemas.microsoft.com/office/drawing/2014/main" id="{841EC432-BF23-4099-8B01-D0E3989379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9626" y="2081808"/>
                <a:ext cx="6732565" cy="16088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2133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|| 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ar-AE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ar-AE" i="1" baseline="-25000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 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5" name="Shape 116">
                <a:extLst>
                  <a:ext uri="{FF2B5EF4-FFF2-40B4-BE49-F238E27FC236}">
                    <a16:creationId xmlns:a16="http://schemas.microsoft.com/office/drawing/2014/main" id="{841EC432-BF23-4099-8B01-D0E39893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626" y="2081808"/>
                <a:ext cx="6732565" cy="1608800"/>
              </a:xfrm>
              <a:prstGeom prst="rect">
                <a:avLst/>
              </a:prstGeom>
              <a:blipFill>
                <a:blip r:embed="rId4"/>
                <a:stretch>
                  <a:fillRect b="-49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A58002-BC73-4BF7-9052-B204005B4B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9135" y="3690608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2CC779-4933-4765-9F0E-FFFDF20C373A}"/>
                  </a:ext>
                </a:extLst>
              </p:cNvPr>
              <p:cNvSpPr txBox="1"/>
              <p:nvPr/>
            </p:nvSpPr>
            <p:spPr>
              <a:xfrm>
                <a:off x="2183572" y="3614070"/>
                <a:ext cx="1063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2CC779-4933-4765-9F0E-FFFDF20C3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572" y="3614070"/>
                <a:ext cx="10636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65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4FEE-463D-4FC6-BA0E-6BEC2C8A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BJT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F98C-F9DC-44D2-8901-51060E384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puu.sh/zXH5b/b89134199a.png">
            <a:extLst>
              <a:ext uri="{FF2B5EF4-FFF2-40B4-BE49-F238E27FC236}">
                <a16:creationId xmlns:a16="http://schemas.microsoft.com/office/drawing/2014/main" id="{008DFB47-D0F9-49FB-A073-8BB1495DC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89" y="1536633"/>
            <a:ext cx="5367221" cy="372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90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D81D-23D7-4BAC-82E2-3FA796DD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Regions of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35140-3ED3-43C8-A8F9-DDC8C70E9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/>
            <a:r>
              <a:rPr lang="en-US" dirty="0"/>
              <a:t>Three regions of operation:</a:t>
            </a:r>
          </a:p>
          <a:p>
            <a:pPr marL="457200" lvl="0" indent="-342900"/>
            <a:r>
              <a:rPr lang="en-US" dirty="0"/>
              <a:t>Cutoff: V</a:t>
            </a:r>
            <a:r>
              <a:rPr lang="en-US" baseline="-25000" dirty="0"/>
              <a:t>E </a:t>
            </a:r>
            <a:r>
              <a:rPr lang="en-US" dirty="0"/>
              <a:t>&gt; V</a:t>
            </a:r>
            <a:r>
              <a:rPr lang="en-US" baseline="-25000" dirty="0"/>
              <a:t>B</a:t>
            </a:r>
            <a:r>
              <a:rPr lang="en-US" dirty="0"/>
              <a:t> &lt; V</a:t>
            </a:r>
            <a:r>
              <a:rPr lang="en-US" baseline="-25000" dirty="0"/>
              <a:t>C</a:t>
            </a:r>
            <a:endParaRPr lang="en-US" dirty="0"/>
          </a:p>
          <a:p>
            <a:pPr marL="457200" lvl="0" indent="-342900"/>
            <a:r>
              <a:rPr lang="en-US" dirty="0"/>
              <a:t>Saturation: V</a:t>
            </a:r>
            <a:r>
              <a:rPr lang="en-US" baseline="-25000" dirty="0"/>
              <a:t>E</a:t>
            </a:r>
            <a:r>
              <a:rPr lang="en-US" dirty="0"/>
              <a:t> &lt; V</a:t>
            </a:r>
            <a:r>
              <a:rPr lang="en-US" baseline="-25000" dirty="0"/>
              <a:t>B</a:t>
            </a:r>
            <a:r>
              <a:rPr lang="en-US" dirty="0"/>
              <a:t> &gt; V</a:t>
            </a:r>
            <a:r>
              <a:rPr lang="en-US" baseline="-25000" dirty="0"/>
              <a:t>C</a:t>
            </a:r>
            <a:endParaRPr lang="en-US" dirty="0"/>
          </a:p>
          <a:p>
            <a:pPr marL="457200" lvl="0" indent="-342900"/>
            <a:r>
              <a:rPr lang="en-US" dirty="0"/>
              <a:t>Forward Active: V</a:t>
            </a:r>
            <a:r>
              <a:rPr lang="en-US" baseline="-25000" dirty="0"/>
              <a:t>E</a:t>
            </a:r>
            <a:r>
              <a:rPr lang="en-US" dirty="0"/>
              <a:t> &gt; V</a:t>
            </a:r>
            <a:r>
              <a:rPr lang="en-US" baseline="-25000" dirty="0"/>
              <a:t>B</a:t>
            </a:r>
            <a:r>
              <a:rPr lang="en-US" dirty="0"/>
              <a:t> &gt; V</a:t>
            </a:r>
            <a:r>
              <a:rPr lang="en-US" baseline="-25000" dirty="0"/>
              <a:t>C</a:t>
            </a:r>
            <a:endParaRPr lang="en-US" dirty="0"/>
          </a:p>
          <a:p>
            <a:pPr marL="914400" lvl="1" indent="-317500">
              <a:spcBef>
                <a:spcPts val="0"/>
              </a:spcBef>
            </a:pPr>
            <a:r>
              <a:rPr lang="en-US" dirty="0"/>
              <a:t>V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 err="1"/>
              <a:t>kt</a:t>
            </a:r>
            <a:r>
              <a:rPr lang="en-US" dirty="0"/>
              <a:t>/q</a:t>
            </a:r>
          </a:p>
          <a:p>
            <a:pPr marL="914400" lvl="1" indent="-317500">
              <a:spcBef>
                <a:spcPts val="0"/>
              </a:spcBef>
            </a:pPr>
            <a:r>
              <a:rPr lang="en-US" dirty="0"/>
              <a:t>I</a:t>
            </a:r>
            <a:r>
              <a:rPr lang="en-US" baseline="-25000" dirty="0"/>
              <a:t>C</a:t>
            </a:r>
            <a:r>
              <a:rPr lang="en-US" dirty="0"/>
              <a:t> = ꞵI</a:t>
            </a:r>
            <a:r>
              <a:rPr lang="en-US" baseline="-25000" dirty="0"/>
              <a:t>B</a:t>
            </a:r>
            <a:endParaRPr lang="en-US" dirty="0"/>
          </a:p>
          <a:p>
            <a:pPr marL="914400" lvl="1" indent="-317500">
              <a:spcBef>
                <a:spcPts val="0"/>
              </a:spcBef>
            </a:pPr>
            <a:r>
              <a:rPr lang="en-US" dirty="0"/>
              <a:t>I</a:t>
            </a:r>
            <a:r>
              <a:rPr lang="en-US" baseline="-25000" dirty="0"/>
              <a:t>E</a:t>
            </a:r>
            <a:r>
              <a:rPr lang="en-US" dirty="0"/>
              <a:t> = I</a:t>
            </a:r>
            <a:r>
              <a:rPr lang="en-US" baseline="-25000" dirty="0"/>
              <a:t>C</a:t>
            </a:r>
            <a:r>
              <a:rPr lang="en-US" dirty="0"/>
              <a:t> + I</a:t>
            </a:r>
            <a:r>
              <a:rPr lang="en-US" baseline="-25000" dirty="0"/>
              <a:t>B</a:t>
            </a:r>
          </a:p>
          <a:p>
            <a:pPr marL="914400" lvl="1" indent="-317500">
              <a:spcBef>
                <a:spcPts val="0"/>
              </a:spcBef>
            </a:pPr>
            <a:r>
              <a:rPr lang="en-US" dirty="0"/>
              <a:t>Ꞵ = </a:t>
            </a:r>
            <a:r>
              <a:rPr lang="en-US" dirty="0" err="1"/>
              <a:t>g</a:t>
            </a:r>
            <a:r>
              <a:rPr lang="en-US" baseline="-25000" dirty="0" err="1"/>
              <a:t>m</a:t>
            </a:r>
            <a:r>
              <a:rPr lang="en-US" dirty="0" err="1"/>
              <a:t>R</a:t>
            </a:r>
            <a:r>
              <a:rPr lang="en-US" baseline="-25000" dirty="0"/>
              <a:t>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0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378D-1A99-4AAF-818C-DC232236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US" dirty="0"/>
              <a:t>BJT Small Signal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95B88-4708-4244-8AB0-679316374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3365590" cy="58661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puu.sh/zXHvG/47ed249936.png">
            <a:extLst>
              <a:ext uri="{FF2B5EF4-FFF2-40B4-BE49-F238E27FC236}">
                <a16:creationId xmlns:a16="http://schemas.microsoft.com/office/drawing/2014/main" id="{3E435E45-4825-4BDB-9361-B8B10B40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253" y="1536633"/>
            <a:ext cx="7631494" cy="400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56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A11-54DC-4150-A9D0-993AC769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Terminal Impedance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49EEB02-C6C6-46C5-B8C7-B6E6F3F84B2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R</a:t>
                </a:r>
                <a:r>
                  <a:rPr lang="en-US" baseline="-25000" dirty="0"/>
                  <a:t>C</a:t>
                </a:r>
                <a:r>
                  <a:rPr lang="en-US" dirty="0"/>
                  <a:t> =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o</a:t>
                </a:r>
                <a:endParaRPr lang="en-US" dirty="0"/>
              </a:p>
              <a:p>
                <a:pPr marL="0" lvl="0" indent="0">
                  <a:spcBef>
                    <a:spcPts val="1600"/>
                  </a:spcBef>
                  <a:buNone/>
                </a:pPr>
                <a:r>
                  <a:rPr lang="en-US" dirty="0"/>
                  <a:t>R</a:t>
                </a:r>
                <a:r>
                  <a:rPr lang="en-US" baseline="-25000" dirty="0"/>
                  <a:t>B</a:t>
                </a:r>
                <a:r>
                  <a:rPr lang="en-US" dirty="0"/>
                  <a:t> = R</a:t>
                </a:r>
                <a:r>
                  <a:rPr lang="en-US" baseline="-25000" dirty="0"/>
                  <a:t>ℼ</a:t>
                </a:r>
              </a:p>
              <a:p>
                <a:pPr marL="0" lvl="0" indent="0">
                  <a:spcBef>
                    <a:spcPts val="1600"/>
                  </a:spcBef>
                  <a:buNone/>
                </a:pPr>
                <a:r>
                  <a:rPr lang="en-US" dirty="0"/>
                  <a:t>R</a:t>
                </a:r>
                <a:r>
                  <a:rPr lang="en-US" baseline="-25000" dirty="0"/>
                  <a:t>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ꞵ+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lvl="0" indent="0">
                  <a:spcBef>
                    <a:spcPts val="1600"/>
                  </a:spcBef>
                  <a:buNone/>
                </a:pPr>
                <a:r>
                  <a:rPr lang="en-US" dirty="0"/>
                  <a:t>Diode-Tied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ꞵ+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49EEB02-C6C6-46C5-B8C7-B6E6F3F84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73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94">
            <a:extLst>
              <a:ext uri="{FF2B5EF4-FFF2-40B4-BE49-F238E27FC236}">
                <a16:creationId xmlns:a16="http://schemas.microsoft.com/office/drawing/2014/main" id="{9D0304DA-08EC-40A4-BD04-A5C9F69F7F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652" y="1536633"/>
            <a:ext cx="153352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95">
            <a:extLst>
              <a:ext uri="{FF2B5EF4-FFF2-40B4-BE49-F238E27FC236}">
                <a16:creationId xmlns:a16="http://schemas.microsoft.com/office/drawing/2014/main" id="{B0931540-AB1D-4595-823F-E802E870D9F9}"/>
              </a:ext>
            </a:extLst>
          </p:cNvPr>
          <p:cNvSpPr txBox="1"/>
          <p:nvPr/>
        </p:nvSpPr>
        <p:spPr>
          <a:xfrm>
            <a:off x="9172302" y="3245583"/>
            <a:ext cx="1710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Diode Tied Transistor</a:t>
            </a:r>
            <a:endParaRPr/>
          </a:p>
        </p:txBody>
      </p:sp>
      <p:pic>
        <p:nvPicPr>
          <p:cNvPr id="8" name="Shape 96">
            <a:extLst>
              <a:ext uri="{FF2B5EF4-FFF2-40B4-BE49-F238E27FC236}">
                <a16:creationId xmlns:a16="http://schemas.microsoft.com/office/drawing/2014/main" id="{2C474B49-AA66-48CD-89E8-77A296AF929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1840" y="1797583"/>
            <a:ext cx="771525" cy="133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30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4BB2-90C9-4B40-938B-1E891D28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Emitter/Collector/Base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hape 102">
                <a:extLst>
                  <a:ext uri="{FF2B5EF4-FFF2-40B4-BE49-F238E27FC236}">
                    <a16:creationId xmlns:a16="http://schemas.microsoft.com/office/drawing/2014/main" id="{3D02F56C-F6B4-4310-9329-E9C5778650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600" y="1629949"/>
                <a:ext cx="2915679" cy="12066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2133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||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𝐼𝑁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𝑅𝐵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ꞵ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Shape 102">
                <a:extLst>
                  <a:ext uri="{FF2B5EF4-FFF2-40B4-BE49-F238E27FC236}">
                    <a16:creationId xmlns:a16="http://schemas.microsoft.com/office/drawing/2014/main" id="{3D02F56C-F6B4-4310-9329-E9C577865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1629949"/>
                <a:ext cx="2915679" cy="1206600"/>
              </a:xfrm>
              <a:prstGeom prst="rect">
                <a:avLst/>
              </a:prstGeom>
              <a:blipFill>
                <a:blip r:embed="rId2"/>
                <a:stretch>
                  <a:fillRect b="-40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hape 103">
                <a:extLst>
                  <a:ext uri="{FF2B5EF4-FFF2-40B4-BE49-F238E27FC236}">
                    <a16:creationId xmlns:a16="http://schemas.microsoft.com/office/drawing/2014/main" id="{4DD33027-59F0-426D-9254-32CC3DF764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7269" y="1300273"/>
                <a:ext cx="4649209" cy="12066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2133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𝑅𝐵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ꞵ+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𝑅𝐸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𝐼𝑁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+(ꞵ+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𝑅𝐸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= 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ꞵ+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Shape 103">
                <a:extLst>
                  <a:ext uri="{FF2B5EF4-FFF2-40B4-BE49-F238E27FC236}">
                    <a16:creationId xmlns:a16="http://schemas.microsoft.com/office/drawing/2014/main" id="{4DD33027-59F0-426D-9254-32CC3DF76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269" y="1300273"/>
                <a:ext cx="4649209" cy="1206600"/>
              </a:xfrm>
              <a:prstGeom prst="rect">
                <a:avLst/>
              </a:prstGeom>
              <a:blipFill>
                <a:blip r:embed="rId3"/>
                <a:stretch>
                  <a:fillRect b="-79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hape 104">
                <a:extLst>
                  <a:ext uri="{FF2B5EF4-FFF2-40B4-BE49-F238E27FC236}">
                    <a16:creationId xmlns:a16="http://schemas.microsoft.com/office/drawing/2014/main" id="{9A9B3EB7-D89F-46BE-B09F-3971BA91C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6478" y="1243578"/>
                <a:ext cx="3799922" cy="12066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2133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||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𝐼𝑁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𝑅𝐵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ꞵ+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ꞵ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Shape 104">
                <a:extLst>
                  <a:ext uri="{FF2B5EF4-FFF2-40B4-BE49-F238E27FC236}">
                    <a16:creationId xmlns:a16="http://schemas.microsoft.com/office/drawing/2014/main" id="{9A9B3EB7-D89F-46BE-B09F-3971BA91C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478" y="1243578"/>
                <a:ext cx="3799922" cy="1206600"/>
              </a:xfrm>
              <a:prstGeom prst="rect">
                <a:avLst/>
              </a:prstGeom>
              <a:blipFill>
                <a:blip r:embed="rId4"/>
                <a:stretch>
                  <a:fillRect b="-73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Shape 105">
            <a:extLst>
              <a:ext uri="{FF2B5EF4-FFF2-40B4-BE49-F238E27FC236}">
                <a16:creationId xmlns:a16="http://schemas.microsoft.com/office/drawing/2014/main" id="{048410FB-6869-4CFC-B186-C01B1C14A1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802" y="3593670"/>
            <a:ext cx="2872054" cy="2950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06">
            <a:extLst>
              <a:ext uri="{FF2B5EF4-FFF2-40B4-BE49-F238E27FC236}">
                <a16:creationId xmlns:a16="http://schemas.microsoft.com/office/drawing/2014/main" id="{1EF138CA-5568-4AFD-914C-C18099A5241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09978" y="3420583"/>
            <a:ext cx="2532922" cy="305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07">
            <a:extLst>
              <a:ext uri="{FF2B5EF4-FFF2-40B4-BE49-F238E27FC236}">
                <a16:creationId xmlns:a16="http://schemas.microsoft.com/office/drawing/2014/main" id="{16F9DD0B-4F00-494E-8765-EB03BFF94DC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416"/>
          <a:stretch/>
        </p:blipFill>
        <p:spPr>
          <a:xfrm>
            <a:off x="4021456" y="3593670"/>
            <a:ext cx="3401979" cy="302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00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FCBB-C86B-40DF-8E02-B1506B97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Degeneration</a:t>
            </a:r>
          </a:p>
        </p:txBody>
      </p:sp>
      <p:sp>
        <p:nvSpPr>
          <p:cNvPr id="7" name="Shape 113">
            <a:extLst>
              <a:ext uri="{FF2B5EF4-FFF2-40B4-BE49-F238E27FC236}">
                <a16:creationId xmlns:a16="http://schemas.microsoft.com/office/drawing/2014/main" id="{60252EF9-7794-44C5-AC46-7E60BD271EB7}"/>
              </a:ext>
            </a:extLst>
          </p:cNvPr>
          <p:cNvSpPr txBox="1">
            <a:spLocks/>
          </p:cNvSpPr>
          <p:nvPr/>
        </p:nvSpPr>
        <p:spPr>
          <a:xfrm>
            <a:off x="415600" y="1578380"/>
            <a:ext cx="11360800" cy="455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/>
              <a:t>When a resistance is “viewed” through the collector, it appears bigger by a factor related to the transconductance.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hape 114">
                <a:extLst>
                  <a:ext uri="{FF2B5EF4-FFF2-40B4-BE49-F238E27FC236}">
                    <a16:creationId xmlns:a16="http://schemas.microsoft.com/office/drawing/2014/main" id="{09FF3821-36D8-46C8-8BE5-C2F8DAC42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2000" y="2933083"/>
                <a:ext cx="7638800" cy="7636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2133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ꞵ</m:t>
                                  </m:r>
                                </m:den>
                              </m:f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ꞵ+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ꞵ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dirty="0"/>
                  <a:t>R</a:t>
                </a:r>
                <a:r>
                  <a:rPr lang="en-US" baseline="-25000" dirty="0"/>
                  <a:t>IN</a:t>
                </a:r>
                <a:r>
                  <a:rPr lang="en-US" dirty="0"/>
                  <a:t> = R</a:t>
                </a:r>
                <a:r>
                  <a:rPr lang="en-US" baseline="-25000" dirty="0"/>
                  <a:t>B</a:t>
                </a:r>
                <a:r>
                  <a:rPr lang="en-US" dirty="0"/>
                  <a:t>+R</a:t>
                </a:r>
                <a:r>
                  <a:rPr lang="en-US" baseline="-25000" dirty="0"/>
                  <a:t>𝜋 </a:t>
                </a:r>
                <a:r>
                  <a:rPr lang="en-US" dirty="0"/>
                  <a:t>+(ꞵ+1)R</a:t>
                </a:r>
                <a:r>
                  <a:rPr lang="en-US" baseline="-25000" dirty="0"/>
                  <a:t>E</a:t>
                </a:r>
                <a:endParaRPr lang="en-US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Shape 114">
                <a:extLst>
                  <a:ext uri="{FF2B5EF4-FFF2-40B4-BE49-F238E27FC236}">
                    <a16:creationId xmlns:a16="http://schemas.microsoft.com/office/drawing/2014/main" id="{09FF3821-36D8-46C8-8BE5-C2F8DAC42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000" y="2933083"/>
                <a:ext cx="7638800" cy="763600"/>
              </a:xfrm>
              <a:prstGeom prst="rect">
                <a:avLst/>
              </a:prstGeom>
              <a:blipFill>
                <a:blip r:embed="rId2"/>
                <a:stretch>
                  <a:fillRect l="-1596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hape 115">
            <a:extLst>
              <a:ext uri="{FF2B5EF4-FFF2-40B4-BE49-F238E27FC236}">
                <a16:creationId xmlns:a16="http://schemas.microsoft.com/office/drawing/2014/main" id="{D89F27BE-59F4-4C6F-A14A-04CF5FD83C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2365453"/>
            <a:ext cx="3426400" cy="4216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41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8B6C-C2A7-41F2-894B-0B33D60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Modulation</a:t>
            </a:r>
          </a:p>
        </p:txBody>
      </p:sp>
      <p:sp>
        <p:nvSpPr>
          <p:cNvPr id="4" name="Shape 121">
            <a:extLst>
              <a:ext uri="{FF2B5EF4-FFF2-40B4-BE49-F238E27FC236}">
                <a16:creationId xmlns:a16="http://schemas.microsoft.com/office/drawing/2014/main" id="{5095E8A6-F083-44C8-BEB2-935535CD3552}"/>
              </a:ext>
            </a:extLst>
          </p:cNvPr>
          <p:cNvSpPr txBox="1">
            <a:spLocks/>
          </p:cNvSpPr>
          <p:nvPr/>
        </p:nvSpPr>
        <p:spPr>
          <a:xfrm>
            <a:off x="415600" y="1471271"/>
            <a:ext cx="11360800" cy="455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/>
              <a:t>Resistances seen through the Emitter seem smaller.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hape 122">
                <a:extLst>
                  <a:ext uri="{FF2B5EF4-FFF2-40B4-BE49-F238E27FC236}">
                    <a16:creationId xmlns:a16="http://schemas.microsoft.com/office/drawing/2014/main" id="{7D4BBF03-15B1-4A72-8285-AE25CED6C5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10863" y="2751108"/>
                <a:ext cx="8363600" cy="8696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2133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= 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ꞵ+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dirty="0"/>
              </a:p>
              <a:p>
                <a:pPr marL="0" indent="0">
                  <a:spcBef>
                    <a:spcPts val="1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𝐼𝑁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+(ꞵ+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𝑅𝐸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Shape 122">
                <a:extLst>
                  <a:ext uri="{FF2B5EF4-FFF2-40B4-BE49-F238E27FC236}">
                    <a16:creationId xmlns:a16="http://schemas.microsoft.com/office/drawing/2014/main" id="{7D4BBF03-15B1-4A72-8285-AE25CED6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863" y="2751108"/>
                <a:ext cx="8363600" cy="869600"/>
              </a:xfrm>
              <a:prstGeom prst="rect">
                <a:avLst/>
              </a:prstGeom>
              <a:blipFill>
                <a:blip r:embed="rId2"/>
                <a:stretch>
                  <a:fillRect l="-364" b="-100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123">
            <a:extLst>
              <a:ext uri="{FF2B5EF4-FFF2-40B4-BE49-F238E27FC236}">
                <a16:creationId xmlns:a16="http://schemas.microsoft.com/office/drawing/2014/main" id="{3A6BF016-8338-4C91-8FBC-EE4453C38B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63" y="2025971"/>
            <a:ext cx="2857500" cy="400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51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B350-1D68-4D47-BA37-D3982A7D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Bode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BDCA5-5385-4943-AC73-B6862FF07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Magnitude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Pole: Roll down by 20 </a:t>
            </a:r>
            <a:r>
              <a:rPr lang="en-US" dirty="0" err="1"/>
              <a:t>db</a:t>
            </a:r>
            <a:r>
              <a:rPr lang="en-US" dirty="0"/>
              <a:t>/</a:t>
            </a:r>
            <a:r>
              <a:rPr lang="en-US" dirty="0" err="1"/>
              <a:t>dec</a:t>
            </a:r>
            <a:r>
              <a:rPr lang="en-US" dirty="0"/>
              <a:t>, 6 </a:t>
            </a:r>
            <a:r>
              <a:rPr lang="en-US" dirty="0" err="1"/>
              <a:t>db</a:t>
            </a:r>
            <a:r>
              <a:rPr lang="en-US" dirty="0"/>
              <a:t>/oct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Zero: Roll up by 20 </a:t>
            </a:r>
            <a:r>
              <a:rPr lang="en-US" dirty="0" err="1"/>
              <a:t>db</a:t>
            </a:r>
            <a:r>
              <a:rPr lang="en-US" dirty="0"/>
              <a:t>/</a:t>
            </a:r>
            <a:r>
              <a:rPr lang="en-US" dirty="0" err="1"/>
              <a:t>dec</a:t>
            </a:r>
            <a:r>
              <a:rPr lang="en-US" dirty="0"/>
              <a:t>, 6 </a:t>
            </a:r>
            <a:r>
              <a:rPr lang="en-US" dirty="0" err="1"/>
              <a:t>db</a:t>
            </a:r>
            <a:r>
              <a:rPr lang="en-US" dirty="0"/>
              <a:t>/oct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Phase: arctan(</a:t>
            </a:r>
            <a:r>
              <a:rPr lang="el-GR" dirty="0"/>
              <a:t>ω/ω</a:t>
            </a:r>
            <a:r>
              <a:rPr lang="en-US" baseline="-25000" dirty="0"/>
              <a:t>p</a:t>
            </a:r>
            <a:r>
              <a:rPr lang="en-US" dirty="0"/>
              <a:t>)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Usually -90° for poles, +90° for zeros </a:t>
            </a:r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l-GR" dirty="0"/>
              <a:t>ω</a:t>
            </a:r>
            <a:r>
              <a:rPr lang="en-US" baseline="-25000" dirty="0" err="1"/>
              <a:t>ugf</a:t>
            </a:r>
            <a:r>
              <a:rPr lang="en-US" dirty="0"/>
              <a:t> = 20log|A</a:t>
            </a:r>
            <a:r>
              <a:rPr lang="en-US" baseline="-25000" dirty="0"/>
              <a:t>n</a:t>
            </a:r>
            <a:r>
              <a:rPr lang="en-US" dirty="0"/>
              <a:t>| * </a:t>
            </a:r>
            <a:r>
              <a:rPr lang="el-GR" dirty="0"/>
              <a:t>ω</a:t>
            </a:r>
            <a:r>
              <a:rPr lang="en-US" baseline="-25000" dirty="0" err="1"/>
              <a:t>pn</a:t>
            </a:r>
            <a:r>
              <a:rPr lang="en-US" dirty="0"/>
              <a:t> where n is the pole located before unity gain frequency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4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MOSFET’s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r>
              <a:rPr lang="en-US" dirty="0"/>
              <a:t>NMOS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ADE2B9-1E76-4FA2-8B1D-CC644C2A4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PMOS</a:t>
            </a:r>
          </a:p>
        </p:txBody>
      </p:sp>
      <p:pic>
        <p:nvPicPr>
          <p:cNvPr id="1026" name="Picture 2" descr="https://puu.sh/ztFiP/1cbc0a432d.png">
            <a:extLst>
              <a:ext uri="{FF2B5EF4-FFF2-40B4-BE49-F238E27FC236}">
                <a16:creationId xmlns:a16="http://schemas.microsoft.com/office/drawing/2014/main" id="{8F4860DC-DEC1-460B-B57C-B907CB15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67806"/>
            <a:ext cx="23526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uu.sh/ztFku/a99800e8a9.png">
            <a:extLst>
              <a:ext uri="{FF2B5EF4-FFF2-40B4-BE49-F238E27FC236}">
                <a16:creationId xmlns:a16="http://schemas.microsoft.com/office/drawing/2014/main" id="{D54FCAA6-D55A-4689-AD98-FF707A9D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99375"/>
            <a:ext cx="23241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86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7F8A-D731-4D0A-9EA4-EE91E3D5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Miller Effect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A3E46A9-1AAF-45B6-B2D4-60F3D2E26B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A3E46A9-1AAF-45B6-B2D4-60F3D2E26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puu.sh/zYaEc/e0bed9dbf2.png">
            <a:extLst>
              <a:ext uri="{FF2B5EF4-FFF2-40B4-BE49-F238E27FC236}">
                <a16:creationId xmlns:a16="http://schemas.microsoft.com/office/drawing/2014/main" id="{8F07BDE0-49A5-42D1-8E62-D202A5DBB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113" y="1536633"/>
            <a:ext cx="7294274" cy="270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39807C-F947-4508-9B18-AFF2048ED79A}"/>
              </a:ext>
            </a:extLst>
          </p:cNvPr>
          <p:cNvCxnSpPr/>
          <p:nvPr/>
        </p:nvCxnSpPr>
        <p:spPr>
          <a:xfrm>
            <a:off x="7480300" y="276860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90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EF6F-57F0-4BC5-9004-19F52E0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1: Midterm 3 Fa17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4104D-EBFC-4FC3-BC71-E0E57734F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puu.sh/zYhMT/a6645847d0.png">
            <a:extLst>
              <a:ext uri="{FF2B5EF4-FFF2-40B4-BE49-F238E27FC236}">
                <a16:creationId xmlns:a16="http://schemas.microsoft.com/office/drawing/2014/main" id="{DC09591D-6CC2-4E87-A5D7-A05B3606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1724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4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EA0C-81FD-406A-9AAB-463A43CF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2: Midterm 2 Fa16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4E425-631E-45E3-9A49-177BD957A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8" name="Picture 6" descr="https://puu.sh/zYhTs/1b1f5b3b79.jpg">
            <a:extLst>
              <a:ext uri="{FF2B5EF4-FFF2-40B4-BE49-F238E27FC236}">
                <a16:creationId xmlns:a16="http://schemas.microsoft.com/office/drawing/2014/main" id="{E5EE63E8-0A3E-4E85-9FA0-B3D79E3D5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56102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puu.sh/zYhUO/bbfeade68e.jpg">
            <a:extLst>
              <a:ext uri="{FF2B5EF4-FFF2-40B4-BE49-F238E27FC236}">
                <a16:creationId xmlns:a16="http://schemas.microsoft.com/office/drawing/2014/main" id="{B8711E00-BC78-4B9C-BC1E-02CE4731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3" y="1536633"/>
            <a:ext cx="40671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384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E2D8-A2AE-4BB2-9D5F-134D3BDF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3: Midterm 2 Fa16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28DCBA-6499-4104-8CEC-3A7BEE88BEE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||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B. Refer to solutions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28DCBA-6499-4104-8CEC-3A7BEE88B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puu.sh/zYhWz/39751cb763.jpg">
            <a:extLst>
              <a:ext uri="{FF2B5EF4-FFF2-40B4-BE49-F238E27FC236}">
                <a16:creationId xmlns:a16="http://schemas.microsoft.com/office/drawing/2014/main" id="{670033EB-D6A2-45A0-AEFF-D8005C89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36633"/>
            <a:ext cx="55911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7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Operating Point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Shape 8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dirty="0"/>
                  <a:t>Three regions of operation:</a:t>
                </a:r>
              </a:p>
              <a:p>
                <a:r>
                  <a:rPr lang="en-US" dirty="0"/>
                  <a:t>Cutoff (V</a:t>
                </a:r>
                <a:r>
                  <a:rPr lang="en-US" baseline="-25000" dirty="0"/>
                  <a:t>G</a:t>
                </a:r>
                <a:r>
                  <a:rPr lang="en-US" dirty="0"/>
                  <a:t> &lt; V</a:t>
                </a:r>
                <a:r>
                  <a:rPr lang="en-US" baseline="-25000" dirty="0"/>
                  <a:t>T</a:t>
                </a:r>
                <a:r>
                  <a:rPr lang="en-US" dirty="0"/>
                  <a:t>): I</a:t>
                </a:r>
                <a:r>
                  <a:rPr lang="en-US" baseline="-25000" dirty="0"/>
                  <a:t>D</a:t>
                </a:r>
                <a:r>
                  <a:rPr lang="en-US" dirty="0"/>
                  <a:t> = 0</a:t>
                </a:r>
              </a:p>
              <a:p>
                <a:endParaRPr lang="en-US" dirty="0"/>
              </a:p>
              <a:p>
                <a:r>
                  <a:rPr lang="en-US" dirty="0"/>
                  <a:t>Linear/Triode (V</a:t>
                </a:r>
                <a:r>
                  <a:rPr lang="en-US" baseline="-25000" dirty="0"/>
                  <a:t>G</a:t>
                </a:r>
                <a:r>
                  <a:rPr lang="en-US" dirty="0"/>
                  <a:t> &gt; V</a:t>
                </a:r>
                <a:r>
                  <a:rPr lang="en-US" baseline="-25000" dirty="0"/>
                  <a:t>T</a:t>
                </a:r>
                <a:r>
                  <a:rPr lang="en-US" dirty="0"/>
                  <a:t>, V</a:t>
                </a:r>
                <a:r>
                  <a:rPr lang="en-US" baseline="-25000" dirty="0"/>
                  <a:t>DS</a:t>
                </a:r>
                <a:r>
                  <a:rPr lang="en-US" dirty="0"/>
                  <a:t> &lt; V</a:t>
                </a:r>
                <a:r>
                  <a:rPr lang="en-US" baseline="-25000" dirty="0"/>
                  <a:t>GS</a:t>
                </a:r>
                <a:r>
                  <a:rPr lang="en-US" dirty="0"/>
                  <a:t> - V</a:t>
                </a:r>
                <a:r>
                  <a:rPr lang="en-US" baseline="-25000" dirty="0"/>
                  <a:t>T</a:t>
                </a:r>
                <a:r>
                  <a:rPr lang="en-US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𝑜𝑥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ar-AE" i="1" dirty="0">
                        <a:latin typeface="Cambria Math" panose="02040503050406030204" pitchFamily="18" charset="0"/>
                      </a:rPr>
                      <m:t>)((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ar-AE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dirty="0"/>
              </a:p>
              <a:p>
                <a:endParaRPr lang="en-US" dirty="0"/>
              </a:p>
              <a:p>
                <a:r>
                  <a:rPr lang="en-US" dirty="0"/>
                  <a:t>Saturation (V</a:t>
                </a:r>
                <a:r>
                  <a:rPr lang="en-US" baseline="-25000" dirty="0"/>
                  <a:t>G</a:t>
                </a:r>
                <a:r>
                  <a:rPr lang="en-US" dirty="0"/>
                  <a:t> &gt; V</a:t>
                </a:r>
                <a:r>
                  <a:rPr lang="en-US" baseline="-25000" dirty="0"/>
                  <a:t>T</a:t>
                </a:r>
                <a:r>
                  <a:rPr lang="en-US" dirty="0"/>
                  <a:t>, V</a:t>
                </a:r>
                <a:r>
                  <a:rPr lang="en-US" baseline="-25000" dirty="0"/>
                  <a:t>DS</a:t>
                </a:r>
                <a:r>
                  <a:rPr lang="en-US" dirty="0"/>
                  <a:t> &gt; V</a:t>
                </a:r>
                <a:r>
                  <a:rPr lang="en-US" baseline="-25000" dirty="0"/>
                  <a:t>GS</a:t>
                </a:r>
                <a:r>
                  <a:rPr lang="en-US" dirty="0"/>
                  <a:t> - V</a:t>
                </a:r>
                <a:r>
                  <a:rPr lang="en-US" baseline="-25000" dirty="0"/>
                  <a:t>T</a:t>
                </a:r>
                <a:r>
                  <a:rPr lang="en-US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𝑜𝑥</m:t>
                    </m:r>
                    <m:d>
                      <m:dPr>
                        <m:ctrlPr>
                          <a:rPr lang="en-US" i="1" baseline="-250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½</m:t>
                            </m:r>
                          </m:e>
                        </m:d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80" name="Shape 8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t="-535" b="-10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6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Incremental Model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Shape 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 algn="ctr">
                  <a:spcAft>
                    <a:spcPts val="2133"/>
                  </a:spcAft>
                  <a:buNone/>
                </a:pPr>
                <a:r>
                  <a:rPr lang="en-US" dirty="0"/>
                  <a:t>Transconductance: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𝑂𝑉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4" name="Shape 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puu.sh/ztFXG/e050f2e669.png">
            <a:extLst>
              <a:ext uri="{FF2B5EF4-FFF2-40B4-BE49-F238E27FC236}">
                <a16:creationId xmlns:a16="http://schemas.microsoft.com/office/drawing/2014/main" id="{D52304CA-4E21-44FA-A6F2-81EAD78E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36633"/>
            <a:ext cx="74676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Gain Calculation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</a:t>
            </a:r>
            <a:r>
              <a:rPr lang="en" baseline="-25000"/>
              <a:t>v</a:t>
            </a:r>
            <a:r>
              <a:rPr lang="en"/>
              <a:t> = -G</a:t>
            </a:r>
            <a:r>
              <a:rPr lang="en" baseline="-25000"/>
              <a:t>M</a:t>
            </a:r>
            <a:r>
              <a:rPr lang="en"/>
              <a:t>R</a:t>
            </a:r>
            <a:r>
              <a:rPr lang="en" baseline="-25000"/>
              <a:t>out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/>
              <a:t>G</a:t>
            </a:r>
            <a:r>
              <a:rPr lang="en" baseline="-25000"/>
              <a:t>M</a:t>
            </a:r>
            <a:r>
              <a:rPr lang="en"/>
              <a:t> = Small signal transconductance, ratio of i</a:t>
            </a:r>
            <a:r>
              <a:rPr lang="en" baseline="-25000"/>
              <a:t>out</a:t>
            </a:r>
            <a:r>
              <a:rPr lang="en"/>
              <a:t> to v</a:t>
            </a:r>
            <a:r>
              <a:rPr lang="en" baseline="-25000"/>
              <a:t>in</a:t>
            </a:r>
            <a:r>
              <a:rPr lang="en"/>
              <a:t> 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R</a:t>
            </a:r>
            <a:r>
              <a:rPr lang="en" baseline="-25000"/>
              <a:t>OUT</a:t>
            </a:r>
            <a:r>
              <a:rPr lang="en"/>
              <a:t> = Equivalent incremental output resistance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254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Common Amplifier Topologies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AutoNum type="arabicPeriod"/>
            </a:pPr>
            <a:r>
              <a:rPr lang="en" dirty="0"/>
              <a:t>Diode-tied Transistor</a:t>
            </a:r>
            <a:endParaRPr dirty="0"/>
          </a:p>
          <a:p>
            <a:pPr>
              <a:buAutoNum type="arabicPeriod"/>
            </a:pPr>
            <a:r>
              <a:rPr lang="en" dirty="0"/>
              <a:t>Common Source/Drain/Gate</a:t>
            </a:r>
            <a:endParaRPr dirty="0"/>
          </a:p>
          <a:p>
            <a:pPr>
              <a:buAutoNum type="arabicPeriod"/>
            </a:pPr>
            <a:r>
              <a:rPr lang="en" dirty="0"/>
              <a:t>Common Source with Degeneration</a:t>
            </a:r>
            <a:endParaRPr dirty="0"/>
          </a:p>
          <a:p>
            <a:pPr>
              <a:buAutoNum type="arabicPeriod"/>
            </a:pPr>
            <a:r>
              <a:rPr lang="en" dirty="0"/>
              <a:t>Common Drain with Modulation</a:t>
            </a:r>
            <a:endParaRPr dirty="0"/>
          </a:p>
          <a:p>
            <a:pPr>
              <a:buAutoNum type="arabicPeriod"/>
            </a:pPr>
            <a:r>
              <a:rPr lang="en" dirty="0"/>
              <a:t>Cascode</a:t>
            </a:r>
            <a:endParaRPr dirty="0"/>
          </a:p>
        </p:txBody>
      </p:sp>
      <p:sp>
        <p:nvSpPr>
          <p:cNvPr id="89" name="Shape 89"/>
          <p:cNvSpPr txBox="1"/>
          <p:nvPr/>
        </p:nvSpPr>
        <p:spPr>
          <a:xfrm>
            <a:off x="8623233" y="5200533"/>
            <a:ext cx="2280800" cy="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rgbClr val="FFFFFF"/>
              </a:buClr>
              <a:buSzPts val="1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Diode Tied Transistor</a:t>
            </a: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2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Diode-Tied Transistor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Shape 8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OUT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>
                  <a:buAutoNum type="arabicPeriod"/>
                </a:pPr>
                <a:endParaRPr dirty="0"/>
              </a:p>
            </p:txBody>
          </p:sp>
        </mc:Choice>
        <mc:Fallback xmlns="">
          <p:sp>
            <p:nvSpPr>
              <p:cNvPr id="87" name="Shape 8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2408348"/>
            <a:ext cx="1142744" cy="305241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8623233" y="5200533"/>
            <a:ext cx="2280800" cy="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rgbClr val="FFFFFF"/>
              </a:buClr>
              <a:buSzPts val="1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Diode Tied Transistor</a:t>
            </a: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2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Common Source/Drain/Gate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Shape 9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827901"/>
                <a:ext cx="3488400" cy="1026263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95" name="Shape 9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827901"/>
                <a:ext cx="3488400" cy="1026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00" y="3462934"/>
            <a:ext cx="28956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033" y="3462951"/>
            <a:ext cx="28448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2818" y="3462951"/>
            <a:ext cx="3009900" cy="29083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Shape 9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04000" y="1536633"/>
                <a:ext cx="4356438" cy="1381027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i="1" baseline="-25000" dirty="0" smtClean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99" name="Shape 9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04000" y="1536633"/>
                <a:ext cx="4356438" cy="13810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Shape 10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62818" y="1827901"/>
                <a:ext cx="3488400" cy="16088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</m:oMath>
                  </m:oMathPara>
                </a14:m>
                <a:endParaRPr lang="en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0" name="Shape 10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62818" y="1827901"/>
                <a:ext cx="3488400" cy="1608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41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Degeneration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/>
              <a:t>When a resistance is “viewed” through the drain, it appears bigger by a factor related to the transconductance.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85" y="3123785"/>
            <a:ext cx="2832100" cy="2476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Shape 1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37958" y="3557635"/>
                <a:ext cx="6294683" cy="16088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|| 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endParaRPr lang="ar-AE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ar-AE" i="1" baseline="-25000" dirty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 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16" name="Shape 1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37958" y="3557635"/>
                <a:ext cx="6294683" cy="160880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57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667</Words>
  <Application>Microsoft Office PowerPoint</Application>
  <PresentationFormat>Widescreen</PresentationFormat>
  <Paragraphs>124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HKN ECE 342 Review Session 2</vt:lpstr>
      <vt:lpstr>MOSFET’s</vt:lpstr>
      <vt:lpstr>MOSFET Operating Point</vt:lpstr>
      <vt:lpstr>MOSFET Incremental Model</vt:lpstr>
      <vt:lpstr>Gain Calculation</vt:lpstr>
      <vt:lpstr>Common Amplifier Topologies</vt:lpstr>
      <vt:lpstr>Diode-Tied Transistor</vt:lpstr>
      <vt:lpstr>Common Source/Drain/Gate</vt:lpstr>
      <vt:lpstr>Degeneration</vt:lpstr>
      <vt:lpstr>Modulation</vt:lpstr>
      <vt:lpstr>Cascode</vt:lpstr>
      <vt:lpstr>BJT</vt:lpstr>
      <vt:lpstr>Regions of Operation</vt:lpstr>
      <vt:lpstr>BJT Small Signal Model</vt:lpstr>
      <vt:lpstr>Terminal Impedance</vt:lpstr>
      <vt:lpstr>Common Emitter/Collector/Base</vt:lpstr>
      <vt:lpstr>Degeneration</vt:lpstr>
      <vt:lpstr>Modulation</vt:lpstr>
      <vt:lpstr>Bode Plots</vt:lpstr>
      <vt:lpstr>Miller Effect</vt:lpstr>
      <vt:lpstr>Problem 1: Midterm 3 Fa17</vt:lpstr>
      <vt:lpstr>Problem 2: Midterm 2 Fa16 </vt:lpstr>
      <vt:lpstr>Problem 3: Midterm 2 Fa16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342 Review Session 1</dc:title>
  <dc:creator>Li, Anthony</dc:creator>
  <cp:lastModifiedBy>Li, Anthony</cp:lastModifiedBy>
  <cp:revision>91</cp:revision>
  <dcterms:created xsi:type="dcterms:W3CDTF">2018-02-23T00:49:22Z</dcterms:created>
  <dcterms:modified xsi:type="dcterms:W3CDTF">2018-04-07T19:18:14Z</dcterms:modified>
</cp:coreProperties>
</file>