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8" r:id="rId6"/>
    <p:sldId id="259" r:id="rId7"/>
    <p:sldId id="257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3" autoAdjust="0"/>
    <p:restoredTop sz="95294" autoAdjust="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2018-03-23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2018-03-23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2018-03-23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2018-03-23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2018-03-23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2018-03-23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2018-03-23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2018-03-23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2018-03-23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2018-03-23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2018-03-23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2018-03-23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2018-03-23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HKN Phys 212 Exam 2</a:t>
            </a:r>
            <a:br>
              <a:rPr lang="en-US" dirty="0"/>
            </a:br>
            <a:r>
              <a:rPr lang="en-US" dirty="0"/>
              <a:t>Review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Kolaczkowski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4B7F-9EBB-48F6-B4D8-CAF13DFF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Inductance and Inductors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3E835-1EED-469F-80F0-B07E439A2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Inductance (L): A substance’s opposition to a change in current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∯"/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Solenoid: Circularly coiled wire often used as an Inductor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𝑠𝑜𝑙𝑒𝑛𝑜𝑖𝑑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dirty="0"/>
                  <a:t> 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number of coils per unit length</a:t>
                </a:r>
              </a:p>
              <a:p>
                <a:pPr lvl="2"/>
                <a:r>
                  <a:rPr lang="en-US" dirty="0"/>
                  <a:t>Proof using Ampere’s Law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∯"/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𝑠𝑜𝑙𝑒𝑛𝑜𝑖𝑑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𝑠𝑜𝑙𝑒𝑛𝑜𝑖𝑑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𝑠𝑜𝑙𝑒𝑛𝑜𝑖𝑑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𝑛𝑁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where N is the number of coils and z is the length of the solenoid</a:t>
                </a:r>
              </a:p>
              <a:p>
                <a:r>
                  <a:rPr lang="en-US" dirty="0"/>
                  <a:t>Energy Density: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3E835-1EED-469F-80F0-B07E439A2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43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81D4-5F17-4A4A-A67A-0A7CCD5F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Circuits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42066-95D8-4040-971E-4E5758F4D0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KVL and KCL still apply! </a:t>
                </a:r>
                <a:r>
                  <a:rPr lang="en-US" dirty="0">
                    <a:latin typeface="Cambria Math" panose="02040503050406030204" pitchFamily="18" charset="0"/>
                  </a:rPr>
                  <a:t>(And always will)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Inductors will never drastically change current</a:t>
                </a:r>
              </a:p>
              <a:p>
                <a:pPr lvl="1"/>
                <a:r>
                  <a:rPr lang="en-US" dirty="0"/>
                  <a:t>Same as a Capacitors relation to Voltage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New Time Constant!!!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𝑅𝐶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𝑅𝐶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42066-95D8-4040-971E-4E5758F4D0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60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78EB-839F-4584-8E3D-E847A33B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4410-CCE7-44EE-857C-2774B0061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when and how to use your equation sheet</a:t>
            </a:r>
          </a:p>
          <a:p>
            <a:r>
              <a:rPr lang="en-US" dirty="0"/>
              <a:t>Don’t panic, just keep on moving</a:t>
            </a:r>
          </a:p>
          <a:p>
            <a:r>
              <a:rPr lang="en-US" dirty="0"/>
              <a:t>Make sure you are in the right mindset going into the exam</a:t>
            </a:r>
          </a:p>
          <a:p>
            <a:r>
              <a:rPr lang="en-US" dirty="0"/>
              <a:t>Spend your time showing what you know</a:t>
            </a:r>
          </a:p>
          <a:p>
            <a:r>
              <a:rPr lang="en-US" dirty="0"/>
              <a:t>DON’T CHEAT</a:t>
            </a:r>
          </a:p>
        </p:txBody>
      </p:sp>
    </p:spTree>
    <p:extLst>
      <p:ext uri="{BB962C8B-B14F-4D97-AF65-F5344CB8AC3E}">
        <p14:creationId xmlns:p14="http://schemas.microsoft.com/office/powerpoint/2010/main" val="86309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A4A8-3A23-450B-92DA-15F29240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Exam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58522-66B9-452F-95CE-EA1B849F7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4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69A1-4720-46DC-9752-0131B5EA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185985-2641-4E22-9323-ED01A42CA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586559"/>
            <a:ext cx="6405192" cy="3918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72BB1F-30D9-4E88-8063-0C67FAED8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325" y="1357170"/>
            <a:ext cx="1533525" cy="39562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43D133-61E3-481E-8AEF-CE8E26D92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5599509"/>
            <a:ext cx="5821680" cy="3638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7C9FB5-2F9A-4FDE-8873-836A4EE21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137" y="5921747"/>
            <a:ext cx="1547813" cy="931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87532F-0AE4-4D0A-98B1-198E2AD77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2037" y="780336"/>
            <a:ext cx="5466813" cy="57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2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08A8-7B36-42E8-B6DF-8ABC83D9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2015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6AC0F7-2A2C-4DEB-A54A-98D34C517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6" y="1519809"/>
            <a:ext cx="5238525" cy="2528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D48E7B-54D8-4B83-B6D2-E0936D548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6" y="4048125"/>
            <a:ext cx="6982028" cy="1657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FC0B1A-6A23-46E5-B31C-E6FBF4C10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16" y="5676900"/>
            <a:ext cx="8859907" cy="361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9271C0-7E70-4661-90A4-C09D478ED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6" y="6006813"/>
            <a:ext cx="8412484" cy="409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26E4CF-489E-4907-8D4C-4D0963F46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16" y="6416807"/>
            <a:ext cx="10641334" cy="3632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70FFC6-D040-4654-8A54-F3F063E96B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2580" y="950780"/>
            <a:ext cx="1259006" cy="10300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BD4650-638D-4604-82FB-49A79701F1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2580" y="2222185"/>
            <a:ext cx="1877879" cy="16784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8263F2-A6EC-4B7F-97A5-9AE1C9E6BA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2579" y="4230556"/>
            <a:ext cx="1877879" cy="110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F4AB-E2D8-4894-B5D2-1847EF01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233424"/>
          </a:xfrm>
        </p:spPr>
        <p:txBody>
          <a:bodyPr/>
          <a:lstStyle/>
          <a:p>
            <a:r>
              <a:rPr lang="en-US" dirty="0"/>
              <a:t>Fall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F2D37F-1DF6-4989-B4EB-DC4F95B52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233424"/>
            <a:ext cx="3707130" cy="3517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A331E5-AB6A-4882-8CA3-CFD8AC24D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4751415"/>
            <a:ext cx="6297930" cy="1380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217347-5558-4F8B-8C26-367F100AC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6026791"/>
            <a:ext cx="8945880" cy="318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5878E4-AE4D-4EDA-BDAB-54061592F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20" y="6345768"/>
            <a:ext cx="9345930" cy="5066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01E35F-DE2C-4CC7-8124-259FB5AA95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8787" y="1233424"/>
            <a:ext cx="1821070" cy="1509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32F40A-839A-43CF-9088-BA9848ECA3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8787" y="2941601"/>
            <a:ext cx="1090613" cy="9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4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B121-B020-4E32-84DE-EEDF2A78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257810"/>
            <a:ext cx="9509760" cy="1233424"/>
          </a:xfrm>
        </p:spPr>
        <p:txBody>
          <a:bodyPr/>
          <a:lstStyle/>
          <a:p>
            <a:r>
              <a:rPr lang="en-US" dirty="0"/>
              <a:t>Fall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C8684D-490D-4311-8DCE-14CF350E2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357885"/>
            <a:ext cx="2831607" cy="3499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04DCFB-122E-4108-A01B-4A8A69A3B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4857751"/>
            <a:ext cx="6545580" cy="12727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EB55E5-C087-48F0-B3B9-E021BD545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6130502"/>
            <a:ext cx="9650730" cy="504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497E07-84C8-401D-977B-4AB029693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750" y="1612240"/>
            <a:ext cx="2971800" cy="323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954680-6098-4353-9A27-E93320D481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6750" y="3300050"/>
            <a:ext cx="6743700" cy="309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052D1A-5652-49BF-AF2A-A6AA23B3FA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4910" y="522039"/>
            <a:ext cx="1251093" cy="5859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74B5A7-15BF-4297-ABB4-D7115CEAD5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4910" y="2123170"/>
            <a:ext cx="1492361" cy="9656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A10AC1-B8C9-4829-B077-254F4B754F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4910" y="3744078"/>
            <a:ext cx="12573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8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386B-AC57-49B9-9CC1-8497D295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149308"/>
            <a:ext cx="9509760" cy="1233424"/>
          </a:xfrm>
        </p:spPr>
        <p:txBody>
          <a:bodyPr/>
          <a:lstStyle/>
          <a:p>
            <a:r>
              <a:rPr lang="en-US" dirty="0"/>
              <a:t>Spring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1D257F-178A-4289-B93A-9376EE746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19" y="1382732"/>
            <a:ext cx="4092271" cy="2696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0DEF03-9753-4310-A2FE-8D11944B7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18" y="4079295"/>
            <a:ext cx="6066200" cy="837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565893-B321-420C-8D82-82DF7FD36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18" y="4916557"/>
            <a:ext cx="9830465" cy="483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B76DCE-DC40-465E-8534-E1BA5D692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8" y="5400476"/>
            <a:ext cx="9830465" cy="5740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BC1142-8B0B-46D2-91D7-2529A13469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18" y="5974518"/>
            <a:ext cx="9830465" cy="551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1D2FB0-941D-461F-892D-F241E45FF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6366" y="583096"/>
            <a:ext cx="402109" cy="11697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F099A6-A83E-4542-B9E3-0405F772FF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5545" y="2022639"/>
            <a:ext cx="496419" cy="7513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9B2493-998D-467E-B867-AD837B93E3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5545" y="3257895"/>
            <a:ext cx="602437" cy="85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9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E948-B69C-4B57-BC1B-2C39CBB6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202317"/>
            <a:ext cx="9509760" cy="1233424"/>
          </a:xfrm>
        </p:spPr>
        <p:txBody>
          <a:bodyPr/>
          <a:lstStyle/>
          <a:p>
            <a:r>
              <a:rPr lang="en-US" dirty="0"/>
              <a:t>Spring 2014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8FF9CB-C53F-4E65-9133-1DC984982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435741"/>
            <a:ext cx="2250219" cy="2962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14E854-9D8B-4C94-9B19-400B56434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4397894"/>
            <a:ext cx="7837916" cy="10354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158190-65E9-4F14-9B0C-23A842655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" y="5494396"/>
            <a:ext cx="5242560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4B9F7B-7B47-4E47-97BA-10E050927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680" y="5494396"/>
            <a:ext cx="1977225" cy="1363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036CF8-7952-4A76-81F2-E3143471F9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023" y="224531"/>
            <a:ext cx="4514437" cy="290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FC3BC3-1E58-41D2-9646-17AC1895D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3473" y="490791"/>
            <a:ext cx="4301987" cy="2376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5B5D11-80C1-4535-A287-CB88EB9AE1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3616" y="732949"/>
            <a:ext cx="1671844" cy="12784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3DE9B6-3AF1-4A50-8EEA-ADF7CFE81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9283" y="2202560"/>
            <a:ext cx="7902387" cy="7208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EC467B-807C-411E-9341-B7D4E7E49F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90119" y="2750956"/>
            <a:ext cx="1311551" cy="13247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BAB4FF-8D95-40AD-971E-B9C78AFE68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62400" y="2923386"/>
            <a:ext cx="1611897" cy="11513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775E02-09E4-4219-9762-A6A2FCB213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45358" y="2923386"/>
            <a:ext cx="1663069" cy="11513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CA1CC-299E-40E2-900E-B5F73C89E5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79488" y="2930924"/>
            <a:ext cx="1659340" cy="114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0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5D7B-EF73-4234-932E-965720C0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Capacitors in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77F1F0-67C9-4BED-A1EC-5A87CC32C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Series Capacitors: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Q is the same for both capacitors</a:t>
                </a:r>
              </a:p>
              <a:p>
                <a:r>
                  <a:rPr lang="en-US" dirty="0"/>
                  <a:t>Parallel Capacitors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 is the same for both capacitors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77F1F0-67C9-4BED-A1EC-5A87CC32C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t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36DCFB-CC1E-4CEE-852B-1EE9E7D932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8626" y="1282078"/>
            <a:ext cx="790575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04BC30-ABA3-4CD7-B402-50FF08803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8113" y="3203765"/>
            <a:ext cx="1371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4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C359-3D35-406F-AAED-3AA1A042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0"/>
            <a:ext cx="9509760" cy="1233424"/>
          </a:xfrm>
        </p:spPr>
        <p:txBody>
          <a:bodyPr/>
          <a:lstStyle/>
          <a:p>
            <a:r>
              <a:rPr lang="en-US" dirty="0"/>
              <a:t>Fall 2010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E6D344-E320-4689-805B-1F10A1F16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6068" y="2496311"/>
            <a:ext cx="2384811" cy="2100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FB76DE-603E-4986-A0DD-364EC1778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901952"/>
            <a:ext cx="9509760" cy="594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CEAB5C-E7FD-4B0E-9544-E18029593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19" y="2960052"/>
            <a:ext cx="4952353" cy="5915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5FD25F-D6AB-4E6D-9776-2F1D260E8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18" y="3546339"/>
            <a:ext cx="2920593" cy="90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3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A86A-6F8F-4B96-A02D-9DA89E4E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Resistance, Ohm’s law, and resistors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AAC20-CA5C-4280-9442-BDCF369D6C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39922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Ohm’s Law: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this is usually represented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r>
                  <a:rPr lang="en-US" dirty="0"/>
                  <a:t> in circuit analysis</a:t>
                </a:r>
              </a:p>
              <a:p>
                <a:pPr lvl="1"/>
                <a:r>
                  <a:rPr lang="en-US" dirty="0"/>
                  <a:t>Here J is the current density,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the conductivity, I is the current, and R is the resistance</a:t>
                </a:r>
              </a:p>
              <a:p>
                <a:r>
                  <a:rPr lang="en-US" dirty="0"/>
                  <a:t>Resistance: a measure of an elements opposition to charge flow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Series resistance: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Resistors in series share the same current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Parallel resistance: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Resistors in parallel share the same voltage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2AAC20-CA5C-4280-9442-BDCF369D6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3992287"/>
              </a:xfrm>
              <a:blipFill>
                <a:blip r:embed="rId2"/>
                <a:stretch>
                  <a:fillRect l="-1231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39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67B8-16C1-4873-BE35-3B84C268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Kirchhoff's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61035E-69F8-41E6-B3C6-EBFABA71C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Kirchhoff’s Current Law (KCL): Statement of conservation of Charge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for any node / equipotential</a:t>
                </a:r>
              </a:p>
              <a:p>
                <a:r>
                  <a:rPr lang="en-US" dirty="0"/>
                  <a:t>Kirchhoff’s Voltage Law (KVL): Statement of conservation of Energy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any </a:t>
                </a:r>
                <a:r>
                  <a:rPr lang="en-US" b="1" i="1" dirty="0"/>
                  <a:t>closed</a:t>
                </a:r>
                <a:r>
                  <a:rPr lang="en-US" dirty="0"/>
                  <a:t> loop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61035E-69F8-41E6-B3C6-EBFABA71C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54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9A27-8B2B-47F8-87C2-E2B33CEF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Circuits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747AE-EBBB-45C1-B8BE-02852642E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Capacitors instantaneous reaction and time dependence.</a:t>
                </a:r>
              </a:p>
              <a:p>
                <a:pPr lvl="1"/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→∞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r>
                  <a:rPr lang="en-US" dirty="0"/>
                  <a:t> only works for resistors. </a:t>
                </a:r>
              </a:p>
              <a:p>
                <a:pPr lvl="1"/>
                <a:r>
                  <a:rPr lang="en-US" dirty="0"/>
                  <a:t>Don’t try and apply this to capacitors and sources!!!</a:t>
                </a:r>
              </a:p>
              <a:p>
                <a:r>
                  <a:rPr lang="en-US" dirty="0"/>
                  <a:t>Time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The fundamental time of a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𝑅𝐶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We will have another time constant for LR and LC circuits</a:t>
                </a:r>
              </a:p>
              <a:p>
                <a:r>
                  <a:rPr lang="en-US" dirty="0"/>
                  <a:t>Power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Conservation of Energy, time independent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0747AE-EBBB-45C1-B8BE-02852642E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 b="-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74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CB12-FED7-459C-97D5-5CFC7119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24B97-9AE6-4950-9D8A-2C7C6D1675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Updated Lorentz Force: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Current Carrying Wire: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Right Hand Rules:</a:t>
                </a:r>
              </a:p>
              <a:p>
                <a:pPr lvl="1"/>
                <a:r>
                  <a:rPr lang="en-US" dirty="0"/>
                  <a:t>1. Thumb in direction of current, figures curl in direction of Magnetic Field</a:t>
                </a:r>
              </a:p>
              <a:p>
                <a:pPr lvl="1"/>
                <a:r>
                  <a:rPr lang="en-US" dirty="0"/>
                  <a:t>2. Index figure in direction of velocity, middle figure in direction of Magnetic field, thumb in direction of force</a:t>
                </a:r>
              </a:p>
              <a:p>
                <a:pPr lvl="1"/>
                <a:r>
                  <a:rPr lang="en-US" dirty="0"/>
                  <a:t>3. Figures in direction of current, thumb in direction of magnetic field.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24B97-9AE6-4950-9D8A-2C7C6D167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t="-2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39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DDF4-6A73-45A8-B361-B62F963D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Torque and Moments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C853C-AA8F-4B67-A99C-6619770549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Torque is the rotational force applied to an object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Magnetic Moment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): Related to the amount of area and current in a system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𝑁𝐼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Potential Energy of a magnetic system: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C853C-AA8F-4B67-A99C-6619770549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63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6DF4-8CF9-47B0-B263-19F7F474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Biot</a:t>
            </a:r>
            <a:r>
              <a:rPr lang="en-US" dirty="0"/>
              <a:t>-Savart Law and Ampere’s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B32C2-CC9B-4E83-97AA-AF650CFF64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Biot-Savart Law: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I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Force between two wires: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Very Situational</a:t>
                </a:r>
              </a:p>
              <a:p>
                <a:r>
                  <a:rPr lang="en-US" dirty="0"/>
                  <a:t>Ampere’s law: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𝑒𝑛𝑐𝑙𝑜𝑠𝑒𝑑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Useful in highly symmetric situations (wires and current sheets)</a:t>
                </a:r>
              </a:p>
              <a:p>
                <a:pPr lvl="1"/>
                <a:r>
                  <a:rPr lang="en-US" dirty="0"/>
                  <a:t>Wire: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Sheet: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B32C2-CC9B-4E83-97AA-AF650CFF64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06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8BAC-E532-4BDF-BB9D-8A3819D2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Electromotive Force and Faraday’s Law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5D2CD-A337-486E-A20D-D46F44452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Magnetic Flux: Number of Magnetic Field Lines that penetrate a certain area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∯"/>
                        <m:limLoc m:val="undOvr"/>
                        <m:subHide m:val="on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Electromotive Force: the Voltage accumulated by traveling one </a:t>
                </a:r>
                <a:r>
                  <a:rPr lang="en-US" b="1" i="1" u="sng" dirty="0"/>
                  <a:t>complete</a:t>
                </a:r>
                <a:r>
                  <a:rPr lang="en-US" dirty="0"/>
                  <a:t> path.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e>
                    </m:nary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That minus sign is important!!! The induced current / field </a:t>
                </a:r>
                <a:r>
                  <a:rPr lang="en-US" b="1" i="1" u="sng" dirty="0"/>
                  <a:t>opposes</a:t>
                </a:r>
                <a:r>
                  <a:rPr lang="en-US" dirty="0"/>
                  <a:t> a change in magnetic flux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5D2CD-A337-486E-A20D-D46F44452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67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B0D886-CB8D-4564-A797-C05BC7D513A8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8996</TotalTime>
  <Words>736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 Math</vt:lpstr>
      <vt:lpstr>Banded Design Teal 16x9</vt:lpstr>
      <vt:lpstr>HKN Phys 212 Exam 2 Review Session</vt:lpstr>
      <vt:lpstr>Capacitors in Circuits</vt:lpstr>
      <vt:lpstr>Resistance, Ohm’s law, and resistors</vt:lpstr>
      <vt:lpstr>Kirchhoff's Laws</vt:lpstr>
      <vt:lpstr>RC Circuits</vt:lpstr>
      <vt:lpstr>Magnetism</vt:lpstr>
      <vt:lpstr>Torque and Moments</vt:lpstr>
      <vt:lpstr>Biot-Savart Law and Ampere’s Law</vt:lpstr>
      <vt:lpstr>Electromotive Force and Faraday’s Law </vt:lpstr>
      <vt:lpstr>Inductance and Inductors</vt:lpstr>
      <vt:lpstr>LR Circuits</vt:lpstr>
      <vt:lpstr>Exam Advice</vt:lpstr>
      <vt:lpstr>Past Exam Questions</vt:lpstr>
      <vt:lpstr>Fall 2010</vt:lpstr>
      <vt:lpstr>Fall 2015</vt:lpstr>
      <vt:lpstr>Fall 2015</vt:lpstr>
      <vt:lpstr>Fall 2015</vt:lpstr>
      <vt:lpstr>Spring 2014</vt:lpstr>
      <vt:lpstr>Spring 2014</vt:lpstr>
      <vt:lpstr>Fall 2010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HKN Phys 212 Exam 2 Review Session</dc:title>
  <dc:creator>Steven Kolaczkowski</dc:creator>
  <cp:lastModifiedBy>Steven Kolaczkowski</cp:lastModifiedBy>
  <cp:revision>39</cp:revision>
  <dcterms:created xsi:type="dcterms:W3CDTF">2018-03-20T20:24:20Z</dcterms:created>
  <dcterms:modified xsi:type="dcterms:W3CDTF">2018-03-27T02:27:15Z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