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  <p:embeddedFont>
      <p:font typeface="Alfa Slab On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E488E93-4DA5-438E-A796-E0C9F20E176C}">
  <a:tblStyle styleId="{0E488E93-4DA5-438E-A796-E0C9F20E17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33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Helvetica Neue"/>
              <a:buNone/>
              <a:defRPr sz="30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btf.engr.illinois.edu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ECE 120 Midterm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7"/>
            <a:ext cx="8520600" cy="14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HKN Review Session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 (self-scheduled):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Between Tuesday, February 13th, and Thursday, February 15, 2018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Location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57 Grainger Engineering Library (in the basement on the east side)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Schedule Your Exam: </a:t>
            </a:r>
            <a:r>
              <a:rPr lang="en" sz="1400" u="sng">
                <a:solidFill>
                  <a:srgbClr val="3B73A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cbtf.engr.illinois.edu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(up to two weeks in advance)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to bring: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iCard, pens/pencils (They provide the scratch paper)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programming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Double, Long (8 bytes)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Int, Float (4 bytes)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(2 bytes)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 (1 byte)</a:t>
            </a:r>
            <a:endParaRPr/>
          </a:p>
        </p:txBody>
      </p:sp>
      <p:pic>
        <p:nvPicPr>
          <p:cNvPr descr="basic_c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776" y="1152475"/>
            <a:ext cx="395552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Specifiers and Escape Sequences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0" name="Shape 120"/>
          <p:cNvGraphicFramePr/>
          <p:nvPr/>
        </p:nvGraphicFramePr>
        <p:xfrm>
          <a:off x="311700" y="1360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{0E488E93-4DA5-438E-A796-E0C9F20E176C}</a:tableStyleId>
              </a:tblPr>
              <a:tblGrid>
                <a:gridCol w="3806425"/>
                <a:gridCol w="4725925"/>
              </a:tblGrid>
              <a:tr h="2884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Format Specifiers:</a:t>
                      </a:r>
                      <a:endParaRPr b="1"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%c char single character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%d (%i) int signed integer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%e (%E) float or double exponential format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%f float or double signed decimal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%g (%G) float or double use %f or %e as required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%o int unsigned octal value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%p pointer address stored in pointer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%s array of char sequence of characters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%u int unsigned decimal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%x (%X) int unsigned hex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Escape Sequences:</a:t>
                      </a:r>
                      <a:endParaRPr b="1"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\n - new line character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\b - backspace character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\t - horizontal tab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\’ - allows for storing and printing of ‘ ASCII value in string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\\ - allows for storing and printing of \ ASCII value in string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\” - allows for storing and printing of “ ASCII value in string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\? - allows for storing and printing of ? ASCII value in string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Ie. char x = ‘\’’; (those are 2 single quotes) 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will store the data byte associated with ‘ into x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- operators 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of precedence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 ,  / , %  , then + ,  -     (Note, Modular </a:t>
            </a:r>
            <a:r>
              <a:rPr lang="en"/>
              <a:t>Arithmetic</a:t>
            </a:r>
            <a:r>
              <a:rPr lang="en"/>
              <a:t> (%) is not defined for floating point numbers)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operator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=  (takes an lvalue on the left side and an rvalue on the right side to set the lvalue to the rvalue)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IE, you can’t do 5 = x;  as 5 is an rvalue (you can’t assign a value to 5!)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Relational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==, !=, &lt;, &gt;, &lt;=, &gt;=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Bitwise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&amp;, |, ~, ^ (AND, OR, NOT, XOR)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!, &amp;&amp;,  || (NOT, AND, OR)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operators - bitwise examples</a:t>
            </a:r>
            <a:endParaRPr/>
          </a:p>
        </p:txBody>
      </p:sp>
      <p:pic>
        <p:nvPicPr>
          <p:cNvPr descr="bit example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99" y="1566475"/>
            <a:ext cx="2236925" cy="201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t hard.png"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751" y="1603275"/>
            <a:ext cx="2764025" cy="1936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t hardes.png"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4100" y="1566487"/>
            <a:ext cx="3225610" cy="20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Input / Output</a:t>
            </a:r>
            <a:endParaRPr/>
          </a:p>
        </p:txBody>
      </p:sp>
      <p:pic>
        <p:nvPicPr>
          <p:cNvPr descr="input:output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25" y="1441450"/>
            <a:ext cx="50387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Constructs</a:t>
            </a:r>
            <a:endParaRPr/>
          </a:p>
        </p:txBody>
      </p:sp>
      <p:pic>
        <p:nvPicPr>
          <p:cNvPr descr="conditional - basic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3025"/>
            <a:ext cx="4889850" cy="214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ditional - basic 2.png"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3950" y="1193025"/>
            <a:ext cx="3637651" cy="254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Constructs - Example</a:t>
            </a:r>
            <a:endParaRPr/>
          </a:p>
        </p:txBody>
      </p:sp>
      <p:pic>
        <p:nvPicPr>
          <p:cNvPr descr="iterative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664" y="1152475"/>
            <a:ext cx="4020674" cy="363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Constructs</a:t>
            </a:r>
            <a:endParaRPr/>
          </a:p>
        </p:txBody>
      </p:sp>
      <p:pic>
        <p:nvPicPr>
          <p:cNvPr descr="it_do_while.pn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21525" cy="1893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_for.png"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675" y="1142250"/>
            <a:ext cx="3521525" cy="19495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_while.png"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5888" y="3281125"/>
            <a:ext cx="3041100" cy="16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- Example</a:t>
            </a:r>
            <a:endParaRPr/>
          </a:p>
        </p:txBody>
      </p:sp>
      <p:pic>
        <p:nvPicPr>
          <p:cNvPr descr="iterative example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25" y="1341438"/>
            <a:ext cx="46577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HW2.9</a:t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00" y="1129350"/>
            <a:ext cx="58900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Review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63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IEEE floating point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Hex &amp; ASCII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Bitmasks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programming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Exam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Representation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Unsigned - k bits can represent [0, 2^k) values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only represent non-negative integers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Overflow Condition: If the most significant bit has a carry out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Zero Extended - pad the front with zeros when moving to larger data type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(10101) = (16+4+1) = 21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Signed Magnitude - (- 2^(k-1)</a:t>
            </a:r>
            <a:r>
              <a:rPr lang="en"/>
              <a:t>, 2^(k-1) ) values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bit determines sign of number ( 1 = negative, 0 = positive)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(10101) = (-1) x (4+1) = -5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Representation - Part II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1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2’s Complement - k bits represents [ -2^(k-1), 2^(k-1) - 1]</a:t>
            </a:r>
            <a:endParaRPr sz="19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Sign </a:t>
            </a:r>
            <a:r>
              <a:rPr lang="en" sz="1500"/>
              <a:t>Extended - pad the front of the number with the sign bit when moving to larger data type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Overflow Condition: if adding numbers of the same sign yields a result of the opposite sign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signed bit is 0, magnitude is same as if the number were treated as unsigned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signed bit is 1, to determine the magnitude, bitwise NOT the bits, and add 1 before finding magnitude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2’s complement provides a </a:t>
            </a:r>
            <a:r>
              <a:rPr lang="en" sz="1500"/>
              <a:t>greater</a:t>
            </a:r>
            <a:r>
              <a:rPr lang="en" sz="1500"/>
              <a:t> range of values and cleaner binary </a:t>
            </a:r>
            <a:r>
              <a:rPr lang="en" sz="1500"/>
              <a:t>arithmetic</a:t>
            </a:r>
            <a:r>
              <a:rPr lang="en" sz="1500"/>
              <a:t> </a:t>
            </a:r>
            <a:r>
              <a:rPr lang="en" sz="1500"/>
              <a:t>operations</a:t>
            </a:r>
            <a:endParaRPr sz="1500"/>
          </a:p>
          <a:p>
            <a: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ie. the same logic circuit used to add binary unsigned and 2’s complement numbers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</a:t>
            </a:r>
            <a:r>
              <a:rPr lang="en" sz="18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/>
              <a:t>754</a:t>
            </a:r>
            <a:r>
              <a:rPr lang="en" sz="18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/>
              <a:t>Floating</a:t>
            </a:r>
            <a:r>
              <a:rPr lang="en" sz="18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/>
              <a:t>Point Representation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reat for approximations &amp; expressing very large/very small decimal values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1st bit is sign bit, 0 for positive and 1 for negative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2nd through 9th bit is exponent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 Cases: When exponent is 0 or 255, then denormalized or NAN/inf forms respectively.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Denormalized format has normal sign, and magnitude: 0.mantissa * 2^(-126)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NAN/inf form is NAN when mantissa is non-zero, and infinity (inf) when mantissa is all zeros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10th through 32nd bit is 23 bit mantissa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 Form has magnitude of 1.mantissa * 2 ^ (exponent - 127)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(-1)^sign * 1.fraction * 2^(exponent - 127)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 &amp; ASCII</a:t>
            </a:r>
            <a:r>
              <a:rPr lang="en"/>
              <a:t> Representations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7-bit ASCII table will be provided if necessary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7 bits, chars in C are 1 byte of memory and allocate 8 bits per character anyway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Hexadecimal is base 16 number system (0-9 &amp; A-F)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numbering systems that have a power of 2 base can have individual characters mapped to binary strings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A=1010 B=1011 C=1100 D=1101 E=1110 F=1111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76 </a:t>
            </a:r>
            <a:r>
              <a:rPr lang="en"/>
              <a:t>(01001100)</a:t>
            </a:r>
            <a:r>
              <a:rPr lang="en"/>
              <a:t> to hex = 0x4C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0111010, 0110011, 0101001 converting to ASCII -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 &amp; ASCII Representations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7-bit ASCII table will be provided if necessary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7 bits, chars in C are 1 byte of memory and allocate 8 bits per character anyway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Hexadecimal is base 16 number system (0-9 &amp; A-F)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numbering systems that have a power of 2 base can have individual characters mapped to binary strings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A=1010 B=1011 C=1100 D=1101 E=1110 F=1111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76 (01001100) to hex = 0x4C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0111010, 0110011, 0101001 converting to ASCII -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0x3A      0x33     0x29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:3)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1 if both inputs are 1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1 if any of the inputs are 1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1 if either a or b is 1, not both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Returns opposite of input ( 0-&gt;1 , vice versa)</a:t>
            </a:r>
            <a:endParaRPr sz="14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table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650" y="0"/>
            <a:ext cx="2740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Bitmasks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for looking at only certain bits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bitmask using AND as the bitwise operator will selectively mask bits to 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bitmask using OR as the bitwise operator will selectively mask bits to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