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5" r:id="rId4"/>
    <p:sldId id="272" r:id="rId5"/>
    <p:sldId id="267" r:id="rId6"/>
    <p:sldId id="268" r:id="rId7"/>
    <p:sldId id="269" r:id="rId8"/>
    <p:sldId id="274" r:id="rId9"/>
    <p:sldId id="276" r:id="rId10"/>
    <p:sldId id="273" r:id="rId11"/>
    <p:sldId id="275" r:id="rId12"/>
    <p:sldId id="277" r:id="rId13"/>
    <p:sldId id="278" r:id="rId14"/>
    <p:sldId id="280" r:id="rId15"/>
    <p:sldId id="281" r:id="rId16"/>
    <p:sldId id="282" r:id="rId17"/>
    <p:sldId id="283" r:id="rId18"/>
    <p:sldId id="285" r:id="rId19"/>
    <p:sldId id="286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3651"/>
  </p:normalViewPr>
  <p:slideViewPr>
    <p:cSldViewPr snapToGrid="0">
      <p:cViewPr>
        <p:scale>
          <a:sx n="80" d="100"/>
          <a:sy n="80" d="100"/>
        </p:scale>
        <p:origin x="1144" y="4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3/10/18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3/10/18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any</a:t>
            </a:r>
            <a:r>
              <a:rPr lang="en-US" baseline="0" dirty="0" smtClean="0"/>
              <a:t> LTI system, a </a:t>
            </a:r>
            <a:r>
              <a:rPr lang="en-US" baseline="0" dirty="0" err="1" smtClean="0"/>
              <a:t>cosinusoidal</a:t>
            </a:r>
            <a:r>
              <a:rPr lang="en-US" baseline="0" dirty="0" smtClean="0"/>
              <a:t> input of a given frequency will yield a phase shifted and scaled </a:t>
            </a:r>
            <a:r>
              <a:rPr lang="en-US" baseline="0" dirty="0" err="1" smtClean="0"/>
              <a:t>cosinusoidal</a:t>
            </a:r>
            <a:r>
              <a:rPr lang="en-US" baseline="0" dirty="0" smtClean="0"/>
              <a:t> output of the same frequency.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C7-F2C3-48B6-8A22-C484D800B5D4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0281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</a:t>
                </a:r>
                <a:r>
                  <a:rPr lang="en-US" baseline="0" dirty="0" smtClean="0"/>
                  <a:t> students should have a good grasp of Euler’s formula and the rules for manipulation of complex numbers. We include these additional notes here: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𝜙</m:t>
                          </m:r>
                        </m:e>
                      </m:func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𝜙</m:t>
                          </m:r>
                        </m:e>
                      </m:func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</a:t>
                </a:r>
                <a:r>
                  <a:rPr lang="en-US" baseline="0" dirty="0" smtClean="0"/>
                  <a:t> students should have a good grasp of Euler’s formula and the rules for manipulation of complex numbers. We include these additional notes here:</a:t>
                </a:r>
              </a:p>
              <a:p>
                <a:pPr algn="l"/>
                <a:r>
                  <a:rPr lang="en-US" b="0" i="0" smtClean="0">
                    <a:latin typeface="Cambria Math" charset="0"/>
                    <a:ea typeface="Cambria Math" charset="0"/>
                    <a:cs typeface="Cambria Math" charset="0"/>
                  </a:rPr>
                  <a:t>cos</a:t>
                </a:r>
                <a:r>
                  <a:rPr lang="en-US" b="0" i="0" smtClean="0">
                    <a:latin typeface="Cambria Math" charset="0"/>
                    <a:ea typeface="Cambria Math" charset="0"/>
                    <a:cs typeface="Cambria Math" charset="0"/>
                  </a:rPr>
                  <a:t>⁡</a:t>
                </a:r>
                <a:r>
                  <a:rPr lang="en-US" b="0" i="0" smtClean="0">
                    <a:latin typeface="Cambria Math" charset="0"/>
                    <a:ea typeface="Cambria Math" charset="0"/>
                    <a:cs typeface="Cambria Math" charset="0"/>
                  </a:rPr>
                  <a:t>𝜙=</a:t>
                </a:r>
                <a:r>
                  <a:rPr lang="mr-IN" b="0" i="0" smtClean="0"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:r>
                  <a:rPr lang="en-US" i="0">
                    <a:latin typeface="Cambria Math" charset="0"/>
                  </a:rPr>
                  <a:t>𝑒^𝑗</a:t>
                </a:r>
                <a:r>
                  <a:rPr lang="en-US" i="0">
                    <a:latin typeface="Cambria Math" charset="0"/>
                    <a:ea typeface="Cambria Math" charset="0"/>
                    <a:cs typeface="Cambria Math" charset="0"/>
                  </a:rPr>
                  <a:t>𝜙 〖</a:t>
                </a:r>
                <a:r>
                  <a:rPr lang="en-US" i="0">
                    <a:latin typeface="Cambria Math" charset="0"/>
                  </a:rPr>
                  <a:t>+𝑒〗^(−𝑗</a:t>
                </a:r>
                <a:r>
                  <a:rPr lang="en-US" i="0">
                    <a:latin typeface="Cambria Math" charset="0"/>
                    <a:ea typeface="Cambria Math" charset="0"/>
                    <a:cs typeface="Cambria Math" charset="0"/>
                  </a:rPr>
                  <a:t>𝜙)</a:t>
                </a:r>
                <a:r>
                  <a:rPr lang="mr-IN" b="0" i="0" smtClean="0">
                    <a:latin typeface="Cambria Math" charset="0"/>
                    <a:ea typeface="Cambria Math" charset="0"/>
                    <a:cs typeface="Cambria Math" charset="0"/>
                  </a:rPr>
                  <a:t>)/</a:t>
                </a:r>
                <a:r>
                  <a:rPr lang="en-US" b="0" i="0" smtClean="0">
                    <a:latin typeface="Cambria Math" charset="0"/>
                    <a:ea typeface="Cambria Math" charset="0"/>
                    <a:cs typeface="Cambria Math" charset="0"/>
                  </a:rPr>
                  <a:t>2</a:t>
                </a:r>
                <a:endParaRPr lang="en-US" dirty="0" smtClean="0"/>
              </a:p>
              <a:p>
                <a:pPr algn="l"/>
                <a:r>
                  <a:rPr lang="en-US" i="0" smtClean="0">
                    <a:latin typeface="Cambria Math" charset="0"/>
                    <a:ea typeface="Cambria Math" charset="0"/>
                    <a:cs typeface="Cambria Math" charset="0"/>
                  </a:rPr>
                  <a:t>sin⁡</a:t>
                </a:r>
                <a:r>
                  <a:rPr lang="en-US" i="0">
                    <a:latin typeface="Cambria Math" charset="0"/>
                    <a:ea typeface="Cambria Math" charset="0"/>
                    <a:cs typeface="Cambria Math" charset="0"/>
                  </a:rPr>
                  <a:t>𝜙=</a:t>
                </a:r>
                <a:r>
                  <a:rPr lang="mr-IN" i="0"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:r>
                  <a:rPr lang="en-US" i="0">
                    <a:latin typeface="Cambria Math" charset="0"/>
                  </a:rPr>
                  <a:t>𝑒^𝑗</a:t>
                </a:r>
                <a:r>
                  <a:rPr lang="en-US" i="0">
                    <a:latin typeface="Cambria Math" charset="0"/>
                    <a:ea typeface="Cambria Math" charset="0"/>
                    <a:cs typeface="Cambria Math" charset="0"/>
                  </a:rPr>
                  <a:t>𝜙 〖</a:t>
                </a:r>
                <a:r>
                  <a:rPr lang="en-US" b="0" i="0" smtClean="0">
                    <a:latin typeface="Cambria Math" charset="0"/>
                  </a:rPr>
                  <a:t>−</a:t>
                </a:r>
                <a:r>
                  <a:rPr lang="en-US" i="0">
                    <a:latin typeface="Cambria Math" charset="0"/>
                  </a:rPr>
                  <a:t>𝑒〗^(−𝑗</a:t>
                </a:r>
                <a:r>
                  <a:rPr lang="en-US" i="0">
                    <a:latin typeface="Cambria Math" charset="0"/>
                    <a:ea typeface="Cambria Math" charset="0"/>
                    <a:cs typeface="Cambria Math" charset="0"/>
                  </a:rPr>
                  <a:t>𝜙)</a:t>
                </a:r>
                <a:r>
                  <a:rPr lang="mr-IN" i="0">
                    <a:latin typeface="Cambria Math" charset="0"/>
                    <a:ea typeface="Cambria Math" charset="0"/>
                    <a:cs typeface="Cambria Math" charset="0"/>
                  </a:rPr>
                  <a:t>)/</a:t>
                </a:r>
                <a:r>
                  <a:rPr lang="en-US" b="0" i="0" smtClean="0">
                    <a:latin typeface="Cambria Math" charset="0"/>
                    <a:ea typeface="Cambria Math" charset="0"/>
                    <a:cs typeface="Cambria Math" charset="0"/>
                  </a:rPr>
                  <a:t>𝑗</a:t>
                </a:r>
                <a:r>
                  <a:rPr lang="en-US" i="0">
                    <a:latin typeface="Cambria Math" charset="0"/>
                    <a:ea typeface="Cambria Math" charset="0"/>
                    <a:cs typeface="Cambria Math" charset="0"/>
                  </a:rPr>
                  <a:t>2</a:t>
                </a:r>
                <a:endParaRPr lang="en-US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C7-F2C3-48B6-8A22-C484D800B5D4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4981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previous exam’s slides contain more notes on complex numbers. Additionally, so does Appendix A of the textbook.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C7-F2C3-48B6-8A22-C484D800B5D4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998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3/10/18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3/10/18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3/10/18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3/10/18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3/10/18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3/10/18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3/10/18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3/10/18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3/10/18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3/10/18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en-US"/>
              <a:pPr/>
              <a:t>3/10/18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085952"/>
          </a:xfrm>
        </p:spPr>
        <p:txBody>
          <a:bodyPr>
            <a:noAutofit/>
          </a:bodyPr>
          <a:lstStyle/>
          <a:p>
            <a:r>
              <a:rPr lang="en-US" sz="4000" dirty="0"/>
              <a:t>HKN ECE 210 Exam 2 Review Session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Corey </a:t>
            </a:r>
            <a:r>
              <a:rPr lang="en-US" sz="2800" dirty="0" smtClean="0"/>
              <a:t>Snyder</a:t>
            </a:r>
          </a:p>
          <a:p>
            <a:r>
              <a:rPr lang="en-US" sz="2800" smtClean="0"/>
              <a:t>David Yan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 Simplifications at Resonant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𝝎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𝝎</m:t>
                    </m:r>
                  </m:oMath>
                </a14:m>
                <a:r>
                  <a:rPr lang="en-US" b="1" baseline="-25000" dirty="0"/>
                  <a:t>o</a:t>
                </a:r>
                <a:r>
                  <a:rPr lang="en-US" b="1" dirty="0"/>
                  <a:t> </a:t>
                </a:r>
                <a:r>
                  <a:rPr lang="en-US" dirty="0" smtClean="0"/>
                  <a:t>,</a:t>
                </a:r>
                <a:endParaRPr lang="en-US" dirty="0"/>
              </a:p>
              <a:p>
                <a:pPr marL="45720" indent="0">
                  <a:buNone/>
                </a:pPr>
                <a:endParaRPr lang="en-US" dirty="0" smtClean="0"/>
              </a:p>
              <a:p>
                <a:pPr marL="4572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 capacitor and an inductor in </a:t>
                </a:r>
                <a:r>
                  <a:rPr lang="en-US" b="1" dirty="0" smtClean="0"/>
                  <a:t>series</a:t>
                </a:r>
                <a:r>
                  <a:rPr lang="en-US" dirty="0" smtClean="0"/>
                  <a:t> becomes an effective </a:t>
                </a:r>
                <a:r>
                  <a:rPr lang="en-US" b="1" dirty="0" smtClean="0"/>
                  <a:t>short circuit</a:t>
                </a:r>
              </a:p>
              <a:p>
                <a:pPr marL="45720" indent="0">
                  <a:buNone/>
                </a:pPr>
                <a:r>
                  <a:rPr lang="en-US" b="1" dirty="0"/>
                  <a:t>	</a:t>
                </a:r>
                <a:endParaRPr lang="en-US" b="1" dirty="0" smtClean="0"/>
              </a:p>
              <a:p>
                <a:pPr marL="45720" indent="0">
                  <a:buNone/>
                </a:pPr>
                <a:r>
                  <a:rPr lang="en-US" b="1" dirty="0"/>
                  <a:t>	</a:t>
                </a:r>
                <a:r>
                  <a:rPr lang="en-US" dirty="0" smtClean="0"/>
                  <a:t>a capacitor and an inductor in </a:t>
                </a:r>
                <a:r>
                  <a:rPr lang="en-US" b="1" dirty="0" smtClean="0"/>
                  <a:t>parallel</a:t>
                </a:r>
                <a:r>
                  <a:rPr lang="en-US" dirty="0" smtClean="0"/>
                  <a:t> becomes an effective </a:t>
                </a:r>
                <a:r>
                  <a:rPr lang="en-US" b="1" dirty="0" smtClean="0"/>
                  <a:t>open circuit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ent-Up Arrow 5"/>
          <p:cNvSpPr/>
          <p:nvPr/>
        </p:nvSpPr>
        <p:spPr>
          <a:xfrm rot="5400000">
            <a:off x="1922022" y="3355089"/>
            <a:ext cx="318654" cy="304799"/>
          </a:xfrm>
          <a:prstGeom prst="bent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Bent-Up Arrow 6"/>
          <p:cNvSpPr/>
          <p:nvPr/>
        </p:nvSpPr>
        <p:spPr>
          <a:xfrm rot="5400000">
            <a:off x="1922021" y="4377144"/>
            <a:ext cx="318654" cy="304799"/>
          </a:xfrm>
          <a:prstGeom prst="bent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9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Please place the following questions at the end of the slides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7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55" y="1123405"/>
            <a:ext cx="7254419" cy="3678011"/>
          </a:xfrm>
        </p:spPr>
      </p:pic>
      <p:sp>
        <p:nvSpPr>
          <p:cNvPr id="5" name="TextBox 4"/>
          <p:cNvSpPr txBox="1"/>
          <p:nvPr/>
        </p:nvSpPr>
        <p:spPr>
          <a:xfrm>
            <a:off x="561701" y="235132"/>
            <a:ext cx="303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Fall ‘12, Exam II, P2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65115" y="4616749"/>
            <a:ext cx="7782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 vs1= cos(t), vs2=sin(t), find the matched load Z</a:t>
            </a:r>
            <a:r>
              <a:rPr lang="en-US" sz="2400" b="1" baseline="-25000" dirty="0" smtClean="0"/>
              <a:t>L</a:t>
            </a:r>
            <a:r>
              <a:rPr lang="en-US" sz="2400" b="1" dirty="0" smtClean="0"/>
              <a:t>, and the maximum available power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85392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55" y="1123405"/>
            <a:ext cx="7254419" cy="3678011"/>
          </a:xfrm>
        </p:spPr>
      </p:pic>
      <p:sp>
        <p:nvSpPr>
          <p:cNvPr id="5" name="TextBox 4"/>
          <p:cNvSpPr txBox="1"/>
          <p:nvPr/>
        </p:nvSpPr>
        <p:spPr>
          <a:xfrm>
            <a:off x="561701" y="235132"/>
            <a:ext cx="303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Fall ‘12, Exam II, P2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65115" y="4616749"/>
            <a:ext cx="778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 vs1= cos(t), vs2=cos(2t), find v(t)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737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701" y="235132"/>
            <a:ext cx="3030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Fall ‘08, Exam II, P2, part (a)</a:t>
            </a:r>
            <a:endParaRPr lang="en-US" sz="2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55" y="1655380"/>
            <a:ext cx="5075448" cy="1623397"/>
          </a:xfrm>
        </p:spPr>
      </p:pic>
      <p:sp>
        <p:nvSpPr>
          <p:cNvPr id="10" name="TextBox 9"/>
          <p:cNvSpPr txBox="1"/>
          <p:nvPr/>
        </p:nvSpPr>
        <p:spPr>
          <a:xfrm>
            <a:off x="1228824" y="3868028"/>
            <a:ext cx="7746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Find the particular solution of the differential equation if f(t)=6cos(t)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382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701" y="235132"/>
            <a:ext cx="3030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Fall ‘08, Exam II, P2, part (b)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849076" y="4260553"/>
            <a:ext cx="7746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the</a:t>
            </a:r>
            <a:r>
              <a:rPr lang="en-US" sz="2400" b="1" dirty="0" smtClean="0"/>
              <a:t> steady-state output voltage </a:t>
            </a:r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o</a:t>
            </a:r>
            <a:r>
              <a:rPr lang="en-US" sz="2400" b="1" dirty="0" smtClean="0"/>
              <a:t>(t)</a:t>
            </a:r>
            <a:endParaRPr lang="en-US" sz="2400" b="1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83" y="774246"/>
            <a:ext cx="8230560" cy="3486307"/>
          </a:xfrm>
        </p:spPr>
      </p:pic>
    </p:spTree>
    <p:extLst>
      <p:ext uri="{BB962C8B-B14F-4D97-AF65-F5344CB8AC3E}">
        <p14:creationId xmlns:p14="http://schemas.microsoft.com/office/powerpoint/2010/main" val="128795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468" y="130476"/>
            <a:ext cx="9509760" cy="1233424"/>
          </a:xfrm>
        </p:spPr>
        <p:txBody>
          <a:bodyPr>
            <a:normAutofit/>
          </a:bodyPr>
          <a:lstStyle/>
          <a:p>
            <a:r>
              <a:rPr lang="en-US" sz="2400" b="0" dirty="0" smtClean="0"/>
              <a:t>Spring </a:t>
            </a:r>
            <a:r>
              <a:rPr lang="mr-IN" sz="2400" b="0" dirty="0" smtClean="0"/>
              <a:t>’</a:t>
            </a:r>
            <a:r>
              <a:rPr lang="en-US" sz="2400" b="0" dirty="0" smtClean="0"/>
              <a:t>12, Exam II, P4, part (a)</a:t>
            </a:r>
            <a:endParaRPr lang="en-US" sz="2400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8" y="1363900"/>
            <a:ext cx="11492564" cy="4248286"/>
          </a:xfrm>
        </p:spPr>
      </p:pic>
    </p:spTree>
    <p:extLst>
      <p:ext uri="{BB962C8B-B14F-4D97-AF65-F5344CB8AC3E}">
        <p14:creationId xmlns:p14="http://schemas.microsoft.com/office/powerpoint/2010/main" val="158885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468" y="130476"/>
            <a:ext cx="9509760" cy="1233424"/>
          </a:xfrm>
        </p:spPr>
        <p:txBody>
          <a:bodyPr>
            <a:normAutofit/>
          </a:bodyPr>
          <a:lstStyle/>
          <a:p>
            <a:r>
              <a:rPr lang="en-US" sz="2400" b="0" dirty="0" smtClean="0"/>
              <a:t>Spring </a:t>
            </a:r>
            <a:r>
              <a:rPr lang="mr-IN" sz="2400" b="0" dirty="0" smtClean="0"/>
              <a:t>’</a:t>
            </a:r>
            <a:r>
              <a:rPr lang="en-US" sz="2400" b="0" dirty="0" smtClean="0"/>
              <a:t>12, Exam II, P4, part (b)</a:t>
            </a:r>
            <a:endParaRPr lang="en-US" sz="2400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8" y="1363900"/>
            <a:ext cx="11492564" cy="424828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02" y="5003923"/>
            <a:ext cx="9542126" cy="60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0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468" y="130476"/>
            <a:ext cx="9509760" cy="1233424"/>
          </a:xfrm>
        </p:spPr>
        <p:txBody>
          <a:bodyPr>
            <a:normAutofit/>
          </a:bodyPr>
          <a:lstStyle/>
          <a:p>
            <a:r>
              <a:rPr lang="en-US" sz="2400" b="0" dirty="0" smtClean="0"/>
              <a:t>Spring </a:t>
            </a:r>
            <a:r>
              <a:rPr lang="mr-IN" sz="2400" b="0" dirty="0" smtClean="0"/>
              <a:t>’</a:t>
            </a:r>
            <a:r>
              <a:rPr lang="en-US" sz="2400" b="0" dirty="0" smtClean="0"/>
              <a:t>12, Exam II, P4, part (c)</a:t>
            </a:r>
            <a:endParaRPr lang="en-US" sz="2400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0" t="-1" r="698" b="42293"/>
          <a:stretch/>
        </p:blipFill>
        <p:spPr>
          <a:xfrm>
            <a:off x="1860884" y="3834383"/>
            <a:ext cx="4433741" cy="18926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98" y="1393644"/>
            <a:ext cx="78613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Complex Number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5760" lvl="1" indent="0">
                  <a:buNone/>
                </a:pPr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65760" lvl="1" indent="0">
                  <a:buNone/>
                </a:pPr>
                <a:r>
                  <a:rPr lang="en-US" b="0" i="1" dirty="0" smtClean="0">
                    <a:latin typeface="Book Antiqua" charset="0"/>
                    <a:ea typeface="Book Antiqua" charset="0"/>
                    <a:cs typeface="Book Antiqua" charset="0"/>
                  </a:rPr>
                  <a:t>Euler’s Identity:</a:t>
                </a:r>
              </a:p>
              <a:p>
                <a:pPr marL="45720" indent="0">
                  <a:buNone/>
                </a:pPr>
                <a:r>
                  <a:rPr lang="en-US" b="0" dirty="0" smtClean="0">
                    <a:ea typeface="Cambria Math" charset="0"/>
                    <a:cs typeface="Cambria Math" charset="0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:r>
                  <a:rPr lang="en-US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</m:func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𝑗𝑠𝑖𝑛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</m:oMath>
                </a14:m>
                <a:endParaRPr lang="en-US" dirty="0" smtClean="0"/>
              </a:p>
              <a:p>
                <a:pPr marL="45720" indent="0">
                  <a:buNone/>
                </a:pPr>
                <a:endParaRPr lang="en-US" dirty="0" smtClean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𝜙</m:t>
                          </m:r>
                        </m:e>
                      </m:func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𝜙</m:t>
                          </m:r>
                        </m:e>
                      </m:func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ent-Up Arrow 3"/>
          <p:cNvSpPr/>
          <p:nvPr/>
        </p:nvSpPr>
        <p:spPr>
          <a:xfrm rot="5400000">
            <a:off x="4289769" y="3654039"/>
            <a:ext cx="318654" cy="304799"/>
          </a:xfrm>
          <a:prstGeom prst="bent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Bent-Up Arrow 4"/>
          <p:cNvSpPr/>
          <p:nvPr/>
        </p:nvSpPr>
        <p:spPr>
          <a:xfrm rot="5400000">
            <a:off x="4289769" y="4845273"/>
            <a:ext cx="318654" cy="304799"/>
          </a:xfrm>
          <a:prstGeom prst="bent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5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RC and RL Circuits with Differential Equations - Corey</a:t>
            </a:r>
          </a:p>
          <a:p>
            <a:r>
              <a:rPr lang="en-US" dirty="0"/>
              <a:t>Phasor Method and Complex Impedance - David</a:t>
            </a:r>
          </a:p>
          <a:p>
            <a:r>
              <a:rPr lang="en-US" dirty="0"/>
              <a:t>Sinusoidal Steady-State Analysis - David</a:t>
            </a:r>
          </a:p>
          <a:p>
            <a:r>
              <a:rPr lang="en-US" dirty="0"/>
              <a:t>Average and Maximum Power Transfer - Corey</a:t>
            </a:r>
          </a:p>
          <a:p>
            <a:r>
              <a:rPr lang="en-US" dirty="0"/>
              <a:t>Resonance - David</a:t>
            </a:r>
          </a:p>
          <a:p>
            <a:r>
              <a:rPr lang="en-US" dirty="0"/>
              <a:t>Frequency Response of LTI Systems - Corey</a:t>
            </a:r>
          </a:p>
          <a:p>
            <a:r>
              <a:rPr lang="en-US" dirty="0"/>
              <a:t>Periodic Signals, Fourier Series, and LTI System Response to Periodic Signals - Corey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643" y="467360"/>
            <a:ext cx="10732168" cy="1233424"/>
          </a:xfrm>
        </p:spPr>
        <p:txBody>
          <a:bodyPr/>
          <a:lstStyle/>
          <a:p>
            <a:r>
              <a:rPr lang="en-US" smtClean="0"/>
              <a:t>LTI Steady </a:t>
            </a:r>
            <a:r>
              <a:rPr lang="en-US" dirty="0" smtClean="0"/>
              <a:t>State Response for Co-sinusoidal Inputs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795626"/>
            <a:ext cx="9509760" cy="41276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presented with a </a:t>
            </a:r>
            <a:r>
              <a:rPr lang="en-US" b="1" dirty="0" smtClean="0"/>
              <a:t>co-sinusoidal input </a:t>
            </a:r>
            <a:r>
              <a:rPr lang="en-US" dirty="0" smtClean="0"/>
              <a:t>to an </a:t>
            </a:r>
            <a:r>
              <a:rPr lang="en-US" b="1" dirty="0" smtClean="0"/>
              <a:t>LTI</a:t>
            </a:r>
            <a:r>
              <a:rPr lang="en-US" dirty="0" smtClean="0"/>
              <a:t> system,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/>
              <a:t>	1. Transform the co-sinusoidal input into phasor domain</a:t>
            </a:r>
          </a:p>
          <a:p>
            <a:pPr marL="45720" indent="0">
              <a:buNone/>
            </a:pPr>
            <a:r>
              <a:rPr lang="en-US" dirty="0" smtClean="0"/>
              <a:t>	2. Transform the system’s components into the phasor domain</a:t>
            </a:r>
          </a:p>
          <a:p>
            <a:pPr marL="45720" indent="0">
              <a:buNone/>
            </a:pPr>
            <a:r>
              <a:rPr lang="en-US" dirty="0" smtClean="0"/>
              <a:t>	3. Calculate the phasor of the quantity that you would like to analyze</a:t>
            </a:r>
          </a:p>
          <a:p>
            <a:pPr marL="4572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All previous resistive circuit analysis methods still apply</a:t>
            </a:r>
          </a:p>
          <a:p>
            <a:pPr marL="45720" indent="0">
              <a:buNone/>
            </a:pPr>
            <a:r>
              <a:rPr lang="en-US" dirty="0" smtClean="0"/>
              <a:t>	4. Map this phasor back to the time domain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This gives us the </a:t>
            </a:r>
            <a:r>
              <a:rPr lang="en-US" b="1" dirty="0" smtClean="0"/>
              <a:t>steady-state response to a co-sinusoidal input</a:t>
            </a:r>
            <a:endParaRPr lang="en-US" b="1" dirty="0"/>
          </a:p>
        </p:txBody>
      </p:sp>
      <p:sp>
        <p:nvSpPr>
          <p:cNvPr id="4" name="Bent-Up Arrow 3"/>
          <p:cNvSpPr/>
          <p:nvPr/>
        </p:nvSpPr>
        <p:spPr>
          <a:xfrm rot="5400000">
            <a:off x="2806325" y="4067773"/>
            <a:ext cx="318654" cy="304799"/>
          </a:xfrm>
          <a:prstGeom prst="bent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7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Phasors for Cosines and Sines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The phasor for any cosine signal is the magnitude times the phase     	</a:t>
                </a:r>
              </a:p>
              <a:p>
                <a:pPr marL="45720" indent="0">
                  <a:buNone/>
                </a:pPr>
                <a:r>
                  <a:rPr lang="en-US" dirty="0"/>
                  <a:t>	f</a:t>
                </a:r>
                <a:r>
                  <a:rPr lang="en-US" dirty="0" smtClean="0"/>
                  <a:t>(t)=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𝑨</m:t>
                        </m:r>
                      </m:e>
                    </m:d>
                    <m:func>
                      <m:funcPr>
                        <m:ctrlPr>
                          <a:rPr lang="en-US" b="1" i="1"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en-US" b="1" i="1">
                            <a:latin typeface="Cambria Math" charset="0"/>
                          </a:rPr>
                          <m:t>𝒄𝒐𝒔</m:t>
                        </m:r>
                      </m:fName>
                      <m:e>
                        <m:r>
                          <a:rPr lang="en-US" b="1" i="1">
                            <a:latin typeface="Cambria Math" charset="0"/>
                          </a:rPr>
                          <m:t>(</m:t>
                        </m:r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𝝎</m:t>
                        </m:r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𝒕</m:t>
                        </m:r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𝜽</m:t>
                        </m:r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func>
                    <m:r>
                      <a:rPr lang="en-US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=&gt; Phasor </a:t>
                </a:r>
                <a:r>
                  <a:rPr lang="en-US" b="1" dirty="0" smtClean="0"/>
                  <a:t>F=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𝑨</m:t>
                        </m:r>
                      </m:e>
                    </m:d>
                    <m:sSup>
                      <m:sSupPr>
                        <m:ctrlPr>
                          <a:rPr lang="en-US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𝒋</m:t>
                        </m:r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𝜽</m:t>
                        </m:r>
                      </m:sup>
                    </m:sSup>
                  </m:oMath>
                </a14:m>
                <a:endParaRPr lang="en-US" b="1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/>
                  <a:t>To get the phasor for a sine signal, first convert the sine to a cosine, then take the magnitude and phase</a:t>
                </a:r>
              </a:p>
              <a:p>
                <a:pPr marL="4572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f(t)=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𝑨</m:t>
                        </m:r>
                      </m:e>
                    </m:d>
                    <m:func>
                      <m:func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charset="0"/>
                          </a:rPr>
                          <m:t>𝐬𝐢𝐧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𝝎</m:t>
                            </m:r>
                            <m:r>
                              <a:rPr lang="en-US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𝒕</m:t>
                            </m:r>
                            <m:r>
                              <a:rPr lang="en-US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𝜽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 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</m:d>
                    <m:func>
                      <m:funcPr>
                        <m:ctrlPr>
                          <a:rPr lang="en-US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=&gt; Phasor </a:t>
                </a:r>
                <a:r>
                  <a:rPr lang="en-US" b="1" dirty="0" smtClean="0"/>
                  <a:t>F=(</a:t>
                </a:r>
                <a:r>
                  <a:rPr lang="en-US" sz="2400" b="1" dirty="0" smtClean="0"/>
                  <a:t>-</a:t>
                </a:r>
                <a:r>
                  <a:rPr lang="en-US" b="1" dirty="0" smtClean="0"/>
                  <a:t>j)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</m:d>
                    <m:sSup>
                      <m:sSupPr>
                        <m:ctrlPr>
                          <a:rPr lang="en-US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𝒋</m:t>
                        </m:r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𝜽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45720" indent="0">
                  <a:buNone/>
                </a:pPr>
                <a:endParaRPr lang="en-US" dirty="0" smtClean="0"/>
              </a:p>
              <a:p>
                <a:pPr marL="4572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(Because sin(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dirty="0" smtClean="0"/>
                  <a:t>)=cos(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en-US" dirty="0" smtClean="0"/>
                  <a:t>/2). Remember also that (</a:t>
                </a:r>
                <a:r>
                  <a:rPr lang="mr-IN" dirty="0" smtClean="0"/>
                  <a:t>–</a:t>
                </a:r>
                <a:r>
                  <a:rPr lang="en-US" dirty="0" smtClean="0"/>
                  <a:t>j)=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mr-IN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mr-IN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4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ent-Up Arrow 5"/>
          <p:cNvSpPr/>
          <p:nvPr/>
        </p:nvSpPr>
        <p:spPr>
          <a:xfrm rot="5400000">
            <a:off x="1870660" y="4121093"/>
            <a:ext cx="318654" cy="304799"/>
          </a:xfrm>
          <a:prstGeom prst="bent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Bent-Up Arrow 6"/>
          <p:cNvSpPr/>
          <p:nvPr/>
        </p:nvSpPr>
        <p:spPr>
          <a:xfrm rot="5400000">
            <a:off x="1870660" y="2855659"/>
            <a:ext cx="318654" cy="304799"/>
          </a:xfrm>
          <a:prstGeom prst="bent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Impedance in the Phasor Domain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When we transform the system into the phasor domain, we can derive a complex valued effective resistance—known as the impedance—for capacitors, inductors, and resistors</a:t>
                </a:r>
              </a:p>
              <a:p>
                <a:pPr marL="45720" indent="0">
                  <a:buNone/>
                </a:pPr>
                <a:r>
                  <a:rPr lang="en-US" dirty="0" smtClean="0"/>
                  <a:t>	For inductors,  </a:t>
                </a:r>
                <a:r>
                  <a:rPr lang="en-US" b="1" dirty="0" smtClean="0"/>
                  <a:t>Z</a:t>
                </a:r>
                <a:r>
                  <a:rPr lang="en-US" b="1" baseline="-25000" dirty="0" smtClean="0"/>
                  <a:t>L </a:t>
                </a:r>
                <a:r>
                  <a:rPr lang="en-US" b="1" dirty="0" smtClean="0"/>
                  <a:t>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𝒋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𝝎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𝑳</m:t>
                    </m:r>
                  </m:oMath>
                </a14:m>
                <a:endParaRPr lang="en-US" b="1" dirty="0" smtClean="0">
                  <a:ea typeface="Cambria Math" charset="0"/>
                  <a:cs typeface="Cambria Math" charset="0"/>
                </a:endParaRPr>
              </a:p>
              <a:p>
                <a:pPr marL="45720" indent="0">
                  <a:buNone/>
                </a:pPr>
                <a:r>
                  <a:rPr lang="en-US" dirty="0" smtClean="0"/>
                  <a:t>	For capacitors, </a:t>
                </a:r>
                <a:r>
                  <a:rPr lang="en-US" b="1" dirty="0" smtClean="0"/>
                  <a:t>Z</a:t>
                </a:r>
                <a:r>
                  <a:rPr lang="en-US" b="1" baseline="-25000" dirty="0" smtClean="0"/>
                  <a:t>C </a:t>
                </a:r>
                <a:r>
                  <a:rPr lang="en-US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charset="0"/>
                          </a:rPr>
                          <m:t>𝒋</m:t>
                        </m:r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𝝎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𝑪</m:t>
                        </m:r>
                      </m:den>
                    </m:f>
                  </m:oMath>
                </a14:m>
                <a:endParaRPr lang="en-US" b="1" dirty="0" smtClean="0"/>
              </a:p>
              <a:p>
                <a:pPr marL="45720" indent="0">
                  <a:buNone/>
                </a:pPr>
                <a:r>
                  <a:rPr lang="en-US" dirty="0" smtClean="0"/>
                  <a:t>	For resistors,    </a:t>
                </a:r>
                <a:r>
                  <a:rPr lang="en-US" b="1" dirty="0" smtClean="0"/>
                  <a:t>Z</a:t>
                </a:r>
                <a:r>
                  <a:rPr lang="en-US" b="1" baseline="-25000" dirty="0" smtClean="0"/>
                  <a:t>R</a:t>
                </a:r>
                <a:r>
                  <a:rPr lang="en-US" b="1" dirty="0" smtClean="0"/>
                  <a:t> = R</a:t>
                </a:r>
              </a:p>
              <a:p>
                <a:r>
                  <a:rPr lang="en-US" dirty="0" smtClean="0"/>
                  <a:t>Impedance combinations are treated just like resistor combinations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0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Superposition of Phasors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weighted sum of </a:t>
            </a:r>
          </a:p>
          <a:p>
            <a:pPr marL="4572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f</a:t>
            </a:r>
            <a:r>
              <a:rPr lang="en-US" b="1" baseline="-25000" dirty="0" smtClean="0"/>
              <a:t>3</a:t>
            </a:r>
            <a:r>
              <a:rPr lang="en-US" b="1" dirty="0" smtClean="0"/>
              <a:t>(t)=k</a:t>
            </a:r>
            <a:r>
              <a:rPr lang="en-US" b="1" baseline="-25000" dirty="0" smtClean="0"/>
              <a:t>1</a:t>
            </a:r>
            <a:r>
              <a:rPr lang="en-US" b="1" dirty="0" smtClean="0"/>
              <a:t>f</a:t>
            </a:r>
            <a:r>
              <a:rPr lang="en-US" b="1" baseline="-25000" dirty="0" smtClean="0"/>
              <a:t>1</a:t>
            </a:r>
            <a:r>
              <a:rPr lang="en-US" b="1" dirty="0" smtClean="0"/>
              <a:t>(t) +k</a:t>
            </a:r>
            <a:r>
              <a:rPr lang="en-US" b="1" baseline="-25000" dirty="0" smtClean="0"/>
              <a:t>2</a:t>
            </a:r>
            <a:r>
              <a:rPr lang="en-US" b="1" dirty="0" smtClean="0"/>
              <a:t>f</a:t>
            </a:r>
            <a:r>
              <a:rPr lang="en-US" b="1" baseline="-25000" dirty="0" smtClean="0"/>
              <a:t>2</a:t>
            </a:r>
            <a:r>
              <a:rPr lang="en-US" b="1" dirty="0" smtClean="0"/>
              <a:t>(t)</a:t>
            </a:r>
            <a:r>
              <a:rPr lang="en-US" dirty="0" smtClean="0"/>
              <a:t>, 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where f</a:t>
            </a:r>
            <a:r>
              <a:rPr lang="en-US" baseline="-25000" dirty="0" smtClean="0"/>
              <a:t>1</a:t>
            </a:r>
            <a:r>
              <a:rPr lang="en-US" dirty="0" smtClean="0"/>
              <a:t>(t) and f</a:t>
            </a:r>
            <a:r>
              <a:rPr lang="en-US" baseline="-25000" dirty="0" smtClean="0"/>
              <a:t>2</a:t>
            </a:r>
            <a:r>
              <a:rPr lang="en-US" dirty="0" smtClean="0"/>
              <a:t>(t) are co-sinusoids with phasors F</a:t>
            </a:r>
            <a:r>
              <a:rPr lang="en-US" baseline="-25000" dirty="0" smtClean="0"/>
              <a:t>1</a:t>
            </a:r>
            <a:r>
              <a:rPr lang="en-US" dirty="0" smtClean="0"/>
              <a:t>, F</a:t>
            </a:r>
            <a:r>
              <a:rPr lang="en-US" baseline="-25000" dirty="0" smtClean="0"/>
              <a:t>2,</a:t>
            </a:r>
            <a:r>
              <a:rPr lang="en-US" dirty="0" smtClean="0"/>
              <a:t> has phasor</a:t>
            </a:r>
            <a:r>
              <a:rPr lang="en-US" b="1" dirty="0" smtClean="0"/>
              <a:t> </a:t>
            </a:r>
          </a:p>
          <a:p>
            <a:pPr marL="4572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F</a:t>
            </a:r>
            <a:r>
              <a:rPr lang="en-US" b="1" baseline="-25000" dirty="0" smtClean="0"/>
              <a:t>3</a:t>
            </a:r>
            <a:r>
              <a:rPr lang="en-US" b="1" dirty="0" smtClean="0"/>
              <a:t>=k</a:t>
            </a:r>
            <a:r>
              <a:rPr lang="en-US" b="1" baseline="-25000" dirty="0" smtClean="0"/>
              <a:t>1</a:t>
            </a:r>
            <a:r>
              <a:rPr lang="en-US" b="1" dirty="0" smtClean="0"/>
              <a:t>F</a:t>
            </a:r>
            <a:r>
              <a:rPr lang="en-US" b="1" baseline="-25000" dirty="0" smtClean="0"/>
              <a:t>1</a:t>
            </a:r>
            <a:r>
              <a:rPr lang="en-US" b="1" dirty="0" smtClean="0"/>
              <a:t>+k</a:t>
            </a:r>
            <a:r>
              <a:rPr lang="en-US" b="1" baseline="-25000" dirty="0" smtClean="0"/>
              <a:t>2</a:t>
            </a:r>
            <a:r>
              <a:rPr lang="en-US" b="1" dirty="0" smtClean="0"/>
              <a:t>F</a:t>
            </a:r>
            <a:r>
              <a:rPr lang="en-US" b="1" baseline="-25000" dirty="0" smtClean="0"/>
              <a:t>2</a:t>
            </a:r>
            <a:endParaRPr lang="en-US" dirty="0"/>
          </a:p>
          <a:p>
            <a:pPr marL="4572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if and only if </a:t>
            </a: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(t</a:t>
            </a:r>
            <a:r>
              <a:rPr lang="en-US" dirty="0"/>
              <a:t>) and f</a:t>
            </a:r>
            <a:r>
              <a:rPr lang="en-US" baseline="-25000" dirty="0"/>
              <a:t>2</a:t>
            </a:r>
            <a:r>
              <a:rPr lang="en-US" dirty="0"/>
              <a:t>(t</a:t>
            </a:r>
            <a:r>
              <a:rPr lang="en-US" dirty="0" smtClean="0"/>
              <a:t>) have the</a:t>
            </a:r>
            <a:r>
              <a:rPr lang="en-US" b="1" dirty="0" smtClean="0"/>
              <a:t> same frequency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582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Principle of Phasors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derivative of a co-sinusoid f(t) with phasor F is another co-sinusoid of the same frequency with phasor j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</m:oMath>
                </a14:m>
                <a:r>
                  <a:rPr lang="en-US" dirty="0" smtClean="0"/>
                  <a:t>F</a:t>
                </a:r>
                <a:endParaRPr lang="en-US" dirty="0"/>
              </a:p>
              <a:p>
                <a:pPr marL="45720" indent="0">
                  <a:buNone/>
                </a:pPr>
                <a:r>
                  <a:rPr lang="en-US" dirty="0" smtClean="0"/>
                  <a:t>	</a:t>
                </a:r>
                <a:r>
                  <a:rPr lang="en-US" b="1" dirty="0" smtClean="0"/>
                  <a:t>f</a:t>
                </a:r>
                <a:r>
                  <a:rPr lang="en-US" b="1" baseline="-25000" dirty="0" smtClean="0"/>
                  <a:t>2</a:t>
                </a:r>
                <a:r>
                  <a:rPr lang="en-US" b="1" dirty="0" smtClean="0"/>
                  <a:t>(t)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charset="0"/>
                          </a:rPr>
                          <m:t>𝒅𝒇</m:t>
                        </m:r>
                      </m:num>
                      <m:den>
                        <m:r>
                          <a:rPr lang="en-US" b="1" i="1" smtClean="0">
                            <a:latin typeface="Cambria Math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b="1" dirty="0" smtClean="0"/>
                  <a:t>  =&gt; F</a:t>
                </a:r>
                <a:r>
                  <a:rPr lang="en-US" b="1" baseline="-25000" dirty="0" smtClean="0"/>
                  <a:t>2</a:t>
                </a:r>
                <a:r>
                  <a:rPr lang="en-US" b="1" dirty="0" smtClean="0"/>
                  <a:t>=j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𝝎</m:t>
                    </m:r>
                  </m:oMath>
                </a14:m>
                <a:r>
                  <a:rPr lang="en-US" b="1" dirty="0" smtClean="0"/>
                  <a:t>F</a:t>
                </a:r>
                <a:endParaRPr lang="en-US" dirty="0"/>
              </a:p>
              <a:p>
                <a:r>
                  <a:rPr lang="en-US" dirty="0" smtClean="0"/>
                  <a:t>In general, the n</a:t>
                </a:r>
                <a:r>
                  <a:rPr lang="en-US" baseline="30000" dirty="0" smtClean="0"/>
                  <a:t>th</a:t>
                </a:r>
                <a:r>
                  <a:rPr lang="en-US" dirty="0"/>
                  <a:t> </a:t>
                </a:r>
                <a:r>
                  <a:rPr lang="en-US" dirty="0" smtClean="0"/>
                  <a:t>derivative of a co-sinusoid f(t) produces another </a:t>
                </a:r>
                <a:r>
                  <a:rPr lang="en-US" dirty="0" err="1" smtClean="0"/>
                  <a:t>cosinusoid</a:t>
                </a:r>
                <a:r>
                  <a:rPr lang="en-US" dirty="0" smtClean="0"/>
                  <a:t> with the same frequency and phasor (</a:t>
                </a:r>
                <a:r>
                  <a:rPr lang="en-US" dirty="0"/>
                  <a:t>j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en-US" baseline="30000" dirty="0" smtClean="0"/>
                  <a:t>n </a:t>
                </a:r>
                <a:r>
                  <a:rPr lang="en-US" dirty="0" smtClean="0"/>
                  <a:t>*F</a:t>
                </a:r>
              </a:p>
              <a:p>
                <a:pPr marL="45720" indent="0">
                  <a:buNone/>
                </a:pPr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b="1" i="1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1" i="1">
                            <a:latin typeface="Cambria Math" charset="0"/>
                          </a:rPr>
                          <m:t>𝒇</m:t>
                        </m:r>
                      </m:num>
                      <m:den>
                        <m:r>
                          <a:rPr lang="en-US" b="1" i="1">
                            <a:latin typeface="Cambria Math" charset="0"/>
                          </a:rPr>
                          <m:t>𝒅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charset="0"/>
                              </a:rPr>
                              <m:t>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 smtClean="0"/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𝒋</m:t>
                        </m:r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𝝎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𝑭</m:t>
                    </m:r>
                  </m:oMath>
                </a14:m>
                <a:r>
                  <a:rPr lang="en-US" b="1" dirty="0" smtClean="0"/>
                  <a:t>          </a:t>
                </a:r>
              </a:p>
              <a:p>
                <a:r>
                  <a:rPr lang="en-US" b="1" dirty="0" smtClean="0"/>
                  <a:t>This can be used to find the steady state solution of ODE’s with co-sinusoidal inputs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" t="-1329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ent-Up Arrow 3"/>
          <p:cNvSpPr/>
          <p:nvPr/>
        </p:nvSpPr>
        <p:spPr>
          <a:xfrm rot="5400000">
            <a:off x="1881292" y="2728069"/>
            <a:ext cx="318654" cy="304799"/>
          </a:xfrm>
          <a:prstGeom prst="bent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Bent-Up Arrow 4"/>
          <p:cNvSpPr/>
          <p:nvPr/>
        </p:nvSpPr>
        <p:spPr>
          <a:xfrm rot="5400000">
            <a:off x="1879750" y="4063634"/>
            <a:ext cx="318654" cy="304799"/>
          </a:xfrm>
          <a:prstGeom prst="bent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INSERT AVERAGE AVAILABLE POWER HERE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9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Resonance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The resonant frequency of a circuit is the frequency at which a non-dissipative, source-free circuit can have steady-state co-sinusoidal oscillations</a:t>
                </a:r>
                <a:endParaRPr lang="en-US" dirty="0">
                  <a:ea typeface="Cambria Math" charset="0"/>
                  <a:cs typeface="Cambria Math" charset="0"/>
                </a:endParaRPr>
              </a:p>
              <a:p>
                <a:pPr marL="45720" indent="0">
                  <a:buNone/>
                </a:pPr>
                <a:r>
                  <a:rPr lang="en-US" dirty="0" smtClean="0">
                    <a:ea typeface="Cambria Math" charset="0"/>
                    <a:cs typeface="Cambria Math" charset="0"/>
                  </a:rPr>
                  <a:t>	With zero inputs, a resonant LC circuit can oscillate indefinitely</a:t>
                </a:r>
              </a:p>
              <a:p>
                <a:pPr marL="45720" indent="0">
                  <a:buNone/>
                </a:pPr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pPr marL="45720" indent="0" algn="ctr">
                  <a:buNone/>
                </a:pPr>
                <a:r>
                  <a:rPr lang="en-US" dirty="0">
                    <a:ea typeface="Cambria Math" charset="0"/>
                    <a:cs typeface="Cambria Math" charset="0"/>
                  </a:rPr>
                  <a:t>T</a:t>
                </a:r>
                <a:r>
                  <a:rPr lang="en-US" dirty="0" smtClean="0">
                    <a:ea typeface="Cambria Math" charset="0"/>
                    <a:cs typeface="Cambria Math" charset="0"/>
                  </a:rPr>
                  <a:t>he resonant frequency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𝝎</m:t>
                    </m:r>
                  </m:oMath>
                </a14:m>
                <a:r>
                  <a:rPr lang="en-US" b="1" baseline="-25000" dirty="0" smtClean="0"/>
                  <a:t>o</a:t>
                </a:r>
                <a:r>
                  <a:rPr lang="en-US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b="1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𝑳𝑪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At the resonant frequency, a bounded input to a non-dissipative system produces an unbounded output. We can prevent this problem by introducing resistors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ent-Up Arrow 3"/>
          <p:cNvSpPr/>
          <p:nvPr/>
        </p:nvSpPr>
        <p:spPr>
          <a:xfrm rot="5400000">
            <a:off x="1907418" y="2623568"/>
            <a:ext cx="318654" cy="304799"/>
          </a:xfrm>
          <a:prstGeom prst="bent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52962"/>
      </p:ext>
    </p:extLst>
  </p:cSld>
  <p:clrMapOvr>
    <a:masterClrMapping/>
  </p:clrMapOvr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516</Words>
  <Application>Microsoft Macintosh PowerPoint</Application>
  <PresentationFormat>Widescreen</PresentationFormat>
  <Paragraphs>92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Book Antiqua</vt:lpstr>
      <vt:lpstr>Cambria Math</vt:lpstr>
      <vt:lpstr>Banded Design Yellow 16x9</vt:lpstr>
      <vt:lpstr>HKN ECE 210 Exam 2 Review Session</vt:lpstr>
      <vt:lpstr>Topics</vt:lpstr>
      <vt:lpstr>LTI Steady State Response for Co-sinusoidal Inputs </vt:lpstr>
      <vt:lpstr>Phasors for Cosines and Sines </vt:lpstr>
      <vt:lpstr>Impedance in the Phasor Domain</vt:lpstr>
      <vt:lpstr>Superposition of Phasors</vt:lpstr>
      <vt:lpstr>Derivative Principle of Phasors</vt:lpstr>
      <vt:lpstr>INSERT AVERAGE AVAILABLE POWER HERE</vt:lpstr>
      <vt:lpstr>Resonance</vt:lpstr>
      <vt:lpstr>LC Simplifications at Resonant Frequency</vt:lpstr>
      <vt:lpstr>Please place the following questions at the end of the slides</vt:lpstr>
      <vt:lpstr>PowerPoint Presentation</vt:lpstr>
      <vt:lpstr>PowerPoint Presentation</vt:lpstr>
      <vt:lpstr>PowerPoint Presentation</vt:lpstr>
      <vt:lpstr>PowerPoint Presentation</vt:lpstr>
      <vt:lpstr>Spring ’12, Exam II, P4, part (a)</vt:lpstr>
      <vt:lpstr>Spring ’12, Exam II, P4, part (b)</vt:lpstr>
      <vt:lpstr>Spring ’12, Exam II, P4, part (c)</vt:lpstr>
      <vt:lpstr>Appendix: Complex Number Review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2016-11-10T19:55:27Z</dcterms:created>
  <dcterms:modified xsi:type="dcterms:W3CDTF">2018-03-11T01:21:52Z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